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60" r:id="rId2"/>
    <p:sldId id="257" r:id="rId3"/>
    <p:sldId id="258" r:id="rId4"/>
    <p:sldId id="259" r:id="rId5"/>
    <p:sldId id="622"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623" r:id="rId24"/>
    <p:sldId id="279" r:id="rId25"/>
    <p:sldId id="624" r:id="rId26"/>
    <p:sldId id="62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2" clrIdx="0"/>
  <p:cmAuthor id="2" name="Andy Phelps" initials="AP" lastIdx="1" clrIdx="1">
    <p:extLst>
      <p:ext uri="{19B8F6BF-5375-455C-9EA6-DF929625EA0E}">
        <p15:presenceInfo xmlns:p15="http://schemas.microsoft.com/office/powerpoint/2012/main" userId="S::phelps@american.edu::9c5dcb8b-56b1-40ce-b88d-d8068bb07c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50065"/>
    <a:srgbClr val="55F5FF"/>
    <a:srgbClr val="663C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65"/>
    <p:restoredTop sz="84898"/>
  </p:normalViewPr>
  <p:slideViewPr>
    <p:cSldViewPr snapToGrid="0" snapToObjects="1">
      <p:cViewPr varScale="1">
        <p:scale>
          <a:sx n="108" d="100"/>
          <a:sy n="108" d="100"/>
        </p:scale>
        <p:origin x="5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22T23:14:20.849" idx="32">
    <p:pos x="3136" y="2512"/>
    <p:text>support from brain science: the ideas in the Witch’s Way about how our consciousness works / how magic works are supported by neuroscience and neuroanatomy.</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FA583-7308-1443-8C41-2885356B3778}" type="datetimeFigureOut">
              <a:rPr lang="en-US" smtClean="0"/>
              <a:t>5/16/22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C442A-74B6-7B4A-94E1-A0C08F69CDF1}" type="slidenum">
              <a:rPr lang="en-US" smtClean="0"/>
              <a:t>‹#›</a:t>
            </a:fld>
            <a:endParaRPr lang="en-US"/>
          </a:p>
        </p:txBody>
      </p:sp>
    </p:spTree>
    <p:extLst>
      <p:ext uri="{BB962C8B-B14F-4D97-AF65-F5344CB8AC3E}">
        <p14:creationId xmlns:p14="http://schemas.microsoft.com/office/powerpoint/2010/main" val="2870094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854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So begins the transformative adventure game The Witch’s Way, in which you play a middle-aged woman named Lou, who decides to take a time out from her busy and outwardly successful but inwardly unfulfilled life, and move to the cottage in the woods her aunt has left her. There, she establishes contact with nature, the Unknown Forest behind the cottage, and the mysterious beings that dwell within it. Guided by animal spirits, a wise and quirky bookshelf and her aunt’s magical clues, Lou learns about the Witch’s Way and how to live in greater alignment with herself and the world around her. Conceptualized in four seasons, the first part – Spring – is ready for release and the basis for this paper. It focuses on the re-awakening of creativity through three technologies of magic: Wordlessness, Oneness and Imagination. (Martha Beck, 2012) </a:t>
            </a:r>
          </a:p>
          <a:p>
            <a:endParaRPr lang="en-US" dirty="0"/>
          </a:p>
        </p:txBody>
      </p:sp>
    </p:spTree>
    <p:extLst>
      <p:ext uri="{BB962C8B-B14F-4D97-AF65-F5344CB8AC3E}">
        <p14:creationId xmlns:p14="http://schemas.microsoft.com/office/powerpoint/2010/main" val="3950735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4</a:t>
            </a:fld>
            <a:endParaRPr lang="en-US"/>
          </a:p>
        </p:txBody>
      </p:sp>
    </p:spTree>
    <p:extLst>
      <p:ext uri="{BB962C8B-B14F-4D97-AF65-F5344CB8AC3E}">
        <p14:creationId xmlns:p14="http://schemas.microsoft.com/office/powerpoint/2010/main" val="3286606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Martha Beck speaks of the Social Self and the Essential Self. The social self is the self that was developed to respond to the demands and requirements of the world around us (or key figures in that world). The essential self is who we truly are at our core - what we are intrinsically motivated to do; what lights us up and brings us joy. </a:t>
            </a:r>
          </a:p>
        </p:txBody>
      </p:sp>
      <p:sp>
        <p:nvSpPr>
          <p:cNvPr id="4" name="Slide Number Placeholder 3"/>
          <p:cNvSpPr>
            <a:spLocks noGrp="1"/>
          </p:cNvSpPr>
          <p:nvPr>
            <p:ph type="sldNum" sz="quarter" idx="5"/>
          </p:nvPr>
        </p:nvSpPr>
        <p:spPr/>
        <p:txBody>
          <a:bodyPr/>
          <a:lstStyle/>
          <a:p>
            <a:fld id="{2A8C442A-74B6-7B4A-94E1-A0C08F69CDF1}" type="slidenum">
              <a:rPr lang="en-US" smtClean="0"/>
              <a:t>6</a:t>
            </a:fld>
            <a:endParaRPr lang="en-US"/>
          </a:p>
        </p:txBody>
      </p:sp>
    </p:spTree>
    <p:extLst>
      <p:ext uri="{BB962C8B-B14F-4D97-AF65-F5344CB8AC3E}">
        <p14:creationId xmlns:p14="http://schemas.microsoft.com/office/powerpoint/2010/main" val="260830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a:t>
            </a:r>
            <a:r>
              <a:rPr lang="en-US" sz="2200" dirty="0" err="1">
                <a:effectLst/>
                <a:latin typeface="Helvetica Neue"/>
                <a:ea typeface="Helvetica Neue"/>
                <a:cs typeface="Helvetica Neue"/>
                <a:sym typeface="Helvetica Neue"/>
              </a:rPr>
              <a:t>Thaum</a:t>
            </a:r>
            <a:r>
              <a:rPr lang="en-US" sz="2200" dirty="0">
                <a:effectLst/>
                <a:latin typeface="Helvetica Neue"/>
                <a:ea typeface="Helvetica Neue"/>
                <a:cs typeface="Helvetica Neue"/>
                <a:sym typeface="Helvetica Neue"/>
              </a:rPr>
              <a:t> Pump as the ultimate challenge to wield one’s inner power by finding harmony and balance</a:t>
            </a:r>
          </a:p>
          <a:p>
            <a:endParaRPr lang="en-US" dirty="0"/>
          </a:p>
        </p:txBody>
      </p:sp>
    </p:spTree>
    <p:extLst>
      <p:ext uri="{BB962C8B-B14F-4D97-AF65-F5344CB8AC3E}">
        <p14:creationId xmlns:p14="http://schemas.microsoft.com/office/powerpoint/2010/main" val="289096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instinctual self</a:t>
            </a:r>
          </a:p>
          <a:p>
            <a:r>
              <a:rPr lang="en-US" sz="2200" dirty="0">
                <a:effectLst/>
                <a:latin typeface="Helvetica Neue"/>
                <a:ea typeface="Helvetica Neue"/>
                <a:cs typeface="Helvetica Neue"/>
                <a:sym typeface="Helvetica Neue"/>
              </a:rPr>
              <a:t>pure experience</a:t>
            </a:r>
          </a:p>
          <a:p>
            <a:r>
              <a:rPr lang="en-US" sz="2200" dirty="0">
                <a:effectLst/>
                <a:latin typeface="Helvetica Neue"/>
                <a:ea typeface="Helvetica Neue"/>
                <a:cs typeface="Helvetica Neue"/>
                <a:sym typeface="Helvetica Neue"/>
              </a:rPr>
              <a:t>presence</a:t>
            </a:r>
          </a:p>
          <a:p>
            <a:r>
              <a:rPr lang="en-US" sz="2200" dirty="0">
                <a:effectLst/>
                <a:latin typeface="Helvetica Neue"/>
                <a:ea typeface="Helvetica Neue"/>
                <a:cs typeface="Helvetica Neue"/>
                <a:sym typeface="Helvetica Neue"/>
              </a:rPr>
              <a:t>playfulness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Wordlessness</a:t>
            </a:r>
          </a:p>
          <a:p>
            <a:r>
              <a:rPr lang="en-US" sz="2200" dirty="0">
                <a:effectLst/>
                <a:latin typeface="Helvetica Neue"/>
                <a:ea typeface="Helvetica Neue"/>
                <a:cs typeface="Helvetica Neue"/>
                <a:sym typeface="Helvetica Neue"/>
              </a:rPr>
              <a:t>Connectedness / Oneness</a:t>
            </a:r>
          </a:p>
          <a:p>
            <a:r>
              <a:rPr lang="en-US" sz="2200" dirty="0">
                <a:effectLst/>
                <a:latin typeface="Helvetica Neue"/>
                <a:ea typeface="Helvetica Neue"/>
                <a:cs typeface="Helvetica Neue"/>
                <a:sym typeface="Helvetica Neue"/>
              </a:rPr>
              <a:t>Beyond the linearity of time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DOG is the inner </a:t>
            </a:r>
            <a:r>
              <a:rPr lang="en-US" sz="2200" dirty="0" err="1">
                <a:effectLst/>
                <a:latin typeface="Helvetica Neue"/>
                <a:ea typeface="Helvetica Neue"/>
                <a:cs typeface="Helvetica Neue"/>
                <a:sym typeface="Helvetica Neue"/>
              </a:rPr>
              <a:t>wayfinder</a:t>
            </a:r>
            <a:r>
              <a:rPr lang="en-US" sz="2200" dirty="0">
                <a:effectLst/>
                <a:latin typeface="Helvetica Neue"/>
                <a:ea typeface="Helvetica Neue"/>
                <a:cs typeface="Helvetica Neue"/>
                <a:sym typeface="Helvetica Neue"/>
              </a:rPr>
              <a:t> who holds the image of the island in mind, always. But if you ignore him long enough and get distracted by the noise from the “crew on your ship”, you lose connection with him and you lose your way</a:t>
            </a:r>
          </a:p>
          <a:p>
            <a:endParaRPr lang="en-US" dirty="0"/>
          </a:p>
        </p:txBody>
      </p:sp>
    </p:spTree>
    <p:extLst>
      <p:ext uri="{BB962C8B-B14F-4D97-AF65-F5344CB8AC3E}">
        <p14:creationId xmlns:p14="http://schemas.microsoft.com/office/powerpoint/2010/main" val="261367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support from brain science: the ideas in the Witch’s Way about how our consciousness works / how magic works are supported by neuroscience and neuroanatomy.</a:t>
            </a:r>
          </a:p>
          <a:p>
            <a:endParaRPr lang="en-US" dirty="0"/>
          </a:p>
        </p:txBody>
      </p:sp>
    </p:spTree>
    <p:extLst>
      <p:ext uri="{BB962C8B-B14F-4D97-AF65-F5344CB8AC3E}">
        <p14:creationId xmlns:p14="http://schemas.microsoft.com/office/powerpoint/2010/main" val="35899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3312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111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59424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5942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2580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871505" y="-8929"/>
            <a:ext cx="15517291" cy="775864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151190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0625" y="4473773"/>
            <a:ext cx="9810750" cy="324398"/>
          </a:xfrm>
          <a:prstGeom prst="rect">
            <a:avLst/>
          </a:prstGeom>
        </p:spPr>
        <p:txBody>
          <a:bodyPr anchor="t">
            <a:spAutoFit/>
          </a:bodyPr>
          <a:lstStyle>
            <a:lvl1pPr marL="0" indent="0" algn="ctr">
              <a:spcBef>
                <a:spcPts val="0"/>
              </a:spcBef>
              <a:buClrTx/>
              <a:buSzTx/>
              <a:buNone/>
              <a:defRPr sz="1687" i="1"/>
            </a:lvl1pPr>
          </a:lstStyle>
          <a:p>
            <a:r>
              <a:t>–Johnny Appleseed</a:t>
            </a:r>
          </a:p>
        </p:txBody>
      </p:sp>
      <p:sp>
        <p:nvSpPr>
          <p:cNvPr id="94" name="“Type a quote here.”"/>
          <p:cNvSpPr txBox="1">
            <a:spLocks noGrp="1"/>
          </p:cNvSpPr>
          <p:nvPr>
            <p:ph type="body" sz="quarter" idx="22"/>
          </p:nvPr>
        </p:nvSpPr>
        <p:spPr>
          <a:xfrm>
            <a:off x="1190625" y="3029484"/>
            <a:ext cx="9810750" cy="428749"/>
          </a:xfrm>
          <a:prstGeom prst="rect">
            <a:avLst/>
          </a:prstGeom>
        </p:spPr>
        <p:txBody>
          <a:bodyPr>
            <a:spAutoFit/>
          </a:bodyPr>
          <a:lstStyle>
            <a:lvl1pPr marL="0" indent="0" algn="ctr">
              <a:spcBef>
                <a:spcPts val="0"/>
              </a:spcBef>
              <a:buClrTx/>
              <a:buSzTx/>
              <a:buNone/>
              <a:defRPr sz="239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43126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4193976" y="1428750"/>
            <a:ext cx="9644063" cy="482203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69" y="1821656"/>
            <a:ext cx="5000625" cy="4420195"/>
          </a:xfrm>
          <a:prstGeom prst="rect">
            <a:avLst/>
          </a:prstGeom>
        </p:spPr>
        <p:txBody>
          <a:bodyPr/>
          <a:lstStyle>
            <a:lvl1pPr marL="241093" indent="-241093">
              <a:spcBef>
                <a:spcPts val="2250"/>
              </a:spcBef>
              <a:buClrTx/>
              <a:defRPr sz="1969"/>
            </a:lvl1pPr>
            <a:lvl2pPr marL="482186" indent="-241093">
              <a:spcBef>
                <a:spcPts val="2250"/>
              </a:spcBef>
              <a:buClrTx/>
              <a:defRPr sz="1969"/>
            </a:lvl2pPr>
            <a:lvl3pPr marL="723279" indent="-241093">
              <a:spcBef>
                <a:spcPts val="2250"/>
              </a:spcBef>
              <a:buClrTx/>
              <a:defRPr sz="1969"/>
            </a:lvl3pPr>
            <a:lvl4pPr marL="964372" indent="-241093">
              <a:spcBef>
                <a:spcPts val="2250"/>
              </a:spcBef>
              <a:buClrTx/>
              <a:defRPr sz="1969"/>
            </a:lvl4pPr>
            <a:lvl5pPr marL="1205465" indent="-241093">
              <a:spcBef>
                <a:spcPts val="2250"/>
              </a:spcBef>
              <a:buClrTx/>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51802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19267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63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630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123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123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5497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33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33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106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84182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86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0091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662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0811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text&#10;&#10;Description automatically generated">
            <a:extLst>
              <a:ext uri="{FF2B5EF4-FFF2-40B4-BE49-F238E27FC236}">
                <a16:creationId xmlns:a16="http://schemas.microsoft.com/office/drawing/2014/main" id="{F9569AA8-3F0A-B54C-82B0-A280478BB227}"/>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r="18437"/>
          <a:stretch/>
        </p:blipFill>
        <p:spPr>
          <a:xfrm>
            <a:off x="7189076" y="6005468"/>
            <a:ext cx="4080545" cy="852532"/>
          </a:xfrm>
          <a:prstGeom prst="rect">
            <a:avLst/>
          </a:prstGeom>
        </p:spPr>
      </p:pic>
      <p:pic>
        <p:nvPicPr>
          <p:cNvPr id="7" name="Picture 6" descr="Logo&#10;&#10;Description automatically generated">
            <a:extLst>
              <a:ext uri="{FF2B5EF4-FFF2-40B4-BE49-F238E27FC236}">
                <a16:creationId xmlns:a16="http://schemas.microsoft.com/office/drawing/2014/main" id="{F5950469-614D-9640-8745-F6303E417B30}"/>
              </a:ext>
            </a:extLst>
          </p:cNvPr>
          <p:cNvPicPr>
            <a:picLocks noChangeAspect="1"/>
          </p:cNvPicPr>
          <p:nvPr userDrawn="1"/>
        </p:nvPicPr>
        <p:blipFill rotWithShape="1">
          <a:blip r:embed="rId18"/>
          <a:srcRect l="14963"/>
          <a:stretch/>
        </p:blipFill>
        <p:spPr>
          <a:xfrm>
            <a:off x="11245932" y="5959350"/>
            <a:ext cx="754084" cy="886774"/>
          </a:xfrm>
          <a:prstGeom prst="rect">
            <a:avLst/>
          </a:prstGeom>
        </p:spPr>
      </p:pic>
    </p:spTree>
    <p:extLst>
      <p:ext uri="{BB962C8B-B14F-4D97-AF65-F5344CB8AC3E}">
        <p14:creationId xmlns:p14="http://schemas.microsoft.com/office/powerpoint/2010/main" val="18847355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andrewphelps.itch.io/the-witches-way/" TargetMode="External"/><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2" name="Google Shape;142;p19"/>
          <p:cNvSpPr txBox="1"/>
          <p:nvPr/>
        </p:nvSpPr>
        <p:spPr>
          <a:xfrm>
            <a:off x="1752600" y="2773848"/>
            <a:ext cx="7482191" cy="175329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Doris C. Rusch, Ph.D.</a:t>
            </a:r>
            <a:endParaRPr lang="en-US" dirty="0">
              <a:effectLst>
                <a:outerShdw blurRad="50800" dist="38100" dir="5400000" algn="t" rotWithShape="0">
                  <a:prstClr val="black">
                    <a:alpha val="40000"/>
                  </a:prstClr>
                </a:outerShdw>
              </a:effectLst>
            </a:endParaRP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effectLst>
                  <a:outerShdw blurRad="50800" dist="38100" dir="5400000" algn="t" rotWithShape="0">
                    <a:prstClr val="black">
                      <a:alpha val="40000"/>
                    </a:prstClr>
                  </a:outerShdw>
                </a:effectLst>
                <a:latin typeface="Century Gothic"/>
                <a:sym typeface="Century Gothic"/>
              </a:rPr>
              <a:t>Professor of Game Design, Uppsala University</a:t>
            </a:r>
            <a:endParaRPr dirty="0">
              <a:effectLst>
                <a:outerShdw blurRad="50800" dist="38100" dir="5400000" algn="t" rotWithShape="0">
                  <a:prstClr val="black">
                    <a:alpha val="40000"/>
                  </a:prstClr>
                </a:outerShdw>
              </a:effectLst>
            </a:endParaRP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Deputy Head of Department of Game Design</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Uppsala University, Gotland, Sweden</a:t>
            </a:r>
          </a:p>
        </p:txBody>
      </p:sp>
      <p:sp>
        <p:nvSpPr>
          <p:cNvPr id="143" name="Google Shape;143;p19"/>
          <p:cNvSpPr txBox="1"/>
          <p:nvPr/>
        </p:nvSpPr>
        <p:spPr>
          <a:xfrm>
            <a:off x="1762415" y="4320949"/>
            <a:ext cx="9067800" cy="159950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dirty="0">
                <a:solidFill>
                  <a:schemeClr val="lt1"/>
                </a:solidFill>
                <a:latin typeface="Century Gothic"/>
                <a:ea typeface="Century Gothic"/>
                <a:cs typeface="Century Gothic"/>
                <a:sym typeface="Century Gothic"/>
              </a:rPr>
              <a:t>Andrew M. Phelps</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Human Interface Technology, College of Engineering, University of Canterbury, NZ</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Media Arts &amp; Sciences, School of Communication, American University, USA</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Computer Science, College of Arts &amp; Sciences, American University, USA</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Visiting Professor, Department of Game Design, Uppsala University, Gotland, Sweden</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Director, American University Game Center </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President, Higher Education Video Game Alliance</a:t>
            </a:r>
            <a:endParaRPr sz="1400" dirty="0">
              <a:solidFill>
                <a:schemeClr val="lt1"/>
              </a:solidFill>
              <a:latin typeface="Century Gothic"/>
            </a:endParaRPr>
          </a:p>
        </p:txBody>
      </p:sp>
      <p:pic>
        <p:nvPicPr>
          <p:cNvPr id="145" name="Google Shape;145;p19"/>
          <p:cNvPicPr preferRelativeResize="0"/>
          <p:nvPr/>
        </p:nvPicPr>
        <p:blipFill rotWithShape="1">
          <a:blip r:embed="rId3">
            <a:alphaModFix/>
          </a:blip>
          <a:srcRect/>
          <a:stretch/>
        </p:blipFill>
        <p:spPr>
          <a:xfrm>
            <a:off x="304800" y="4431669"/>
            <a:ext cx="1371600" cy="1371600"/>
          </a:xfrm>
          <a:prstGeom prst="rect">
            <a:avLst/>
          </a:prstGeom>
          <a:noFill/>
          <a:ln w="25400" cap="flat" cmpd="sng">
            <a:solidFill>
              <a:schemeClr val="lt1"/>
            </a:solidFill>
            <a:prstDash val="solid"/>
            <a:round/>
            <a:headEnd type="none" w="sm" len="sm"/>
            <a:tailEnd type="none" w="sm" len="sm"/>
          </a:ln>
        </p:spPr>
      </p:pic>
      <p:pic>
        <p:nvPicPr>
          <p:cNvPr id="3" name="Picture 2" descr="A person smiling for the camera&#10;&#10;Description automatically generated">
            <a:extLst>
              <a:ext uri="{FF2B5EF4-FFF2-40B4-BE49-F238E27FC236}">
                <a16:creationId xmlns:a16="http://schemas.microsoft.com/office/drawing/2014/main" id="{C6019ECD-70F9-3C48-AC45-19BB4B3F64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2869461"/>
            <a:ext cx="1384387" cy="1371600"/>
          </a:xfrm>
          <a:prstGeom prst="rect">
            <a:avLst/>
          </a:prstGeom>
          <a:ln w="25400">
            <a:solidFill>
              <a:schemeClr val="lt1"/>
            </a:solidFill>
          </a:ln>
        </p:spPr>
      </p:pic>
      <p:sp>
        <p:nvSpPr>
          <p:cNvPr id="8" name="Rectangle 7">
            <a:extLst>
              <a:ext uri="{FF2B5EF4-FFF2-40B4-BE49-F238E27FC236}">
                <a16:creationId xmlns:a16="http://schemas.microsoft.com/office/drawing/2014/main" id="{2048CBD3-47D4-7140-9844-ACCDF072669F}"/>
              </a:ext>
            </a:extLst>
          </p:cNvPr>
          <p:cNvSpPr/>
          <p:nvPr/>
        </p:nvSpPr>
        <p:spPr>
          <a:xfrm>
            <a:off x="-9820" y="6858000"/>
            <a:ext cx="1223149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F24EF5-9884-1A47-A0CF-8FD571D5FE7A}"/>
              </a:ext>
            </a:extLst>
          </p:cNvPr>
          <p:cNvSpPr/>
          <p:nvPr/>
        </p:nvSpPr>
        <p:spPr>
          <a:xfrm>
            <a:off x="-32418" y="6026838"/>
            <a:ext cx="53533" cy="876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Google Shape;141;p19"/>
          <p:cNvCxnSpPr/>
          <p:nvPr/>
        </p:nvCxnSpPr>
        <p:spPr>
          <a:xfrm>
            <a:off x="-32418" y="6019800"/>
            <a:ext cx="12221673" cy="0"/>
          </a:xfrm>
          <a:prstGeom prst="straightConnector1">
            <a:avLst/>
          </a:prstGeom>
          <a:noFill/>
          <a:ln w="25400" cap="flat" cmpd="sng">
            <a:solidFill>
              <a:schemeClr val="lt1"/>
            </a:solidFill>
            <a:prstDash val="solid"/>
            <a:round/>
            <a:headEnd type="none" w="sm" len="sm"/>
            <a:tailEnd type="none" w="sm" len="sm"/>
          </a:ln>
        </p:spPr>
      </p:cxnSp>
      <p:pic>
        <p:nvPicPr>
          <p:cNvPr id="17" name="Picture 16" descr="A close up of a sign&#10;&#10;Description automatically generated">
            <a:extLst>
              <a:ext uri="{FF2B5EF4-FFF2-40B4-BE49-F238E27FC236}">
                <a16:creationId xmlns:a16="http://schemas.microsoft.com/office/drawing/2014/main" id="{83114031-DE55-D64C-AD36-C48878E24E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7617" y="4008700"/>
            <a:ext cx="1909577" cy="1909577"/>
          </a:xfrm>
          <a:prstGeom prst="rect">
            <a:avLst/>
          </a:prstGeom>
        </p:spPr>
      </p:pic>
      <p:cxnSp>
        <p:nvCxnSpPr>
          <p:cNvPr id="24" name="Straight Connector 23">
            <a:extLst>
              <a:ext uri="{FF2B5EF4-FFF2-40B4-BE49-F238E27FC236}">
                <a16:creationId xmlns:a16="http://schemas.microsoft.com/office/drawing/2014/main" id="{A63D599F-7630-744B-B283-D1700F31D8F8}"/>
              </a:ext>
            </a:extLst>
          </p:cNvPr>
          <p:cNvCxnSpPr>
            <a:cxnSpLocks/>
          </p:cNvCxnSpPr>
          <p:nvPr/>
        </p:nvCxnSpPr>
        <p:spPr>
          <a:xfrm>
            <a:off x="-32418" y="2725720"/>
            <a:ext cx="12254089" cy="0"/>
          </a:xfrm>
          <a:prstGeom prst="line">
            <a:avLst/>
          </a:prstGeom>
          <a:ln>
            <a:solidFill>
              <a:srgbClr val="55F5FF"/>
            </a:solidFill>
          </a:ln>
        </p:spPr>
        <p:style>
          <a:lnRef idx="1">
            <a:schemeClr val="accent1"/>
          </a:lnRef>
          <a:fillRef idx="0">
            <a:schemeClr val="accent1"/>
          </a:fillRef>
          <a:effectRef idx="0">
            <a:schemeClr val="accent1"/>
          </a:effectRef>
          <a:fontRef idx="minor">
            <a:schemeClr val="tx1"/>
          </a:fontRef>
        </p:style>
      </p:cxnSp>
      <p:sp>
        <p:nvSpPr>
          <p:cNvPr id="146" name="Google Shape;146;p19"/>
          <p:cNvSpPr/>
          <p:nvPr/>
        </p:nvSpPr>
        <p:spPr>
          <a:xfrm>
            <a:off x="-11301" y="-1026713"/>
            <a:ext cx="12210374" cy="3745396"/>
          </a:xfrm>
          <a:prstGeom prst="rect">
            <a:avLst/>
          </a:prstGeom>
          <a:gradFill>
            <a:gsLst>
              <a:gs pos="100000">
                <a:srgbClr val="663C7D">
                  <a:lumMod val="85790"/>
                  <a:lumOff val="14210"/>
                  <a:alpha val="56269"/>
                </a:srgbClr>
              </a:gs>
              <a:gs pos="51000">
                <a:srgbClr val="663C7D">
                  <a:alpha val="0"/>
                </a:srgb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sp>
        <p:nvSpPr>
          <p:cNvPr id="22" name="Rectangle 21">
            <a:extLst>
              <a:ext uri="{FF2B5EF4-FFF2-40B4-BE49-F238E27FC236}">
                <a16:creationId xmlns:a16="http://schemas.microsoft.com/office/drawing/2014/main" id="{7C736B61-3395-D940-9D37-E4E6611B1DBA}"/>
              </a:ext>
            </a:extLst>
          </p:cNvPr>
          <p:cNvSpPr/>
          <p:nvPr/>
        </p:nvSpPr>
        <p:spPr>
          <a:xfrm>
            <a:off x="21114" y="2263536"/>
            <a:ext cx="12170885" cy="462183"/>
          </a:xfrm>
          <a:prstGeom prst="rect">
            <a:avLst/>
          </a:prstGeom>
          <a:solidFill>
            <a:schemeClr val="accent4">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FUTURE and REALITY of GAMING [FR</a:t>
            </a:r>
            <a:r>
              <a:rPr lang="en-US" dirty="0">
                <a:solidFill>
                  <a:srgbClr val="55F5FF"/>
                </a:solidFill>
                <a:effectLst>
                  <a:glow rad="99472">
                    <a:srgbClr val="663C7D">
                      <a:alpha val="69551"/>
                    </a:srgbClr>
                  </a:glow>
                </a:effectLst>
              </a:rPr>
              <a:t>0</a:t>
            </a:r>
            <a:r>
              <a:rPr lang="en-US" dirty="0">
                <a:solidFill>
                  <a:schemeClr val="tx1"/>
                </a:solidFill>
              </a:rPr>
              <a:t>G] VIENNA 2021</a:t>
            </a:r>
          </a:p>
        </p:txBody>
      </p:sp>
      <p:cxnSp>
        <p:nvCxnSpPr>
          <p:cNvPr id="10" name="Straight Connector 9">
            <a:extLst>
              <a:ext uri="{FF2B5EF4-FFF2-40B4-BE49-F238E27FC236}">
                <a16:creationId xmlns:a16="http://schemas.microsoft.com/office/drawing/2014/main" id="{90BB2B77-26DD-2F4D-8FB4-2A3171F546DE}"/>
              </a:ext>
            </a:extLst>
          </p:cNvPr>
          <p:cNvCxnSpPr>
            <a:cxnSpLocks/>
          </p:cNvCxnSpPr>
          <p:nvPr/>
        </p:nvCxnSpPr>
        <p:spPr>
          <a:xfrm>
            <a:off x="-32418" y="2263536"/>
            <a:ext cx="12231491" cy="0"/>
          </a:xfrm>
          <a:prstGeom prst="line">
            <a:avLst/>
          </a:prstGeom>
          <a:ln>
            <a:solidFill>
              <a:srgbClr val="55F5F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5A03C39-9058-6A4A-9DEA-5D01E21ECA98}"/>
              </a:ext>
            </a:extLst>
          </p:cNvPr>
          <p:cNvPicPr>
            <a:picLocks noChangeAspect="1"/>
          </p:cNvPicPr>
          <p:nvPr/>
        </p:nvPicPr>
        <p:blipFill rotWithShape="1">
          <a:blip r:embed="rId6"/>
          <a:srcRect l="18746" t="24852" r="8043"/>
          <a:stretch/>
        </p:blipFill>
        <p:spPr>
          <a:xfrm>
            <a:off x="584255" y="35152"/>
            <a:ext cx="11176249" cy="5827019"/>
          </a:xfrm>
          <a:prstGeom prst="rect">
            <a:avLst/>
          </a:prstGeom>
          <a:effectLst>
            <a:outerShdw blurRad="349769" dist="274582" dir="7378539" sx="105000" sy="105000" algn="t" rotWithShape="0">
              <a:schemeClr val="bg1"/>
            </a:outerShdw>
          </a:effectLst>
        </p:spPr>
      </p:pic>
    </p:spTree>
    <p:extLst>
      <p:ext uri="{BB962C8B-B14F-4D97-AF65-F5344CB8AC3E}">
        <p14:creationId xmlns:p14="http://schemas.microsoft.com/office/powerpoint/2010/main" val="162674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alan-monroig-flowers-featured-01.jpg" descr="alan-monroig-flowers-featured-01.jpg"/>
          <p:cNvPicPr>
            <a:picLocks noGrp="1" noChangeAspect="1"/>
          </p:cNvPicPr>
          <p:nvPr>
            <p:ph type="pic" idx="21"/>
          </p:nvPr>
        </p:nvPicPr>
        <p:blipFill rotWithShape="1">
          <a:blip r:embed="rId2"/>
          <a:srcRect l="5555" t="13861" r="5555" b="21578"/>
          <a:stretch/>
        </p:blipFill>
        <p:spPr>
          <a:xfrm>
            <a:off x="-1" y="0"/>
            <a:ext cx="12157511" cy="5903495"/>
          </a:xfrm>
          <a:prstGeom prst="rect">
            <a:avLst/>
          </a:prstGeom>
        </p:spPr>
      </p:pic>
      <p:sp>
        <p:nvSpPr>
          <p:cNvPr id="4" name="Google Shape;146;p19">
            <a:extLst>
              <a:ext uri="{FF2B5EF4-FFF2-40B4-BE49-F238E27FC236}">
                <a16:creationId xmlns:a16="http://schemas.microsoft.com/office/drawing/2014/main" id="{6F719B50-11C8-F441-9128-2505FC3F4447}"/>
              </a:ext>
            </a:extLst>
          </p:cNvPr>
          <p:cNvSpPr/>
          <p:nvPr/>
        </p:nvSpPr>
        <p:spPr>
          <a:xfrm>
            <a:off x="34489" y="1592822"/>
            <a:ext cx="12157511" cy="4310673"/>
          </a:xfrm>
          <a:prstGeom prst="rect">
            <a:avLst/>
          </a:prstGeom>
          <a:gradFill>
            <a:gsLst>
              <a:gs pos="100000">
                <a:schemeClr val="bg1"/>
              </a:gs>
              <a:gs pos="7000">
                <a:schemeClr val="bg1">
                  <a:alpha val="0"/>
                </a:scheme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sp>
        <p:nvSpPr>
          <p:cNvPr id="173" name="The Witch’s Way is about the Magic inherent in an authentic life, a life in which we are in alignment with our True Nature and follow…"/>
          <p:cNvSpPr txBox="1"/>
          <p:nvPr/>
        </p:nvSpPr>
        <p:spPr>
          <a:xfrm>
            <a:off x="-1" y="4296174"/>
            <a:ext cx="12157511" cy="1734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3100"/>
            </a:pPr>
            <a:r>
              <a:rPr sz="3500" dirty="0"/>
              <a:t>The Witch’s Way is about the Magic inherent in an authentic life, </a:t>
            </a:r>
            <a:endParaRPr lang="en-US" sz="3500" dirty="0"/>
          </a:p>
          <a:p>
            <a:pPr algn="ctr">
              <a:defRPr sz="3100"/>
            </a:pPr>
            <a:r>
              <a:rPr sz="3500" dirty="0"/>
              <a:t>a life in which we are in alignment with our True Nature and</a:t>
            </a:r>
            <a:endParaRPr lang="en-US" sz="3500" dirty="0"/>
          </a:p>
          <a:p>
            <a:pPr algn="ctr">
              <a:defRPr sz="3100"/>
            </a:pPr>
            <a:r>
              <a:rPr lang="en-US" sz="3500" dirty="0"/>
              <a:t>f</a:t>
            </a:r>
            <a:r>
              <a:rPr sz="3500" dirty="0"/>
              <a:t>ollow our bliss, purpose and sense of inner calling.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5789FF-13DB-624E-A401-0910029ED8E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page3image3202992.png" descr="page3image3202992.png"/>
          <p:cNvPicPr>
            <a:picLocks noChangeAspect="1"/>
          </p:cNvPicPr>
          <p:nvPr/>
        </p:nvPicPr>
        <p:blipFill>
          <a:blip r:embed="rId3"/>
          <a:stretch>
            <a:fillRect/>
          </a:stretch>
        </p:blipFill>
        <p:spPr>
          <a:xfrm>
            <a:off x="1197307" y="0"/>
            <a:ext cx="9989889" cy="6858000"/>
          </a:xfrm>
          <a:prstGeom prst="rect">
            <a:avLst/>
          </a:prstGeom>
          <a:ln w="12700">
            <a:miter lim="400000"/>
          </a:ln>
        </p:spPr>
      </p:pic>
      <p:sp>
        <p:nvSpPr>
          <p:cNvPr id="177" name="Text"/>
          <p:cNvSpPr txBox="1"/>
          <p:nvPr/>
        </p:nvSpPr>
        <p:spPr>
          <a:xfrm>
            <a:off x="1524000" y="-186942"/>
            <a:ext cx="99387" cy="373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457200">
              <a:lnSpc>
                <a:spcPts val="2800"/>
              </a:lnSpc>
              <a:defRPr sz="1200" b="0">
                <a:solidFill>
                  <a:srgbClr val="000000"/>
                </a:solidFill>
                <a:latin typeface="Times Roman"/>
                <a:ea typeface="Times Roman"/>
                <a:cs typeface="Times Roman"/>
                <a:sym typeface="Times Roman"/>
              </a:defRPr>
            </a:lvl1pPr>
          </a:lstStyle>
          <a:p>
            <a:r>
              <a:rPr sz="844"/>
              <a: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67462847_2850526878354571_935679692248186880_n.jpg" descr="67462847_2850526878354571_935679692248186880_n.jpg"/>
          <p:cNvPicPr>
            <a:picLocks noGrp="1" noChangeAspect="1"/>
          </p:cNvPicPr>
          <p:nvPr>
            <p:ph type="pic" idx="21"/>
          </p:nvPr>
        </p:nvPicPr>
        <p:blipFill>
          <a:blip r:embed="rId2">
            <a:alphaModFix amt="81713"/>
          </a:blip>
          <a:srcRect/>
          <a:stretch>
            <a:fillRect/>
          </a:stretch>
        </p:blipFill>
        <p:spPr>
          <a:xfrm>
            <a:off x="1058779" y="0"/>
            <a:ext cx="5643564" cy="6858000"/>
          </a:xfrm>
          <a:prstGeom prst="rect">
            <a:avLst/>
          </a:prstGeom>
        </p:spPr>
      </p:pic>
      <p:cxnSp>
        <p:nvCxnSpPr>
          <p:cNvPr id="3" name="Straight Connector 2">
            <a:extLst>
              <a:ext uri="{FF2B5EF4-FFF2-40B4-BE49-F238E27FC236}">
                <a16:creationId xmlns:a16="http://schemas.microsoft.com/office/drawing/2014/main" id="{4E78F35F-B34E-0F4C-A60C-02EB75543CEC}"/>
              </a:ext>
            </a:extLst>
          </p:cNvPr>
          <p:cNvCxnSpPr/>
          <p:nvPr/>
        </p:nvCxnSpPr>
        <p:spPr>
          <a:xfrm>
            <a:off x="1058779" y="0"/>
            <a:ext cx="0" cy="6858000"/>
          </a:xfrm>
          <a:prstGeom prst="line">
            <a:avLst/>
          </a:prstGeom>
          <a:ln w="25400">
            <a:solidFill>
              <a:srgbClr val="55F5F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D828822-FAEB-A743-9248-15021D95291F}"/>
              </a:ext>
            </a:extLst>
          </p:cNvPr>
          <p:cNvCxnSpPr/>
          <p:nvPr/>
        </p:nvCxnSpPr>
        <p:spPr>
          <a:xfrm>
            <a:off x="6702343" y="0"/>
            <a:ext cx="0" cy="6858000"/>
          </a:xfrm>
          <a:prstGeom prst="line">
            <a:avLst/>
          </a:prstGeom>
          <a:ln w="25400">
            <a:solidFill>
              <a:srgbClr val="55F5FF"/>
            </a:solidFill>
          </a:ln>
        </p:spPr>
        <p:style>
          <a:lnRef idx="1">
            <a:schemeClr val="accent1"/>
          </a:lnRef>
          <a:fillRef idx="0">
            <a:schemeClr val="accent1"/>
          </a:fillRef>
          <a:effectRef idx="0">
            <a:schemeClr val="accent1"/>
          </a:effectRef>
          <a:fontRef idx="minor">
            <a:schemeClr val="tx1"/>
          </a:fontRef>
        </p:style>
      </p:cxnSp>
      <p:sp>
        <p:nvSpPr>
          <p:cNvPr id="6" name="Google Shape;146;p19">
            <a:extLst>
              <a:ext uri="{FF2B5EF4-FFF2-40B4-BE49-F238E27FC236}">
                <a16:creationId xmlns:a16="http://schemas.microsoft.com/office/drawing/2014/main" id="{658A700A-063A-1048-B7F7-2D01FC84AA42}"/>
              </a:ext>
            </a:extLst>
          </p:cNvPr>
          <p:cNvSpPr/>
          <p:nvPr/>
        </p:nvSpPr>
        <p:spPr>
          <a:xfrm rot="5400000">
            <a:off x="3475498" y="3226845"/>
            <a:ext cx="6858000" cy="404309"/>
          </a:xfrm>
          <a:prstGeom prst="rect">
            <a:avLst/>
          </a:prstGeom>
          <a:gradFill>
            <a:gsLst>
              <a:gs pos="100000">
                <a:srgbClr val="663C7D">
                  <a:lumMod val="85790"/>
                  <a:lumOff val="14210"/>
                  <a:alpha val="95931"/>
                </a:srgbClr>
              </a:gs>
              <a:gs pos="32000">
                <a:srgbClr val="663C7D">
                  <a:alpha val="0"/>
                </a:srgb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sp>
        <p:nvSpPr>
          <p:cNvPr id="7" name="Google Shape;146;p19">
            <a:extLst>
              <a:ext uri="{FF2B5EF4-FFF2-40B4-BE49-F238E27FC236}">
                <a16:creationId xmlns:a16="http://schemas.microsoft.com/office/drawing/2014/main" id="{C4125F0B-CC06-C046-833C-423275ED2316}"/>
              </a:ext>
            </a:extLst>
          </p:cNvPr>
          <p:cNvSpPr/>
          <p:nvPr/>
        </p:nvSpPr>
        <p:spPr>
          <a:xfrm rot="5400000" flipV="1">
            <a:off x="-2554705" y="3244517"/>
            <a:ext cx="6858000" cy="368966"/>
          </a:xfrm>
          <a:prstGeom prst="rect">
            <a:avLst/>
          </a:prstGeom>
          <a:gradFill>
            <a:gsLst>
              <a:gs pos="100000">
                <a:srgbClr val="663C7D">
                  <a:lumMod val="85790"/>
                  <a:lumOff val="14210"/>
                  <a:alpha val="95931"/>
                </a:srgbClr>
              </a:gs>
              <a:gs pos="32000">
                <a:srgbClr val="663C7D">
                  <a:alpha val="0"/>
                </a:srgb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 descr="Image"/>
          <p:cNvPicPr>
            <a:picLocks noGrp="1" noChangeAspect="1"/>
          </p:cNvPicPr>
          <p:nvPr>
            <p:ph type="pic" idx="21"/>
          </p:nvPr>
        </p:nvPicPr>
        <p:blipFill>
          <a:blip r:embed="rId2"/>
          <a:srcRect l="26136" r="26136"/>
          <a:stretch>
            <a:fillRect/>
          </a:stretch>
        </p:blipFill>
        <p:spPr>
          <a:xfrm>
            <a:off x="0" y="0"/>
            <a:ext cx="5823284" cy="6863155"/>
          </a:xfrm>
          <a:prstGeom prst="rect">
            <a:avLst/>
          </a:prstGeom>
        </p:spPr>
      </p:pic>
      <p:sp>
        <p:nvSpPr>
          <p:cNvPr id="183" name="Oneness…"/>
          <p:cNvSpPr txBox="1">
            <a:spLocks noGrp="1"/>
          </p:cNvSpPr>
          <p:nvPr>
            <p:ph type="body" sz="half" idx="1"/>
          </p:nvPr>
        </p:nvSpPr>
        <p:spPr>
          <a:xfrm>
            <a:off x="6529137" y="1642562"/>
            <a:ext cx="5000625" cy="4420195"/>
          </a:xfrm>
          <a:prstGeom prst="rect">
            <a:avLst/>
          </a:prstGeom>
        </p:spPr>
        <p:txBody>
          <a:bodyPr>
            <a:normAutofit fontScale="92500" lnSpcReduction="10000"/>
          </a:bodyPr>
          <a:lstStyle/>
          <a:p>
            <a:endParaRPr dirty="0"/>
          </a:p>
          <a:p>
            <a:pPr marL="742950" indent="-742950">
              <a:buAutoNum type="arabicParenR"/>
            </a:pPr>
            <a:r>
              <a:rPr sz="4300" dirty="0"/>
              <a:t>Oneness</a:t>
            </a:r>
            <a:endParaRPr lang="en-US" sz="4300" dirty="0"/>
          </a:p>
          <a:p>
            <a:pPr marL="742950" indent="-742950">
              <a:buAutoNum type="arabicParenR"/>
            </a:pPr>
            <a:r>
              <a:rPr sz="4300" dirty="0"/>
              <a:t>Wordlessness</a:t>
            </a:r>
            <a:endParaRPr lang="en-US" sz="4300" dirty="0"/>
          </a:p>
          <a:p>
            <a:pPr marL="742950" indent="-742950">
              <a:buAutoNum type="arabicParenR"/>
            </a:pPr>
            <a:r>
              <a:rPr sz="4300" dirty="0"/>
              <a:t>Imagination</a:t>
            </a:r>
            <a:endParaRPr lang="en-US" sz="4300" dirty="0"/>
          </a:p>
          <a:p>
            <a:pPr marL="742950" indent="-742950">
              <a:buAutoNum type="arabicParenR"/>
            </a:pPr>
            <a:r>
              <a:rPr sz="4300" dirty="0"/>
              <a:t>Forming</a:t>
            </a:r>
            <a:endParaRPr lang="en-US" sz="4300" dirty="0"/>
          </a:p>
          <a:p>
            <a:pPr marL="0" indent="0">
              <a:buNone/>
            </a:pPr>
            <a:r>
              <a:rPr sz="2400" dirty="0"/>
              <a:t>(Martha Beck, “Finding Your Way in a Brave New World”)</a:t>
            </a:r>
          </a:p>
        </p:txBody>
      </p:sp>
      <p:sp>
        <p:nvSpPr>
          <p:cNvPr id="5" name="Google Shape;146;p19">
            <a:extLst>
              <a:ext uri="{FF2B5EF4-FFF2-40B4-BE49-F238E27FC236}">
                <a16:creationId xmlns:a16="http://schemas.microsoft.com/office/drawing/2014/main" id="{F9283768-701A-6849-BBF2-80ACD17239EC}"/>
              </a:ext>
            </a:extLst>
          </p:cNvPr>
          <p:cNvSpPr/>
          <p:nvPr/>
        </p:nvSpPr>
        <p:spPr>
          <a:xfrm rot="5400000">
            <a:off x="2596438" y="3226846"/>
            <a:ext cx="6858000" cy="404309"/>
          </a:xfrm>
          <a:prstGeom prst="rect">
            <a:avLst/>
          </a:prstGeom>
          <a:gradFill>
            <a:gsLst>
              <a:gs pos="100000">
                <a:srgbClr val="663C7D">
                  <a:lumMod val="85790"/>
                  <a:lumOff val="14210"/>
                  <a:alpha val="95931"/>
                </a:srgbClr>
              </a:gs>
              <a:gs pos="32000">
                <a:srgbClr val="663C7D">
                  <a:alpha val="0"/>
                </a:srgb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cxnSp>
        <p:nvCxnSpPr>
          <p:cNvPr id="3" name="Straight Connector 2">
            <a:extLst>
              <a:ext uri="{FF2B5EF4-FFF2-40B4-BE49-F238E27FC236}">
                <a16:creationId xmlns:a16="http://schemas.microsoft.com/office/drawing/2014/main" id="{B7928E26-03E5-FD4C-BAC2-7A5E1406056F}"/>
              </a:ext>
            </a:extLst>
          </p:cNvPr>
          <p:cNvCxnSpPr/>
          <p:nvPr/>
        </p:nvCxnSpPr>
        <p:spPr>
          <a:xfrm>
            <a:off x="5823283" y="0"/>
            <a:ext cx="0" cy="6858000"/>
          </a:xfrm>
          <a:prstGeom prst="line">
            <a:avLst/>
          </a:prstGeom>
          <a:ln w="25400">
            <a:solidFill>
              <a:srgbClr val="55F5FF"/>
            </a:solidFill>
          </a:ln>
        </p:spPr>
        <p:style>
          <a:lnRef idx="1">
            <a:schemeClr val="accent1"/>
          </a:lnRef>
          <a:fillRef idx="0">
            <a:schemeClr val="accent1"/>
          </a:fillRef>
          <a:effectRef idx="0">
            <a:schemeClr val="accent1"/>
          </a:effectRef>
          <a:fontRef idx="minor">
            <a:schemeClr val="tx1"/>
          </a:fontRef>
        </p:style>
      </p:cxnSp>
      <p:sp>
        <p:nvSpPr>
          <p:cNvPr id="182" name="4 Technologies of Magic"/>
          <p:cNvSpPr txBox="1">
            <a:spLocks noGrp="1"/>
          </p:cNvSpPr>
          <p:nvPr>
            <p:ph type="title"/>
          </p:nvPr>
        </p:nvSpPr>
        <p:spPr>
          <a:xfrm>
            <a:off x="1271337" y="316999"/>
            <a:ext cx="10515600" cy="1325563"/>
          </a:xfrm>
          <a:prstGeom prst="rect">
            <a:avLst/>
          </a:prstGeom>
        </p:spPr>
        <p:txBody>
          <a:bodyPr>
            <a:normAutofit/>
          </a:bodyPr>
          <a:lstStyle>
            <a:lvl1pPr defTabSz="560831">
              <a:defRPr sz="7679"/>
            </a:lvl1pPr>
          </a:lstStyle>
          <a:p>
            <a:r>
              <a:rPr dirty="0">
                <a:solidFill>
                  <a:srgbClr val="55F5FF"/>
                </a:solidFill>
                <a:effectLst>
                  <a:glow rad="228600">
                    <a:schemeClr val="bg1">
                      <a:alpha val="40000"/>
                    </a:schemeClr>
                  </a:glow>
                </a:effectLst>
              </a:rPr>
              <a:t>4 Technologies of Magic</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 descr="Image"/>
          <p:cNvPicPr>
            <a:picLocks noGrp="1" noChangeAspect="1"/>
          </p:cNvPicPr>
          <p:nvPr>
            <p:ph type="pic" idx="21"/>
          </p:nvPr>
        </p:nvPicPr>
        <p:blipFill>
          <a:blip r:embed="rId2"/>
          <a:srcRect l="26136" r="26136"/>
          <a:stretch>
            <a:fillRect/>
          </a:stretch>
        </p:blipFill>
        <p:spPr>
          <a:xfrm>
            <a:off x="0" y="0"/>
            <a:ext cx="5818910" cy="6858000"/>
          </a:xfrm>
          <a:prstGeom prst="rect">
            <a:avLst/>
          </a:prstGeom>
        </p:spPr>
      </p:pic>
      <p:sp>
        <p:nvSpPr>
          <p:cNvPr id="187" name="“The science and art of navigation is holistic. (…) You only know where you are going by knowing precisely  where you have been and how you got where you are.” (p.60)"/>
          <p:cNvSpPr txBox="1">
            <a:spLocks noGrp="1"/>
          </p:cNvSpPr>
          <p:nvPr>
            <p:ph type="body" sz="half" idx="1"/>
          </p:nvPr>
        </p:nvSpPr>
        <p:spPr>
          <a:xfrm>
            <a:off x="6484267" y="2078947"/>
            <a:ext cx="5000625" cy="4420195"/>
          </a:xfrm>
          <a:prstGeom prst="rect">
            <a:avLst/>
          </a:prstGeom>
        </p:spPr>
        <p:txBody>
          <a:bodyPr>
            <a:normAutofit/>
          </a:bodyPr>
          <a:lstStyle/>
          <a:p>
            <a:pPr marL="0" indent="0">
              <a:buNone/>
            </a:pPr>
            <a:r>
              <a:rPr sz="3200" dirty="0"/>
              <a:t>“The science and art of navigation is holistic. (…) You only know where you are going by knowing precisely  where you have been and how you got where you are.” (p.60)</a:t>
            </a:r>
          </a:p>
        </p:txBody>
      </p:sp>
      <p:sp>
        <p:nvSpPr>
          <p:cNvPr id="5" name="Google Shape;146;p19">
            <a:extLst>
              <a:ext uri="{FF2B5EF4-FFF2-40B4-BE49-F238E27FC236}">
                <a16:creationId xmlns:a16="http://schemas.microsoft.com/office/drawing/2014/main" id="{32C64BE1-1736-C64D-A636-9E7FC763892B}"/>
              </a:ext>
            </a:extLst>
          </p:cNvPr>
          <p:cNvSpPr/>
          <p:nvPr/>
        </p:nvSpPr>
        <p:spPr>
          <a:xfrm rot="5400000">
            <a:off x="2596438" y="3226846"/>
            <a:ext cx="6858000" cy="404309"/>
          </a:xfrm>
          <a:prstGeom prst="rect">
            <a:avLst/>
          </a:prstGeom>
          <a:gradFill>
            <a:gsLst>
              <a:gs pos="100000">
                <a:srgbClr val="663C7D">
                  <a:lumMod val="85790"/>
                  <a:lumOff val="14210"/>
                  <a:alpha val="95931"/>
                </a:srgbClr>
              </a:gs>
              <a:gs pos="32000">
                <a:srgbClr val="663C7D">
                  <a:alpha val="0"/>
                </a:srgb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cxnSp>
        <p:nvCxnSpPr>
          <p:cNvPr id="6" name="Straight Connector 5">
            <a:extLst>
              <a:ext uri="{FF2B5EF4-FFF2-40B4-BE49-F238E27FC236}">
                <a16:creationId xmlns:a16="http://schemas.microsoft.com/office/drawing/2014/main" id="{7D31BE39-B3A9-504A-888C-363E8B6A8BD5}"/>
              </a:ext>
            </a:extLst>
          </p:cNvPr>
          <p:cNvCxnSpPr/>
          <p:nvPr/>
        </p:nvCxnSpPr>
        <p:spPr>
          <a:xfrm>
            <a:off x="5823283" y="0"/>
            <a:ext cx="0" cy="6858000"/>
          </a:xfrm>
          <a:prstGeom prst="line">
            <a:avLst/>
          </a:prstGeom>
          <a:ln w="25400">
            <a:solidFill>
              <a:srgbClr val="55F5FF"/>
            </a:solidFill>
          </a:ln>
        </p:spPr>
        <p:style>
          <a:lnRef idx="1">
            <a:schemeClr val="accent1"/>
          </a:lnRef>
          <a:fillRef idx="0">
            <a:schemeClr val="accent1"/>
          </a:fillRef>
          <a:effectRef idx="0">
            <a:schemeClr val="accent1"/>
          </a:effectRef>
          <a:fontRef idx="minor">
            <a:schemeClr val="tx1"/>
          </a:fontRef>
        </p:style>
      </p:cxnSp>
      <p:sp>
        <p:nvSpPr>
          <p:cNvPr id="186" name="Wayfinders (Wade Davis)"/>
          <p:cNvSpPr txBox="1">
            <a:spLocks noGrp="1"/>
          </p:cNvSpPr>
          <p:nvPr>
            <p:ph type="title"/>
          </p:nvPr>
        </p:nvSpPr>
        <p:spPr>
          <a:prstGeom prst="rect">
            <a:avLst/>
          </a:prstGeom>
        </p:spPr>
        <p:txBody>
          <a:bodyPr/>
          <a:lstStyle>
            <a:lvl1pPr defTabSz="549148">
              <a:defRPr sz="7519"/>
            </a:lvl1pPr>
          </a:lstStyle>
          <a:p>
            <a:r>
              <a:rPr dirty="0" err="1">
                <a:solidFill>
                  <a:srgbClr val="55F5FF"/>
                </a:solidFill>
                <a:effectLst>
                  <a:glow rad="228600">
                    <a:schemeClr val="bg1">
                      <a:alpha val="40000"/>
                    </a:schemeClr>
                  </a:glow>
                </a:effectLst>
              </a:rPr>
              <a:t>Wayfinders</a:t>
            </a:r>
            <a:r>
              <a:rPr dirty="0">
                <a:solidFill>
                  <a:srgbClr val="55F5FF"/>
                </a:solidFill>
                <a:effectLst>
                  <a:glow rad="228600">
                    <a:schemeClr val="bg1">
                      <a:alpha val="40000"/>
                    </a:schemeClr>
                  </a:glow>
                </a:effectLst>
              </a:rPr>
              <a:t> (Wade Davis)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age" descr="Image"/>
          <p:cNvPicPr>
            <a:picLocks noGrp="1" noChangeAspect="1"/>
          </p:cNvPicPr>
          <p:nvPr>
            <p:ph type="pic" idx="21"/>
          </p:nvPr>
        </p:nvPicPr>
        <p:blipFill>
          <a:blip r:embed="rId2"/>
          <a:srcRect l="26136" r="26136"/>
          <a:stretch>
            <a:fillRect/>
          </a:stretch>
        </p:blipFill>
        <p:spPr>
          <a:xfrm>
            <a:off x="0" y="1"/>
            <a:ext cx="5823279" cy="6863150"/>
          </a:xfrm>
          <a:prstGeom prst="rect">
            <a:avLst/>
          </a:prstGeom>
        </p:spPr>
      </p:pic>
      <p:sp>
        <p:nvSpPr>
          <p:cNvPr id="191" name="“Navigators do not sleep. They remain monk-like, undisturbed by the crew, with  no mundane tasks to perform, sitting alone on a special perch at the stern of the vessel, tracking with their minds.…"/>
          <p:cNvSpPr txBox="1">
            <a:spLocks noGrp="1"/>
          </p:cNvSpPr>
          <p:nvPr>
            <p:ph type="body" sz="half" idx="1"/>
          </p:nvPr>
        </p:nvSpPr>
        <p:spPr>
          <a:xfrm>
            <a:off x="6212051" y="1690688"/>
            <a:ext cx="5000625" cy="4420195"/>
          </a:xfrm>
          <a:prstGeom prst="rect">
            <a:avLst/>
          </a:prstGeom>
        </p:spPr>
        <p:txBody>
          <a:bodyPr>
            <a:noAutofit/>
          </a:bodyPr>
          <a:lstStyle/>
          <a:p>
            <a:r>
              <a:rPr sz="2800" dirty="0"/>
              <a:t>“Navigators do not sleep. They remain monk-like, undisturbed by the crew, with  no mundane tasks to perform, sitting alone on a special perch at the stern of the vessel, tracking with their minds.</a:t>
            </a:r>
          </a:p>
          <a:p>
            <a:r>
              <a:rPr sz="2800" dirty="0"/>
              <a:t>If you can read the Ocean, if you can see the island in your mind, you will never get lost.” (p.61)</a:t>
            </a:r>
          </a:p>
        </p:txBody>
      </p:sp>
      <p:sp>
        <p:nvSpPr>
          <p:cNvPr id="5" name="Google Shape;146;p19">
            <a:extLst>
              <a:ext uri="{FF2B5EF4-FFF2-40B4-BE49-F238E27FC236}">
                <a16:creationId xmlns:a16="http://schemas.microsoft.com/office/drawing/2014/main" id="{AD49520D-6D77-2745-8407-2706C328E80A}"/>
              </a:ext>
            </a:extLst>
          </p:cNvPr>
          <p:cNvSpPr/>
          <p:nvPr/>
        </p:nvSpPr>
        <p:spPr>
          <a:xfrm rot="5400000">
            <a:off x="2596438" y="3226846"/>
            <a:ext cx="6858000" cy="404309"/>
          </a:xfrm>
          <a:prstGeom prst="rect">
            <a:avLst/>
          </a:prstGeom>
          <a:gradFill>
            <a:gsLst>
              <a:gs pos="100000">
                <a:srgbClr val="663C7D">
                  <a:lumMod val="85790"/>
                  <a:lumOff val="14210"/>
                  <a:alpha val="95931"/>
                </a:srgbClr>
              </a:gs>
              <a:gs pos="32000">
                <a:srgbClr val="663C7D">
                  <a:alpha val="0"/>
                </a:srgb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cxnSp>
        <p:nvCxnSpPr>
          <p:cNvPr id="6" name="Straight Connector 5">
            <a:extLst>
              <a:ext uri="{FF2B5EF4-FFF2-40B4-BE49-F238E27FC236}">
                <a16:creationId xmlns:a16="http://schemas.microsoft.com/office/drawing/2014/main" id="{19F266AA-2A4D-D14B-A8A2-A78CA7ABA046}"/>
              </a:ext>
            </a:extLst>
          </p:cNvPr>
          <p:cNvCxnSpPr/>
          <p:nvPr/>
        </p:nvCxnSpPr>
        <p:spPr>
          <a:xfrm>
            <a:off x="5823283" y="0"/>
            <a:ext cx="0" cy="6858000"/>
          </a:xfrm>
          <a:prstGeom prst="line">
            <a:avLst/>
          </a:prstGeom>
          <a:ln w="25400">
            <a:solidFill>
              <a:srgbClr val="55F5FF"/>
            </a:solidFill>
          </a:ln>
        </p:spPr>
        <p:style>
          <a:lnRef idx="1">
            <a:schemeClr val="accent1"/>
          </a:lnRef>
          <a:fillRef idx="0">
            <a:schemeClr val="accent1"/>
          </a:fillRef>
          <a:effectRef idx="0">
            <a:schemeClr val="accent1"/>
          </a:effectRef>
          <a:fontRef idx="minor">
            <a:schemeClr val="tx1"/>
          </a:fontRef>
        </p:style>
      </p:cxnSp>
      <p:sp>
        <p:nvSpPr>
          <p:cNvPr id="190" name="Wayfinders (Wade Davis)"/>
          <p:cNvSpPr txBox="1">
            <a:spLocks noGrp="1"/>
          </p:cNvSpPr>
          <p:nvPr>
            <p:ph type="title"/>
          </p:nvPr>
        </p:nvSpPr>
        <p:spPr>
          <a:prstGeom prst="rect">
            <a:avLst/>
          </a:prstGeom>
        </p:spPr>
        <p:txBody>
          <a:bodyPr/>
          <a:lstStyle>
            <a:lvl1pPr defTabSz="549148">
              <a:defRPr sz="7519"/>
            </a:lvl1pPr>
          </a:lstStyle>
          <a:p>
            <a:r>
              <a:rPr dirty="0" err="1">
                <a:solidFill>
                  <a:srgbClr val="55F5FF"/>
                </a:solidFill>
                <a:effectLst>
                  <a:glow rad="228600">
                    <a:schemeClr val="bg1">
                      <a:alpha val="40000"/>
                    </a:schemeClr>
                  </a:glow>
                </a:effectLst>
              </a:rPr>
              <a:t>Wayfinders</a:t>
            </a:r>
            <a:r>
              <a:rPr dirty="0">
                <a:solidFill>
                  <a:srgbClr val="55F5FF"/>
                </a:solidFill>
                <a:effectLst>
                  <a:glow rad="228600">
                    <a:schemeClr val="bg1">
                      <a:alpha val="40000"/>
                    </a:schemeClr>
                  </a:glow>
                </a:effectLst>
              </a:rPr>
              <a:t> (Wade Davis)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066CD4-5E9F-0447-942F-07638523E1F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3" name="KreCRJ.jpg" descr="KreCRJ.jpg"/>
          <p:cNvPicPr>
            <a:picLocks noGrp="1" noChangeAspect="1"/>
          </p:cNvPicPr>
          <p:nvPr>
            <p:ph type="pic" idx="21"/>
          </p:nvPr>
        </p:nvPicPr>
        <p:blipFill>
          <a:blip r:embed="rId3">
            <a:alphaModFix amt="74644"/>
          </a:blip>
          <a:srcRect l="4333" r="4333"/>
          <a:stretch>
            <a:fillRect/>
          </a:stretch>
        </p:blipFill>
        <p:spPr>
          <a:xfrm>
            <a:off x="3048000" y="0"/>
            <a:ext cx="9144000" cy="6858000"/>
          </a:xfrm>
          <a:prstGeom prst="rect">
            <a:avLst/>
          </a:prstGeom>
        </p:spPr>
      </p:pic>
      <p:sp>
        <p:nvSpPr>
          <p:cNvPr id="194" name="DOG: the Guardian of your Mind’s “Island&quot;"/>
          <p:cNvSpPr txBox="1"/>
          <p:nvPr/>
        </p:nvSpPr>
        <p:spPr>
          <a:xfrm>
            <a:off x="444895" y="4476980"/>
            <a:ext cx="2158211" cy="2041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2700"/>
            </a:lvl1pPr>
          </a:lstStyle>
          <a:p>
            <a:pPr algn="r"/>
            <a:r>
              <a:rPr sz="3200" dirty="0">
                <a:solidFill>
                  <a:srgbClr val="55F5FF"/>
                </a:solidFill>
              </a:rPr>
              <a:t>DOG: the Guardian of your Mind’s “Island"</a:t>
            </a:r>
          </a:p>
        </p:txBody>
      </p:sp>
      <p:sp>
        <p:nvSpPr>
          <p:cNvPr id="5" name="Google Shape;146;p19">
            <a:extLst>
              <a:ext uri="{FF2B5EF4-FFF2-40B4-BE49-F238E27FC236}">
                <a16:creationId xmlns:a16="http://schemas.microsoft.com/office/drawing/2014/main" id="{791EAACC-91C7-1047-A2FE-B592A8A88D33}"/>
              </a:ext>
            </a:extLst>
          </p:cNvPr>
          <p:cNvSpPr/>
          <p:nvPr/>
        </p:nvSpPr>
        <p:spPr>
          <a:xfrm rot="5400000" flipV="1">
            <a:off x="-666021" y="3184633"/>
            <a:ext cx="6858000" cy="488736"/>
          </a:xfrm>
          <a:prstGeom prst="rect">
            <a:avLst/>
          </a:prstGeom>
          <a:gradFill>
            <a:gsLst>
              <a:gs pos="100000">
                <a:srgbClr val="663C7D">
                  <a:lumMod val="85790"/>
                  <a:lumOff val="14210"/>
                  <a:alpha val="95931"/>
                </a:srgbClr>
              </a:gs>
              <a:gs pos="32000">
                <a:srgbClr val="663C7D">
                  <a:alpha val="0"/>
                </a:srgb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cxnSp>
        <p:nvCxnSpPr>
          <p:cNvPr id="6" name="Straight Connector 5">
            <a:extLst>
              <a:ext uri="{FF2B5EF4-FFF2-40B4-BE49-F238E27FC236}">
                <a16:creationId xmlns:a16="http://schemas.microsoft.com/office/drawing/2014/main" id="{4B9348D4-AEC3-9A4D-9FC3-674F79F69662}"/>
              </a:ext>
            </a:extLst>
          </p:cNvPr>
          <p:cNvCxnSpPr>
            <a:cxnSpLocks/>
          </p:cNvCxnSpPr>
          <p:nvPr/>
        </p:nvCxnSpPr>
        <p:spPr>
          <a:xfrm flipV="1">
            <a:off x="3023390" y="1"/>
            <a:ext cx="0" cy="6857999"/>
          </a:xfrm>
          <a:prstGeom prst="line">
            <a:avLst/>
          </a:prstGeom>
          <a:ln w="25400">
            <a:solidFill>
              <a:srgbClr val="55F5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Screen Shot 2021-11-23 at 5.13.03 AM.png" descr="Screen Shot 2021-11-23 at 5.13.03 AM.png"/>
          <p:cNvPicPr>
            <a:picLocks noGrp="1" noChangeAspect="1"/>
          </p:cNvPicPr>
          <p:nvPr>
            <p:ph type="pic" idx="21"/>
          </p:nvPr>
        </p:nvPicPr>
        <p:blipFill>
          <a:blip r:embed="rId2"/>
          <a:srcRect l="12282" r="12282"/>
          <a:stretch>
            <a:fillRect/>
          </a:stretch>
        </p:blipFill>
        <p:spPr>
          <a:xfrm>
            <a:off x="2502569" y="0"/>
            <a:ext cx="7422148" cy="5566611"/>
          </a:xfrm>
          <a:prstGeom prst="rect">
            <a:avLst/>
          </a:prstGeom>
        </p:spPr>
      </p:pic>
      <p:sp>
        <p:nvSpPr>
          <p:cNvPr id="4" name="Google Shape;146;p19">
            <a:extLst>
              <a:ext uri="{FF2B5EF4-FFF2-40B4-BE49-F238E27FC236}">
                <a16:creationId xmlns:a16="http://schemas.microsoft.com/office/drawing/2014/main" id="{F80C003E-F4EE-2847-BAEB-3EB39C0AD638}"/>
              </a:ext>
            </a:extLst>
          </p:cNvPr>
          <p:cNvSpPr/>
          <p:nvPr/>
        </p:nvSpPr>
        <p:spPr>
          <a:xfrm>
            <a:off x="1" y="2679032"/>
            <a:ext cx="12191999" cy="3242048"/>
          </a:xfrm>
          <a:prstGeom prst="rect">
            <a:avLst/>
          </a:prstGeom>
          <a:gradFill>
            <a:gsLst>
              <a:gs pos="100000">
                <a:schemeClr val="bg1"/>
              </a:gs>
              <a:gs pos="7000">
                <a:schemeClr val="bg1">
                  <a:alpha val="0"/>
                </a:scheme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sp>
        <p:nvSpPr>
          <p:cNvPr id="197" name="liberation from the illusionary dungeon"/>
          <p:cNvSpPr txBox="1"/>
          <p:nvPr/>
        </p:nvSpPr>
        <p:spPr>
          <a:xfrm>
            <a:off x="2267283" y="4878922"/>
            <a:ext cx="8329589" cy="687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4000" dirty="0"/>
              <a:t>liberation from the illusionary dungeon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he Bigger Picture:…"/>
          <p:cNvSpPr txBox="1"/>
          <p:nvPr/>
        </p:nvSpPr>
        <p:spPr>
          <a:xfrm>
            <a:off x="779231" y="2038715"/>
            <a:ext cx="9796785" cy="2780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4400" b="1" dirty="0">
                <a:solidFill>
                  <a:srgbClr val="55F5FF"/>
                </a:solidFill>
              </a:rPr>
              <a:t>The Bigger Picture:</a:t>
            </a:r>
          </a:p>
          <a:p>
            <a:r>
              <a:rPr sz="4400" dirty="0"/>
              <a:t>Games that contribute to a meaningful life</a:t>
            </a:r>
          </a:p>
          <a:p>
            <a:endParaRPr sz="4400" dirty="0"/>
          </a:p>
          <a:p>
            <a:r>
              <a:rPr sz="4400" dirty="0"/>
              <a:t>Beyond the individual perspective!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Monica+Sharma.jpg" descr="Monica+Sharma.jpg"/>
          <p:cNvPicPr>
            <a:picLocks noGrp="1" noChangeAspect="1"/>
          </p:cNvPicPr>
          <p:nvPr>
            <p:ph type="pic" idx="21"/>
          </p:nvPr>
        </p:nvPicPr>
        <p:blipFill>
          <a:blip r:embed="rId2"/>
          <a:srcRect l="11818" r="11818"/>
          <a:stretch>
            <a:fillRect/>
          </a:stretch>
        </p:blipFill>
        <p:spPr>
          <a:xfrm>
            <a:off x="7587916" y="-14058"/>
            <a:ext cx="4604084" cy="5426241"/>
          </a:xfrm>
          <a:prstGeom prst="rect">
            <a:avLst/>
          </a:prstGeom>
        </p:spPr>
      </p:pic>
      <p:sp>
        <p:nvSpPr>
          <p:cNvPr id="202" name="beyond dualism"/>
          <p:cNvSpPr txBox="1">
            <a:spLocks noGrp="1"/>
          </p:cNvSpPr>
          <p:nvPr>
            <p:ph type="title"/>
          </p:nvPr>
        </p:nvSpPr>
        <p:spPr>
          <a:xfrm>
            <a:off x="892968" y="365125"/>
            <a:ext cx="10460831" cy="1325563"/>
          </a:xfrm>
          <a:prstGeom prst="rect">
            <a:avLst/>
          </a:prstGeom>
        </p:spPr>
        <p:txBody>
          <a:bodyPr>
            <a:normAutofit/>
          </a:bodyPr>
          <a:lstStyle/>
          <a:p>
            <a:r>
              <a:rPr lang="en-US" sz="7520" b="1" dirty="0">
                <a:solidFill>
                  <a:srgbClr val="55F5FF"/>
                </a:solidFill>
              </a:rPr>
              <a:t>B</a:t>
            </a:r>
            <a:r>
              <a:rPr sz="7520" b="1" dirty="0">
                <a:solidFill>
                  <a:srgbClr val="55F5FF"/>
                </a:solidFill>
              </a:rPr>
              <a:t>eyond </a:t>
            </a:r>
            <a:r>
              <a:rPr lang="en-US" sz="7520" b="1" dirty="0">
                <a:solidFill>
                  <a:srgbClr val="55F5FF"/>
                </a:solidFill>
              </a:rPr>
              <a:t>D</a:t>
            </a:r>
            <a:r>
              <a:rPr sz="7520" b="1" dirty="0">
                <a:solidFill>
                  <a:srgbClr val="55F5FF"/>
                </a:solidFill>
              </a:rPr>
              <a:t>ualism</a:t>
            </a:r>
          </a:p>
        </p:txBody>
      </p:sp>
      <p:sp>
        <p:nvSpPr>
          <p:cNvPr id="203" name="Oneness = spiritual basis of sustainable (self) leadership and transformative action…"/>
          <p:cNvSpPr txBox="1">
            <a:spLocks noGrp="1"/>
          </p:cNvSpPr>
          <p:nvPr>
            <p:ph type="body" sz="half" idx="1"/>
          </p:nvPr>
        </p:nvSpPr>
        <p:spPr>
          <a:xfrm>
            <a:off x="990663" y="1699434"/>
            <a:ext cx="5000625" cy="4420195"/>
          </a:xfrm>
          <a:prstGeom prst="rect">
            <a:avLst/>
          </a:prstGeom>
        </p:spPr>
        <p:txBody>
          <a:bodyPr>
            <a:noAutofit/>
          </a:bodyPr>
          <a:lstStyle/>
          <a:p>
            <a:r>
              <a:rPr sz="3200" dirty="0"/>
              <a:t>Oneness = spiritual basis of sustainable (self) leadership and transformative action</a:t>
            </a:r>
          </a:p>
          <a:p>
            <a:r>
              <a:rPr sz="3200" dirty="0"/>
              <a:t>transformation of self</a:t>
            </a:r>
          </a:p>
          <a:p>
            <a:r>
              <a:rPr sz="3200" dirty="0"/>
              <a:t>transformation of environment / systems change</a:t>
            </a:r>
          </a:p>
        </p:txBody>
      </p:sp>
      <p:sp>
        <p:nvSpPr>
          <p:cNvPr id="204" name="Monica Sharma:…"/>
          <p:cNvSpPr txBox="1"/>
          <p:nvPr/>
        </p:nvSpPr>
        <p:spPr>
          <a:xfrm>
            <a:off x="7587915" y="5470243"/>
            <a:ext cx="4604085" cy="461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266" dirty="0"/>
              <a:t>Monica Sharma: </a:t>
            </a:r>
          </a:p>
          <a:p>
            <a:r>
              <a:rPr sz="1266" dirty="0"/>
              <a:t>radical transformational leadershi</a:t>
            </a:r>
            <a:r>
              <a:rPr lang="en-US" sz="1266" dirty="0"/>
              <a:t>p for sustainability </a:t>
            </a:r>
            <a:endParaRPr sz="1266" dirty="0"/>
          </a:p>
        </p:txBody>
      </p:sp>
      <p:cxnSp>
        <p:nvCxnSpPr>
          <p:cNvPr id="3" name="Straight Connector 2">
            <a:extLst>
              <a:ext uri="{FF2B5EF4-FFF2-40B4-BE49-F238E27FC236}">
                <a16:creationId xmlns:a16="http://schemas.microsoft.com/office/drawing/2014/main" id="{1CCD65A4-301C-F945-84C2-507FCF7AE192}"/>
              </a:ext>
            </a:extLst>
          </p:cNvPr>
          <p:cNvCxnSpPr>
            <a:cxnSpLocks/>
          </p:cNvCxnSpPr>
          <p:nvPr/>
        </p:nvCxnSpPr>
        <p:spPr>
          <a:xfrm>
            <a:off x="7587916" y="-14058"/>
            <a:ext cx="0" cy="5426241"/>
          </a:xfrm>
          <a:prstGeom prst="line">
            <a:avLst/>
          </a:prstGeom>
          <a:ln w="25400">
            <a:solidFill>
              <a:srgbClr val="55F5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ADC0212-56AF-9C43-9094-5830F22ECD37}"/>
              </a:ext>
            </a:extLst>
          </p:cNvPr>
          <p:cNvCxnSpPr>
            <a:cxnSpLocks/>
          </p:cNvCxnSpPr>
          <p:nvPr/>
        </p:nvCxnSpPr>
        <p:spPr>
          <a:xfrm flipH="1">
            <a:off x="7587916" y="5412183"/>
            <a:ext cx="4604084" cy="0"/>
          </a:xfrm>
          <a:prstGeom prst="line">
            <a:avLst/>
          </a:prstGeom>
          <a:ln w="25400">
            <a:solidFill>
              <a:srgbClr val="55F5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Screen Shot 2021-11-22 at 4.55.30 AM.png" descr="Screen Shot 2021-11-22 at 4.55.30 AM.png"/>
          <p:cNvPicPr>
            <a:picLocks noGrp="1" noChangeAspect="1"/>
          </p:cNvPicPr>
          <p:nvPr>
            <p:ph type="pic" idx="21"/>
          </p:nvPr>
        </p:nvPicPr>
        <p:blipFill rotWithShape="1">
          <a:blip r:embed="rId2"/>
          <a:srcRect l="21616" t="10389" r="5335"/>
          <a:stretch/>
        </p:blipFill>
        <p:spPr>
          <a:xfrm>
            <a:off x="1540326" y="149182"/>
            <a:ext cx="9040097" cy="5818909"/>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9780835630177_200x_spectrum-of-consciousness_e-bok.jpg" descr="9780835630177_200x_spectrum-of-consciousness_e-bok.jpg"/>
          <p:cNvPicPr>
            <a:picLocks noGrp="1" noChangeAspect="1"/>
          </p:cNvPicPr>
          <p:nvPr>
            <p:ph type="pic" idx="21"/>
          </p:nvPr>
        </p:nvPicPr>
        <p:blipFill>
          <a:blip r:embed="rId2"/>
          <a:srcRect/>
          <a:stretch>
            <a:fillRect/>
          </a:stretch>
        </p:blipFill>
        <p:spPr>
          <a:xfrm>
            <a:off x="0" y="-1"/>
            <a:ext cx="4602685" cy="6858001"/>
          </a:xfrm>
          <a:prstGeom prst="rect">
            <a:avLst/>
          </a:prstGeom>
        </p:spPr>
      </p:pic>
      <p:sp>
        <p:nvSpPr>
          <p:cNvPr id="3" name="Google Shape;146;p19">
            <a:extLst>
              <a:ext uri="{FF2B5EF4-FFF2-40B4-BE49-F238E27FC236}">
                <a16:creationId xmlns:a16="http://schemas.microsoft.com/office/drawing/2014/main" id="{63BD8018-EDDC-474A-8027-0D97A883EAB6}"/>
              </a:ext>
            </a:extLst>
          </p:cNvPr>
          <p:cNvSpPr/>
          <p:nvPr/>
        </p:nvSpPr>
        <p:spPr>
          <a:xfrm rot="5400000">
            <a:off x="1490790" y="3111893"/>
            <a:ext cx="6858000" cy="634211"/>
          </a:xfrm>
          <a:prstGeom prst="rect">
            <a:avLst/>
          </a:prstGeom>
          <a:gradFill>
            <a:gsLst>
              <a:gs pos="100000">
                <a:srgbClr val="663C7D">
                  <a:lumMod val="85790"/>
                  <a:lumOff val="14210"/>
                  <a:alpha val="95931"/>
                </a:srgbClr>
              </a:gs>
              <a:gs pos="32000">
                <a:srgbClr val="663C7D">
                  <a:alpha val="0"/>
                </a:srgb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cxnSp>
        <p:nvCxnSpPr>
          <p:cNvPr id="4" name="Straight Connector 3">
            <a:extLst>
              <a:ext uri="{FF2B5EF4-FFF2-40B4-BE49-F238E27FC236}">
                <a16:creationId xmlns:a16="http://schemas.microsoft.com/office/drawing/2014/main" id="{D277B7C2-5555-1F44-986F-5E4CD0042A07}"/>
              </a:ext>
            </a:extLst>
          </p:cNvPr>
          <p:cNvCxnSpPr>
            <a:cxnSpLocks/>
          </p:cNvCxnSpPr>
          <p:nvPr/>
        </p:nvCxnSpPr>
        <p:spPr>
          <a:xfrm flipV="1">
            <a:off x="4595516" y="1"/>
            <a:ext cx="0" cy="6857999"/>
          </a:xfrm>
          <a:prstGeom prst="line">
            <a:avLst/>
          </a:prstGeom>
          <a:ln w="25400">
            <a:solidFill>
              <a:srgbClr val="55F5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jill+bolte+taylor+stroke+of+insight.png" descr="jill+bolte+taylor+stroke+of+insight.png"/>
          <p:cNvPicPr>
            <a:picLocks noChangeAspect="1"/>
          </p:cNvPicPr>
          <p:nvPr/>
        </p:nvPicPr>
        <p:blipFill rotWithShape="1">
          <a:blip r:embed="rId3"/>
          <a:srcRect l="9265" r="14853"/>
          <a:stretch/>
        </p:blipFill>
        <p:spPr>
          <a:xfrm>
            <a:off x="-1" y="0"/>
            <a:ext cx="8329922" cy="5763144"/>
          </a:xfrm>
          <a:prstGeom prst="rect">
            <a:avLst/>
          </a:prstGeom>
          <a:ln w="12700">
            <a:miter lim="400000"/>
          </a:ln>
        </p:spPr>
      </p:pic>
      <p:pic>
        <p:nvPicPr>
          <p:cNvPr id="209" name="41LI15L1ArL._SY344_BO1,204,203,200_QL70_ML2_.jpg" descr="41LI15L1ArL._SY344_BO1,204,203,200_QL70_ML2_.jpg"/>
          <p:cNvPicPr>
            <a:picLocks noChangeAspect="1"/>
          </p:cNvPicPr>
          <p:nvPr/>
        </p:nvPicPr>
        <p:blipFill>
          <a:blip r:embed="rId4"/>
          <a:stretch>
            <a:fillRect/>
          </a:stretch>
        </p:blipFill>
        <p:spPr>
          <a:xfrm>
            <a:off x="8197516" y="0"/>
            <a:ext cx="3994485" cy="5763144"/>
          </a:xfrm>
          <a:prstGeom prst="rect">
            <a:avLst/>
          </a:prstGeom>
          <a:ln w="12700">
            <a:miter lim="400000"/>
          </a:ln>
        </p:spPr>
      </p:pic>
      <p:cxnSp>
        <p:nvCxnSpPr>
          <p:cNvPr id="4" name="Straight Connector 3">
            <a:extLst>
              <a:ext uri="{FF2B5EF4-FFF2-40B4-BE49-F238E27FC236}">
                <a16:creationId xmlns:a16="http://schemas.microsoft.com/office/drawing/2014/main" id="{CE3FC174-73B5-444E-BEA8-0000A75AAD70}"/>
              </a:ext>
            </a:extLst>
          </p:cNvPr>
          <p:cNvCxnSpPr>
            <a:cxnSpLocks/>
          </p:cNvCxnSpPr>
          <p:nvPr/>
        </p:nvCxnSpPr>
        <p:spPr>
          <a:xfrm>
            <a:off x="0" y="5763144"/>
            <a:ext cx="12192000" cy="0"/>
          </a:xfrm>
          <a:prstGeom prst="line">
            <a:avLst/>
          </a:prstGeom>
          <a:ln w="25400">
            <a:solidFill>
              <a:srgbClr val="55F5F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AB2AFC-4A52-3F40-8E32-C2BA0C3FBFE5}"/>
              </a:ext>
            </a:extLst>
          </p:cNvPr>
          <p:cNvCxnSpPr>
            <a:cxnSpLocks/>
          </p:cNvCxnSpPr>
          <p:nvPr/>
        </p:nvCxnSpPr>
        <p:spPr>
          <a:xfrm flipV="1">
            <a:off x="8197516" y="2"/>
            <a:ext cx="0" cy="5763142"/>
          </a:xfrm>
          <a:prstGeom prst="line">
            <a:avLst/>
          </a:prstGeom>
          <a:ln w="104775">
            <a:solidFill>
              <a:srgbClr val="55F5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brain anatomy teaser.jpg" descr="brain anatomy teaser.jpg"/>
          <p:cNvPicPr>
            <a:picLocks noChangeAspect="1"/>
          </p:cNvPicPr>
          <p:nvPr/>
        </p:nvPicPr>
        <p:blipFill>
          <a:blip r:embed="rId2">
            <a:alphaModFix amt="62672"/>
          </a:blip>
          <a:stretch>
            <a:fillRect/>
          </a:stretch>
        </p:blipFill>
        <p:spPr>
          <a:xfrm>
            <a:off x="0" y="0"/>
            <a:ext cx="12192000" cy="6866021"/>
          </a:xfrm>
          <a:prstGeom prst="rect">
            <a:avLst/>
          </a:prstGeom>
          <a:ln w="12700">
            <a:miter lim="400000"/>
          </a:ln>
        </p:spPr>
      </p:pic>
      <p:sp>
        <p:nvSpPr>
          <p:cNvPr id="212" name="Character 3…"/>
          <p:cNvSpPr txBox="1"/>
          <p:nvPr/>
        </p:nvSpPr>
        <p:spPr>
          <a:xfrm>
            <a:off x="475186" y="915837"/>
            <a:ext cx="4777591" cy="1918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r"/>
            <a:r>
              <a:rPr sz="4000" dirty="0">
                <a:effectLst>
                  <a:glow rad="228600">
                    <a:srgbClr val="663C7D">
                      <a:alpha val="40000"/>
                    </a:srgbClr>
                  </a:glow>
                </a:effectLst>
              </a:rPr>
              <a:t>Character 3</a:t>
            </a:r>
          </a:p>
          <a:p>
            <a:pPr algn="r"/>
            <a:r>
              <a:rPr sz="4000" dirty="0">
                <a:effectLst>
                  <a:glow rad="228600">
                    <a:srgbClr val="663C7D">
                      <a:alpha val="40000"/>
                    </a:srgbClr>
                  </a:glow>
                </a:effectLst>
              </a:rPr>
              <a:t>Anima /Animus</a:t>
            </a:r>
          </a:p>
          <a:p>
            <a:pPr algn="r"/>
            <a:r>
              <a:rPr sz="4000" dirty="0">
                <a:effectLst>
                  <a:glow rad="228600">
                    <a:srgbClr val="663C7D">
                      <a:alpha val="40000"/>
                    </a:srgbClr>
                  </a:glow>
                </a:effectLst>
              </a:rPr>
              <a:t>(feeling / unconscious)</a:t>
            </a:r>
          </a:p>
        </p:txBody>
      </p:sp>
      <p:sp>
        <p:nvSpPr>
          <p:cNvPr id="213" name="Character 2:…"/>
          <p:cNvSpPr txBox="1"/>
          <p:nvPr/>
        </p:nvSpPr>
        <p:spPr>
          <a:xfrm>
            <a:off x="6972205" y="899796"/>
            <a:ext cx="4777591" cy="1918795"/>
          </a:xfrm>
          <a:prstGeom prst="rect">
            <a:avLst/>
          </a:prstGeom>
          <a:ln w="12700">
            <a:miter lim="400000"/>
          </a:ln>
          <a:effectLst>
            <a:glow rad="228600">
              <a:schemeClr val="accent3">
                <a:satMod val="175000"/>
                <a:alpha val="40000"/>
              </a:schemeClr>
            </a:glo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4000" dirty="0">
                <a:effectLst>
                  <a:glow rad="228600">
                    <a:srgbClr val="002060">
                      <a:alpha val="40000"/>
                    </a:srgbClr>
                  </a:glow>
                </a:effectLst>
              </a:rPr>
              <a:t>Character 2:</a:t>
            </a:r>
          </a:p>
          <a:p>
            <a:r>
              <a:rPr sz="4000" dirty="0">
                <a:effectLst>
                  <a:glow rad="228600">
                    <a:srgbClr val="002060">
                      <a:alpha val="40000"/>
                    </a:srgbClr>
                  </a:glow>
                </a:effectLst>
              </a:rPr>
              <a:t>Shadow</a:t>
            </a:r>
          </a:p>
          <a:p>
            <a:r>
              <a:rPr sz="4000" dirty="0">
                <a:effectLst>
                  <a:glow rad="228600">
                    <a:srgbClr val="002060">
                      <a:alpha val="40000"/>
                    </a:srgbClr>
                  </a:glow>
                </a:effectLst>
              </a:rPr>
              <a:t>(feeling / unconscious)</a:t>
            </a:r>
          </a:p>
        </p:txBody>
      </p:sp>
      <p:sp>
        <p:nvSpPr>
          <p:cNvPr id="214" name="Character 4…"/>
          <p:cNvSpPr txBox="1"/>
          <p:nvPr/>
        </p:nvSpPr>
        <p:spPr>
          <a:xfrm>
            <a:off x="186710" y="3797048"/>
            <a:ext cx="5066067" cy="1918795"/>
          </a:xfrm>
          <a:prstGeom prst="rect">
            <a:avLst/>
          </a:prstGeom>
          <a:ln w="12700">
            <a:miter lim="400000"/>
          </a:ln>
          <a:effectLst>
            <a:glow rad="127000">
              <a:srgbClr val="850065"/>
            </a:glo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r"/>
            <a:r>
              <a:rPr sz="4000" dirty="0">
                <a:effectLst>
                  <a:glow rad="228600">
                    <a:srgbClr val="850065">
                      <a:alpha val="40000"/>
                    </a:srgbClr>
                  </a:glow>
                </a:effectLst>
              </a:rPr>
              <a:t>Character 4</a:t>
            </a:r>
          </a:p>
          <a:p>
            <a:pPr algn="r"/>
            <a:r>
              <a:rPr sz="4000" dirty="0">
                <a:effectLst>
                  <a:glow rad="228600">
                    <a:srgbClr val="850065">
                      <a:alpha val="40000"/>
                    </a:srgbClr>
                  </a:glow>
                </a:effectLst>
              </a:rPr>
              <a:t>True Self</a:t>
            </a:r>
          </a:p>
          <a:p>
            <a:pPr algn="r"/>
            <a:r>
              <a:rPr sz="4000" dirty="0">
                <a:effectLst>
                  <a:glow rad="228600">
                    <a:srgbClr val="850065">
                      <a:alpha val="40000"/>
                    </a:srgbClr>
                  </a:glow>
                </a:effectLst>
              </a:rPr>
              <a:t>(thinking / unconscious)</a:t>
            </a:r>
          </a:p>
        </p:txBody>
      </p:sp>
      <p:sp>
        <p:nvSpPr>
          <p:cNvPr id="217" name="Character 1:…"/>
          <p:cNvSpPr txBox="1"/>
          <p:nvPr/>
        </p:nvSpPr>
        <p:spPr>
          <a:xfrm>
            <a:off x="7020331" y="3798597"/>
            <a:ext cx="4527458" cy="1918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4000" dirty="0">
                <a:effectLst>
                  <a:glow rad="228600">
                    <a:srgbClr val="55F5FF">
                      <a:alpha val="40000"/>
                    </a:srgbClr>
                  </a:glow>
                </a:effectLst>
              </a:rPr>
              <a:t>Character 1:</a:t>
            </a:r>
          </a:p>
          <a:p>
            <a:r>
              <a:rPr sz="4000" dirty="0">
                <a:effectLst>
                  <a:glow rad="228600">
                    <a:srgbClr val="55F5FF">
                      <a:alpha val="40000"/>
                    </a:srgbClr>
                  </a:glow>
                </a:effectLst>
              </a:rPr>
              <a:t>Persona</a:t>
            </a:r>
          </a:p>
          <a:p>
            <a:r>
              <a:rPr sz="4000" dirty="0">
                <a:effectLst>
                  <a:glow rad="228600">
                    <a:srgbClr val="55F5FF">
                      <a:alpha val="40000"/>
                    </a:srgbClr>
                  </a:glow>
                </a:effectLst>
              </a:rPr>
              <a:t>(thinking / conscious)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brain anatomy teaser.jpg" descr="brain anatomy teaser.jpg"/>
          <p:cNvPicPr>
            <a:picLocks noChangeAspect="1"/>
          </p:cNvPicPr>
          <p:nvPr/>
        </p:nvPicPr>
        <p:blipFill>
          <a:blip r:embed="rId2">
            <a:alphaModFix amt="62672"/>
          </a:blip>
          <a:stretch>
            <a:fillRect/>
          </a:stretch>
        </p:blipFill>
        <p:spPr>
          <a:xfrm>
            <a:off x="0" y="0"/>
            <a:ext cx="12192000" cy="6866021"/>
          </a:xfrm>
          <a:prstGeom prst="rect">
            <a:avLst/>
          </a:prstGeom>
          <a:ln w="12700">
            <a:miter lim="400000"/>
          </a:ln>
        </p:spPr>
      </p:pic>
      <p:sp>
        <p:nvSpPr>
          <p:cNvPr id="212" name="Character 3…"/>
          <p:cNvSpPr txBox="1"/>
          <p:nvPr/>
        </p:nvSpPr>
        <p:spPr>
          <a:xfrm>
            <a:off x="475186" y="915837"/>
            <a:ext cx="4777591" cy="1918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r"/>
            <a:r>
              <a:rPr sz="4000" dirty="0">
                <a:effectLst>
                  <a:glow rad="228600">
                    <a:srgbClr val="663C7D">
                      <a:alpha val="40000"/>
                    </a:srgbClr>
                  </a:glow>
                </a:effectLst>
              </a:rPr>
              <a:t>Character 3</a:t>
            </a:r>
          </a:p>
          <a:p>
            <a:pPr algn="r"/>
            <a:r>
              <a:rPr sz="4000" dirty="0">
                <a:effectLst>
                  <a:glow rad="228600">
                    <a:srgbClr val="663C7D">
                      <a:alpha val="40000"/>
                    </a:srgbClr>
                  </a:glow>
                </a:effectLst>
              </a:rPr>
              <a:t>Anima /Animus</a:t>
            </a:r>
          </a:p>
          <a:p>
            <a:pPr algn="r"/>
            <a:r>
              <a:rPr sz="4000" dirty="0">
                <a:effectLst>
                  <a:glow rad="228600">
                    <a:srgbClr val="663C7D">
                      <a:alpha val="40000"/>
                    </a:srgbClr>
                  </a:glow>
                </a:effectLst>
              </a:rPr>
              <a:t>(feeling / unconscious)</a:t>
            </a:r>
          </a:p>
        </p:txBody>
      </p:sp>
      <p:sp>
        <p:nvSpPr>
          <p:cNvPr id="213" name="Character 2:…"/>
          <p:cNvSpPr txBox="1"/>
          <p:nvPr/>
        </p:nvSpPr>
        <p:spPr>
          <a:xfrm>
            <a:off x="6972205" y="899796"/>
            <a:ext cx="4777591" cy="1918795"/>
          </a:xfrm>
          <a:prstGeom prst="rect">
            <a:avLst/>
          </a:prstGeom>
          <a:ln w="12700">
            <a:miter lim="400000"/>
          </a:ln>
          <a:effectLst>
            <a:glow rad="228600">
              <a:schemeClr val="accent3">
                <a:satMod val="175000"/>
                <a:alpha val="40000"/>
              </a:schemeClr>
            </a:glo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4000" dirty="0">
                <a:effectLst>
                  <a:glow rad="228600">
                    <a:srgbClr val="002060">
                      <a:alpha val="40000"/>
                    </a:srgbClr>
                  </a:glow>
                </a:effectLst>
              </a:rPr>
              <a:t>Character 2:</a:t>
            </a:r>
          </a:p>
          <a:p>
            <a:r>
              <a:rPr sz="4000" dirty="0">
                <a:effectLst>
                  <a:glow rad="228600">
                    <a:srgbClr val="002060">
                      <a:alpha val="40000"/>
                    </a:srgbClr>
                  </a:glow>
                </a:effectLst>
              </a:rPr>
              <a:t>Shadow</a:t>
            </a:r>
          </a:p>
          <a:p>
            <a:r>
              <a:rPr sz="4000" dirty="0">
                <a:effectLst>
                  <a:glow rad="228600">
                    <a:srgbClr val="002060">
                      <a:alpha val="40000"/>
                    </a:srgbClr>
                  </a:glow>
                </a:effectLst>
              </a:rPr>
              <a:t>(feeling / unconscious)</a:t>
            </a:r>
          </a:p>
        </p:txBody>
      </p:sp>
      <p:sp>
        <p:nvSpPr>
          <p:cNvPr id="214" name="Character 4…"/>
          <p:cNvSpPr txBox="1"/>
          <p:nvPr/>
        </p:nvSpPr>
        <p:spPr>
          <a:xfrm>
            <a:off x="186710" y="3797048"/>
            <a:ext cx="5066067" cy="1918795"/>
          </a:xfrm>
          <a:prstGeom prst="rect">
            <a:avLst/>
          </a:prstGeom>
          <a:ln w="12700">
            <a:miter lim="400000"/>
          </a:ln>
          <a:effectLst>
            <a:glow rad="127000">
              <a:srgbClr val="850065"/>
            </a:glo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r"/>
            <a:r>
              <a:rPr sz="4000" dirty="0">
                <a:effectLst>
                  <a:glow rad="228600">
                    <a:srgbClr val="850065">
                      <a:alpha val="40000"/>
                    </a:srgbClr>
                  </a:glow>
                </a:effectLst>
              </a:rPr>
              <a:t>Character 4</a:t>
            </a:r>
          </a:p>
          <a:p>
            <a:pPr algn="r"/>
            <a:r>
              <a:rPr sz="4000" dirty="0">
                <a:effectLst>
                  <a:glow rad="228600">
                    <a:srgbClr val="850065">
                      <a:alpha val="40000"/>
                    </a:srgbClr>
                  </a:glow>
                </a:effectLst>
              </a:rPr>
              <a:t>True Self</a:t>
            </a:r>
          </a:p>
          <a:p>
            <a:pPr algn="r"/>
            <a:r>
              <a:rPr sz="4000" dirty="0">
                <a:effectLst>
                  <a:glow rad="228600">
                    <a:srgbClr val="850065">
                      <a:alpha val="40000"/>
                    </a:srgbClr>
                  </a:glow>
                </a:effectLst>
              </a:rPr>
              <a:t>(thinking / unconscious)</a:t>
            </a:r>
          </a:p>
        </p:txBody>
      </p:sp>
      <p:sp>
        <p:nvSpPr>
          <p:cNvPr id="217" name="Character 1:…"/>
          <p:cNvSpPr txBox="1"/>
          <p:nvPr/>
        </p:nvSpPr>
        <p:spPr>
          <a:xfrm>
            <a:off x="7020331" y="3798597"/>
            <a:ext cx="4527458" cy="1918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4000" dirty="0">
                <a:effectLst>
                  <a:glow rad="228600">
                    <a:srgbClr val="55F5FF">
                      <a:alpha val="40000"/>
                    </a:srgbClr>
                  </a:glow>
                </a:effectLst>
              </a:rPr>
              <a:t>Character 1:</a:t>
            </a:r>
          </a:p>
          <a:p>
            <a:r>
              <a:rPr sz="4000" dirty="0">
                <a:effectLst>
                  <a:glow rad="228600">
                    <a:srgbClr val="55F5FF">
                      <a:alpha val="40000"/>
                    </a:srgbClr>
                  </a:glow>
                </a:effectLst>
              </a:rPr>
              <a:t>Persona</a:t>
            </a:r>
          </a:p>
          <a:p>
            <a:r>
              <a:rPr sz="4000" dirty="0">
                <a:effectLst>
                  <a:glow rad="228600">
                    <a:srgbClr val="55F5FF">
                      <a:alpha val="40000"/>
                    </a:srgbClr>
                  </a:glow>
                </a:effectLst>
              </a:rPr>
              <a:t>(thinking / conscious)</a:t>
            </a:r>
          </a:p>
        </p:txBody>
      </p:sp>
      <p:cxnSp>
        <p:nvCxnSpPr>
          <p:cNvPr id="3" name="Straight Arrow Connector 2">
            <a:extLst>
              <a:ext uri="{FF2B5EF4-FFF2-40B4-BE49-F238E27FC236}">
                <a16:creationId xmlns:a16="http://schemas.microsoft.com/office/drawing/2014/main" id="{15661BB3-088A-EF49-82D7-EF900D371EA3}"/>
              </a:ext>
            </a:extLst>
          </p:cNvPr>
          <p:cNvCxnSpPr>
            <a:cxnSpLocks/>
          </p:cNvCxnSpPr>
          <p:nvPr/>
        </p:nvCxnSpPr>
        <p:spPr>
          <a:xfrm>
            <a:off x="5358064" y="1925053"/>
            <a:ext cx="1533931" cy="0"/>
          </a:xfrm>
          <a:prstGeom prst="straightConnector1">
            <a:avLst/>
          </a:prstGeom>
          <a:ln w="114300">
            <a:gradFill>
              <a:gsLst>
                <a:gs pos="0">
                  <a:srgbClr val="663C7D"/>
                </a:gs>
                <a:gs pos="100000">
                  <a:srgbClr val="002060"/>
                </a:gs>
              </a:gsLst>
              <a:lin ang="0" scaled="0"/>
            </a:gradFill>
            <a:headEnd type="triangle"/>
            <a:tailEnd type="triangle"/>
          </a:ln>
          <a:effectLst>
            <a:glow rad="2286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A65C61D-F8DE-9F48-8839-3E88D0FC0B20}"/>
              </a:ext>
            </a:extLst>
          </p:cNvPr>
          <p:cNvCxnSpPr>
            <a:cxnSpLocks/>
          </p:cNvCxnSpPr>
          <p:nvPr/>
        </p:nvCxnSpPr>
        <p:spPr>
          <a:xfrm>
            <a:off x="5438274" y="4820653"/>
            <a:ext cx="1533931" cy="0"/>
          </a:xfrm>
          <a:prstGeom prst="straightConnector1">
            <a:avLst/>
          </a:prstGeom>
          <a:ln w="114300">
            <a:gradFill>
              <a:gsLst>
                <a:gs pos="0">
                  <a:srgbClr val="850065"/>
                </a:gs>
                <a:gs pos="100000">
                  <a:srgbClr val="55F5FF"/>
                </a:gs>
              </a:gsLst>
              <a:lin ang="0" scaled="0"/>
            </a:gradFill>
            <a:headEnd type="triangle"/>
            <a:tailEnd type="triangle"/>
          </a:ln>
          <a:effectLst>
            <a:glow rad="2286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527922D-CD05-2841-8B23-89ED869A148B}"/>
              </a:ext>
            </a:extLst>
          </p:cNvPr>
          <p:cNvCxnSpPr>
            <a:cxnSpLocks/>
          </p:cNvCxnSpPr>
          <p:nvPr/>
        </p:nvCxnSpPr>
        <p:spPr>
          <a:xfrm>
            <a:off x="5358064" y="2818591"/>
            <a:ext cx="1533931" cy="1220819"/>
          </a:xfrm>
          <a:prstGeom prst="straightConnector1">
            <a:avLst/>
          </a:prstGeom>
          <a:ln w="114300">
            <a:gradFill>
              <a:gsLst>
                <a:gs pos="25000">
                  <a:srgbClr val="663C7D"/>
                </a:gs>
                <a:gs pos="100000">
                  <a:srgbClr val="55F5FF"/>
                </a:gs>
              </a:gsLst>
              <a:lin ang="0" scaled="0"/>
            </a:gradFill>
            <a:headEnd type="triangle"/>
            <a:tailEnd type="triangle"/>
          </a:ln>
          <a:effectLst>
            <a:glow rad="2286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808C664-4E24-FB47-8F2E-9E8E792929AE}"/>
              </a:ext>
            </a:extLst>
          </p:cNvPr>
          <p:cNvCxnSpPr>
            <a:cxnSpLocks/>
          </p:cNvCxnSpPr>
          <p:nvPr/>
        </p:nvCxnSpPr>
        <p:spPr>
          <a:xfrm flipV="1">
            <a:off x="5438274" y="2818592"/>
            <a:ext cx="1299410" cy="1352355"/>
          </a:xfrm>
          <a:prstGeom prst="straightConnector1">
            <a:avLst/>
          </a:prstGeom>
          <a:ln w="114300">
            <a:gradFill>
              <a:gsLst>
                <a:gs pos="25000">
                  <a:srgbClr val="850065"/>
                </a:gs>
                <a:gs pos="100000">
                  <a:srgbClr val="002060"/>
                </a:gs>
              </a:gsLst>
              <a:lin ang="0" scaled="0"/>
            </a:gradFill>
            <a:headEnd type="triangle"/>
            <a:tailEnd type="triangle"/>
          </a:ln>
          <a:effectLst>
            <a:glow rad="228600">
              <a:schemeClr val="tx1">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673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ummary &amp; outlook"/>
          <p:cNvSpPr txBox="1">
            <a:spLocks noGrp="1"/>
          </p:cNvSpPr>
          <p:nvPr>
            <p:ph type="title"/>
          </p:nvPr>
        </p:nvSpPr>
        <p:spPr>
          <a:prstGeom prst="rect">
            <a:avLst/>
          </a:prstGeom>
        </p:spPr>
        <p:txBody>
          <a:bodyPr>
            <a:normAutofit/>
          </a:bodyPr>
          <a:lstStyle/>
          <a:p>
            <a:r>
              <a:rPr lang="en-US" sz="7250" b="1" dirty="0">
                <a:solidFill>
                  <a:srgbClr val="55F5FF"/>
                </a:solidFill>
              </a:rPr>
              <a:t>S</a:t>
            </a:r>
            <a:r>
              <a:rPr sz="7250" b="1" dirty="0">
                <a:solidFill>
                  <a:srgbClr val="55F5FF"/>
                </a:solidFill>
              </a:rPr>
              <a:t>ummary &amp; </a:t>
            </a:r>
            <a:r>
              <a:rPr lang="en-US" sz="7250" b="1" dirty="0">
                <a:solidFill>
                  <a:srgbClr val="55F5FF"/>
                </a:solidFill>
              </a:rPr>
              <a:t>O</a:t>
            </a:r>
            <a:r>
              <a:rPr sz="7250" b="1" dirty="0">
                <a:solidFill>
                  <a:srgbClr val="55F5FF"/>
                </a:solidFill>
              </a:rPr>
              <a:t>utlook</a:t>
            </a:r>
          </a:p>
        </p:txBody>
      </p:sp>
      <p:sp>
        <p:nvSpPr>
          <p:cNvPr id="233" name="finding personal meaning and bliss through inner alignment…"/>
          <p:cNvSpPr txBox="1">
            <a:spLocks noGrp="1"/>
          </p:cNvSpPr>
          <p:nvPr>
            <p:ph type="body" idx="1"/>
          </p:nvPr>
        </p:nvSpPr>
        <p:spPr>
          <a:xfrm>
            <a:off x="838200" y="1658604"/>
            <a:ext cx="10515600" cy="4081189"/>
          </a:xfrm>
          <a:prstGeom prst="rect">
            <a:avLst/>
          </a:prstGeom>
        </p:spPr>
        <p:txBody>
          <a:bodyPr>
            <a:noAutofit/>
          </a:bodyPr>
          <a:lstStyle/>
          <a:p>
            <a:pPr marL="262523" indent="-262523" defTabSz="345030">
              <a:spcBef>
                <a:spcPts val="2461"/>
              </a:spcBef>
              <a:defRPr sz="2688"/>
            </a:pPr>
            <a:r>
              <a:rPr dirty="0"/>
              <a:t>finding personal meaning and bliss through inner alignment</a:t>
            </a:r>
          </a:p>
          <a:p>
            <a:pPr marL="262523" indent="-262523" defTabSz="345030">
              <a:spcBef>
                <a:spcPts val="2461"/>
              </a:spcBef>
              <a:defRPr sz="2688"/>
            </a:pPr>
            <a:r>
              <a:rPr dirty="0"/>
              <a:t>harnessing myth, metaphor, imagery, symbolism to communicate with the unconscious</a:t>
            </a:r>
          </a:p>
          <a:p>
            <a:pPr marL="262523" indent="-262523" defTabSz="345030">
              <a:spcBef>
                <a:spcPts val="2461"/>
              </a:spcBef>
              <a:defRPr sz="2688"/>
            </a:pPr>
            <a:r>
              <a:rPr dirty="0"/>
              <a:t>“technologies of magic” are states of consciousness beyond dualism</a:t>
            </a:r>
          </a:p>
          <a:p>
            <a:pPr marL="262523" indent="-262523" defTabSz="345030">
              <a:spcBef>
                <a:spcPts val="2461"/>
              </a:spcBef>
              <a:defRPr sz="2688"/>
            </a:pPr>
            <a:r>
              <a:rPr dirty="0"/>
              <a:t>understanding the 4 brain characters to develop whole brain living and competent development of one’s full capacities towards authentic living</a:t>
            </a:r>
          </a:p>
          <a:p>
            <a:pPr marL="262523" indent="-262523" defTabSz="345030">
              <a:spcBef>
                <a:spcPts val="2461"/>
              </a:spcBef>
              <a:defRPr sz="2688"/>
            </a:pPr>
            <a:r>
              <a:rPr dirty="0"/>
              <a:t>how can we design games for Character 4 to further develop the experience of oneness and states of consciousness that promote thriving for ourselves and others?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7D5C3B-1D36-7746-BDE4-0FDD7AC7D585}"/>
              </a:ext>
            </a:extLst>
          </p:cNvPr>
          <p:cNvPicPr>
            <a:picLocks noChangeAspect="1"/>
          </p:cNvPicPr>
          <p:nvPr/>
        </p:nvPicPr>
        <p:blipFill rotWithShape="1">
          <a:blip r:embed="rId2"/>
          <a:srcRect t="6739"/>
          <a:stretch/>
        </p:blipFill>
        <p:spPr>
          <a:xfrm>
            <a:off x="192505" y="0"/>
            <a:ext cx="11742821" cy="6160167"/>
          </a:xfrm>
          <a:prstGeom prst="rect">
            <a:avLst/>
          </a:prstGeom>
        </p:spPr>
      </p:pic>
      <p:sp>
        <p:nvSpPr>
          <p:cNvPr id="2" name="Title 1">
            <a:extLst>
              <a:ext uri="{FF2B5EF4-FFF2-40B4-BE49-F238E27FC236}">
                <a16:creationId xmlns:a16="http://schemas.microsoft.com/office/drawing/2014/main" id="{34011962-3304-234F-A0A9-2E778E11D428}"/>
              </a:ext>
            </a:extLst>
          </p:cNvPr>
          <p:cNvSpPr>
            <a:spLocks noGrp="1"/>
          </p:cNvSpPr>
          <p:nvPr>
            <p:ph type="title"/>
          </p:nvPr>
        </p:nvSpPr>
        <p:spPr>
          <a:xfrm>
            <a:off x="-1" y="5374105"/>
            <a:ext cx="12192000" cy="571584"/>
          </a:xfrm>
          <a:solidFill>
            <a:schemeClr val="bg1"/>
          </a:solidFill>
        </p:spPr>
        <p:txBody>
          <a:bodyPr>
            <a:noAutofit/>
          </a:bodyPr>
          <a:lstStyle/>
          <a:p>
            <a:pPr algn="ctr"/>
            <a:r>
              <a:rPr lang="en-US" sz="4000" b="1" dirty="0">
                <a:solidFill>
                  <a:srgbClr val="55F5FF"/>
                </a:solidFill>
                <a:effectLst>
                  <a:glow rad="228600">
                    <a:srgbClr val="663C7D">
                      <a:alpha val="40000"/>
                    </a:srgbClr>
                  </a:glow>
                </a:effectLst>
              </a:rPr>
              <a:t>Go Play! </a:t>
            </a:r>
            <a:r>
              <a:rPr lang="en-US" sz="4000" b="1" dirty="0">
                <a:solidFill>
                  <a:srgbClr val="55F5FF"/>
                </a:solidFill>
                <a:effectLst>
                  <a:glow rad="228600">
                    <a:srgbClr val="663C7D">
                      <a:alpha val="40000"/>
                    </a:srgbClr>
                  </a:glow>
                </a:effectLst>
                <a:hlinkClick r:id="rId3">
                  <a:extLst>
                    <a:ext uri="{A12FA001-AC4F-418D-AE19-62706E023703}">
                      <ahyp:hlinkClr xmlns:ahyp="http://schemas.microsoft.com/office/drawing/2018/hyperlinkcolor" val="tx"/>
                    </a:ext>
                  </a:extLst>
                </a:hlinkClick>
              </a:rPr>
              <a:t>https://andrewphelps.itch.io/the-witches-way/</a:t>
            </a:r>
            <a:r>
              <a:rPr lang="en-US" sz="4000" b="1" dirty="0">
                <a:solidFill>
                  <a:srgbClr val="55F5FF"/>
                </a:solidFill>
                <a:effectLst>
                  <a:glow rad="228600">
                    <a:srgbClr val="663C7D">
                      <a:alpha val="40000"/>
                    </a:srgbClr>
                  </a:glow>
                </a:effectLst>
              </a:rPr>
              <a:t> </a:t>
            </a:r>
          </a:p>
        </p:txBody>
      </p:sp>
    </p:spTree>
    <p:extLst>
      <p:ext uri="{BB962C8B-B14F-4D97-AF65-F5344CB8AC3E}">
        <p14:creationId xmlns:p14="http://schemas.microsoft.com/office/powerpoint/2010/main" val="78481548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77BB8-59C6-CC40-9C99-A7A7C7222157}"/>
              </a:ext>
            </a:extLst>
          </p:cNvPr>
          <p:cNvSpPr>
            <a:spLocks noGrp="1"/>
          </p:cNvSpPr>
          <p:nvPr>
            <p:ph type="title"/>
          </p:nvPr>
        </p:nvSpPr>
        <p:spPr/>
        <p:txBody>
          <a:bodyPr/>
          <a:lstStyle/>
          <a:p>
            <a:r>
              <a:rPr lang="en-US" b="1" dirty="0">
                <a:solidFill>
                  <a:srgbClr val="55F5FF"/>
                </a:solidFill>
                <a:effectLst>
                  <a:glow rad="228600">
                    <a:srgbClr val="663C7D">
                      <a:alpha val="40000"/>
                    </a:srgbClr>
                  </a:glow>
                </a:effectLst>
              </a:rPr>
              <a:t>Thanks and Questions</a:t>
            </a:r>
          </a:p>
        </p:txBody>
      </p:sp>
      <p:sp>
        <p:nvSpPr>
          <p:cNvPr id="3" name="Text Placeholder 2">
            <a:extLst>
              <a:ext uri="{FF2B5EF4-FFF2-40B4-BE49-F238E27FC236}">
                <a16:creationId xmlns:a16="http://schemas.microsoft.com/office/drawing/2014/main" id="{328D1B02-07D1-E345-9446-8F013ECB4630}"/>
              </a:ext>
            </a:extLst>
          </p:cNvPr>
          <p:cNvSpPr>
            <a:spLocks noGrp="1"/>
          </p:cNvSpPr>
          <p:nvPr>
            <p:ph type="body" idx="1"/>
          </p:nvPr>
        </p:nvSpPr>
        <p:spPr/>
        <p:txBody>
          <a:bodyPr/>
          <a:lstStyle/>
          <a:p>
            <a:r>
              <a:rPr lang="en-US" dirty="0"/>
              <a:t>@</a:t>
            </a:r>
            <a:r>
              <a:rPr lang="en-US" dirty="0" err="1"/>
              <a:t>D_Carmen</a:t>
            </a:r>
            <a:r>
              <a:rPr lang="en-US" dirty="0"/>
              <a:t> @</a:t>
            </a:r>
            <a:r>
              <a:rPr lang="en-US" dirty="0" err="1"/>
              <a:t>andymphelps</a:t>
            </a:r>
            <a:r>
              <a:rPr lang="en-US" dirty="0"/>
              <a:t> </a:t>
            </a:r>
          </a:p>
        </p:txBody>
      </p:sp>
    </p:spTree>
    <p:extLst>
      <p:ext uri="{BB962C8B-B14F-4D97-AF65-F5344CB8AC3E}">
        <p14:creationId xmlns:p14="http://schemas.microsoft.com/office/powerpoint/2010/main" val="216563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8E9F3-FB82-AF40-AB5E-7C7B024D3CE0}"/>
              </a:ext>
            </a:extLst>
          </p:cNvPr>
          <p:cNvPicPr>
            <a:picLocks noChangeAspect="1"/>
          </p:cNvPicPr>
          <p:nvPr/>
        </p:nvPicPr>
        <p:blipFill rotWithShape="1">
          <a:blip r:embed="rId3"/>
          <a:srcRect b="21386"/>
          <a:stretch/>
        </p:blipFill>
        <p:spPr>
          <a:xfrm>
            <a:off x="0" y="0"/>
            <a:ext cx="12192000" cy="6000750"/>
          </a:xfrm>
          <a:prstGeom prst="rect">
            <a:avLst/>
          </a:prstGeom>
        </p:spPr>
      </p:pic>
      <p:cxnSp>
        <p:nvCxnSpPr>
          <p:cNvPr id="4" name="Straight Connector 3">
            <a:extLst>
              <a:ext uri="{FF2B5EF4-FFF2-40B4-BE49-F238E27FC236}">
                <a16:creationId xmlns:a16="http://schemas.microsoft.com/office/drawing/2014/main" id="{225C448E-96F6-E245-B07F-F2F8BAA4D1A4}"/>
              </a:ext>
            </a:extLst>
          </p:cNvPr>
          <p:cNvCxnSpPr/>
          <p:nvPr/>
        </p:nvCxnSpPr>
        <p:spPr>
          <a:xfrm>
            <a:off x="0" y="6000750"/>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 descr="Image"/>
          <p:cNvPicPr>
            <a:picLocks/>
          </p:cNvPicPr>
          <p:nvPr/>
        </p:nvPicPr>
        <p:blipFill rotWithShape="1">
          <a:blip r:embed="rId3">
            <a:alphaModFix amt="51239"/>
          </a:blip>
          <a:srcRect t="10749" b="24125"/>
          <a:stretch/>
        </p:blipFill>
        <p:spPr>
          <a:xfrm>
            <a:off x="0" y="0"/>
            <a:ext cx="12192000" cy="5886450"/>
          </a:xfrm>
          <a:prstGeom prst="rect">
            <a:avLst/>
          </a:prstGeom>
          <a:ln w="12700">
            <a:miter lim="400000"/>
          </a:ln>
        </p:spPr>
      </p:pic>
      <p:sp>
        <p:nvSpPr>
          <p:cNvPr id="143" name="Existential Transformative Game Design Framework"/>
          <p:cNvSpPr txBox="1"/>
          <p:nvPr/>
        </p:nvSpPr>
        <p:spPr>
          <a:xfrm>
            <a:off x="1145912" y="274506"/>
            <a:ext cx="9690218" cy="626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400"/>
            </a:lvl1pPr>
          </a:lstStyle>
          <a:p>
            <a:r>
              <a:rPr sz="3600" dirty="0">
                <a:solidFill>
                  <a:srgbClr val="55F5FF"/>
                </a:solidFill>
              </a:rPr>
              <a:t>Existential Transformative Game Design Framework</a:t>
            </a:r>
          </a:p>
        </p:txBody>
      </p:sp>
      <p:sp>
        <p:nvSpPr>
          <p:cNvPr id="5" name="Google Shape;146;p19">
            <a:extLst>
              <a:ext uri="{FF2B5EF4-FFF2-40B4-BE49-F238E27FC236}">
                <a16:creationId xmlns:a16="http://schemas.microsoft.com/office/drawing/2014/main" id="{E6DC6113-9F99-3140-A4D7-6D3B174A7ACA}"/>
              </a:ext>
            </a:extLst>
          </p:cNvPr>
          <p:cNvSpPr/>
          <p:nvPr/>
        </p:nvSpPr>
        <p:spPr>
          <a:xfrm>
            <a:off x="14836" y="1614488"/>
            <a:ext cx="12177164" cy="4271962"/>
          </a:xfrm>
          <a:prstGeom prst="rect">
            <a:avLst/>
          </a:prstGeom>
          <a:gradFill>
            <a:gsLst>
              <a:gs pos="100000">
                <a:schemeClr val="bg1"/>
              </a:gs>
              <a:gs pos="42000">
                <a:schemeClr val="bg1">
                  <a:alpha val="0"/>
                </a:scheme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sp>
        <p:nvSpPr>
          <p:cNvPr id="144" name="Designing Games that contribute to a Meaningful Life by addressing the Givens of Existence: Death, Purpose, Freedom, Isolation (Yalom, 1980)"/>
          <p:cNvSpPr txBox="1"/>
          <p:nvPr/>
        </p:nvSpPr>
        <p:spPr>
          <a:xfrm>
            <a:off x="1145912" y="4718464"/>
            <a:ext cx="9069150" cy="81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400" dirty="0"/>
              <a:t>Designing Games that contribute to a Meaningful Life by addressing the </a:t>
            </a:r>
            <a:endParaRPr lang="en-US" sz="2400" dirty="0"/>
          </a:p>
          <a:p>
            <a:r>
              <a:rPr sz="2400" dirty="0"/>
              <a:t>Givens of Existence: Death, Purpose, Freedom, Isolation (Yalom, 1980)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James Bugental, “The art of the psychotherapist”, p.246"/>
          <p:cNvSpPr txBox="1">
            <a:spLocks noGrp="1"/>
          </p:cNvSpPr>
          <p:nvPr>
            <p:ph type="body" idx="21"/>
          </p:nvPr>
        </p:nvSpPr>
        <p:spPr>
          <a:xfrm>
            <a:off x="1190625" y="4473773"/>
            <a:ext cx="9810750" cy="535531"/>
          </a:xfrm>
          <a:prstGeom prst="rect">
            <a:avLst/>
          </a:prstGeom>
        </p:spPr>
        <p:txBody>
          <a:bodyPr/>
          <a:lstStyle/>
          <a:p>
            <a:r>
              <a:rPr sz="3200" dirty="0"/>
              <a:t>–James Bugental, “The art of the psychotherapist”, p.246</a:t>
            </a:r>
          </a:p>
        </p:txBody>
      </p:sp>
      <p:sp>
        <p:nvSpPr>
          <p:cNvPr id="147" name="“Viewed from an existential perspective, the good life is an authentic life, a life in which we are as fully in harmony  as we can be. Inauthenticity is illness, is living in distorted  relationship to our true being.”"/>
          <p:cNvSpPr txBox="1">
            <a:spLocks noGrp="1"/>
          </p:cNvSpPr>
          <p:nvPr>
            <p:ph type="body" idx="22"/>
          </p:nvPr>
        </p:nvSpPr>
        <p:spPr>
          <a:xfrm>
            <a:off x="214313" y="622933"/>
            <a:ext cx="11315699" cy="3139321"/>
          </a:xfrm>
          <a:prstGeom prst="rect">
            <a:avLst/>
          </a:prstGeom>
        </p:spPr>
        <p:txBody>
          <a:bodyPr/>
          <a:lstStyle/>
          <a:p>
            <a:r>
              <a:rPr sz="4400" dirty="0"/>
              <a:t>“Viewed from an existential perspective, </a:t>
            </a:r>
            <a:r>
              <a:rPr sz="4400" dirty="0">
                <a:solidFill>
                  <a:srgbClr val="55F5FF"/>
                </a:solidFill>
              </a:rPr>
              <a:t>the good life is an authentic life</a:t>
            </a:r>
            <a:r>
              <a:rPr sz="4400" dirty="0"/>
              <a:t>, a life in which we are as </a:t>
            </a:r>
            <a:r>
              <a:rPr sz="4400" dirty="0">
                <a:solidFill>
                  <a:srgbClr val="55F5FF"/>
                </a:solidFill>
              </a:rPr>
              <a:t>fully in harmony </a:t>
            </a:r>
            <a:r>
              <a:rPr sz="4400" dirty="0"/>
              <a:t>as we can be. Inauthenticity is illness, is living in distorted  relationship to our true being.”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Screen Shot 2018-11-25 at 5.45.28 AM.png" descr="Screen Shot 2018-11-25 at 5.45.28 AM.png"/>
          <p:cNvPicPr>
            <a:picLocks/>
          </p:cNvPicPr>
          <p:nvPr/>
        </p:nvPicPr>
        <p:blipFill rotWithShape="1">
          <a:blip r:embed="rId3"/>
          <a:srcRect l="5414" t="27414" r="3497" b="22813"/>
          <a:stretch/>
        </p:blipFill>
        <p:spPr>
          <a:xfrm>
            <a:off x="3397624" y="1187116"/>
            <a:ext cx="5509941" cy="4106584"/>
          </a:xfrm>
          <a:prstGeom prst="rect">
            <a:avLst/>
          </a:prstGeom>
          <a:noFill/>
          <a:ln w="25400">
            <a:solidFill>
              <a:srgbClr val="55F5FF"/>
            </a:solidFill>
            <a:miter lim="400000"/>
          </a:ln>
          <a:effectLst>
            <a:glow rad="277530">
              <a:srgbClr val="663C7D">
                <a:alpha val="51000"/>
              </a:srgbClr>
            </a:glow>
          </a:effectLst>
        </p:spPr>
      </p:pic>
      <p:sp>
        <p:nvSpPr>
          <p:cNvPr id="151" name="Conscious Self / Social Self"/>
          <p:cNvSpPr txBox="1"/>
          <p:nvPr/>
        </p:nvSpPr>
        <p:spPr>
          <a:xfrm>
            <a:off x="3354762" y="340510"/>
            <a:ext cx="5552803" cy="687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000000"/>
                </a:solidFill>
              </a:defRPr>
            </a:lvl1pPr>
          </a:lstStyle>
          <a:p>
            <a:r>
              <a:rPr sz="4000" dirty="0">
                <a:solidFill>
                  <a:srgbClr val="55F5FF"/>
                </a:solidFill>
              </a:rPr>
              <a:t>Conscious Self / Social Self</a:t>
            </a:r>
          </a:p>
        </p:txBody>
      </p:sp>
      <p:sp>
        <p:nvSpPr>
          <p:cNvPr id="152" name="Unconscious Self /Essential Self"/>
          <p:cNvSpPr txBox="1"/>
          <p:nvPr/>
        </p:nvSpPr>
        <p:spPr>
          <a:xfrm>
            <a:off x="2876107" y="5372839"/>
            <a:ext cx="6707606" cy="687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000000"/>
                </a:solidFill>
              </a:defRPr>
            </a:lvl1pPr>
          </a:lstStyle>
          <a:p>
            <a:r>
              <a:rPr sz="4000" dirty="0">
                <a:solidFill>
                  <a:srgbClr val="55F5FF"/>
                </a:solidFill>
              </a:rPr>
              <a:t>Unconscious Self /</a:t>
            </a:r>
            <a:r>
              <a:rPr lang="en-US" sz="4000" dirty="0">
                <a:solidFill>
                  <a:srgbClr val="55F5FF"/>
                </a:solidFill>
              </a:rPr>
              <a:t> </a:t>
            </a:r>
            <a:r>
              <a:rPr sz="4000" dirty="0">
                <a:solidFill>
                  <a:srgbClr val="55F5FF"/>
                </a:solidFill>
              </a:rPr>
              <a:t>Essential Self</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athways to Bliss”"/>
          <p:cNvSpPr txBox="1">
            <a:spLocks noGrp="1"/>
          </p:cNvSpPr>
          <p:nvPr>
            <p:ph type="title"/>
          </p:nvPr>
        </p:nvSpPr>
        <p:spPr>
          <a:prstGeom prst="rect">
            <a:avLst/>
          </a:prstGeom>
        </p:spPr>
        <p:txBody>
          <a:bodyPr/>
          <a:lstStyle/>
          <a:p>
            <a:r>
              <a:rPr dirty="0"/>
              <a:t>“</a:t>
            </a:r>
            <a:r>
              <a:rPr b="1" dirty="0">
                <a:solidFill>
                  <a:srgbClr val="55F5FF"/>
                </a:solidFill>
              </a:rPr>
              <a:t>Pathways to Bliss</a:t>
            </a:r>
            <a:r>
              <a:rPr dirty="0"/>
              <a:t>” </a:t>
            </a:r>
          </a:p>
        </p:txBody>
      </p:sp>
      <p:sp>
        <p:nvSpPr>
          <p:cNvPr id="155" name="“that deep sense of being present, of doing what you absolutely must do to be yourself.”…"/>
          <p:cNvSpPr txBox="1">
            <a:spLocks noGrp="1"/>
          </p:cNvSpPr>
          <p:nvPr>
            <p:ph type="body" sz="half" idx="1"/>
          </p:nvPr>
        </p:nvSpPr>
        <p:spPr>
          <a:prstGeom prst="rect">
            <a:avLst/>
          </a:prstGeom>
        </p:spPr>
        <p:txBody>
          <a:bodyPr>
            <a:normAutofit fontScale="92500"/>
          </a:bodyPr>
          <a:lstStyle/>
          <a:p>
            <a:pPr marL="226627" indent="-226627" defTabSz="386106">
              <a:spcBef>
                <a:spcPts val="2109"/>
              </a:spcBef>
              <a:defRPr sz="2632"/>
            </a:pPr>
            <a:r>
              <a:rPr dirty="0"/>
              <a:t>“that deep sense of being present, of doing what you absolutely must do to be yourself.”</a:t>
            </a:r>
          </a:p>
          <a:p>
            <a:pPr marL="226627" indent="-226627" defTabSz="386106">
              <a:spcBef>
                <a:spcPts val="2109"/>
              </a:spcBef>
              <a:defRPr sz="2632"/>
            </a:pPr>
            <a:r>
              <a:rPr dirty="0"/>
              <a:t>Your bliss can guide you to the transcendent mystery, because bliss is the welling up of the transcendent wisdom within you. So when the bliss cuts off, you know you’ve cut off the welling up; try to find  it again. And that will be your Hermes Guide. The dog that can follow the invisible trail for you.” (</a:t>
            </a:r>
            <a:r>
              <a:rPr dirty="0" err="1"/>
              <a:t>p.xxiv</a:t>
            </a:r>
            <a:r>
              <a:rPr dirty="0"/>
              <a:t>)</a:t>
            </a:r>
          </a:p>
        </p:txBody>
      </p:sp>
      <p:pic>
        <p:nvPicPr>
          <p:cNvPr id="156" name="Image" descr="Image"/>
          <p:cNvPicPr>
            <a:picLocks/>
          </p:cNvPicPr>
          <p:nvPr/>
        </p:nvPicPr>
        <p:blipFill rotWithShape="1">
          <a:blip r:embed="rId2"/>
          <a:srcRect l="3606" t="3950" r="4499" b="5015"/>
          <a:stretch/>
        </p:blipFill>
        <p:spPr>
          <a:xfrm>
            <a:off x="6565392" y="835818"/>
            <a:ext cx="5203031" cy="4157662"/>
          </a:xfrm>
          <a:prstGeom prst="rect">
            <a:avLst/>
          </a:prstGeom>
          <a:ln w="25400">
            <a:solidFill>
              <a:srgbClr val="55F5FF"/>
            </a:solidFill>
          </a:ln>
          <a:effectLst>
            <a:glow rad="228600">
              <a:srgbClr val="663C7D">
                <a:alpha val="51282"/>
              </a:srgbClr>
            </a:glow>
          </a:effectLst>
        </p:spPr>
      </p:pic>
      <p:sp>
        <p:nvSpPr>
          <p:cNvPr id="157" name="Joseph Campbell"/>
          <p:cNvSpPr txBox="1"/>
          <p:nvPr/>
        </p:nvSpPr>
        <p:spPr>
          <a:xfrm>
            <a:off x="10667063" y="5197240"/>
            <a:ext cx="1178208"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dirty="0"/>
              <a:t>Joseph Campbell</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Screen Shot 2018-11-25 at 5.45.28 AM.png" descr="Screen Shot 2018-11-25 at 5.45.28 AM.png"/>
          <p:cNvPicPr>
            <a:picLocks/>
          </p:cNvPicPr>
          <p:nvPr/>
        </p:nvPicPr>
        <p:blipFill rotWithShape="1">
          <a:blip r:embed="rId2"/>
          <a:srcRect l="1553" t="22813" r="1682" b="37871"/>
          <a:stretch/>
        </p:blipFill>
        <p:spPr>
          <a:xfrm>
            <a:off x="-1" y="0"/>
            <a:ext cx="12192001" cy="5921080"/>
          </a:xfrm>
          <a:prstGeom prst="rect">
            <a:avLst/>
          </a:prstGeom>
          <a:ln w="12700">
            <a:miter lim="400000"/>
          </a:ln>
        </p:spPr>
      </p:pic>
      <p:sp>
        <p:nvSpPr>
          <p:cNvPr id="161" name="Conscious Self / Social Self"/>
          <p:cNvSpPr txBox="1"/>
          <p:nvPr/>
        </p:nvSpPr>
        <p:spPr>
          <a:xfrm>
            <a:off x="0" y="277259"/>
            <a:ext cx="12192000" cy="74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a:solidFill>
                  <a:srgbClr val="000000"/>
                </a:solidFill>
              </a:defRPr>
            </a:lvl1pPr>
          </a:lstStyle>
          <a:p>
            <a:pPr algn="ctr"/>
            <a:r>
              <a:rPr sz="4400" b="1" dirty="0"/>
              <a:t>Conscious Self / Social Self</a:t>
            </a:r>
          </a:p>
        </p:txBody>
      </p:sp>
      <p:sp>
        <p:nvSpPr>
          <p:cNvPr id="10" name="Google Shape;146;p19">
            <a:extLst>
              <a:ext uri="{FF2B5EF4-FFF2-40B4-BE49-F238E27FC236}">
                <a16:creationId xmlns:a16="http://schemas.microsoft.com/office/drawing/2014/main" id="{6E3C5A8C-4DB7-6746-BA8E-3EC57B334923}"/>
              </a:ext>
            </a:extLst>
          </p:cNvPr>
          <p:cNvSpPr/>
          <p:nvPr/>
        </p:nvSpPr>
        <p:spPr>
          <a:xfrm>
            <a:off x="1" y="1026502"/>
            <a:ext cx="12191999" cy="4894578"/>
          </a:xfrm>
          <a:prstGeom prst="rect">
            <a:avLst/>
          </a:prstGeom>
          <a:gradFill>
            <a:gsLst>
              <a:gs pos="100000">
                <a:schemeClr val="bg1"/>
              </a:gs>
              <a:gs pos="7000">
                <a:schemeClr val="bg1">
                  <a:alpha val="0"/>
                </a:scheme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sp>
        <p:nvSpPr>
          <p:cNvPr id="162" name="Unconscious Self /Essential Self"/>
          <p:cNvSpPr txBox="1"/>
          <p:nvPr/>
        </p:nvSpPr>
        <p:spPr>
          <a:xfrm>
            <a:off x="0" y="5212943"/>
            <a:ext cx="12192000" cy="749244"/>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a:solidFill>
                  <a:srgbClr val="000000"/>
                </a:solidFill>
              </a:defRPr>
            </a:lvl1pPr>
          </a:lstStyle>
          <a:p>
            <a:pPr algn="ctr"/>
            <a:r>
              <a:rPr sz="4400" b="1" dirty="0">
                <a:solidFill>
                  <a:srgbClr val="55F5FF"/>
                </a:solidFill>
                <a:effectLst/>
              </a:rPr>
              <a:t>Unconscious Self /</a:t>
            </a:r>
            <a:r>
              <a:rPr lang="en-US" sz="4400" b="1" dirty="0">
                <a:solidFill>
                  <a:srgbClr val="55F5FF"/>
                </a:solidFill>
                <a:effectLst/>
              </a:rPr>
              <a:t> </a:t>
            </a:r>
            <a:r>
              <a:rPr sz="4400" b="1" dirty="0">
                <a:solidFill>
                  <a:srgbClr val="55F5FF"/>
                </a:solidFill>
                <a:effectLst/>
              </a:rPr>
              <a:t>Essential Self</a:t>
            </a:r>
          </a:p>
        </p:txBody>
      </p:sp>
      <p:sp>
        <p:nvSpPr>
          <p:cNvPr id="163" name="Line"/>
          <p:cNvSpPr/>
          <p:nvPr/>
        </p:nvSpPr>
        <p:spPr>
          <a:xfrm flipV="1">
            <a:off x="6096000" y="1026502"/>
            <a:ext cx="30956" cy="4138314"/>
          </a:xfrm>
          <a:prstGeom prst="line">
            <a:avLst/>
          </a:prstGeom>
          <a:ln w="168275">
            <a:gradFill>
              <a:gsLst>
                <a:gs pos="0">
                  <a:srgbClr val="663C7D"/>
                </a:gs>
                <a:gs pos="100000">
                  <a:srgbClr val="55F5FF"/>
                </a:gs>
              </a:gsLst>
              <a:lin ang="5400000" scaled="1"/>
            </a:gradFill>
            <a:miter lim="400000"/>
            <a:headEnd type="triangle"/>
            <a:tailEnd type="triangle"/>
          </a:ln>
          <a:effectLst>
            <a:glow rad="93401">
              <a:schemeClr val="tx1">
                <a:alpha val="91146"/>
              </a:schemeClr>
            </a:glow>
          </a:effectLst>
        </p:spPr>
        <p:txBody>
          <a:bodyPr lIns="35719" tIns="35719" rIns="35719" bIns="35719" anchor="ctr"/>
          <a:lstStyle/>
          <a:p>
            <a:pPr>
              <a:defRPr sz="2200" b="0">
                <a:latin typeface="+mn-lt"/>
                <a:ea typeface="+mn-ea"/>
                <a:cs typeface="+mn-cs"/>
                <a:sym typeface="Helvetica Neue Medium"/>
              </a:defRPr>
            </a:pPr>
            <a:endParaRPr sz="1547">
              <a:effectLst>
                <a:glow rad="228600">
                  <a:schemeClr val="accent3">
                    <a:satMod val="175000"/>
                    <a:alpha val="40000"/>
                  </a:schemeClr>
                </a:glow>
              </a:effectLst>
            </a:endParaRPr>
          </a:p>
        </p:txBody>
      </p:sp>
      <p:sp>
        <p:nvSpPr>
          <p:cNvPr id="164" name="Myth…"/>
          <p:cNvSpPr txBox="1"/>
          <p:nvPr/>
        </p:nvSpPr>
        <p:spPr>
          <a:xfrm>
            <a:off x="6653570" y="1668134"/>
            <a:ext cx="2556342" cy="2780569"/>
          </a:xfrm>
          <a:prstGeom prst="rect">
            <a:avLst/>
          </a:prstGeom>
          <a:ln w="12700">
            <a:miter lim="400000"/>
          </a:ln>
          <a:effectLst>
            <a:glow rad="389598">
              <a:schemeClr val="accent1">
                <a:alpha val="86779"/>
              </a:schemeClr>
            </a:glow>
            <a:outerShdw blurRad="63500" sx="93000" sy="93000" algn="ctr" rotWithShape="0">
              <a:schemeClr val="bg1">
                <a:alpha val="40000"/>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4400" dirty="0">
                <a:effectLst>
                  <a:glow rad="105400">
                    <a:srgbClr val="55F5FF">
                      <a:alpha val="40000"/>
                    </a:srgbClr>
                  </a:glow>
                </a:effectLst>
              </a:rPr>
              <a:t>Myth</a:t>
            </a:r>
          </a:p>
          <a:p>
            <a:r>
              <a:rPr sz="4400" dirty="0">
                <a:effectLst>
                  <a:glow rad="105400">
                    <a:srgbClr val="002060">
                      <a:alpha val="40000"/>
                    </a:srgbClr>
                  </a:glow>
                </a:effectLst>
              </a:rPr>
              <a:t>Imagery</a:t>
            </a:r>
          </a:p>
          <a:p>
            <a:r>
              <a:rPr sz="4400" dirty="0">
                <a:effectLst>
                  <a:glow rad="105400">
                    <a:srgbClr val="850065">
                      <a:alpha val="40000"/>
                    </a:srgbClr>
                  </a:glow>
                </a:effectLst>
              </a:rPr>
              <a:t>Symbolism</a:t>
            </a:r>
          </a:p>
          <a:p>
            <a:r>
              <a:rPr sz="4400" dirty="0">
                <a:effectLst>
                  <a:glow rad="105400">
                    <a:srgbClr val="663C7D">
                      <a:alpha val="40000"/>
                    </a:srgbClr>
                  </a:glow>
                </a:effectLst>
              </a:rPr>
              <a:t>Metaphor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244701718_10226978049826004_7876873741186329939_n.jpg" descr="244701718_10226978049826004_7876873741186329939_n.jpg"/>
          <p:cNvPicPr>
            <a:picLocks noChangeAspect="1"/>
          </p:cNvPicPr>
          <p:nvPr/>
        </p:nvPicPr>
        <p:blipFill>
          <a:blip r:embed="rId2">
            <a:alphaModFix amt="68022"/>
          </a:blip>
          <a:stretch>
            <a:fillRect/>
          </a:stretch>
        </p:blipFill>
        <p:spPr>
          <a:xfrm>
            <a:off x="1119187" y="1282808"/>
            <a:ext cx="3979056" cy="4723287"/>
          </a:xfrm>
          <a:prstGeom prst="rect">
            <a:avLst/>
          </a:prstGeom>
          <a:ln w="25400">
            <a:solidFill>
              <a:srgbClr val="55F5FF"/>
            </a:solidFill>
            <a:miter lim="400000"/>
          </a:ln>
        </p:spPr>
      </p:pic>
      <p:pic>
        <p:nvPicPr>
          <p:cNvPr id="168" name="136508474_863802337786544_430981799203315260_n.gif" descr="136508474_863802337786544_430981799203315260_n.gif"/>
          <p:cNvPicPr>
            <a:picLocks/>
          </p:cNvPicPr>
          <p:nvPr/>
        </p:nvPicPr>
        <p:blipFill>
          <a:blip r:embed="rId3"/>
          <a:stretch>
            <a:fillRect/>
          </a:stretch>
        </p:blipFill>
        <p:spPr>
          <a:xfrm>
            <a:off x="6591629" y="1282808"/>
            <a:ext cx="4364843" cy="4535260"/>
          </a:xfrm>
          <a:prstGeom prst="rect">
            <a:avLst/>
          </a:prstGeom>
          <a:ln w="25400">
            <a:solidFill>
              <a:srgbClr val="55F5FF"/>
            </a:solidFill>
            <a:miter lim="400000"/>
          </a:ln>
        </p:spPr>
      </p:pic>
      <p:sp>
        <p:nvSpPr>
          <p:cNvPr id="169" name="The Witch:…"/>
          <p:cNvSpPr txBox="1"/>
          <p:nvPr/>
        </p:nvSpPr>
        <p:spPr>
          <a:xfrm>
            <a:off x="214313" y="353559"/>
            <a:ext cx="11401425" cy="74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sz="3300"/>
            </a:pPr>
            <a:r>
              <a:rPr sz="4400" dirty="0">
                <a:solidFill>
                  <a:srgbClr val="55F5FF"/>
                </a:solidFill>
              </a:rPr>
              <a:t>The Witch:</a:t>
            </a:r>
            <a:r>
              <a:rPr lang="en-US" sz="4400" dirty="0">
                <a:solidFill>
                  <a:srgbClr val="55F5FF"/>
                </a:solidFill>
              </a:rPr>
              <a:t> </a:t>
            </a:r>
            <a:r>
              <a:rPr sz="4400" dirty="0">
                <a:solidFill>
                  <a:srgbClr val="55F5FF"/>
                </a:solidFill>
              </a:rPr>
              <a:t>archetype of the successful  deviant</a:t>
            </a:r>
          </a:p>
        </p:txBody>
      </p:sp>
      <p:sp>
        <p:nvSpPr>
          <p:cNvPr id="7" name="Google Shape;146;p19">
            <a:extLst>
              <a:ext uri="{FF2B5EF4-FFF2-40B4-BE49-F238E27FC236}">
                <a16:creationId xmlns:a16="http://schemas.microsoft.com/office/drawing/2014/main" id="{CDB9906E-9289-E346-BE58-2142058A0289}"/>
              </a:ext>
            </a:extLst>
          </p:cNvPr>
          <p:cNvSpPr/>
          <p:nvPr/>
        </p:nvSpPr>
        <p:spPr>
          <a:xfrm>
            <a:off x="1" y="1592822"/>
            <a:ext cx="12192000" cy="4535262"/>
          </a:xfrm>
          <a:prstGeom prst="rect">
            <a:avLst/>
          </a:prstGeom>
          <a:gradFill>
            <a:gsLst>
              <a:gs pos="100000">
                <a:schemeClr val="bg1"/>
              </a:gs>
              <a:gs pos="7000">
                <a:schemeClr val="bg1">
                  <a:alpha val="0"/>
                </a:scheme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sp>
        <p:nvSpPr>
          <p:cNvPr id="170" name="“They are afraid, for they think:  if we cannot survive without our order, how can she survive in solitude? Hers must indeed be a very powerful order to exist so independently, without all the intercooperation and individual compromise  which we have to "/>
          <p:cNvSpPr txBox="1"/>
          <p:nvPr/>
        </p:nvSpPr>
        <p:spPr>
          <a:xfrm>
            <a:off x="111573" y="4787091"/>
            <a:ext cx="10961240" cy="1549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2400" dirty="0"/>
              <a:t>“They are afraid, for they think:  if we cannot survive without our order, how can she survive in solitude? Hers must indeed be a very powerful order to exist so independently, without all the </a:t>
            </a:r>
            <a:r>
              <a:rPr sz="2400" dirty="0" err="1"/>
              <a:t>intercooperation</a:t>
            </a:r>
            <a:r>
              <a:rPr sz="2400" dirty="0"/>
              <a:t> and individual compromise  which we have to go through to survive.” (Maya </a:t>
            </a:r>
            <a:r>
              <a:rPr sz="2400" dirty="0" err="1"/>
              <a:t>Deren</a:t>
            </a:r>
            <a:r>
              <a:rPr sz="2400" dirty="0"/>
              <a:t>, 1947, p.34)</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1161</Words>
  <Application>Microsoft Macintosh PowerPoint</Application>
  <PresentationFormat>Widescreen</PresentationFormat>
  <Paragraphs>108</Paragraphs>
  <Slides>26</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Century Gothic</vt:lpstr>
      <vt:lpstr>Helvetica Neue</vt:lpstr>
      <vt:lpstr>Times Roman</vt:lpstr>
      <vt:lpstr>Office Theme</vt:lpstr>
      <vt:lpstr>PowerPoint Presentation</vt:lpstr>
      <vt:lpstr>PowerPoint Presentation</vt:lpstr>
      <vt:lpstr>PowerPoint Presentation</vt:lpstr>
      <vt:lpstr>PowerPoint Presentation</vt:lpstr>
      <vt:lpstr>PowerPoint Presentation</vt:lpstr>
      <vt:lpstr>PowerPoint Presentation</vt:lpstr>
      <vt:lpstr>“Pathways to Bliss” </vt:lpstr>
      <vt:lpstr>PowerPoint Presentation</vt:lpstr>
      <vt:lpstr>PowerPoint Presentation</vt:lpstr>
      <vt:lpstr>PowerPoint Presentation</vt:lpstr>
      <vt:lpstr>PowerPoint Presentation</vt:lpstr>
      <vt:lpstr>PowerPoint Presentation</vt:lpstr>
      <vt:lpstr>4 Technologies of Magic</vt:lpstr>
      <vt:lpstr>Wayfinders (Wade Davis)</vt:lpstr>
      <vt:lpstr>Wayfinders (Wade Davis)</vt:lpstr>
      <vt:lpstr>PowerPoint Presentation</vt:lpstr>
      <vt:lpstr>PowerPoint Presentation</vt:lpstr>
      <vt:lpstr>PowerPoint Presentation</vt:lpstr>
      <vt:lpstr>Beyond Dualism</vt:lpstr>
      <vt:lpstr>PowerPoint Presentation</vt:lpstr>
      <vt:lpstr>PowerPoint Presentation</vt:lpstr>
      <vt:lpstr>PowerPoint Presentation</vt:lpstr>
      <vt:lpstr>PowerPoint Presentation</vt:lpstr>
      <vt:lpstr>Summary &amp; Outlook</vt:lpstr>
      <vt:lpstr>Go Play! https://andrewphelps.itch.io/the-witches-way/ </vt:lpstr>
      <vt:lpstr>Thanks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Phelps</dc:creator>
  <cp:lastModifiedBy>Andy Phelps</cp:lastModifiedBy>
  <cp:revision>36</cp:revision>
  <dcterms:created xsi:type="dcterms:W3CDTF">2020-11-03T20:38:13Z</dcterms:created>
  <dcterms:modified xsi:type="dcterms:W3CDTF">2022-05-16T13:48:40Z</dcterms:modified>
</cp:coreProperties>
</file>