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557" r:id="rId2"/>
    <p:sldId id="544" r:id="rId3"/>
    <p:sldId id="577" r:id="rId4"/>
    <p:sldId id="272" r:id="rId5"/>
    <p:sldId id="516" r:id="rId6"/>
    <p:sldId id="576" r:id="rId7"/>
    <p:sldId id="478" r:id="rId8"/>
    <p:sldId id="566" r:id="rId9"/>
    <p:sldId id="558" r:id="rId10"/>
    <p:sldId id="560" r:id="rId11"/>
    <p:sldId id="582" r:id="rId12"/>
    <p:sldId id="575" r:id="rId13"/>
    <p:sldId id="313" r:id="rId14"/>
    <p:sldId id="314" r:id="rId15"/>
    <p:sldId id="315" r:id="rId16"/>
    <p:sldId id="581" r:id="rId17"/>
    <p:sldId id="568" r:id="rId18"/>
    <p:sldId id="260" r:id="rId19"/>
    <p:sldId id="269" r:id="rId20"/>
    <p:sldId id="266" r:id="rId21"/>
    <p:sldId id="268" r:id="rId22"/>
    <p:sldId id="267" r:id="rId23"/>
    <p:sldId id="580" r:id="rId24"/>
    <p:sldId id="578" r:id="rId25"/>
    <p:sldId id="579" r:id="rId26"/>
    <p:sldId id="573" r:id="rId27"/>
    <p:sldId id="571" r:id="rId28"/>
    <p:sldId id="572" r:id="rId29"/>
    <p:sldId id="583" r:id="rId30"/>
    <p:sldId id="584" r:id="rId31"/>
    <p:sldId id="585" r:id="rId32"/>
    <p:sldId id="5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C01"/>
    <a:srgbClr val="317ACA"/>
    <a:srgbClr val="8DE5D8"/>
    <a:srgbClr val="FF2CF8"/>
    <a:srgbClr val="1683C3"/>
    <a:srgbClr val="82F1F9"/>
    <a:srgbClr val="266998"/>
    <a:srgbClr val="FF00FF"/>
    <a:srgbClr val="9966FF"/>
    <a:srgbClr val="006C7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537" autoAdjust="0"/>
  </p:normalViewPr>
  <p:slideViewPr>
    <p:cSldViewPr>
      <p:cViewPr varScale="1">
        <p:scale>
          <a:sx n="106" d="100"/>
          <a:sy n="106" d="100"/>
        </p:scale>
        <p:origin x="136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3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5504,'5'-16'2112,"0"7"-1664,18 1-256,-13 4-160,9-1-800,4-2-224,10 2-1056,6-4-416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3:2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9216,'-17'-18'3424,"12"18"-2656,5 5-384,0-5-256,8 0-416,3 4 32,3-1-288,0 3-64,0-6 320,0 0-992,5-6-384,5 3-1248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7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 10752,'-28'-16'4032,"23"11"-3136,5 10-320,0-5-321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5283-B290-4C9D-A495-3625915AE055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0A4E-9BF1-4BAD-84B0-B89A8DE8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https://news.utexas.edu/2004/03/23/nr_video_games</a:t>
            </a:r>
          </a:p>
          <a:p>
            <a:r>
              <a:rPr lang="en-US" dirty="0"/>
              <a:t>http://www.post-gazette.com/news/health/2012/11/12/TV-video-games-linked-to-obesity/stories/201211120171</a:t>
            </a:r>
          </a:p>
          <a:p>
            <a:r>
              <a:rPr lang="en-US" dirty="0"/>
              <a:t>https://www.healio.com/endocrinology/pediatric-endocrinology/news/print/endocrine-today/%7B9eea3b75-8b3d-407a-b8c6-0aa42aa0cdaf%7D/childrens-health-widely-affected-by-tv-computers-video-games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1AD4-C667-4696-9733-02E3DE31E5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Killed the Radio Star – Adapted from the speech</a:t>
            </a:r>
            <a:r>
              <a:rPr lang="en-US" baseline="0" dirty="0"/>
              <a:t> given at the 527</a:t>
            </a:r>
            <a:r>
              <a:rPr lang="en-US" baseline="30000" dirty="0"/>
              <a:t>th</a:t>
            </a:r>
            <a:r>
              <a:rPr lang="en-US" baseline="0" dirty="0"/>
              <a:t> Convocation at Booth this past June</a:t>
            </a:r>
          </a:p>
          <a:p>
            <a:r>
              <a:rPr lang="en-US" baseline="0" dirty="0"/>
              <a:t>https://scholar.Princeton.edu/sites/default/files/maguiar/files/leisure-luxuries-labor-june-2017.pdf</a:t>
            </a:r>
          </a:p>
          <a:p>
            <a:r>
              <a:rPr lang="en-US" baseline="0" dirty="0"/>
              <a:t>http://www.chicagotribune.com/business/ct-video-games-jobs-emploment-20160923-story.html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1AD4-C667-4696-9733-02E3DE31E5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9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1AD4-C667-4696-9733-02E3DE31E5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3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</a:t>
            </a:r>
            <a:r>
              <a:rPr lang="en-US" dirty="0" err="1"/>
              <a:t>techcrunch.com</a:t>
            </a:r>
            <a:r>
              <a:rPr lang="en-US" dirty="0"/>
              <a:t>/2022/10/13/activision-blizzard-is-once-again-being-sued-for-sexual-harassment/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</a:t>
            </a:r>
            <a:r>
              <a:rPr lang="en-US" dirty="0" err="1"/>
              <a:t>www.theverge.com</a:t>
            </a:r>
            <a:r>
              <a:rPr lang="en-US" dirty="0"/>
              <a:t>/2021/8/9/22616664/</a:t>
            </a:r>
            <a:r>
              <a:rPr lang="en-US" dirty="0" err="1"/>
              <a:t>ariana</a:t>
            </a:r>
            <a:r>
              <a:rPr lang="en-US" dirty="0"/>
              <a:t>-</a:t>
            </a:r>
            <a:r>
              <a:rPr lang="en-US" dirty="0" err="1"/>
              <a:t>grande</a:t>
            </a:r>
            <a:r>
              <a:rPr lang="en-US" dirty="0"/>
              <a:t>-</a:t>
            </a:r>
            <a:r>
              <a:rPr lang="en-US" dirty="0" err="1"/>
              <a:t>fortnite</a:t>
            </a:r>
            <a:r>
              <a:rPr lang="en-US" dirty="0"/>
              <a:t>-rift-tour-worldbuilding-storytelling</a:t>
            </a:r>
          </a:p>
          <a:p>
            <a:r>
              <a:rPr lang="en-US" dirty="0" err="1"/>
              <a:t>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take a little</a:t>
            </a:r>
            <a:r>
              <a:rPr lang="en-US" baseline="0" dirty="0"/>
              <a:t> look at where we are today, in our current home, what we’ve built, where we are 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WE IN YOUR STATE?  Data map from Entertainment Software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34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12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49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</a:t>
            </a:r>
            <a:r>
              <a:rPr lang="en-US" dirty="0" err="1"/>
              <a:t>GameInformer</a:t>
            </a:r>
            <a:r>
              <a:rPr lang="en-US" dirty="0"/>
              <a:t> covering </a:t>
            </a:r>
            <a:r>
              <a:rPr lang="en-US" dirty="0" err="1"/>
              <a:t>Fortenite</a:t>
            </a:r>
            <a:r>
              <a:rPr lang="en-US" dirty="0"/>
              <a:t>: https://www.bing.com/images/search?view=detailV2&amp;ccid=hXkLwpxO&amp;id=0576CA39A94357997C609649DBDEA1DCFA028203&amp;thid=OIP.hXkLwpxOQhYy-JWQRSSA1wHaEY&amp;mediaurl=http%3a%2f%2fwww.xboxygen.com%2fIMG%2fjpg%2ffortnite-gameinformer.jpg&amp;exph=800&amp;expw=1351&amp;q=fortenite&amp;simid=608004708484842375&amp;selectedIndex=19&amp;ajaxhist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1AD4-C667-4696-9733-02E3DE31E5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EAE GAPP Laboratory design 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22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4155A-3929-4EBB-8DD0-BFF19BC8F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A6D68-A530-4B75-87FB-8EA6F06B1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4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1200" y="889000"/>
            <a:ext cx="10769600" cy="1041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711200" y="2006600"/>
            <a:ext cx="10769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64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57899E-65A6-429F-95D4-6357C9626E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10800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6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6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6A19B-1B38-4550-810C-3C51B44FB7D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00"/>
            <a:ext cx="1066800" cy="555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2B016-A4E9-4BCC-AED0-2873DC543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3937" y="6172200"/>
            <a:ext cx="532926" cy="555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C43442-7927-4A0C-81F5-98B3E64F048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55831"/>
            <a:ext cx="571500" cy="571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3AB081-A8AD-B812-13B6-CD3ABD18C3F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73008" y="6155830"/>
            <a:ext cx="970722" cy="555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A6FDF-8F1B-090F-9749-E3EE7ECDCDD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040837" y="6212016"/>
            <a:ext cx="1447800" cy="529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DE8B9-1FFD-FC1E-C5A5-18C6C4FE908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543800" y="6152931"/>
            <a:ext cx="762000" cy="7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3.jpeg"/><Relationship Id="rId7" Type="http://schemas.openxmlformats.org/officeDocument/2006/relationships/image" Target="../media/image10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20.png"/><Relationship Id="rId4" Type="http://schemas.openxmlformats.org/officeDocument/2006/relationships/customXml" Target="../ink/ink1.xml"/><Relationship Id="rId9" Type="http://schemas.openxmlformats.org/officeDocument/2006/relationships/image" Target="../media/image10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3552E-A5AE-1EA0-5469-245EE7A4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24"/>
          <a:stretch/>
        </p:blipFill>
        <p:spPr>
          <a:xfrm>
            <a:off x="0" y="3900"/>
            <a:ext cx="12192000" cy="45160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6200000">
            <a:off x="3836023" y="-3836025"/>
            <a:ext cx="4519954" cy="1219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84" y="4419600"/>
            <a:ext cx="13716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-29668" y="2286000"/>
            <a:ext cx="12191033" cy="148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A (very) Brief History of Games &amp; Education in the past 20ish Years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435049-2B1D-4C01-8187-0B99117DCDFE}"/>
              </a:ext>
            </a:extLst>
          </p:cNvPr>
          <p:cNvSpPr/>
          <p:nvPr/>
        </p:nvSpPr>
        <p:spPr>
          <a:xfrm>
            <a:off x="-64116" y="3745610"/>
            <a:ext cx="12191033" cy="673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DFDC01"/>
                </a:solidFill>
                <a:latin typeface="Amboy Black" pitchFamily="50" charset="0"/>
              </a:rPr>
              <a:t>Scottish Games Week, 2022</a:t>
            </a:r>
          </a:p>
        </p:txBody>
      </p:sp>
      <p:sp>
        <p:nvSpPr>
          <p:cNvPr id="5" name="Google Shape;143;p19">
            <a:extLst>
              <a:ext uri="{FF2B5EF4-FFF2-40B4-BE49-F238E27FC236}">
                <a16:creationId xmlns:a16="http://schemas.microsoft.com/office/drawing/2014/main" id="{6BE40637-351A-E081-55D2-162B49CA205F}"/>
              </a:ext>
            </a:extLst>
          </p:cNvPr>
          <p:cNvSpPr txBox="1"/>
          <p:nvPr/>
        </p:nvSpPr>
        <p:spPr>
          <a:xfrm>
            <a:off x="1600200" y="4344091"/>
            <a:ext cx="9067800" cy="159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Dr. Andrew M. Phelps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sym typeface="Century Gothic"/>
              </a:rPr>
              <a:t>Professor of Human Interface Technology, Faculty of Engineering, University of Canterbury, NZ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sym typeface="Century Gothic"/>
              </a:rPr>
              <a:t>Professor of Film &amp; Media Arts, School of Communication, American University, USA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sym typeface="Century Gothic"/>
              </a:rPr>
              <a:t>Professor of Computer Science, College of Arts &amp; Sciences, American University, USA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dirty="0">
                <a:solidFill>
                  <a:schemeClr val="lt1"/>
                </a:solidFill>
                <a:latin typeface="Century Gothic"/>
                <a:sym typeface="Century Gothic"/>
              </a:rPr>
              <a:t>Visiting Faculty, Department of Game Design, Uppsala University, Sweden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/>
                <a:sym typeface="Century Gothic"/>
              </a:rPr>
              <a:t>Director, American University Game Center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Century Gothic"/>
                <a:sym typeface="Century Gothic"/>
              </a:rPr>
              <a:t>President, Higher Education Video Game Alliance</a:t>
            </a:r>
            <a:endParaRPr sz="1400" dirty="0">
              <a:solidFill>
                <a:schemeClr val="lt1"/>
              </a:solidFill>
              <a:latin typeface="Century Gothic"/>
            </a:endParaRPr>
          </a:p>
        </p:txBody>
      </p:sp>
      <p:pic>
        <p:nvPicPr>
          <p:cNvPr id="12" name="Content Placeholder 9" descr="A picture containing logo&#10;&#10;Description automatically generated">
            <a:extLst>
              <a:ext uri="{FF2B5EF4-FFF2-40B4-BE49-F238E27FC236}">
                <a16:creationId xmlns:a16="http://schemas.microsoft.com/office/drawing/2014/main" id="{F225A15B-A3D5-E851-3A9B-E08AAC6AF93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r="30692"/>
          <a:stretch/>
        </p:blipFill>
        <p:spPr>
          <a:xfrm>
            <a:off x="10101072" y="4212798"/>
            <a:ext cx="1709928" cy="1646780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86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73F3C8-5A94-49CB-84A7-3ECDBF045C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54" y="0"/>
            <a:ext cx="9185246" cy="59436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A5EEDB-EC57-4DE8-A567-BDDBD4B5E553}"/>
              </a:ext>
            </a:extLst>
          </p:cNvPr>
          <p:cNvSpPr/>
          <p:nvPr/>
        </p:nvSpPr>
        <p:spPr>
          <a:xfrm>
            <a:off x="0" y="0"/>
            <a:ext cx="3006754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9482B-26DE-4A4D-94D3-71EA91643F48}"/>
              </a:ext>
            </a:extLst>
          </p:cNvPr>
          <p:cNvSpPr/>
          <p:nvPr/>
        </p:nvSpPr>
        <p:spPr>
          <a:xfrm>
            <a:off x="152400" y="152400"/>
            <a:ext cx="2667000" cy="5638800"/>
          </a:xfrm>
          <a:prstGeom prst="rect">
            <a:avLst/>
          </a:prstGeom>
          <a:solidFill>
            <a:srgbClr val="8DE5D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BB 2019, THERE WERE ~521 COLLEGE PROGRAMS IN NORTH AMERICA ALONE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THESE RANGE FROM GAME DESIGN, GAME DEVELOPMENT, GAME STUDIES, GAME ART, COMPUTING, ENGINEERING, AND MORE IN BOTH FORMAL AND INFORMAL PROGRAMS, MAJORS, MINORS, AND COURSES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AD26FE-6B7C-4756-B72F-B410D17399DB}"/>
              </a:ext>
            </a:extLst>
          </p:cNvPr>
          <p:cNvCxnSpPr/>
          <p:nvPr/>
        </p:nvCxnSpPr>
        <p:spPr>
          <a:xfrm>
            <a:off x="0" y="5943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41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EF37-1A62-56DE-CD71-F73E1EB2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IS BECOMING TRUE ALL OVER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8C0C-9F33-659A-1014-A0C65B72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11811000" cy="4024125"/>
          </a:xfrm>
        </p:spPr>
        <p:txBody>
          <a:bodyPr/>
          <a:lstStyle/>
          <a:p>
            <a:r>
              <a:rPr lang="en-US" dirty="0"/>
              <a:t>EUROPE had the early lead and trajectory in Game Studies &amp; Cultural Impact</a:t>
            </a:r>
          </a:p>
          <a:p>
            <a:r>
              <a:rPr lang="en-US" dirty="0"/>
              <a:t>THE US &amp; CANADA had early leads in computing &amp; engineering directly focused on games and interactive media (i.e. specialized to game dev)</a:t>
            </a:r>
          </a:p>
          <a:p>
            <a:r>
              <a:rPr lang="en-US" dirty="0"/>
              <a:t>JAPAN has had a ton of success with exchange programs at both student and faculty levels, often involving industry engagement</a:t>
            </a:r>
          </a:p>
          <a:p>
            <a:r>
              <a:rPr lang="en-US" dirty="0"/>
              <a:t>LATIN AMERICA is one of the fastest growing regions with respect to academic programs and indie development, followed closely by Southeast Asia</a:t>
            </a:r>
          </a:p>
          <a:p>
            <a:r>
              <a:rPr lang="en-US" dirty="0"/>
              <a:t>CHINA has dominated commercial investment and markets (i.e. Tencent)</a:t>
            </a:r>
          </a:p>
          <a:p>
            <a:r>
              <a:rPr lang="en-US" dirty="0"/>
              <a:t>The PACIFIC REGION has been at the forefront of the emergence of </a:t>
            </a:r>
            <a:r>
              <a:rPr lang="en-US" dirty="0" err="1"/>
              <a:t>games+film+virtual</a:t>
            </a:r>
            <a:r>
              <a:rPr lang="en-US" dirty="0"/>
              <a:t> combinations and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163478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1CBFCF-BD17-44D6-9AB7-B5A2D9D8147A}"/>
              </a:ext>
            </a:extLst>
          </p:cNvPr>
          <p:cNvSpPr/>
          <p:nvPr/>
        </p:nvSpPr>
        <p:spPr>
          <a:xfrm>
            <a:off x="0" y="1410887"/>
            <a:ext cx="12192000" cy="4512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9FADC-4A14-4FF0-9806-C429D750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REPORTS &amp; EXAMINATIONS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51255-8FD1-414C-BD2A-E6FB2193C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65" y="1410886"/>
            <a:ext cx="4480142" cy="441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F5BBA-FE14-455F-A177-6669F24ED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5736" y="1410887"/>
            <a:ext cx="3592130" cy="451200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7FE95A6-E245-0936-13B7-9326A59E7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65" y="1410886"/>
            <a:ext cx="3614135" cy="45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32AD5-7252-3542-BE9F-01D30F6D4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7064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88559-736B-304B-B970-185066B91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70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32AD5-7252-3542-BE9F-01D30F6D4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5999" cy="7064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88559-736B-304B-B970-185066B91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5999" cy="70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32AD5-7252-3542-BE9F-01D30F6D4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5999" cy="7064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88559-736B-304B-B970-185066B91A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5999" cy="70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8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73C3B9-27E8-5F21-4408-75DDFE92542B}"/>
              </a:ext>
            </a:extLst>
          </p:cNvPr>
          <p:cNvSpPr/>
          <p:nvPr/>
        </p:nvSpPr>
        <p:spPr>
          <a:xfrm>
            <a:off x="0" y="3124200"/>
            <a:ext cx="12192000" cy="289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A7E962-7140-51FC-9A26-2E8DB3BF48A8}"/>
              </a:ext>
            </a:extLst>
          </p:cNvPr>
          <p:cNvSpPr/>
          <p:nvPr/>
        </p:nvSpPr>
        <p:spPr>
          <a:xfrm>
            <a:off x="7924800" y="685800"/>
            <a:ext cx="4267200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68F8F-0F0B-804C-8115-45AC1AAB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64372"/>
            <a:ext cx="7924800" cy="1293028"/>
          </a:xfrm>
        </p:spPr>
        <p:txBody>
          <a:bodyPr/>
          <a:lstStyle/>
          <a:p>
            <a:r>
              <a:rPr lang="en-US" sz="2800" dirty="0"/>
              <a:t>Today, </a:t>
            </a:r>
            <a:r>
              <a:rPr lang="en-US" sz="2800" dirty="0" err="1"/>
              <a:t>hevga</a:t>
            </a:r>
            <a:r>
              <a:rPr lang="en-US" sz="2800" dirty="0"/>
              <a:t> represents more than 415 colleges and universities around the world, including the </a:t>
            </a:r>
            <a:r>
              <a:rPr lang="en-US" sz="2800" dirty="0" err="1"/>
              <a:t>eu</a:t>
            </a:r>
            <a:r>
              <a:rPr lang="en-US" sz="2800" dirty="0"/>
              <a:t> directly through our European council and associated board member(s)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A9E32-22BC-2356-58D6-1ABC9043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87400"/>
            <a:ext cx="4000500" cy="203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F3725-0985-7F5D-7C0B-2C2D909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7" y="4000500"/>
            <a:ext cx="2019300" cy="201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08692-AE83-1733-B5DB-8652D4AC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241842"/>
            <a:ext cx="1158124" cy="114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09749-8E8D-09B3-0410-D7E83E97B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106" y="3292399"/>
            <a:ext cx="2019300" cy="1044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A0B2A-B656-CD69-0FC8-B2C1CC959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19" y="4337050"/>
            <a:ext cx="1695450" cy="311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15E42A-2A42-202E-83CB-075E2D631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189" y="3304431"/>
            <a:ext cx="1276350" cy="1276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BC0DFC-6BCC-0C48-225A-35933A5CC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0115" y="4663908"/>
            <a:ext cx="1276350" cy="1276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70A23-0C3C-FFCE-A174-1016FEB93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465" y="4743450"/>
            <a:ext cx="1200150" cy="12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63E96D-3DD8-3B4C-C91A-E2E18EED9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6200" y="5356611"/>
            <a:ext cx="965200" cy="601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B47C4C-7F6E-6697-97AD-5B41E8BFB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5425409"/>
            <a:ext cx="1519570" cy="4419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3C7A1D-0D05-D4D6-50F9-87FDDDC246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9271" y="4191000"/>
            <a:ext cx="2083696" cy="594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91F46-453E-5DCD-B540-723520098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600" y="3302000"/>
            <a:ext cx="812800" cy="812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FD3D09-879F-925C-AC87-E9221FC52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7611" y="4895683"/>
            <a:ext cx="812800" cy="81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ACD601-AF3C-B695-70B5-6A60025B8D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2035" y="3330743"/>
            <a:ext cx="784057" cy="7840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A3309-8ABD-1CE7-2788-29FAD39356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24060" y="4819650"/>
            <a:ext cx="1200150" cy="1200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1299E8-1DDB-CF5B-0F11-67595A2B0A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1200" y="3167807"/>
            <a:ext cx="1878872" cy="1023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906390-6CC7-9450-0977-65C422DB95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6838" y="3708723"/>
            <a:ext cx="987805" cy="987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2C2ECA-87CE-3DF6-CB33-D428F7ED89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76432" y="5041583"/>
            <a:ext cx="1878872" cy="8258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17EB8F-1587-DDDB-E925-10B0637F47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99157" y="4485725"/>
            <a:ext cx="844944" cy="8449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85BF01-4606-A182-80BD-B2A0845DFF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63286" y="3746713"/>
            <a:ext cx="1200150" cy="1200150"/>
          </a:xfrm>
          <a:prstGeom prst="rect">
            <a:avLst/>
          </a:prstGeom>
        </p:spPr>
      </p:pic>
      <p:sp>
        <p:nvSpPr>
          <p:cNvPr id="31" name="Title 3">
            <a:extLst>
              <a:ext uri="{FF2B5EF4-FFF2-40B4-BE49-F238E27FC236}">
                <a16:creationId xmlns:a16="http://schemas.microsoft.com/office/drawing/2014/main" id="{DB4EA8B5-0FAB-A0A5-F7D2-53F9B43943E8}"/>
              </a:ext>
            </a:extLst>
          </p:cNvPr>
          <p:cNvSpPr txBox="1">
            <a:spLocks/>
          </p:cNvSpPr>
          <p:nvPr/>
        </p:nvSpPr>
        <p:spPr>
          <a:xfrm>
            <a:off x="8436200" y="3278972"/>
            <a:ext cx="3631472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AND WE ARE BY NO MEANS ALONE…</a:t>
            </a:r>
          </a:p>
        </p:txBody>
      </p:sp>
    </p:spTree>
    <p:extLst>
      <p:ext uri="{BB962C8B-B14F-4D97-AF65-F5344CB8AC3E}">
        <p14:creationId xmlns:p14="http://schemas.microsoft.com/office/powerpoint/2010/main" val="398410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1CF3-E8B4-4866-A711-97E7AFB7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SOME CONTEMPORARY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1C8D-C4BC-4BEF-9A1F-A82843B83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Everything We are Learning, Sometimes we Just Aren’t Logical</a:t>
            </a:r>
          </a:p>
        </p:txBody>
      </p:sp>
    </p:spTree>
    <p:extLst>
      <p:ext uri="{BB962C8B-B14F-4D97-AF65-F5344CB8AC3E}">
        <p14:creationId xmlns:p14="http://schemas.microsoft.com/office/powerpoint/2010/main" val="281586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1707949"/>
            <a:ext cx="12192000" cy="39632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966" y="29185"/>
            <a:ext cx="12221674" cy="1600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Games Have Been Implicated in a Variety of Problems:</a:t>
            </a:r>
            <a:br>
              <a:rPr lang="en-US" b="1" dirty="0"/>
            </a:br>
            <a:r>
              <a:rPr lang="en-US" b="1" dirty="0"/>
              <a:t>4 Recent Themes (still) in Discussion Today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2965" y="1692623"/>
            <a:ext cx="1222167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1321339" y="1974890"/>
            <a:ext cx="3650711" cy="729575"/>
          </a:xfrm>
          <a:prstGeom prst="rect">
            <a:avLst/>
          </a:prstGeom>
          <a:solidFill>
            <a:schemeClr val="tx1">
              <a:alpha val="49000"/>
            </a:schemeClr>
          </a:solidFill>
          <a:ln w="25400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VIOLENCE</a:t>
            </a:r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2598882" y="2888547"/>
            <a:ext cx="3744769" cy="729575"/>
          </a:xfrm>
          <a:prstGeom prst="rect">
            <a:avLst/>
          </a:prstGeom>
          <a:solidFill>
            <a:schemeClr val="tx1">
              <a:alpha val="49000"/>
            </a:schemeClr>
          </a:solidFill>
          <a:ln w="25400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ADDICTION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587865" y="3817822"/>
            <a:ext cx="3670186" cy="729575"/>
          </a:xfrm>
          <a:prstGeom prst="rect">
            <a:avLst/>
          </a:prstGeom>
          <a:solidFill>
            <a:schemeClr val="tx1">
              <a:alpha val="62000"/>
            </a:schemeClr>
          </a:solidFill>
          <a:ln w="25400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HEALTH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4635211" y="4756825"/>
            <a:ext cx="4051589" cy="729575"/>
          </a:xfrm>
          <a:prstGeom prst="rect">
            <a:avLst/>
          </a:prstGeom>
          <a:solidFill>
            <a:schemeClr val="tx1">
              <a:alpha val="66000"/>
            </a:schemeClr>
          </a:solidFill>
          <a:ln w="25400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SOCIETY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3221C4-271C-4F27-99A4-15C29C0A6CFF}"/>
              </a:ext>
            </a:extLst>
          </p:cNvPr>
          <p:cNvCxnSpPr/>
          <p:nvPr/>
        </p:nvCxnSpPr>
        <p:spPr bwMode="auto">
          <a:xfrm flipV="1">
            <a:off x="0" y="1665355"/>
            <a:ext cx="12192000" cy="49145"/>
          </a:xfrm>
          <a:prstGeom prst="line">
            <a:avLst/>
          </a:prstGeom>
          <a:solidFill>
            <a:srgbClr val="FFFFFF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1858BB-EAA7-4C5D-99F3-65F88FC344BC}"/>
              </a:ext>
            </a:extLst>
          </p:cNvPr>
          <p:cNvCxnSpPr/>
          <p:nvPr/>
        </p:nvCxnSpPr>
        <p:spPr>
          <a:xfrm>
            <a:off x="-12966" y="567121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3FDDF1-4033-4E31-9C30-5506B9E6841A}"/>
              </a:ext>
            </a:extLst>
          </p:cNvPr>
          <p:cNvCxnSpPr/>
          <p:nvPr/>
        </p:nvCxnSpPr>
        <p:spPr>
          <a:xfrm>
            <a:off x="0" y="1752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1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0" cy="60578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013628"/>
            <a:ext cx="12192000" cy="406489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643969"/>
            <a:ext cx="12039599" cy="87088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GAMES &amp; HEALTH </a:t>
            </a:r>
            <a:r>
              <a:rPr lang="en-US" sz="4500" b="1" dirty="0">
                <a:solidFill>
                  <a:schemeClr val="bg1"/>
                </a:solidFill>
              </a:rPr>
              <a:t>(more generally)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73" y="4494179"/>
            <a:ext cx="11019817" cy="169965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In addition to violence/aggression specifically, games are often used as a scapegoat to other health and behavioral issues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And yet, games are often used for positive effect in health, physical therapy,  and behavioral intervention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29184" y="6057900"/>
            <a:ext cx="122216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67651" y="5767240"/>
            <a:ext cx="4594697" cy="29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Image: The GAPP Lab, University of Utah Medicine</a:t>
            </a:r>
          </a:p>
        </p:txBody>
      </p:sp>
    </p:spTree>
    <p:extLst>
      <p:ext uri="{BB962C8B-B14F-4D97-AF65-F5344CB8AC3E}">
        <p14:creationId xmlns:p14="http://schemas.microsoft.com/office/powerpoint/2010/main" val="24189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9F259-3DF9-45BE-811B-C23E7F2B9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867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FB6C8-6E63-46F2-B2D6-D9408173CB72}"/>
              </a:ext>
            </a:extLst>
          </p:cNvPr>
          <p:cNvSpPr/>
          <p:nvPr/>
        </p:nvSpPr>
        <p:spPr>
          <a:xfrm flipH="1">
            <a:off x="0" y="0"/>
            <a:ext cx="12192000" cy="5867400"/>
          </a:xfrm>
          <a:prstGeom prst="rect">
            <a:avLst/>
          </a:prstGeom>
          <a:gradFill>
            <a:gsLst>
              <a:gs pos="95000">
                <a:srgbClr val="000000">
                  <a:alpha val="0"/>
                </a:srgbClr>
              </a:gs>
              <a:gs pos="1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06710-3A75-4B9A-A8D3-F553A3C5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373"/>
            <a:ext cx="11049000" cy="1293028"/>
          </a:xfrm>
        </p:spPr>
        <p:txBody>
          <a:bodyPr/>
          <a:lstStyle/>
          <a:p>
            <a:pPr algn="l"/>
            <a:r>
              <a:rPr lang="en-US" dirty="0"/>
              <a:t>Today’s Talk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360CA9-6068-4645-9A6B-7B7B6F05D725}"/>
              </a:ext>
            </a:extLst>
          </p:cNvPr>
          <p:cNvCxnSpPr/>
          <p:nvPr/>
        </p:nvCxnSpPr>
        <p:spPr>
          <a:xfrm>
            <a:off x="0" y="5850466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5914296-8FD3-95CB-ECF1-E67C83D9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 0: LOCAL HISTORY</a:t>
            </a:r>
          </a:p>
          <a:p>
            <a:pPr marL="0" indent="0">
              <a:buNone/>
            </a:pPr>
            <a:r>
              <a:rPr lang="en-US" dirty="0"/>
              <a:t>PART I: GLOBAL EMERGENCE</a:t>
            </a:r>
          </a:p>
          <a:p>
            <a:pPr marL="0" indent="0">
              <a:buNone/>
            </a:pPr>
            <a:r>
              <a:rPr lang="en-US" dirty="0"/>
              <a:t>PART II: SOME CONTEMPORARY ISSUES</a:t>
            </a:r>
          </a:p>
          <a:p>
            <a:pPr marL="0" indent="0">
              <a:buNone/>
            </a:pPr>
            <a:r>
              <a:rPr lang="en-US" dirty="0"/>
              <a:t>PART III: SOME STRUCTURAL ISSUES</a:t>
            </a:r>
          </a:p>
          <a:p>
            <a:pPr marL="0" indent="0">
              <a:buNone/>
            </a:pPr>
            <a:r>
              <a:rPr lang="en-US" dirty="0"/>
              <a:t>PART IV: PORTENTS &amp; POSSIBILITIES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0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5326"/>
            <a:ext cx="5342191" cy="3427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1455" y="2568103"/>
            <a:ext cx="750736" cy="2704289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pic>
        <p:nvPicPr>
          <p:cNvPr id="4" name="Google Shape;244;p36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4961106" y="1845325"/>
            <a:ext cx="7230894" cy="209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8" y="3504328"/>
            <a:ext cx="7065523" cy="24908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5272392"/>
            <a:ext cx="5126477" cy="722777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7" y="5311304"/>
            <a:ext cx="2947481" cy="6815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F189D1-5645-4AB9-A63B-138C36727449}"/>
              </a:ext>
            </a:extLst>
          </p:cNvPr>
          <p:cNvCxnSpPr>
            <a:cxnSpLocks/>
          </p:cNvCxnSpPr>
          <p:nvPr/>
        </p:nvCxnSpPr>
        <p:spPr bwMode="auto">
          <a:xfrm flipV="1">
            <a:off x="0" y="1845325"/>
            <a:ext cx="12192000" cy="40626"/>
          </a:xfrm>
          <a:prstGeom prst="line">
            <a:avLst/>
          </a:prstGeom>
          <a:solidFill>
            <a:srgbClr val="FFFFFF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C047516-7878-4187-94C5-05BAE14DCB5B}"/>
              </a:ext>
            </a:extLst>
          </p:cNvPr>
          <p:cNvSpPr txBox="1">
            <a:spLocks/>
          </p:cNvSpPr>
          <p:nvPr/>
        </p:nvSpPr>
        <p:spPr>
          <a:xfrm>
            <a:off x="-304800" y="845862"/>
            <a:ext cx="12039599" cy="870881"/>
          </a:xfr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GAMES &amp; HEALTH </a:t>
            </a:r>
            <a:r>
              <a:rPr lang="en-US" sz="4500" b="1" dirty="0"/>
              <a:t>(more generally)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813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96875"/>
            <a:ext cx="12192000" cy="870881"/>
          </a:xfrm>
        </p:spPr>
        <p:txBody>
          <a:bodyPr>
            <a:noAutofit/>
          </a:bodyPr>
          <a:lstStyle/>
          <a:p>
            <a:r>
              <a:rPr lang="en-US" sz="2800" b="1" dirty="0"/>
              <a:t>Games Blamed for Unemployment of Young Men in the US</a:t>
            </a:r>
          </a:p>
        </p:txBody>
      </p:sp>
      <p:pic>
        <p:nvPicPr>
          <p:cNvPr id="4" name="Google Shape;185;p28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0" y="1447800"/>
            <a:ext cx="4776951" cy="248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2;p30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>
            <a:off x="8910839" y="1447800"/>
            <a:ext cx="3281161" cy="248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0;p34"/>
          <p:cNvPicPr preferRelativeResize="0"/>
          <p:nvPr/>
        </p:nvPicPr>
        <p:blipFill rotWithShape="1">
          <a:blip r:embed="rId5">
            <a:alphaModFix/>
            <a:grayscl/>
          </a:blip>
          <a:srcRect/>
          <a:stretch/>
        </p:blipFill>
        <p:spPr>
          <a:xfrm>
            <a:off x="4776952" y="1447801"/>
            <a:ext cx="4133887" cy="107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25;p64"/>
          <p:cNvPicPr preferRelativeResize="0">
            <a:picLocks/>
          </p:cNvPicPr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>
            <a:off x="6574221" y="3932338"/>
            <a:ext cx="5617778" cy="202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26;p64"/>
          <p:cNvPicPr preferRelativeResize="0"/>
          <p:nvPr/>
        </p:nvPicPr>
        <p:blipFill rotWithShape="1">
          <a:blip r:embed="rId7">
            <a:alphaModFix/>
            <a:grayscl/>
          </a:blip>
          <a:srcRect/>
          <a:stretch/>
        </p:blipFill>
        <p:spPr>
          <a:xfrm>
            <a:off x="7803931" y="2519856"/>
            <a:ext cx="1106908" cy="141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7;p27"/>
          <p:cNvPicPr preferRelativeResize="0"/>
          <p:nvPr/>
        </p:nvPicPr>
        <p:blipFill rotWithShape="1">
          <a:blip r:embed="rId8">
            <a:alphaModFix/>
            <a:grayscl/>
          </a:blip>
          <a:srcRect/>
          <a:stretch/>
        </p:blipFill>
        <p:spPr>
          <a:xfrm>
            <a:off x="4776949" y="2519857"/>
            <a:ext cx="3026979" cy="141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60;p69"/>
          <p:cNvPicPr preferRelativeResize="0"/>
          <p:nvPr/>
        </p:nvPicPr>
        <p:blipFill rotWithShape="1">
          <a:blip r:embed="rId9">
            <a:alphaModFix/>
            <a:grayscl/>
          </a:blip>
          <a:srcRect/>
          <a:stretch/>
        </p:blipFill>
        <p:spPr>
          <a:xfrm>
            <a:off x="2543725" y="3932336"/>
            <a:ext cx="4030494" cy="202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21842"/>
            <a:ext cx="2538919" cy="20348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-29676" y="1435594"/>
            <a:ext cx="1222167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" y="5943766"/>
            <a:ext cx="1222167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40C306-BF94-4C9B-8748-C36448F6AE70}"/>
              </a:ext>
            </a:extLst>
          </p:cNvPr>
          <p:cNvCxnSpPr/>
          <p:nvPr/>
        </p:nvCxnSpPr>
        <p:spPr>
          <a:xfrm>
            <a:off x="-29184" y="1447800"/>
            <a:ext cx="122216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15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86" y="571501"/>
            <a:ext cx="10515600" cy="870881"/>
          </a:xfrm>
        </p:spPr>
        <p:txBody>
          <a:bodyPr/>
          <a:lstStyle/>
          <a:p>
            <a:r>
              <a:rPr lang="en-US" b="1" dirty="0"/>
              <a:t>GAMES &amp;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1371600"/>
            <a:ext cx="6732515" cy="4212568"/>
          </a:xfrm>
        </p:spPr>
        <p:txBody>
          <a:bodyPr/>
          <a:lstStyle/>
          <a:p>
            <a:r>
              <a:rPr lang="en-US" sz="2700" b="1" dirty="0"/>
              <a:t>Typically games are dragged out as a sort of scapegoat for larger, structural issues in society</a:t>
            </a:r>
          </a:p>
          <a:p>
            <a:r>
              <a:rPr lang="en-US" sz="2700" b="1" dirty="0"/>
              <a:t>Generational divides around language and culture are exacerbated</a:t>
            </a:r>
          </a:p>
          <a:p>
            <a:r>
              <a:rPr lang="en-US" sz="2700" b="1" dirty="0"/>
              <a:t>The most sordid elements of games culture are normalized and offered as exemplars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7579" y="5220786"/>
            <a:ext cx="3696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bg2"/>
                </a:solidFill>
              </a:rPr>
              <a:t>“couch potato” from www.pushingdaisies.com</a:t>
            </a:r>
          </a:p>
        </p:txBody>
      </p:sp>
      <p:pic>
        <p:nvPicPr>
          <p:cNvPr id="6" name="Picture 5" descr="ske_couch_potato_l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943349" cy="3994414"/>
          </a:xfrm>
          <a:prstGeom prst="rect">
            <a:avLst/>
          </a:prstGeom>
          <a:noFill/>
          <a:ln w="920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3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CB4BF3-BFD1-2E3B-E9DE-E71FA03C9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79568" cy="597549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2C93BC-B16D-BDD7-5350-A7BCC19F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0" y="152400"/>
            <a:ext cx="2819400" cy="4212568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/>
              <a:t>And then, what future are we really preparing students for, exactly?</a:t>
            </a:r>
          </a:p>
          <a:p>
            <a:pPr marL="0" indent="0">
              <a:buNone/>
            </a:pP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And what are our own responsibilities there?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FD68A5-C01F-817F-5242-2BB54E4E0EF0}"/>
              </a:ext>
            </a:extLst>
          </p:cNvPr>
          <p:cNvCxnSpPr>
            <a:cxnSpLocks/>
          </p:cNvCxnSpPr>
          <p:nvPr/>
        </p:nvCxnSpPr>
        <p:spPr>
          <a:xfrm>
            <a:off x="0" y="5975494"/>
            <a:ext cx="89795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B18AE1-AFC2-78DE-0579-1DAC24106B25}"/>
              </a:ext>
            </a:extLst>
          </p:cNvPr>
          <p:cNvCxnSpPr>
            <a:cxnSpLocks/>
          </p:cNvCxnSpPr>
          <p:nvPr/>
        </p:nvCxnSpPr>
        <p:spPr>
          <a:xfrm flipV="1">
            <a:off x="8979568" y="-1"/>
            <a:ext cx="0" cy="59754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7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FD3102-6984-7D85-F60A-3594322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932"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A9ABC1-0936-D8F2-0AD3-78FEE183229A}"/>
              </a:ext>
            </a:extLst>
          </p:cNvPr>
          <p:cNvSpPr/>
          <p:nvPr/>
        </p:nvSpPr>
        <p:spPr>
          <a:xfrm rot="16200000">
            <a:off x="3124200" y="-3124200"/>
            <a:ext cx="5943600" cy="1219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2BF24D-5251-73CD-DF4C-0BADD01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479" y="2895600"/>
            <a:ext cx="5133142" cy="1293028"/>
          </a:xfrm>
        </p:spPr>
        <p:txBody>
          <a:bodyPr/>
          <a:lstStyle/>
          <a:p>
            <a:pPr algn="l"/>
            <a:r>
              <a:rPr lang="en-US" dirty="0"/>
              <a:t>AND YET, GAMES &amp; PLAY MIGHT HAVE A NEWFOUND PLACE IN OUR CULTURE? Maybe?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5EF0BD-9A5C-F69A-D55F-D6F2C90F8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2847537" cy="3429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9A816D-F50F-E5AA-AE6E-7D156CFD9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32" y="2269958"/>
            <a:ext cx="3108426" cy="40362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2478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1CF3-E8B4-4866-A711-97E7AFB7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III: SOME STRUCTURAL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1C8D-C4BC-4BEF-9A1F-A82843B83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university really the place to be doing this? And if so, how?</a:t>
            </a:r>
          </a:p>
        </p:txBody>
      </p:sp>
    </p:spTree>
    <p:extLst>
      <p:ext uri="{BB962C8B-B14F-4D97-AF65-F5344CB8AC3E}">
        <p14:creationId xmlns:p14="http://schemas.microsoft.com/office/powerpoint/2010/main" val="107499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7C9505-4214-432F-A8C7-836B2B4DE7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8" y="1747380"/>
            <a:ext cx="7208692" cy="3815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212E9-7443-4B69-A443-BEFB7805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4373"/>
            <a:ext cx="10896600" cy="1293028"/>
          </a:xfrm>
        </p:spPr>
        <p:txBody>
          <a:bodyPr/>
          <a:lstStyle/>
          <a:p>
            <a:r>
              <a:rPr lang="en-US" dirty="0"/>
              <a:t>TENURE, PROMOTION &amp; STAFFING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5A8A0-125F-4320-9A6A-562CF49F59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68" y="1747380"/>
            <a:ext cx="2940232" cy="380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D70424-8B4E-4368-911E-FCCB192357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380"/>
            <a:ext cx="2940232" cy="38152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9E57CB-FD68-4102-A1B6-3A2ACE4D94B6}"/>
              </a:ext>
            </a:extLst>
          </p:cNvPr>
          <p:cNvCxnSpPr/>
          <p:nvPr/>
        </p:nvCxnSpPr>
        <p:spPr>
          <a:xfrm>
            <a:off x="0" y="1752600"/>
            <a:ext cx="12192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51CEEB-415B-474F-87B8-128098AE0D38}"/>
              </a:ext>
            </a:extLst>
          </p:cNvPr>
          <p:cNvCxnSpPr/>
          <p:nvPr/>
        </p:nvCxnSpPr>
        <p:spPr>
          <a:xfrm>
            <a:off x="0" y="5562600"/>
            <a:ext cx="12192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0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794235-7C13-4D0B-9362-78DC35AC6D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"/>
            <a:ext cx="12192000" cy="42124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FE096B-4BAF-4A6B-A934-EE3A6D22BF33}"/>
              </a:ext>
            </a:extLst>
          </p:cNvPr>
          <p:cNvSpPr/>
          <p:nvPr/>
        </p:nvSpPr>
        <p:spPr>
          <a:xfrm rot="5400000" flipH="1">
            <a:off x="3962396" y="-3962401"/>
            <a:ext cx="4267200" cy="12192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F6AF1-3B47-4D48-85BD-A697E8D8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64373"/>
            <a:ext cx="11811000" cy="1293028"/>
          </a:xfrm>
        </p:spPr>
        <p:txBody>
          <a:bodyPr/>
          <a:lstStyle/>
          <a:p>
            <a:r>
              <a:rPr lang="en-US" dirty="0"/>
              <a:t>A few recent questions for the academy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42D8B-8CDB-4D0F-BEB7-E2286A449D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we graduating too many ‘game graduates’ ?</a:t>
            </a:r>
          </a:p>
          <a:p>
            <a:r>
              <a:rPr lang="en-US" dirty="0"/>
              <a:t>Are we ‘preying upon’ the motivations of a young population?</a:t>
            </a:r>
          </a:p>
          <a:p>
            <a:r>
              <a:rPr lang="en-US" dirty="0"/>
              <a:t>Are we appropriately staffing games programs with a mix of academics and practitioners with actual experience in game-making?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E98D-9B8E-4412-B68C-97382702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4582" y="2194559"/>
            <a:ext cx="5410200" cy="4024125"/>
          </a:xfrm>
        </p:spPr>
        <p:txBody>
          <a:bodyPr/>
          <a:lstStyle/>
          <a:p>
            <a:r>
              <a:rPr lang="en-US" dirty="0"/>
              <a:t>How do we deal effectively with a field that finds itself spanning disciplines and academic cultures?</a:t>
            </a:r>
          </a:p>
          <a:p>
            <a:r>
              <a:rPr lang="en-US" dirty="0"/>
              <a:t>Multi-disciplinary work is, it turns out, rather more difficult than we like to let on…  how do we structure participation and reward engagement?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40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E0979-447B-439E-AED3-244B1D40B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64" y="0"/>
            <a:ext cx="12197763" cy="594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6E4B3E-0410-4288-B067-895EC5A6152D}"/>
              </a:ext>
            </a:extLst>
          </p:cNvPr>
          <p:cNvSpPr/>
          <p:nvPr/>
        </p:nvSpPr>
        <p:spPr>
          <a:xfrm rot="5400000" flipH="1">
            <a:off x="3086097" y="-3086101"/>
            <a:ext cx="6019799" cy="1219200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D7A6E-7441-4F24-90F1-E8EC8E43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3400"/>
            <a:ext cx="8610600" cy="1293028"/>
          </a:xfrm>
        </p:spPr>
        <p:txBody>
          <a:bodyPr/>
          <a:lstStyle/>
          <a:p>
            <a:r>
              <a:rPr lang="en-US" dirty="0"/>
              <a:t>ESPORTS AND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0D80-85AF-4404-B94B-64635B89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6075"/>
            <a:ext cx="10820400" cy="4024125"/>
          </a:xfrm>
        </p:spPr>
        <p:txBody>
          <a:bodyPr/>
          <a:lstStyle/>
          <a:p>
            <a:r>
              <a:rPr lang="en-US" dirty="0"/>
              <a:t>Substantial questions around funding models</a:t>
            </a:r>
          </a:p>
          <a:p>
            <a:r>
              <a:rPr lang="en-US" dirty="0"/>
              <a:t>Integration with academics has a variety of possible directions:</a:t>
            </a:r>
          </a:p>
          <a:p>
            <a:pPr lvl="1"/>
            <a:r>
              <a:rPr lang="en-US" dirty="0"/>
              <a:t>Production / media</a:t>
            </a:r>
          </a:p>
          <a:p>
            <a:pPr lvl="1"/>
            <a:r>
              <a:rPr lang="en-US" dirty="0"/>
              <a:t>Game design / development</a:t>
            </a:r>
          </a:p>
          <a:p>
            <a:pPr lvl="1"/>
            <a:r>
              <a:rPr lang="en-US" dirty="0"/>
              <a:t>Sports / Sports medicine</a:t>
            </a:r>
          </a:p>
          <a:p>
            <a:pPr lvl="1"/>
            <a:r>
              <a:rPr lang="en-US" dirty="0"/>
              <a:t>None (?)</a:t>
            </a:r>
          </a:p>
          <a:p>
            <a:r>
              <a:rPr lang="en-US" dirty="0"/>
              <a:t>Substantial questions around diversity and inclusion</a:t>
            </a:r>
          </a:p>
          <a:p>
            <a:pPr lvl="1"/>
            <a:r>
              <a:rPr lang="en-US" dirty="0"/>
              <a:t>Varsity / Intramural / Club</a:t>
            </a:r>
          </a:p>
          <a:p>
            <a:pPr lvl="1"/>
            <a:r>
              <a:rPr lang="en-US" dirty="0"/>
              <a:t>TITLE IX and associated compliance rules</a:t>
            </a:r>
          </a:p>
          <a:p>
            <a:r>
              <a:rPr lang="en-US" dirty="0"/>
              <a:t>Facilities, Equipment, Training, and Scheduling</a:t>
            </a:r>
          </a:p>
          <a:p>
            <a:r>
              <a:rPr lang="en-US" dirty="0"/>
              <a:t>Reporting &amp; Oversight</a:t>
            </a:r>
          </a:p>
          <a:p>
            <a:pPr lvl="1"/>
            <a:r>
              <a:rPr lang="en-US" dirty="0"/>
              <a:t>Academic Affairs, Student Affairs, Athletics, ???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1CF3-E8B4-4866-A711-97E7AFB7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IV: PORTENTS &amp; POSSIBILITIES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1C8D-C4BC-4BEF-9A1F-A82843B83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we go now?</a:t>
            </a:r>
          </a:p>
        </p:txBody>
      </p:sp>
    </p:spTree>
    <p:extLst>
      <p:ext uri="{BB962C8B-B14F-4D97-AF65-F5344CB8AC3E}">
        <p14:creationId xmlns:p14="http://schemas.microsoft.com/office/powerpoint/2010/main" val="343469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684C-19A6-4BDF-B5A1-A872AC9D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0: LOCAL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F2D41-0253-400A-8CCD-F7E670864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Lived Experience of the Games in Higher Ed Explosion</a:t>
            </a:r>
          </a:p>
        </p:txBody>
      </p:sp>
    </p:spTree>
    <p:extLst>
      <p:ext uri="{BB962C8B-B14F-4D97-AF65-F5344CB8AC3E}">
        <p14:creationId xmlns:p14="http://schemas.microsoft.com/office/powerpoint/2010/main" val="1911537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EE4958-A678-435A-95BE-B5489084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(ALMOST)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F15D0A-D5A5-EBEE-BE4A-C41A37789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tech will get better</a:t>
            </a:r>
          </a:p>
          <a:p>
            <a:r>
              <a:rPr lang="en-US" sz="2800" dirty="0"/>
              <a:t>More people will play more and varied kinds of things</a:t>
            </a:r>
          </a:p>
          <a:p>
            <a:r>
              <a:rPr lang="en-US" sz="2800" dirty="0"/>
              <a:t>Something is happening around VR/AR/Meta-whatever </a:t>
            </a:r>
          </a:p>
          <a:p>
            <a:r>
              <a:rPr lang="en-US" sz="2800" dirty="0"/>
              <a:t>The internet continues to evolve (with both + and – effects)</a:t>
            </a:r>
          </a:p>
          <a:p>
            <a:r>
              <a:rPr lang="en-US" sz="2800" dirty="0"/>
              <a:t>Games in higher education is probably here to stay now (NOT A FAD!)</a:t>
            </a:r>
          </a:p>
        </p:txBody>
      </p:sp>
    </p:spTree>
    <p:extLst>
      <p:ext uri="{BB962C8B-B14F-4D97-AF65-F5344CB8AC3E}">
        <p14:creationId xmlns:p14="http://schemas.microsoft.com/office/powerpoint/2010/main" val="2545241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38B-88BB-E3B2-4A62-CE3437C0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DREAM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5993F-FE53-6ADB-7850-9AA2CFA4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Games will help us explore other cultures and combat xenophobia</a:t>
            </a:r>
          </a:p>
          <a:p>
            <a:r>
              <a:rPr lang="en-US" sz="2800" dirty="0"/>
              <a:t>Games will help us find new solutions to the big problems (health, climate, war, etc.)</a:t>
            </a:r>
          </a:p>
          <a:p>
            <a:r>
              <a:rPr lang="en-US" sz="2800" dirty="0"/>
              <a:t>Our institutions will reorient attitudes around games, via generational shift if nothing else</a:t>
            </a:r>
          </a:p>
          <a:p>
            <a:r>
              <a:rPr lang="en-US" sz="2800" dirty="0"/>
              <a:t>Games will continue to bring the world together, as they did briefly during the pandemic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3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0A8FB-3C70-404E-B1AC-15FDC56C4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" y="1913965"/>
            <a:ext cx="12176165" cy="3877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728F92-B8BF-47DF-AB4A-239543B79B67}"/>
                  </a:ext>
                </a:extLst>
              </p14:cNvPr>
              <p14:cNvContentPartPr/>
              <p14:nvPr/>
            </p14:nvContentPartPr>
            <p14:xfrm>
              <a:off x="9962056" y="2328374"/>
              <a:ext cx="56880" cy="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728F92-B8BF-47DF-AB4A-239543B79B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3416" y="2319734"/>
                <a:ext cx="7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BCDD99-E9BD-49E8-8DDE-728ED3C21CAF}"/>
                  </a:ext>
                </a:extLst>
              </p14:cNvPr>
              <p14:cNvContentPartPr/>
              <p14:nvPr/>
            </p14:nvContentPartPr>
            <p14:xfrm>
              <a:off x="10139536" y="2387774"/>
              <a:ext cx="43200" cy="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BCDD99-E9BD-49E8-8DDE-728ED3C21C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30896" y="2378774"/>
                <a:ext cx="6084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1E04459B-77E0-4E93-B581-751442D7DA5B}"/>
              </a:ext>
            </a:extLst>
          </p:cNvPr>
          <p:cNvSpPr/>
          <p:nvPr/>
        </p:nvSpPr>
        <p:spPr>
          <a:xfrm>
            <a:off x="-10459" y="-1"/>
            <a:ext cx="12197064" cy="19139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EF650A6-00DE-4A82-99D4-1267A4D1DAA9}"/>
                  </a:ext>
                </a:extLst>
              </p14:cNvPr>
              <p14:cNvContentPartPr/>
              <p14:nvPr/>
            </p14:nvContentPartPr>
            <p14:xfrm>
              <a:off x="4967275" y="946334"/>
              <a:ext cx="12240" cy="7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EF650A6-00DE-4A82-99D4-1267A4D1DA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8275" y="937694"/>
                <a:ext cx="2988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CA8EC058-F3D3-4E5F-9283-49488EB574B1}"/>
              </a:ext>
            </a:extLst>
          </p:cNvPr>
          <p:cNvSpPr txBox="1"/>
          <p:nvPr/>
        </p:nvSpPr>
        <p:spPr>
          <a:xfrm>
            <a:off x="-17531" y="1295400"/>
            <a:ext cx="12232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ANDYWORLD.IO | PROFESSORANDREWPHELPS.NET | @ANDYMPHELPS |ANDYMPHELPS@GMAIL.COM</a:t>
            </a:r>
          </a:p>
          <a:p>
            <a:pPr algn="ctr"/>
            <a:endParaRPr lang="en-US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A622C22-96FE-455C-9B77-6091407AB65C}"/>
              </a:ext>
            </a:extLst>
          </p:cNvPr>
          <p:cNvCxnSpPr>
            <a:cxnSpLocks/>
          </p:cNvCxnSpPr>
          <p:nvPr/>
        </p:nvCxnSpPr>
        <p:spPr>
          <a:xfrm>
            <a:off x="-5064" y="1143000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40A3F19-CFC8-4019-9B25-87CBBB28B508}"/>
              </a:ext>
            </a:extLst>
          </p:cNvPr>
          <p:cNvCxnSpPr>
            <a:cxnSpLocks/>
          </p:cNvCxnSpPr>
          <p:nvPr/>
        </p:nvCxnSpPr>
        <p:spPr>
          <a:xfrm>
            <a:off x="0" y="1913964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E0FC50-91FF-45C3-BCBC-2315CF014985}"/>
              </a:ext>
            </a:extLst>
          </p:cNvPr>
          <p:cNvCxnSpPr>
            <a:cxnSpLocks/>
          </p:cNvCxnSpPr>
          <p:nvPr/>
        </p:nvCxnSpPr>
        <p:spPr>
          <a:xfrm>
            <a:off x="-10459" y="5791200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649D9-33DC-4E50-9F5F-013FB73F352D}"/>
              </a:ext>
            </a:extLst>
          </p:cNvPr>
          <p:cNvSpPr/>
          <p:nvPr/>
        </p:nvSpPr>
        <p:spPr>
          <a:xfrm>
            <a:off x="-17532" y="4965807"/>
            <a:ext cx="12199092" cy="838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Thanks &amp; 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38947A-8882-4CBF-8A21-C5FA875B722D}"/>
              </a:ext>
            </a:extLst>
          </p:cNvPr>
          <p:cNvCxnSpPr/>
          <p:nvPr/>
        </p:nvCxnSpPr>
        <p:spPr>
          <a:xfrm>
            <a:off x="-17532" y="5804007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905E48-5467-401A-A173-CFD7F7B0B0AB}"/>
              </a:ext>
            </a:extLst>
          </p:cNvPr>
          <p:cNvCxnSpPr/>
          <p:nvPr/>
        </p:nvCxnSpPr>
        <p:spPr>
          <a:xfrm>
            <a:off x="-17532" y="4972895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7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1" y="553500"/>
            <a:ext cx="5203686" cy="531389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 bwMode="auto">
          <a:xfrm>
            <a:off x="-9718" y="2637513"/>
            <a:ext cx="5191319" cy="32264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5000">
                <a:schemeClr val="tx1">
                  <a:alpha val="9400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endParaRPr kumimoji="1" lang="en-US" sz="3200" dirty="0">
              <a:latin typeface="Verdana" pitchFamily="45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 bwMode="auto">
          <a:xfrm>
            <a:off x="5181600" y="533400"/>
            <a:ext cx="0" cy="5330577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12368" y="4331392"/>
            <a:ext cx="5143832" cy="112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</a:rPr>
              <a:t>So, I was at RIT for about 20 years…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17468" y="513301"/>
            <a:ext cx="5181600" cy="406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First course in games programming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010400" y="912855"/>
            <a:ext cx="5181600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Electronic Gaming Society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10400" y="1710800"/>
            <a:ext cx="5181600" cy="406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MSc Game Design &amp; Development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0" y="2109416"/>
            <a:ext cx="5181600" cy="406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BSc Game Design &amp; Development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10400" y="2503005"/>
            <a:ext cx="5181600" cy="4064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Dept. of Interactive Games &amp; Media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007749" y="2896265"/>
            <a:ext cx="5181600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School of Interactive Games &amp; Media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010400" y="3689685"/>
            <a:ext cx="5181600" cy="7312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RIT Center for Media, Arts, Games, Interaction &amp; Creativity (MAGIC)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17468" y="4331392"/>
            <a:ext cx="51816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MAGIC Spell Studios ®, LLC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17468" y="4692996"/>
            <a:ext cx="51816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$30M MAGIC Spell Studios Initiative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014816" y="5054600"/>
            <a:ext cx="5174533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NY State Games HUB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10400" y="1308100"/>
            <a:ext cx="5181600" cy="406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67" b="1" dirty="0">
                <a:latin typeface="Verdana" pitchFamily="45" charset="0"/>
              </a:rPr>
              <a:t>CS/IT Concentration in Game Prog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91318" y="513301"/>
            <a:ext cx="1828801" cy="406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2001</a:t>
            </a:r>
            <a:r>
              <a:rPr kumimoji="1" lang="en-US" sz="1867" b="1" dirty="0">
                <a:latin typeface="Verdana" pitchFamily="45" charset="0"/>
              </a:rPr>
              <a:t> programming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191318" y="912855"/>
            <a:ext cx="1821733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latin typeface="Verdana" pitchFamily="45" charset="0"/>
              </a:rPr>
              <a:t>2002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191318" y="1710800"/>
            <a:ext cx="1821733" cy="406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2006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191318" y="2109416"/>
            <a:ext cx="1821733" cy="406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2007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191318" y="2503005"/>
            <a:ext cx="1821733" cy="4064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2009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91317" y="2896265"/>
            <a:ext cx="1819083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191319" y="3689685"/>
            <a:ext cx="1821732" cy="7312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2013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191319" y="4331392"/>
            <a:ext cx="18288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2013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191319" y="4692996"/>
            <a:ext cx="1828800" cy="40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2016</a:t>
            </a:r>
            <a:endParaRPr kumimoji="1" lang="en-US" sz="1867" b="1" dirty="0">
              <a:latin typeface="Verdana" pitchFamily="4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191317" y="5054600"/>
            <a:ext cx="1823499" cy="40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191318" y="1308100"/>
            <a:ext cx="1821733" cy="406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latin typeface="Verdana" pitchFamily="45" charset="0"/>
              </a:rPr>
              <a:t>2003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07749" y="3291539"/>
            <a:ext cx="5181600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Minor in Game Design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191317" y="3291539"/>
            <a:ext cx="1819083" cy="40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005100" y="5457577"/>
            <a:ext cx="5181600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bg2"/>
                </a:solidFill>
                <a:latin typeface="Verdana" pitchFamily="45" charset="0"/>
              </a:rPr>
              <a:t>NY State Games Challenge</a:t>
            </a:r>
            <a:endParaRPr kumimoji="1" lang="en-US" sz="1867" b="1" dirty="0">
              <a:solidFill>
                <a:schemeClr val="bg2"/>
              </a:solidFill>
              <a:latin typeface="Verdana" pitchFamily="45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191317" y="5457577"/>
            <a:ext cx="1823499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67" b="1" dirty="0">
                <a:solidFill>
                  <a:schemeClr val="bg2"/>
                </a:solidFill>
                <a:latin typeface="Verdana" pitchFamily="45" charset="0"/>
              </a:rPr>
              <a:t>2017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69E563-C17C-4CE2-8CD8-84F0ABCA0F00}"/>
              </a:ext>
            </a:extLst>
          </p:cNvPr>
          <p:cNvCxnSpPr/>
          <p:nvPr/>
        </p:nvCxnSpPr>
        <p:spPr bwMode="auto">
          <a:xfrm>
            <a:off x="12368" y="5867400"/>
            <a:ext cx="12192000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0" y="533400"/>
            <a:ext cx="12192000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23A7DAA-9DAB-453C-82F6-448416B958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7184" y="-838"/>
            <a:ext cx="3412286" cy="5939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21189-DD80-47CC-A23A-124CBF1AC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-839"/>
            <a:ext cx="2604984" cy="59649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6E5F63-9A5D-493D-AC1D-A1E196F4C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1" y="0"/>
            <a:ext cx="2283470" cy="59640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C7768-6B33-4466-86A4-0A3030F43D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2057400" cy="59640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9FE41E-21FA-4874-ADA3-19CE16B805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-837"/>
            <a:ext cx="2461051" cy="5939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FEE18B-F0F6-41F7-8D95-85885F1FF43D}"/>
              </a:ext>
            </a:extLst>
          </p:cNvPr>
          <p:cNvSpPr/>
          <p:nvPr/>
        </p:nvSpPr>
        <p:spPr>
          <a:xfrm>
            <a:off x="-2530" y="3352800"/>
            <a:ext cx="12192000" cy="2636233"/>
          </a:xfrm>
          <a:prstGeom prst="rect">
            <a:avLst/>
          </a:prstGeom>
          <a:gradFill>
            <a:gsLst>
              <a:gs pos="885">
                <a:schemeClr val="bg1">
                  <a:alpha val="0"/>
                </a:schemeClr>
              </a:gs>
              <a:gs pos="35000">
                <a:schemeClr val="bg1">
                  <a:alpha val="6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7BD6991-466E-4917-BF04-E410C488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" y="3505200"/>
            <a:ext cx="8610600" cy="1140628"/>
          </a:xfrm>
        </p:spPr>
        <p:txBody>
          <a:bodyPr/>
          <a:lstStyle/>
          <a:p>
            <a:pPr algn="l"/>
            <a:r>
              <a:rPr lang="en-US" dirty="0"/>
              <a:t> INCREDIBLE ALUMNI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56652D-3F99-4345-AA0F-D5F1E8F4650B}"/>
              </a:ext>
            </a:extLst>
          </p:cNvPr>
          <p:cNvSpPr/>
          <p:nvPr/>
        </p:nvSpPr>
        <p:spPr>
          <a:xfrm>
            <a:off x="2530" y="4191000"/>
            <a:ext cx="2052341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ALEX CUTTING</a:t>
            </a:r>
          </a:p>
          <a:p>
            <a:pPr algn="ctr"/>
            <a:r>
              <a:rPr lang="en-US" sz="1200" dirty="0"/>
              <a:t>Senior Assoc. Producer HALO</a:t>
            </a:r>
          </a:p>
          <a:p>
            <a:pPr algn="ctr"/>
            <a:r>
              <a:rPr lang="en-US" sz="1200" dirty="0"/>
              <a:t>Microsoft / 343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F1D350-61A8-49A3-95CE-A4EDBFEBD33E}"/>
              </a:ext>
            </a:extLst>
          </p:cNvPr>
          <p:cNvSpPr/>
          <p:nvPr/>
        </p:nvSpPr>
        <p:spPr>
          <a:xfrm>
            <a:off x="2057400" y="4191000"/>
            <a:ext cx="2127492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CLAUDE JEROME</a:t>
            </a:r>
          </a:p>
          <a:p>
            <a:pPr algn="ctr"/>
            <a:r>
              <a:rPr lang="en-US" sz="1200" dirty="0"/>
              <a:t>Gameplay Designer DESTINY</a:t>
            </a:r>
          </a:p>
          <a:p>
            <a:pPr algn="ctr"/>
            <a:r>
              <a:rPr lang="en-US" sz="1200" dirty="0"/>
              <a:t>Bungie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2F68E5-35EF-49B3-8FEB-CF0AC5BBECA7}"/>
              </a:ext>
            </a:extLst>
          </p:cNvPr>
          <p:cNvSpPr/>
          <p:nvPr/>
        </p:nvSpPr>
        <p:spPr>
          <a:xfrm>
            <a:off x="4112271" y="4191000"/>
            <a:ext cx="312672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DUSTIN KOCHENSPARGER</a:t>
            </a:r>
          </a:p>
          <a:p>
            <a:pPr algn="ctr"/>
            <a:r>
              <a:rPr lang="en-US" sz="1200" dirty="0"/>
              <a:t>Line Producer DLC</a:t>
            </a:r>
          </a:p>
          <a:p>
            <a:pPr algn="ctr"/>
            <a:r>
              <a:rPr lang="en-US" sz="1200" dirty="0"/>
              <a:t>DESTINY</a:t>
            </a:r>
          </a:p>
          <a:p>
            <a:pPr algn="ctr"/>
            <a:r>
              <a:rPr lang="en-US" sz="1200" dirty="0"/>
              <a:t>Bungie</a:t>
            </a:r>
          </a:p>
          <a:p>
            <a:pPr algn="ctr"/>
            <a:r>
              <a:rPr lang="en-US" sz="1200" dirty="0"/>
              <a:t>DB Creations (new studio)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D61094-C520-4F65-9C1F-6CDE989BEB2F}"/>
              </a:ext>
            </a:extLst>
          </p:cNvPr>
          <p:cNvSpPr/>
          <p:nvPr/>
        </p:nvSpPr>
        <p:spPr>
          <a:xfrm>
            <a:off x="7100979" y="4191000"/>
            <a:ext cx="2127492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SELA DAVIS</a:t>
            </a:r>
          </a:p>
          <a:p>
            <a:pPr algn="ctr"/>
            <a:r>
              <a:rPr lang="en-US" sz="1200" dirty="0"/>
              <a:t>Platform Engineer</a:t>
            </a:r>
          </a:p>
          <a:p>
            <a:pPr algn="ctr"/>
            <a:r>
              <a:rPr lang="en-US" sz="1200" dirty="0"/>
              <a:t>XBOX / XBOX Live</a:t>
            </a:r>
          </a:p>
          <a:p>
            <a:pPr algn="ctr"/>
            <a:r>
              <a:rPr lang="en-US" sz="1200" dirty="0"/>
              <a:t>Microsoft</a:t>
            </a:r>
          </a:p>
          <a:p>
            <a:pPr algn="ctr"/>
            <a:r>
              <a:rPr lang="en-US" sz="1200" dirty="0" err="1"/>
              <a:t>VReal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43EF8E-C6C7-434A-B0C8-6C4802B85387}"/>
              </a:ext>
            </a:extLst>
          </p:cNvPr>
          <p:cNvSpPr/>
          <p:nvPr/>
        </p:nvSpPr>
        <p:spPr>
          <a:xfrm>
            <a:off x="9395251" y="4191000"/>
            <a:ext cx="272054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ANNA SWEET</a:t>
            </a:r>
          </a:p>
          <a:p>
            <a:pPr algn="ctr"/>
            <a:r>
              <a:rPr lang="en-US" sz="1200" dirty="0"/>
              <a:t>Bad Robot Games</a:t>
            </a:r>
          </a:p>
          <a:p>
            <a:pPr algn="ctr"/>
            <a:r>
              <a:rPr lang="en-US" sz="1200" dirty="0"/>
              <a:t>Facebook</a:t>
            </a:r>
          </a:p>
          <a:p>
            <a:pPr algn="ctr"/>
            <a:r>
              <a:rPr lang="en-US" sz="1200" dirty="0"/>
              <a:t>STEAM</a:t>
            </a:r>
          </a:p>
          <a:p>
            <a:pPr algn="ctr"/>
            <a:r>
              <a:rPr lang="en-US" sz="1200" dirty="0"/>
              <a:t>Valve</a:t>
            </a:r>
          </a:p>
          <a:p>
            <a:pPr algn="ctr"/>
            <a:r>
              <a:rPr lang="en-US" sz="1200" dirty="0"/>
              <a:t>Oculus</a:t>
            </a:r>
          </a:p>
          <a:p>
            <a:pPr algn="ctr"/>
            <a:r>
              <a:rPr lang="en-US" sz="1200" dirty="0" err="1"/>
              <a:t>Caffeine.ty</a:t>
            </a:r>
            <a:endParaRPr lang="en-US" sz="1200" dirty="0"/>
          </a:p>
          <a:p>
            <a:pPr algn="ctr"/>
            <a:r>
              <a:rPr lang="en-US" sz="1200" dirty="0"/>
              <a:t>Microsoft XBOX</a:t>
            </a:r>
          </a:p>
        </p:txBody>
      </p:sp>
    </p:spTree>
    <p:extLst>
      <p:ext uri="{BB962C8B-B14F-4D97-AF65-F5344CB8AC3E}">
        <p14:creationId xmlns:p14="http://schemas.microsoft.com/office/powerpoint/2010/main" val="280545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AC172-89DB-4048-8011-C7D34D6E6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5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226C78-2793-47B9-9CE0-E86CE55DE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4267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240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7912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69EFCB8-B3A9-51D6-9462-92065BA9F784}"/>
              </a:ext>
            </a:extLst>
          </p:cNvPr>
          <p:cNvSpPr txBox="1">
            <a:spLocks/>
          </p:cNvSpPr>
          <p:nvPr/>
        </p:nvSpPr>
        <p:spPr>
          <a:xfrm>
            <a:off x="457200" y="764373"/>
            <a:ext cx="11049000" cy="1293028"/>
          </a:xfr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MAGIC Center as one studio example</a:t>
            </a:r>
          </a:p>
        </p:txBody>
      </p:sp>
    </p:spTree>
    <p:extLst>
      <p:ext uri="{BB962C8B-B14F-4D97-AF65-F5344CB8AC3E}">
        <p14:creationId xmlns:p14="http://schemas.microsoft.com/office/powerpoint/2010/main" val="229680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684C-19A6-4BDF-B5A1-A872AC9D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GLOBAL EMERGENCE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F2D41-0253-400A-8CCD-F7E670864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Growth Vector of Games in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70363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EECB-EA04-44E8-93FF-3A21BD01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1293028"/>
          </a:xfrm>
        </p:spPr>
        <p:txBody>
          <a:bodyPr/>
          <a:lstStyle/>
          <a:p>
            <a:r>
              <a:rPr lang="en-US" dirty="0"/>
              <a:t>A little bit on the history of games in higher 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0F53F-BC74-49D7-B9D3-60F50F98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2034157"/>
            <a:ext cx="6553200" cy="39856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Circa 2001 I offered a course in ‘game programming’ that was so new the NY Times showed up to over my course.  It was a weird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was a mailing list of the other folks I could find that had a game development course in the states.  There were 6 people on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trajectory in games studies, game design, game art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AAD89D-16C4-4AC2-BC7E-1E50695F1CF6}"/>
              </a:ext>
            </a:extLst>
          </p:cNvPr>
          <p:cNvSpPr/>
          <p:nvPr/>
        </p:nvSpPr>
        <p:spPr>
          <a:xfrm>
            <a:off x="377414" y="2350578"/>
            <a:ext cx="2590800" cy="2438400"/>
          </a:xfrm>
          <a:prstGeom prst="ellipse">
            <a:avLst/>
          </a:prstGeom>
          <a:solidFill>
            <a:schemeClr val="accent1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DEV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093584-DB10-4F53-9687-45758A6B0999}"/>
              </a:ext>
            </a:extLst>
          </p:cNvPr>
          <p:cNvSpPr/>
          <p:nvPr/>
        </p:nvSpPr>
        <p:spPr>
          <a:xfrm>
            <a:off x="1524000" y="1588578"/>
            <a:ext cx="2590800" cy="2438400"/>
          </a:xfrm>
          <a:prstGeom prst="ellipse">
            <a:avLst/>
          </a:prstGeom>
          <a:solidFill>
            <a:srgbClr val="0070C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STUDIES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47DE0A-C76B-43E3-B3ED-6E3D2FA1B839}"/>
              </a:ext>
            </a:extLst>
          </p:cNvPr>
          <p:cNvSpPr/>
          <p:nvPr/>
        </p:nvSpPr>
        <p:spPr>
          <a:xfrm>
            <a:off x="1429422" y="3200497"/>
            <a:ext cx="2590800" cy="2438400"/>
          </a:xfrm>
          <a:prstGeom prst="ellipse">
            <a:avLst/>
          </a:prstGeom>
          <a:solidFill>
            <a:srgbClr val="FFC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A3DC96-BB9A-47D7-A8CF-92E1D582CD7E}"/>
              </a:ext>
            </a:extLst>
          </p:cNvPr>
          <p:cNvSpPr/>
          <p:nvPr/>
        </p:nvSpPr>
        <p:spPr>
          <a:xfrm>
            <a:off x="2590800" y="2350578"/>
            <a:ext cx="2590800" cy="24384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DESIGN</a:t>
            </a:r>
          </a:p>
        </p:txBody>
      </p:sp>
    </p:spTree>
    <p:extLst>
      <p:ext uri="{BB962C8B-B14F-4D97-AF65-F5344CB8AC3E}">
        <p14:creationId xmlns:p14="http://schemas.microsoft.com/office/powerpoint/2010/main" val="9970398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28216</TotalTime>
  <Words>1447</Words>
  <Application>Microsoft Macintosh PowerPoint</Application>
  <PresentationFormat>Widescreen</PresentationFormat>
  <Paragraphs>185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Amboy Black</vt:lpstr>
      <vt:lpstr>Arial</vt:lpstr>
      <vt:lpstr>Calibri</vt:lpstr>
      <vt:lpstr>Century Gothic</vt:lpstr>
      <vt:lpstr>Verdana</vt:lpstr>
      <vt:lpstr>Vapor Trail</vt:lpstr>
      <vt:lpstr>PowerPoint Presentation</vt:lpstr>
      <vt:lpstr>Today’s Talk</vt:lpstr>
      <vt:lpstr>PART 0: LOCAL HISTORY</vt:lpstr>
      <vt:lpstr>So, I was at RIT for about 20 years…</vt:lpstr>
      <vt:lpstr> INCREDIBLE ALUMNI</vt:lpstr>
      <vt:lpstr>PowerPoint Presentation</vt:lpstr>
      <vt:lpstr>PowerPoint Presentation</vt:lpstr>
      <vt:lpstr>PART I: GLOBAL EMERGENCE</vt:lpstr>
      <vt:lpstr>A little bit on the history of games in higher ed</vt:lpstr>
      <vt:lpstr>PowerPoint Presentation</vt:lpstr>
      <vt:lpstr>THE SAME IS BECOMING TRUE ALL OVER THE WORLD</vt:lpstr>
      <vt:lpstr>FIELD REPORTS &amp; EXAMINATIONS</vt:lpstr>
      <vt:lpstr>PowerPoint Presentation</vt:lpstr>
      <vt:lpstr>PowerPoint Presentation</vt:lpstr>
      <vt:lpstr>PowerPoint Presentation</vt:lpstr>
      <vt:lpstr>Today, hevga represents more than 415 colleges and universities around the world, including the eu directly through our European council and associated board member(s) </vt:lpstr>
      <vt:lpstr>PART II: SOME CONTEMPORARY ISSUES</vt:lpstr>
      <vt:lpstr>Games Have Been Implicated in a Variety of Problems: 4 Recent Themes (still) in Discussion Today</vt:lpstr>
      <vt:lpstr>GAMES &amp; HEALTH (more generally)</vt:lpstr>
      <vt:lpstr>PowerPoint Presentation</vt:lpstr>
      <vt:lpstr>Games Blamed for Unemployment of Young Men in the US</vt:lpstr>
      <vt:lpstr>GAMES &amp; SOCIETY</vt:lpstr>
      <vt:lpstr>PowerPoint Presentation</vt:lpstr>
      <vt:lpstr>AND YET, GAMES &amp; PLAY MIGHT HAVE A NEWFOUND PLACE IN OUR CULTURE? Maybe?</vt:lpstr>
      <vt:lpstr>PART III: SOME STRUCTURAL ISSUES</vt:lpstr>
      <vt:lpstr>TENURE, PROMOTION &amp; STAFFING POLICY</vt:lpstr>
      <vt:lpstr>A few recent questions for the academy</vt:lpstr>
      <vt:lpstr>ESPORTS AND POLICY</vt:lpstr>
      <vt:lpstr>PART IV: PORTENTS &amp; POSSIBILITIES</vt:lpstr>
      <vt:lpstr>THINGS WE (ALMOST) KNOW</vt:lpstr>
      <vt:lpstr>THINGS WE DREAM WE KNOW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Andy Phelps</cp:lastModifiedBy>
  <cp:revision>539</cp:revision>
  <dcterms:created xsi:type="dcterms:W3CDTF">2009-06-02T00:38:38Z</dcterms:created>
  <dcterms:modified xsi:type="dcterms:W3CDTF">2022-10-24T15:08:00Z</dcterms:modified>
</cp:coreProperties>
</file>