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1"/>
  </p:notesMasterIdLst>
  <p:sldIdLst>
    <p:sldId id="557" r:id="rId2"/>
    <p:sldId id="558" r:id="rId3"/>
    <p:sldId id="559" r:id="rId4"/>
    <p:sldId id="560" r:id="rId5"/>
    <p:sldId id="561" r:id="rId6"/>
    <p:sldId id="398" r:id="rId7"/>
    <p:sldId id="562" r:id="rId8"/>
    <p:sldId id="563" r:id="rId9"/>
    <p:sldId id="565" r:id="rId10"/>
    <p:sldId id="564" r:id="rId11"/>
    <p:sldId id="566" r:id="rId12"/>
    <p:sldId id="567" r:id="rId13"/>
    <p:sldId id="568" r:id="rId14"/>
    <p:sldId id="571" r:id="rId15"/>
    <p:sldId id="569" r:id="rId16"/>
    <p:sldId id="570" r:id="rId17"/>
    <p:sldId id="573" r:id="rId18"/>
    <p:sldId id="572" r:id="rId19"/>
    <p:sldId id="52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2CF8"/>
    <a:srgbClr val="DFDC01"/>
    <a:srgbClr val="317ACA"/>
    <a:srgbClr val="8DE5D8"/>
    <a:srgbClr val="1683C3"/>
    <a:srgbClr val="82F1F9"/>
    <a:srgbClr val="266998"/>
    <a:srgbClr val="9966FF"/>
    <a:srgbClr val="006C75"/>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7" autoAdjust="0"/>
    <p:restoredTop sz="83537" autoAdjust="0"/>
  </p:normalViewPr>
  <p:slideViewPr>
    <p:cSldViewPr>
      <p:cViewPr varScale="1">
        <p:scale>
          <a:sx n="106" d="100"/>
          <a:sy n="106" d="100"/>
        </p:scale>
        <p:origin x="56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5/9/23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a:t>
            </a:r>
            <a:r>
              <a:rPr lang="en-US" dirty="0" err="1"/>
              <a:t>GameInformer</a:t>
            </a:r>
            <a:r>
              <a:rPr lang="en-US" dirty="0"/>
              <a:t> covering </a:t>
            </a:r>
            <a:r>
              <a:rPr lang="en-US" dirty="0" err="1"/>
              <a:t>Fortenite</a:t>
            </a:r>
            <a:r>
              <a:rPr lang="en-US" dirty="0"/>
              <a:t>: https://</a:t>
            </a:r>
            <a:r>
              <a:rPr lang="en-US" dirty="0" err="1"/>
              <a:t>www.bing.com</a:t>
            </a:r>
            <a:r>
              <a:rPr lang="en-US" dirty="0"/>
              <a:t>/images/</a:t>
            </a:r>
            <a:r>
              <a:rPr lang="en-US" dirty="0" err="1"/>
              <a:t>search?view</a:t>
            </a:r>
            <a:r>
              <a:rPr lang="en-US" dirty="0"/>
              <a:t>=detailV2&amp;ccid=</a:t>
            </a:r>
            <a:r>
              <a:rPr lang="en-US" dirty="0" err="1"/>
              <a:t>hXkLwpxO&amp;id</a:t>
            </a:r>
            <a:r>
              <a:rPr lang="en-US" dirty="0"/>
              <a:t>=0576CA39A94357997C609649DBDEA1DCFA028203&amp;thid=OIP.hXkLwpxOQhYy-JWQRSSA1wHaEY&amp;mediaurl=http%3a%2f%2fwww.xboxygen.com%2fIMG%2fjpg%2ffortnite-gameinformer.jpg&amp;exph=800&amp;expw=1351&amp;q=</a:t>
            </a:r>
            <a:r>
              <a:rPr lang="en-US" dirty="0" err="1"/>
              <a:t>fortenite&amp;simid</a:t>
            </a:r>
            <a:r>
              <a:rPr lang="en-US" dirty="0"/>
              <a:t>=608004708484842375&amp;selectedIndex=19&amp;ajaxhist=0</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4176042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Miles Davies, reproduced by The Guardian at https://</a:t>
            </a:r>
            <a:r>
              <a:rPr lang="en-US" dirty="0" err="1"/>
              <a:t>www.cntraveller.com</a:t>
            </a:r>
            <a:r>
              <a:rPr lang="en-US" dirty="0"/>
              <a:t>/article/</a:t>
            </a:r>
            <a:r>
              <a:rPr lang="en-US" dirty="0" err="1"/>
              <a:t>notting</a:t>
            </a:r>
            <a:r>
              <a:rPr lang="en-US" dirty="0"/>
              <a:t>-hill-carnival-guide</a:t>
            </a:r>
          </a:p>
        </p:txBody>
      </p:sp>
      <p:sp>
        <p:nvSpPr>
          <p:cNvPr id="4" name="Slide Number Placeholder 3"/>
          <p:cNvSpPr>
            <a:spLocks noGrp="1"/>
          </p:cNvSpPr>
          <p:nvPr>
            <p:ph type="sldNum" sz="quarter" idx="5"/>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348556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www.sandlotminecraft.com</a:t>
            </a:r>
            <a:r>
              <a:rPr lang="en-US" dirty="0"/>
              <a:t>/threads/sandlot-10th-anniversary-party-world.37046/</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1534641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massivelyop.com</a:t>
            </a:r>
            <a:r>
              <a:rPr lang="en-US" dirty="0"/>
              <a:t>/2023/03/17/classic-everquest-celebrates-24th-birthday-with-new-mission-new-quests-and-xp-bonus/</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3370534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2923053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19</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https://</a:t>
            </a:r>
            <a:r>
              <a:rPr lang="en-US" dirty="0" err="1"/>
              <a:t>www.fortnite.com</a:t>
            </a:r>
            <a:r>
              <a:rPr lang="en-US" dirty="0"/>
              <a:t>/news/introducing-</a:t>
            </a:r>
            <a:r>
              <a:rPr lang="en-US" dirty="0" err="1"/>
              <a:t>fortnite</a:t>
            </a:r>
            <a:r>
              <a:rPr lang="en-US" dirty="0"/>
              <a:t>-party-worlds/</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389791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picture is from the RIT West Coast board meeting where they showed one of my games set to a live orchestra composition directed by Trustee Kevin </a:t>
            </a:r>
            <a:r>
              <a:rPr lang="en-US" baseline="0" dirty="0" err="1"/>
              <a:t>Surace</a:t>
            </a:r>
            <a:r>
              <a:rPr lang="en-US" baseline="0" dirty="0"/>
              <a:t>.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225870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www.fortnite.com</a:t>
            </a:r>
            <a:r>
              <a:rPr lang="en-US" dirty="0"/>
              <a:t>/news/introducing-</a:t>
            </a:r>
            <a:r>
              <a:rPr lang="en-US" dirty="0" err="1"/>
              <a:t>fortnite</a:t>
            </a:r>
            <a:r>
              <a:rPr lang="en-US" dirty="0"/>
              <a:t>-party-worlds/</a:t>
            </a:r>
          </a:p>
        </p:txBody>
      </p:sp>
      <p:sp>
        <p:nvSpPr>
          <p:cNvPr id="4" name="Slide Number Placeholder 3"/>
          <p:cNvSpPr>
            <a:spLocks noGrp="1"/>
          </p:cNvSpPr>
          <p:nvPr>
            <p:ph type="sldNum" sz="quarter" idx="5"/>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218284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Ready Player One: https://</a:t>
            </a:r>
            <a:r>
              <a:rPr lang="en-US" dirty="0" err="1"/>
              <a:t>ew.com</a:t>
            </a:r>
            <a:r>
              <a:rPr lang="en-US" dirty="0"/>
              <a:t>/</a:t>
            </a:r>
            <a:r>
              <a:rPr lang="en-US" dirty="0" err="1"/>
              <a:t>comic-con</a:t>
            </a:r>
            <a:r>
              <a:rPr lang="en-US" dirty="0"/>
              <a:t>/ready-player-one-</a:t>
            </a:r>
            <a:r>
              <a:rPr lang="en-US" dirty="0" err="1"/>
              <a:t>comic-con</a:t>
            </a:r>
            <a:r>
              <a:rPr lang="en-US" dirty="0"/>
              <a:t>-trailer-easter-eggs/?slide=5705490#5705490</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231947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and Title from https://</a:t>
            </a:r>
            <a:r>
              <a:rPr lang="en-US" dirty="0" err="1"/>
              <a:t>www.fortnite.com</a:t>
            </a:r>
            <a:r>
              <a:rPr lang="en-US" dirty="0"/>
              <a:t>/news/</a:t>
            </a:r>
            <a:r>
              <a:rPr lang="en-US" dirty="0" err="1"/>
              <a:t>fortnite</a:t>
            </a:r>
            <a:r>
              <a:rPr lang="en-US" dirty="0"/>
              <a:t>-presents-the-rift-tour-featuring-</a:t>
            </a:r>
            <a:r>
              <a:rPr lang="en-US" dirty="0" err="1"/>
              <a:t>ariana</a:t>
            </a:r>
            <a:r>
              <a:rPr lang="en-US" dirty="0"/>
              <a:t>-</a:t>
            </a:r>
            <a:r>
              <a:rPr lang="en-US" dirty="0" err="1"/>
              <a:t>grande</a:t>
            </a:r>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151374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worlds are born of game worlds, they are still part and parcel OF these game worlds, there is a corporeality aspect to all of this</a:t>
            </a:r>
          </a:p>
          <a:p>
            <a:endParaRPr lang="en-US" dirty="0"/>
          </a:p>
          <a:p>
            <a:endParaRPr lang="en-US" dirty="0"/>
          </a:p>
          <a:p>
            <a:r>
              <a:rPr lang="en-US" dirty="0"/>
              <a:t>Johnny Cash image from:  https://</a:t>
            </a:r>
            <a:r>
              <a:rPr lang="en-US" dirty="0" err="1"/>
              <a:t>folsomcasharttrail.com</a:t>
            </a:r>
            <a:r>
              <a:rPr lang="en-US" dirty="0"/>
              <a:t>/the-trail/blog/the-real-story-behind-johnny-cash-</a:t>
            </a:r>
            <a:r>
              <a:rPr lang="en-US" dirty="0" err="1"/>
              <a:t>folsom</a:t>
            </a:r>
            <a:r>
              <a:rPr lang="en-US" dirty="0"/>
              <a:t>-prison-blues</a:t>
            </a:r>
          </a:p>
        </p:txBody>
      </p:sp>
      <p:sp>
        <p:nvSpPr>
          <p:cNvPr id="4" name="Slide Number Placeholder 3"/>
          <p:cNvSpPr>
            <a:spLocks noGrp="1"/>
          </p:cNvSpPr>
          <p:nvPr>
            <p:ph type="sldNum" sz="quarter" idx="5"/>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313744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www.polygon.com</a:t>
            </a:r>
            <a:r>
              <a:rPr lang="en-US" dirty="0"/>
              <a:t>/23279429/world-of-warcraft-</a:t>
            </a:r>
            <a:r>
              <a:rPr lang="en-US" dirty="0" err="1"/>
              <a:t>stranglethorn</a:t>
            </a:r>
            <a:r>
              <a:rPr lang="en-US" dirty="0"/>
              <a:t>-bonfire-bash</a:t>
            </a:r>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362496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www.businessinsider.com</a:t>
            </a:r>
            <a:r>
              <a:rPr lang="en-US" dirty="0"/>
              <a:t>/how-to-use-turntable-fm-2011-6</a:t>
            </a:r>
          </a:p>
        </p:txBody>
      </p:sp>
      <p:sp>
        <p:nvSpPr>
          <p:cNvPr id="4" name="Slide Number Placeholder 3"/>
          <p:cNvSpPr>
            <a:spLocks noGrp="1"/>
          </p:cNvSpPr>
          <p:nvPr>
            <p:ph type="sldNum" sz="quarter" idx="5"/>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350392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5/9/23</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5/9/23</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5/9/23</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5/9/23</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5/9/23</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769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
        <p:nvSpPr>
          <p:cNvPr id="8" name="Content Placeholder 7">
            <a:extLst>
              <a:ext uri="{FF2B5EF4-FFF2-40B4-BE49-F238E27FC236}">
                <a16:creationId xmlns:a16="http://schemas.microsoft.com/office/drawing/2014/main" id="{D357899E-65A6-429F-95D4-6357C9626E24}"/>
              </a:ext>
            </a:extLst>
          </p:cNvPr>
          <p:cNvSpPr>
            <a:spLocks noGrp="1"/>
          </p:cNvSpPr>
          <p:nvPr>
            <p:ph sz="quarter" idx="13"/>
          </p:nvPr>
        </p:nvSpPr>
        <p:spPr>
          <a:xfrm>
            <a:off x="10210800" y="635635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5/9/23</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5/9/23</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5/9/23</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52400" y="61722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E122B016-A4E9-4BCC-AED0-2873DC5435D2}"/>
              </a:ext>
            </a:extLst>
          </p:cNvPr>
          <p:cNvPicPr>
            <a:picLocks noChangeAspect="1"/>
          </p:cNvPicPr>
          <p:nvPr userDrawn="1"/>
        </p:nvPicPr>
        <p:blipFill rotWithShape="1">
          <a:blip r:embed="rId21" cstate="email">
            <a:extLst>
              <a:ext uri="{28A0092B-C50C-407E-A947-70E740481C1C}">
                <a14:useLocalDpi xmlns:a14="http://schemas.microsoft.com/office/drawing/2010/main" val="0"/>
              </a:ext>
            </a:extLst>
          </a:blip>
          <a:srcRect/>
          <a:stretch/>
        </p:blipFill>
        <p:spPr>
          <a:xfrm>
            <a:off x="10553937" y="6172200"/>
            <a:ext cx="532926" cy="555131"/>
          </a:xfrm>
          <a:prstGeom prst="rect">
            <a:avLst/>
          </a:prstGeom>
          <a:ln w="12700">
            <a:solidFill>
              <a:schemeClr val="tx1"/>
            </a:solidFill>
          </a:ln>
        </p:spPr>
      </p:pic>
      <p:pic>
        <p:nvPicPr>
          <p:cNvPr id="4" name="Picture 3">
            <a:extLst>
              <a:ext uri="{FF2B5EF4-FFF2-40B4-BE49-F238E27FC236}">
                <a16:creationId xmlns:a16="http://schemas.microsoft.com/office/drawing/2014/main" id="{8CC43442-7927-4A0C-81F5-98B3E64F0488}"/>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8382000" y="6155831"/>
            <a:ext cx="571500" cy="571500"/>
          </a:xfrm>
          <a:prstGeom prst="rect">
            <a:avLst/>
          </a:prstGeom>
          <a:ln w="12700">
            <a:solidFill>
              <a:schemeClr val="tx1"/>
            </a:solidFill>
          </a:ln>
        </p:spPr>
      </p:pic>
      <p:pic>
        <p:nvPicPr>
          <p:cNvPr id="2" name="Picture 1">
            <a:extLst>
              <a:ext uri="{FF2B5EF4-FFF2-40B4-BE49-F238E27FC236}">
                <a16:creationId xmlns:a16="http://schemas.microsoft.com/office/drawing/2014/main" id="{983AB081-A8AD-B812-13B6-CD3ABD18C3F5}"/>
              </a:ext>
            </a:extLst>
          </p:cNvPr>
          <p:cNvPicPr>
            <a:picLocks noChangeAspect="1"/>
          </p:cNvPicPr>
          <p:nvPr userDrawn="1"/>
        </p:nvPicPr>
        <p:blipFill>
          <a:blip r:embed="rId23"/>
          <a:stretch>
            <a:fillRect/>
          </a:stretch>
        </p:blipFill>
        <p:spPr>
          <a:xfrm>
            <a:off x="11073008" y="6155830"/>
            <a:ext cx="970722" cy="555131"/>
          </a:xfrm>
          <a:prstGeom prst="rect">
            <a:avLst/>
          </a:prstGeom>
        </p:spPr>
      </p:pic>
      <p:pic>
        <p:nvPicPr>
          <p:cNvPr id="6" name="Picture 5">
            <a:extLst>
              <a:ext uri="{FF2B5EF4-FFF2-40B4-BE49-F238E27FC236}">
                <a16:creationId xmlns:a16="http://schemas.microsoft.com/office/drawing/2014/main" id="{6FBA6FDF-8F1B-090F-9749-E3EE7ECDCDD4}"/>
              </a:ext>
            </a:extLst>
          </p:cNvPr>
          <p:cNvPicPr>
            <a:picLocks noChangeAspect="1"/>
          </p:cNvPicPr>
          <p:nvPr userDrawn="1"/>
        </p:nvPicPr>
        <p:blipFill>
          <a:blip r:embed="rId24"/>
          <a:stretch>
            <a:fillRect/>
          </a:stretch>
        </p:blipFill>
        <p:spPr>
          <a:xfrm>
            <a:off x="9040837" y="6212016"/>
            <a:ext cx="1447800" cy="529383"/>
          </a:xfrm>
          <a:prstGeom prst="rect">
            <a:avLst/>
          </a:prstGeom>
        </p:spPr>
      </p:pic>
      <p:pic>
        <p:nvPicPr>
          <p:cNvPr id="8" name="Picture 7">
            <a:extLst>
              <a:ext uri="{FF2B5EF4-FFF2-40B4-BE49-F238E27FC236}">
                <a16:creationId xmlns:a16="http://schemas.microsoft.com/office/drawing/2014/main" id="{7A2DE8B9-1FFD-FC1E-C5A5-18C6C4FE908A}"/>
              </a:ext>
            </a:extLst>
          </p:cNvPr>
          <p:cNvPicPr>
            <a:picLocks noChangeAspect="1"/>
          </p:cNvPicPr>
          <p:nvPr userDrawn="1"/>
        </p:nvPicPr>
        <p:blipFill>
          <a:blip r:embed="rId25"/>
          <a:stretch>
            <a:fillRect/>
          </a:stretch>
        </p:blipFill>
        <p:spPr>
          <a:xfrm>
            <a:off x="7543800" y="6152931"/>
            <a:ext cx="762000" cy="705069"/>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3.jpeg"/><Relationship Id="rId7" Type="http://schemas.openxmlformats.org/officeDocument/2006/relationships/image" Target="../media/image10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3008B-B1D9-79CC-1005-592D3C07930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5866"/>
          <a:stretch/>
        </p:blipFill>
        <p:spPr>
          <a:xfrm>
            <a:off x="-8922" y="-27872"/>
            <a:ext cx="12209844" cy="3334441"/>
          </a:xfrm>
          <a:prstGeom prst="rect">
            <a:avLst/>
          </a:prstGeom>
        </p:spPr>
      </p:pic>
      <p:sp>
        <p:nvSpPr>
          <p:cNvPr id="25" name="Rectangle 24">
            <a:extLst>
              <a:ext uri="{FF2B5EF4-FFF2-40B4-BE49-F238E27FC236}">
                <a16:creationId xmlns:a16="http://schemas.microsoft.com/office/drawing/2014/main" id="{BE35CFFB-7DE5-F814-1656-DBA766791D9B}"/>
              </a:ext>
            </a:extLst>
          </p:cNvPr>
          <p:cNvSpPr/>
          <p:nvPr/>
        </p:nvSpPr>
        <p:spPr>
          <a:xfrm>
            <a:off x="-29668" y="-27872"/>
            <a:ext cx="12239512" cy="3128051"/>
          </a:xfrm>
          <a:prstGeom prst="rect">
            <a:avLst/>
          </a:prstGeom>
          <a:gradFill>
            <a:gsLst>
              <a:gs pos="0">
                <a:schemeClr val="bg1">
                  <a:alpha val="30462"/>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cxnSpLocks/>
          </p:cNvCxnSpPr>
          <p:nvPr/>
        </p:nvCxnSpPr>
        <p:spPr>
          <a:xfrm>
            <a:off x="0" y="6019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9668" y="2286000"/>
            <a:ext cx="12191033"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p>
        </p:txBody>
      </p:sp>
      <p:sp>
        <p:nvSpPr>
          <p:cNvPr id="13" name="Rectangle 12">
            <a:extLst>
              <a:ext uri="{FF2B5EF4-FFF2-40B4-BE49-F238E27FC236}">
                <a16:creationId xmlns:a16="http://schemas.microsoft.com/office/drawing/2014/main" id="{81435049-2B1D-4C01-8187-0B99117DCDFE}"/>
              </a:ext>
            </a:extLst>
          </p:cNvPr>
          <p:cNvSpPr/>
          <p:nvPr/>
        </p:nvSpPr>
        <p:spPr>
          <a:xfrm>
            <a:off x="-64116" y="3745610"/>
            <a:ext cx="12191033" cy="673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rgbClr val="DFDC01"/>
              </a:solidFill>
              <a:latin typeface="Amboy Black" pitchFamily="50" charset="0"/>
            </a:endParaRPr>
          </a:p>
        </p:txBody>
      </p:sp>
      <p:sp>
        <p:nvSpPr>
          <p:cNvPr id="5" name="Google Shape;143;p19">
            <a:extLst>
              <a:ext uri="{FF2B5EF4-FFF2-40B4-BE49-F238E27FC236}">
                <a16:creationId xmlns:a16="http://schemas.microsoft.com/office/drawing/2014/main" id="{6BE40637-351A-E081-55D2-162B49CA205F}"/>
              </a:ext>
            </a:extLst>
          </p:cNvPr>
          <p:cNvSpPr txBox="1"/>
          <p:nvPr/>
        </p:nvSpPr>
        <p:spPr>
          <a:xfrm>
            <a:off x="76200" y="3562350"/>
            <a:ext cx="9067800" cy="138995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dirty="0">
                <a:solidFill>
                  <a:schemeClr val="lt1"/>
                </a:solidFill>
                <a:latin typeface="Arial" panose="020B0604020202020204" pitchFamily="34" charset="0"/>
                <a:ea typeface="Century Gothic"/>
                <a:cs typeface="Arial" panose="020B0604020202020204" pitchFamily="34" charset="0"/>
                <a:sym typeface="Century Gothic"/>
              </a:rPr>
              <a:t>Andrew Phelps</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Human Interface Technology, Faculty of Engineering, University of Canterbury, NZ</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Film &amp; Media Arts, School of Communication,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Computer Science, College of Arts &amp; Sciences,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Visiting Faculty, Department of Game Design, Uppsala University, Sweden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Director, American University Game Center </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President, Higher Education Video Game Alliance</a:t>
            </a:r>
            <a:endParaRPr sz="1400" dirty="0">
              <a:solidFill>
                <a:schemeClr val="lt1"/>
              </a:solidFill>
              <a:latin typeface="Century Gothic"/>
            </a:endParaRPr>
          </a:p>
        </p:txBody>
      </p:sp>
      <p:pic>
        <p:nvPicPr>
          <p:cNvPr id="6" name="Picture 5">
            <a:extLst>
              <a:ext uri="{FF2B5EF4-FFF2-40B4-BE49-F238E27FC236}">
                <a16:creationId xmlns:a16="http://schemas.microsoft.com/office/drawing/2014/main" id="{A6411550-5A65-C5CE-2E8F-8D27D614B0AE}"/>
              </a:ext>
            </a:extLst>
          </p:cNvPr>
          <p:cNvPicPr>
            <a:picLocks noChangeAspect="1"/>
          </p:cNvPicPr>
          <p:nvPr/>
        </p:nvPicPr>
        <p:blipFill>
          <a:blip r:embed="rId4"/>
          <a:stretch>
            <a:fillRect/>
          </a:stretch>
        </p:blipFill>
        <p:spPr>
          <a:xfrm>
            <a:off x="11025614" y="4800600"/>
            <a:ext cx="1066596" cy="1066596"/>
          </a:xfrm>
          <a:prstGeom prst="rect">
            <a:avLst/>
          </a:prstGeom>
        </p:spPr>
      </p:pic>
      <p:pic>
        <p:nvPicPr>
          <p:cNvPr id="8" name="Picture 7">
            <a:extLst>
              <a:ext uri="{FF2B5EF4-FFF2-40B4-BE49-F238E27FC236}">
                <a16:creationId xmlns:a16="http://schemas.microsoft.com/office/drawing/2014/main" id="{A13ED858-A771-5D30-F111-DF3E4D35B7DC}"/>
              </a:ext>
            </a:extLst>
          </p:cNvPr>
          <p:cNvPicPr>
            <a:picLocks noChangeAspect="1"/>
          </p:cNvPicPr>
          <p:nvPr/>
        </p:nvPicPr>
        <p:blipFill>
          <a:blip r:embed="rId5"/>
          <a:stretch>
            <a:fillRect/>
          </a:stretch>
        </p:blipFill>
        <p:spPr>
          <a:xfrm>
            <a:off x="11025614" y="3631095"/>
            <a:ext cx="1066596" cy="1066595"/>
          </a:xfrm>
          <a:prstGeom prst="rect">
            <a:avLst/>
          </a:prstGeom>
        </p:spPr>
      </p:pic>
      <p:sp>
        <p:nvSpPr>
          <p:cNvPr id="9" name="Google Shape;143;p19">
            <a:extLst>
              <a:ext uri="{FF2B5EF4-FFF2-40B4-BE49-F238E27FC236}">
                <a16:creationId xmlns:a16="http://schemas.microsoft.com/office/drawing/2014/main" id="{E75EF1A6-32BF-1CFB-95CA-F5AB94519780}"/>
              </a:ext>
            </a:extLst>
          </p:cNvPr>
          <p:cNvSpPr txBox="1"/>
          <p:nvPr/>
        </p:nvSpPr>
        <p:spPr>
          <a:xfrm>
            <a:off x="76200" y="5104709"/>
            <a:ext cx="9067800" cy="13627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dirty="0">
                <a:solidFill>
                  <a:schemeClr val="lt1"/>
                </a:solidFill>
                <a:latin typeface="Arial" panose="020B0604020202020204" pitchFamily="34" charset="0"/>
                <a:ea typeface="Century Gothic"/>
                <a:cs typeface="Arial" panose="020B0604020202020204" pitchFamily="34" charset="0"/>
                <a:sym typeface="Century Gothic"/>
              </a:rPr>
              <a:t>Steven Dashiell</a:t>
            </a:r>
            <a:endParaRPr lang="en-US" sz="1400" b="1" dirty="0">
              <a:solidFill>
                <a:schemeClr val="lt1"/>
              </a:solidFill>
              <a:latin typeface="Century Gothic"/>
              <a:sym typeface="Century Gothic"/>
            </a:endParaRP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Post-Doctoral Research Fellow, American University Game Center &amp; Department of Sociology</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American University, Washington, DC, USA</a:t>
            </a:r>
          </a:p>
        </p:txBody>
      </p:sp>
      <p:pic>
        <p:nvPicPr>
          <p:cNvPr id="19" name="Picture 18">
            <a:extLst>
              <a:ext uri="{FF2B5EF4-FFF2-40B4-BE49-F238E27FC236}">
                <a16:creationId xmlns:a16="http://schemas.microsoft.com/office/drawing/2014/main" id="{FE3252A7-F8B8-DFC7-18DB-C99972750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47" y="-167241"/>
            <a:ext cx="2667553" cy="3334441"/>
          </a:xfrm>
          <a:prstGeom prst="rect">
            <a:avLst/>
          </a:prstGeom>
          <a:effectLst>
            <a:glow>
              <a:schemeClr val="tx1">
                <a:alpha val="44764"/>
              </a:schemeClr>
            </a:glow>
            <a:outerShdw blurRad="256079" dist="182492" dir="11100000" sx="115074" sy="115074" algn="ctr" rotWithShape="0">
              <a:schemeClr val="bg1"/>
            </a:outerShdw>
            <a:softEdge rad="0"/>
          </a:effectLst>
        </p:spPr>
      </p:pic>
      <p:sp>
        <p:nvSpPr>
          <p:cNvPr id="23" name="Rectangle 22">
            <a:extLst>
              <a:ext uri="{FF2B5EF4-FFF2-40B4-BE49-F238E27FC236}">
                <a16:creationId xmlns:a16="http://schemas.microsoft.com/office/drawing/2014/main" id="{EB577252-E0C4-E820-EBAD-F2D8905908FF}"/>
              </a:ext>
            </a:extLst>
          </p:cNvPr>
          <p:cNvSpPr/>
          <p:nvPr/>
        </p:nvSpPr>
        <p:spPr>
          <a:xfrm>
            <a:off x="2678022" y="1235339"/>
            <a:ext cx="9296400" cy="1736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4400" b="1" dirty="0">
                <a:effectLst/>
                <a:latin typeface="+mj-lt"/>
                <a:ea typeface="Calibri" panose="020F0502020204030204" pitchFamily="34" charset="0"/>
                <a:cs typeface="Times New Roman" panose="02020603050405020304" pitchFamily="18" charset="0"/>
              </a:rPr>
              <a:t>Of Platforms and the Incongruities of Virtual Party Worlds</a:t>
            </a:r>
            <a:endParaRPr lang="en-US" sz="4400" dirty="0">
              <a:effectLst/>
              <a:latin typeface="+mj-lt"/>
              <a:ea typeface="Calibri" panose="020F0502020204030204" pitchFamily="34" charset="0"/>
              <a:cs typeface="Times New Roman" panose="02020603050405020304" pitchFamily="18" charset="0"/>
            </a:endParaRPr>
          </a:p>
          <a:p>
            <a:r>
              <a:rPr lang="en-US" sz="2000" b="1" dirty="0">
                <a:effectLst/>
                <a:latin typeface="+mj-lt"/>
                <a:ea typeface="Calibri" panose="020F0502020204030204" pitchFamily="34" charset="0"/>
                <a:cs typeface="Times New Roman" panose="02020603050405020304" pitchFamily="18" charset="0"/>
              </a:rPr>
              <a:t>(There is Much More to the Party Than the House)</a:t>
            </a:r>
            <a:r>
              <a:rPr lang="en-US" sz="2000" dirty="0">
                <a:effectLst/>
                <a:latin typeface="+mj-lt"/>
              </a:rPr>
              <a:t> </a:t>
            </a:r>
            <a:endParaRPr lang="en-US" sz="2000" dirty="0">
              <a:latin typeface="+mj-lt"/>
            </a:endParaRPr>
          </a:p>
        </p:txBody>
      </p:sp>
      <p:sp>
        <p:nvSpPr>
          <p:cNvPr id="7" name="Rectangle 6">
            <a:extLst>
              <a:ext uri="{FF2B5EF4-FFF2-40B4-BE49-F238E27FC236}">
                <a16:creationId xmlns:a16="http://schemas.microsoft.com/office/drawing/2014/main" id="{372BFBA3-4777-8507-C9F6-8E74E890E570}"/>
              </a:ext>
            </a:extLst>
          </p:cNvPr>
          <p:cNvSpPr/>
          <p:nvPr/>
        </p:nvSpPr>
        <p:spPr>
          <a:xfrm>
            <a:off x="-21647" y="3100180"/>
            <a:ext cx="12231491" cy="405020"/>
          </a:xfrm>
          <a:prstGeom prst="rect">
            <a:avLst/>
          </a:prstGeom>
          <a:solidFill>
            <a:srgbClr val="FF2C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19th ANNUAL TAMPERE UNIVERSITY GAME RESEARCH LAB SEMINAR | TAMPERE, FINLAND </a:t>
            </a:r>
          </a:p>
        </p:txBody>
      </p:sp>
      <p:cxnSp>
        <p:nvCxnSpPr>
          <p:cNvPr id="21" name="Straight Connector 20">
            <a:extLst>
              <a:ext uri="{FF2B5EF4-FFF2-40B4-BE49-F238E27FC236}">
                <a16:creationId xmlns:a16="http://schemas.microsoft.com/office/drawing/2014/main" id="{1532066C-D7B1-F39B-BE38-820B6AB28FCE}"/>
              </a:ext>
            </a:extLst>
          </p:cNvPr>
          <p:cNvCxnSpPr/>
          <p:nvPr/>
        </p:nvCxnSpPr>
        <p:spPr>
          <a:xfrm>
            <a:off x="-8922" y="3100180"/>
            <a:ext cx="122098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E20EBF-0C3A-AF91-3748-B6AAE2FCD8AF}"/>
              </a:ext>
            </a:extLst>
          </p:cNvPr>
          <p:cNvCxnSpPr/>
          <p:nvPr/>
        </p:nvCxnSpPr>
        <p:spPr>
          <a:xfrm>
            <a:off x="-29668" y="3505200"/>
            <a:ext cx="1220984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C055-60F5-B260-1B0E-6DB47883061C}"/>
              </a:ext>
            </a:extLst>
          </p:cNvPr>
          <p:cNvSpPr>
            <a:spLocks noGrp="1"/>
          </p:cNvSpPr>
          <p:nvPr>
            <p:ph type="title"/>
          </p:nvPr>
        </p:nvSpPr>
        <p:spPr/>
        <p:txBody>
          <a:bodyPr/>
          <a:lstStyle/>
          <a:p>
            <a:r>
              <a:rPr lang="en-US" dirty="0"/>
              <a:t>But wait, its still the game world, so its still the game?</a:t>
            </a:r>
          </a:p>
        </p:txBody>
      </p:sp>
      <p:sp>
        <p:nvSpPr>
          <p:cNvPr id="3" name="Content Placeholder 2">
            <a:extLst>
              <a:ext uri="{FF2B5EF4-FFF2-40B4-BE49-F238E27FC236}">
                <a16:creationId xmlns:a16="http://schemas.microsoft.com/office/drawing/2014/main" id="{88C3739E-93A3-549B-5D3D-69EC3AB3B918}"/>
              </a:ext>
            </a:extLst>
          </p:cNvPr>
          <p:cNvSpPr>
            <a:spLocks noGrp="1"/>
          </p:cNvSpPr>
          <p:nvPr>
            <p:ph idx="1"/>
          </p:nvPr>
        </p:nvSpPr>
        <p:spPr>
          <a:xfrm>
            <a:off x="685800" y="5257800"/>
            <a:ext cx="10820400" cy="884685"/>
          </a:xfrm>
        </p:spPr>
        <p:txBody>
          <a:bodyPr/>
          <a:lstStyle/>
          <a:p>
            <a:pPr marL="0" indent="0">
              <a:buNone/>
            </a:pPr>
            <a:r>
              <a:rPr lang="en-US" dirty="0"/>
              <a:t>An office party takes place in an office, a concert in a prison is still in a prison, and the world of the game is still by and of the game…</a:t>
            </a:r>
          </a:p>
        </p:txBody>
      </p:sp>
      <p:pic>
        <p:nvPicPr>
          <p:cNvPr id="5" name="Picture 4">
            <a:extLst>
              <a:ext uri="{FF2B5EF4-FFF2-40B4-BE49-F238E27FC236}">
                <a16:creationId xmlns:a16="http://schemas.microsoft.com/office/drawing/2014/main" id="{E7356B1F-219D-C942-C631-04BDC7757B67}"/>
              </a:ext>
            </a:extLst>
          </p:cNvPr>
          <p:cNvPicPr>
            <a:picLocks noChangeAspect="1"/>
          </p:cNvPicPr>
          <p:nvPr/>
        </p:nvPicPr>
        <p:blipFill>
          <a:blip r:embed="rId3"/>
          <a:stretch>
            <a:fillRect/>
          </a:stretch>
        </p:blipFill>
        <p:spPr>
          <a:xfrm>
            <a:off x="3581400" y="2353222"/>
            <a:ext cx="5029200" cy="2631948"/>
          </a:xfrm>
          <a:prstGeom prst="rect">
            <a:avLst/>
          </a:prstGeom>
          <a:ln w="19050">
            <a:solidFill>
              <a:schemeClr val="tx1"/>
            </a:solidFill>
          </a:ln>
        </p:spPr>
      </p:pic>
    </p:spTree>
    <p:extLst>
      <p:ext uri="{BB962C8B-B14F-4D97-AF65-F5344CB8AC3E}">
        <p14:creationId xmlns:p14="http://schemas.microsoft.com/office/powerpoint/2010/main" val="414447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D0F3A-C42D-95D3-52EF-A8E517C85E75}"/>
              </a:ext>
            </a:extLst>
          </p:cNvPr>
          <p:cNvPicPr>
            <a:picLocks noChangeAspect="1"/>
          </p:cNvPicPr>
          <p:nvPr/>
        </p:nvPicPr>
        <p:blipFill rotWithShape="1">
          <a:blip r:embed="rId3"/>
          <a:srcRect t="30065"/>
          <a:stretch/>
        </p:blipFill>
        <p:spPr>
          <a:xfrm>
            <a:off x="0" y="0"/>
            <a:ext cx="12192000" cy="5671930"/>
          </a:xfrm>
          <a:prstGeom prst="rect">
            <a:avLst/>
          </a:prstGeom>
        </p:spPr>
      </p:pic>
      <p:sp>
        <p:nvSpPr>
          <p:cNvPr id="6" name="Rectangle 5">
            <a:extLst>
              <a:ext uri="{FF2B5EF4-FFF2-40B4-BE49-F238E27FC236}">
                <a16:creationId xmlns:a16="http://schemas.microsoft.com/office/drawing/2014/main" id="{904F5548-DADB-CAA3-B01F-C3FD174C4BB8}"/>
              </a:ext>
            </a:extLst>
          </p:cNvPr>
          <p:cNvSpPr/>
          <p:nvPr/>
        </p:nvSpPr>
        <p:spPr>
          <a:xfrm>
            <a:off x="14834" y="33130"/>
            <a:ext cx="12177166" cy="5971472"/>
          </a:xfrm>
          <a:prstGeom prst="rect">
            <a:avLst/>
          </a:prstGeom>
          <a:gradFill>
            <a:gsLst>
              <a:gs pos="0">
                <a:schemeClr val="bg1">
                  <a:alpha val="30462"/>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A6E41-DD7D-B649-CAF2-B9FA6B6A33F2}"/>
              </a:ext>
            </a:extLst>
          </p:cNvPr>
          <p:cNvSpPr>
            <a:spLocks noGrp="1"/>
          </p:cNvSpPr>
          <p:nvPr>
            <p:ph type="title"/>
          </p:nvPr>
        </p:nvSpPr>
        <p:spPr>
          <a:xfrm>
            <a:off x="381000" y="4495800"/>
            <a:ext cx="11582400" cy="1293028"/>
          </a:xfrm>
        </p:spPr>
        <p:txBody>
          <a:bodyPr/>
          <a:lstStyle/>
          <a:p>
            <a:r>
              <a:rPr lang="en-US" dirty="0"/>
              <a:t>Also, crowds don’t work well in VR, OR IN MMORPGs, OR HONESTLY ONLINE AT ALL</a:t>
            </a:r>
          </a:p>
        </p:txBody>
      </p:sp>
    </p:spTree>
    <p:extLst>
      <p:ext uri="{BB962C8B-B14F-4D97-AF65-F5344CB8AC3E}">
        <p14:creationId xmlns:p14="http://schemas.microsoft.com/office/powerpoint/2010/main" val="1832060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54A42-976C-8A3C-C64D-1C3722064BD4}"/>
              </a:ext>
            </a:extLst>
          </p:cNvPr>
          <p:cNvSpPr>
            <a:spLocks noGrp="1"/>
          </p:cNvSpPr>
          <p:nvPr>
            <p:ph type="title"/>
          </p:nvPr>
        </p:nvSpPr>
        <p:spPr>
          <a:xfrm>
            <a:off x="609600" y="5257800"/>
            <a:ext cx="11049000" cy="1293028"/>
          </a:xfrm>
        </p:spPr>
        <p:txBody>
          <a:bodyPr/>
          <a:lstStyle/>
          <a:p>
            <a:r>
              <a:rPr lang="en-US" dirty="0"/>
              <a:t>(HERES ONE THAT GOT IT CLOSER TO RIGHT?)</a:t>
            </a:r>
          </a:p>
        </p:txBody>
      </p:sp>
      <p:pic>
        <p:nvPicPr>
          <p:cNvPr id="5" name="Picture 4">
            <a:extLst>
              <a:ext uri="{FF2B5EF4-FFF2-40B4-BE49-F238E27FC236}">
                <a16:creationId xmlns:a16="http://schemas.microsoft.com/office/drawing/2014/main" id="{0DED4CAC-4BEF-2FAF-8522-61902AA832BD}"/>
              </a:ext>
            </a:extLst>
          </p:cNvPr>
          <p:cNvPicPr>
            <a:picLocks noChangeAspect="1"/>
          </p:cNvPicPr>
          <p:nvPr/>
        </p:nvPicPr>
        <p:blipFill>
          <a:blip r:embed="rId3"/>
          <a:stretch>
            <a:fillRect/>
          </a:stretch>
        </p:blipFill>
        <p:spPr>
          <a:xfrm>
            <a:off x="3009900" y="344424"/>
            <a:ext cx="6172200" cy="4608576"/>
          </a:xfrm>
          <a:prstGeom prst="rect">
            <a:avLst/>
          </a:prstGeom>
          <a:ln>
            <a:solidFill>
              <a:schemeClr val="tx1"/>
            </a:solidFill>
          </a:ln>
        </p:spPr>
      </p:pic>
    </p:spTree>
    <p:extLst>
      <p:ext uri="{BB962C8B-B14F-4D97-AF65-F5344CB8AC3E}">
        <p14:creationId xmlns:p14="http://schemas.microsoft.com/office/powerpoint/2010/main" val="3392332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56585-2113-D083-773C-33B0853E1406}"/>
              </a:ext>
            </a:extLst>
          </p:cNvPr>
          <p:cNvSpPr>
            <a:spLocks noGrp="1"/>
          </p:cNvSpPr>
          <p:nvPr>
            <p:ph idx="1"/>
          </p:nvPr>
        </p:nvSpPr>
        <p:spPr>
          <a:xfrm>
            <a:off x="838200" y="228600"/>
            <a:ext cx="10820400" cy="4024125"/>
          </a:xfrm>
        </p:spPr>
        <p:txBody>
          <a:bodyPr/>
          <a:lstStyle/>
          <a:p>
            <a:pPr marL="0" indent="0">
              <a:buNone/>
            </a:pPr>
            <a:r>
              <a:rPr lang="en-US" sz="3200" dirty="0">
                <a:effectLst/>
                <a:ea typeface="Calibri" panose="020F0502020204030204" pitchFamily="34" charset="0"/>
                <a:cs typeface="Times New Roman" panose="02020603050405020304" pitchFamily="18" charset="0"/>
              </a:rPr>
              <a:t>In 2016 the skyboxes of Azeroth were modified to include the depiction of Argon as a part of the World of Warcraft Legion expansion. This depiction included a decaying planet being ravished by demons. Player-organizer and festival co-founder </a:t>
            </a:r>
            <a:r>
              <a:rPr lang="en-US" sz="3200" dirty="0" err="1">
                <a:effectLst/>
                <a:ea typeface="Calibri" panose="020F0502020204030204" pitchFamily="34" charset="0"/>
                <a:cs typeface="Times New Roman" panose="02020603050405020304" pitchFamily="18" charset="0"/>
              </a:rPr>
              <a:t>Ragewine</a:t>
            </a:r>
            <a:r>
              <a:rPr lang="en-US" sz="3200" dirty="0">
                <a:effectLst/>
                <a:ea typeface="Calibri" panose="020F0502020204030204" pitchFamily="34" charset="0"/>
                <a:cs typeface="Times New Roman" panose="02020603050405020304" pitchFamily="18" charset="0"/>
              </a:rPr>
              <a:t> noted that “</a:t>
            </a:r>
            <a:r>
              <a:rPr lang="en-US" sz="3200" b="1" dirty="0">
                <a:solidFill>
                  <a:srgbClr val="FF00FF"/>
                </a:solidFill>
                <a:effectLst/>
                <a:ea typeface="Calibri" panose="020F0502020204030204" pitchFamily="34" charset="0"/>
                <a:cs typeface="Times New Roman" panose="02020603050405020304" pitchFamily="18" charset="0"/>
              </a:rPr>
              <a:t>In 2017 when Argus had just made its dramatic debut into the skyboxes of Azeroth, the vibe as we partied under it was definitely: ‘This Is Fine. We’re okay with the events which are currently unfolding.’” </a:t>
            </a:r>
            <a:r>
              <a:rPr lang="en-US" sz="1800" dirty="0">
                <a:solidFill>
                  <a:schemeClr val="bg1">
                    <a:lumMod val="50000"/>
                    <a:lumOff val="50000"/>
                  </a:schemeClr>
                </a:solidFill>
                <a:effectLst/>
                <a:ea typeface="Calibri" panose="020F0502020204030204" pitchFamily="34" charset="0"/>
                <a:cs typeface="Times New Roman" panose="02020603050405020304" pitchFamily="18" charset="0"/>
              </a:rPr>
              <a:t>(Marshall, 2022) </a:t>
            </a:r>
            <a:r>
              <a:rPr lang="en-US" sz="3200" dirty="0">
                <a:effectLst/>
                <a:ea typeface="Calibri" panose="020F0502020204030204" pitchFamily="34" charset="0"/>
                <a:cs typeface="Times New Roman" panose="02020603050405020304" pitchFamily="18" charset="0"/>
              </a:rPr>
              <a:t>Thus, the world in which the party occurs is always a part of the game, </a:t>
            </a:r>
            <a:r>
              <a:rPr lang="en-US" sz="3200" b="1" dirty="0">
                <a:effectLst/>
                <a:ea typeface="Calibri" panose="020F0502020204030204" pitchFamily="34" charset="0"/>
                <a:cs typeface="Times New Roman" panose="02020603050405020304" pitchFamily="18" charset="0"/>
              </a:rPr>
              <a:t>and thus the party and the game are inextricably linked by context</a:t>
            </a:r>
            <a:r>
              <a:rPr lang="en-US" sz="32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83607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A63BD4-FEEF-6D51-C4D0-99F9065A2EBC}"/>
              </a:ext>
            </a:extLst>
          </p:cNvPr>
          <p:cNvSpPr>
            <a:spLocks noGrp="1"/>
          </p:cNvSpPr>
          <p:nvPr>
            <p:ph idx="1"/>
          </p:nvPr>
        </p:nvSpPr>
        <p:spPr>
          <a:xfrm>
            <a:off x="3733800" y="152400"/>
            <a:ext cx="8229600" cy="4024125"/>
          </a:xfrm>
        </p:spPr>
        <p:txBody>
          <a:bodyPr/>
          <a:lstStyle/>
          <a:p>
            <a:pPr marL="0" indent="0">
              <a:buNone/>
            </a:pPr>
            <a:r>
              <a:rPr lang="en-US" sz="2800" dirty="0">
                <a:effectLst/>
                <a:latin typeface="Century Gothic" panose="020B0502020202020204" pitchFamily="34" charset="0"/>
                <a:ea typeface="Calibri" panose="020F0502020204030204" pitchFamily="34" charset="0"/>
              </a:rPr>
              <a:t>A recent study that explored attempts to digitalize London’s Knotting Hill Festival Caribbean Carnival during the global COVID-19 pandemic using tools such as Zoom noted on the difficulty of recreating in-person performance and audience, with one study participant describing the situation as follows: </a:t>
            </a:r>
            <a:r>
              <a:rPr lang="en-US" sz="2800" b="1" dirty="0">
                <a:solidFill>
                  <a:srgbClr val="FF00FF"/>
                </a:solidFill>
                <a:effectLst/>
                <a:latin typeface="Century Gothic" panose="020B0502020202020204" pitchFamily="34" charset="0"/>
                <a:ea typeface="Calibri" panose="020F0502020204030204" pitchFamily="34" charset="0"/>
              </a:rPr>
              <a:t>“Jerome quickly summarized three aspects of carnival in </a:t>
            </a:r>
            <a:r>
              <a:rPr lang="en-US" sz="2800" b="1" dirty="0" err="1">
                <a:solidFill>
                  <a:srgbClr val="FF00FF"/>
                </a:solidFill>
                <a:effectLst/>
                <a:latin typeface="Century Gothic" panose="020B0502020202020204" pitchFamily="34" charset="0"/>
                <a:ea typeface="Calibri" panose="020F0502020204030204" pitchFamily="34" charset="0"/>
              </a:rPr>
              <a:t>Notting</a:t>
            </a:r>
            <a:r>
              <a:rPr lang="en-US" sz="2800" b="1" dirty="0">
                <a:solidFill>
                  <a:srgbClr val="FF00FF"/>
                </a:solidFill>
                <a:effectLst/>
                <a:latin typeface="Century Gothic" panose="020B0502020202020204" pitchFamily="34" charset="0"/>
                <a:ea typeface="Calibri" panose="020F0502020204030204" pitchFamily="34" charset="0"/>
              </a:rPr>
              <a:t> Hill that cannot be replaced by the </a:t>
            </a:r>
            <a:r>
              <a:rPr lang="en-US" sz="2800" b="1" dirty="0" err="1">
                <a:solidFill>
                  <a:srgbClr val="FF00FF"/>
                </a:solidFill>
                <a:effectLst/>
                <a:latin typeface="Century Gothic" panose="020B0502020202020204" pitchFamily="34" charset="0"/>
                <a:ea typeface="Calibri" panose="020F0502020204030204" pitchFamily="34" charset="0"/>
              </a:rPr>
              <a:t>digitalscape</a:t>
            </a:r>
            <a:r>
              <a:rPr lang="en-US" sz="2800" b="1" dirty="0">
                <a:solidFill>
                  <a:srgbClr val="FF00FF"/>
                </a:solidFill>
                <a:effectLst/>
                <a:latin typeface="Century Gothic" panose="020B0502020202020204" pitchFamily="34" charset="0"/>
                <a:ea typeface="Calibri" panose="020F0502020204030204" pitchFamily="34" charset="0"/>
              </a:rPr>
              <a:t>: 1) carnival is a mass phenomenon; 2) it is a contextualized event embedded in its urban location; and 3) it is a multidisciplinary performance where soundscape is a determinant phenomenon.”</a:t>
            </a:r>
            <a:r>
              <a:rPr lang="en-US" sz="2800" dirty="0">
                <a:effectLst/>
                <a:latin typeface="Century Gothic" panose="020B0502020202020204" pitchFamily="34" charset="0"/>
                <a:ea typeface="Calibri" panose="020F0502020204030204" pitchFamily="34" charset="0"/>
              </a:rPr>
              <a:t> </a:t>
            </a:r>
            <a:r>
              <a:rPr lang="en-US" sz="1800" dirty="0">
                <a:solidFill>
                  <a:schemeClr val="bg1">
                    <a:lumMod val="50000"/>
                    <a:lumOff val="50000"/>
                  </a:schemeClr>
                </a:solidFill>
                <a:effectLst/>
                <a:latin typeface="Century Gothic" panose="020B0502020202020204" pitchFamily="34" charset="0"/>
                <a:ea typeface="Calibri" panose="020F0502020204030204" pitchFamily="34" charset="0"/>
              </a:rPr>
              <a:t>(</a:t>
            </a:r>
            <a:r>
              <a:rPr lang="en-US" sz="1800" dirty="0" err="1">
                <a:solidFill>
                  <a:schemeClr val="bg1">
                    <a:lumMod val="50000"/>
                    <a:lumOff val="50000"/>
                  </a:schemeClr>
                </a:solidFill>
                <a:effectLst/>
                <a:latin typeface="Century Gothic" panose="020B0502020202020204" pitchFamily="34" charset="0"/>
                <a:ea typeface="Calibri" panose="020F0502020204030204" pitchFamily="34" charset="0"/>
              </a:rPr>
              <a:t>Gugolati</a:t>
            </a:r>
            <a:r>
              <a:rPr lang="en-US" sz="1800" dirty="0">
                <a:solidFill>
                  <a:schemeClr val="bg1">
                    <a:lumMod val="50000"/>
                    <a:lumOff val="50000"/>
                  </a:schemeClr>
                </a:solidFill>
                <a:effectLst/>
                <a:latin typeface="Century Gothic" panose="020B0502020202020204" pitchFamily="34" charset="0"/>
                <a:ea typeface="Calibri" panose="020F0502020204030204" pitchFamily="34" charset="0"/>
              </a:rPr>
              <a:t> and Kline-Thomas, 2022). </a:t>
            </a:r>
            <a:endParaRPr lang="en-US" sz="1800" dirty="0">
              <a:solidFill>
                <a:schemeClr val="bg1">
                  <a:lumMod val="50000"/>
                  <a:lumOff val="50000"/>
                </a:schemeClr>
              </a:solidFill>
              <a:latin typeface="Century Gothic" panose="020B0502020202020204" pitchFamily="34" charset="0"/>
            </a:endParaRPr>
          </a:p>
        </p:txBody>
      </p:sp>
      <p:pic>
        <p:nvPicPr>
          <p:cNvPr id="5" name="Picture 4">
            <a:extLst>
              <a:ext uri="{FF2B5EF4-FFF2-40B4-BE49-F238E27FC236}">
                <a16:creationId xmlns:a16="http://schemas.microsoft.com/office/drawing/2014/main" id="{C263C940-6D61-9D71-A7EB-632BABBB27C4}"/>
              </a:ext>
            </a:extLst>
          </p:cNvPr>
          <p:cNvPicPr>
            <a:picLocks noChangeAspect="1"/>
          </p:cNvPicPr>
          <p:nvPr/>
        </p:nvPicPr>
        <p:blipFill rotWithShape="1">
          <a:blip r:embed="rId3"/>
          <a:srcRect r="21152"/>
          <a:stretch/>
        </p:blipFill>
        <p:spPr>
          <a:xfrm>
            <a:off x="-16041" y="0"/>
            <a:ext cx="3597442" cy="6858000"/>
          </a:xfrm>
          <a:prstGeom prst="rect">
            <a:avLst/>
          </a:prstGeom>
        </p:spPr>
      </p:pic>
      <p:cxnSp>
        <p:nvCxnSpPr>
          <p:cNvPr id="7" name="Straight Connector 6">
            <a:extLst>
              <a:ext uri="{FF2B5EF4-FFF2-40B4-BE49-F238E27FC236}">
                <a16:creationId xmlns:a16="http://schemas.microsoft.com/office/drawing/2014/main" id="{6F22B483-61EC-C89D-C190-452DFDF44510}"/>
              </a:ext>
            </a:extLst>
          </p:cNvPr>
          <p:cNvCxnSpPr/>
          <p:nvPr/>
        </p:nvCxnSpPr>
        <p:spPr>
          <a:xfrm>
            <a:off x="3581401" y="0"/>
            <a:ext cx="0" cy="685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660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A69F-A556-2E1C-8AF4-70252AB4832D}"/>
              </a:ext>
            </a:extLst>
          </p:cNvPr>
          <p:cNvSpPr>
            <a:spLocks noGrp="1"/>
          </p:cNvSpPr>
          <p:nvPr>
            <p:ph type="title"/>
          </p:nvPr>
        </p:nvSpPr>
        <p:spPr>
          <a:xfrm>
            <a:off x="304800" y="674312"/>
            <a:ext cx="11582400" cy="1293028"/>
          </a:xfrm>
        </p:spPr>
        <p:txBody>
          <a:bodyPr/>
          <a:lstStyle/>
          <a:p>
            <a:r>
              <a:rPr lang="en-US" dirty="0"/>
              <a:t>CREATION &amp; CURATION AS A WAY FORWARD?</a:t>
            </a:r>
          </a:p>
        </p:txBody>
      </p:sp>
      <p:sp>
        <p:nvSpPr>
          <p:cNvPr id="3" name="Content Placeholder 2">
            <a:extLst>
              <a:ext uri="{FF2B5EF4-FFF2-40B4-BE49-F238E27FC236}">
                <a16:creationId xmlns:a16="http://schemas.microsoft.com/office/drawing/2014/main" id="{D0C88474-3E9A-D4CF-3E61-E0D9C5C2C3A2}"/>
              </a:ext>
            </a:extLst>
          </p:cNvPr>
          <p:cNvSpPr>
            <a:spLocks noGrp="1"/>
          </p:cNvSpPr>
          <p:nvPr>
            <p:ph idx="1"/>
          </p:nvPr>
        </p:nvSpPr>
        <p:spPr>
          <a:xfrm>
            <a:off x="685800" y="1416937"/>
            <a:ext cx="10820400" cy="4024125"/>
          </a:xfrm>
        </p:spPr>
        <p:txBody>
          <a:bodyPr/>
          <a:lstStyle/>
          <a:p>
            <a:r>
              <a:rPr lang="en-US" sz="2400" dirty="0">
                <a:effectLst/>
                <a:ea typeface="Calibri" panose="020F0502020204030204" pitchFamily="34" charset="0"/>
              </a:rPr>
              <a:t>This linkage between the game context and the party context is why, perhaps, some communities have specifically sought out platforms </a:t>
            </a:r>
            <a:r>
              <a:rPr lang="en-US" sz="2400" b="1" dirty="0">
                <a:solidFill>
                  <a:srgbClr val="FF00FF"/>
                </a:solidFill>
                <a:effectLst/>
                <a:ea typeface="Calibri" panose="020F0502020204030204" pitchFamily="34" charset="0"/>
              </a:rPr>
              <a:t>for which there is very little game context at all</a:t>
            </a:r>
            <a:r>
              <a:rPr lang="en-US" sz="2400" dirty="0">
                <a:effectLst/>
                <a:ea typeface="Calibri" panose="020F0502020204030204" pitchFamily="34" charset="0"/>
              </a:rPr>
              <a:t>, such as </a:t>
            </a:r>
            <a:r>
              <a:rPr lang="en-US" sz="2400" i="1" dirty="0">
                <a:effectLst/>
                <a:ea typeface="Calibri" panose="020F0502020204030204" pitchFamily="34" charset="0"/>
              </a:rPr>
              <a:t>Second Life</a:t>
            </a:r>
            <a:r>
              <a:rPr lang="en-US" sz="2400" dirty="0">
                <a:effectLst/>
                <a:ea typeface="Calibri" panose="020F0502020204030204" pitchFamily="34" charset="0"/>
              </a:rPr>
              <a:t> or </a:t>
            </a:r>
            <a:r>
              <a:rPr lang="en-US" sz="2400" i="1" dirty="0" err="1">
                <a:effectLst/>
                <a:ea typeface="Calibri" panose="020F0502020204030204" pitchFamily="34" charset="0"/>
              </a:rPr>
              <a:t>There.com</a:t>
            </a:r>
            <a:r>
              <a:rPr lang="en-US" sz="2400" dirty="0">
                <a:effectLst/>
              </a:rPr>
              <a:t> </a:t>
            </a:r>
            <a:endParaRPr lang="en-US" sz="2400" dirty="0"/>
          </a:p>
          <a:p>
            <a:r>
              <a:rPr lang="en-US" sz="2400" dirty="0">
                <a:effectLst/>
                <a:ea typeface="Calibri" panose="020F0502020204030204" pitchFamily="34" charset="0"/>
              </a:rPr>
              <a:t>But what is interesting in these contexts is that, similar to </a:t>
            </a:r>
            <a:r>
              <a:rPr lang="en-US" sz="2400" i="1" dirty="0">
                <a:effectLst/>
                <a:ea typeface="Calibri" panose="020F0502020204030204" pitchFamily="34" charset="0"/>
              </a:rPr>
              <a:t>Minecraft, Roblox, </a:t>
            </a:r>
            <a:r>
              <a:rPr lang="en-US" sz="2400" dirty="0">
                <a:effectLst/>
                <a:ea typeface="Calibri" panose="020F0502020204030204" pitchFamily="34" charset="0"/>
              </a:rPr>
              <a:t>or several of the other platforms typically thought about under the umbrella of the ‘metaverse’ these platforms </a:t>
            </a:r>
            <a:r>
              <a:rPr lang="en-US" sz="2400" b="1" dirty="0">
                <a:solidFill>
                  <a:srgbClr val="FF00FF"/>
                </a:solidFill>
                <a:effectLst/>
                <a:ea typeface="Calibri" panose="020F0502020204030204" pitchFamily="34" charset="0"/>
              </a:rPr>
              <a:t>offer richer content creation tools for players</a:t>
            </a:r>
            <a:r>
              <a:rPr lang="en-US" sz="2400" dirty="0">
                <a:effectLst/>
                <a:ea typeface="Calibri" panose="020F0502020204030204" pitchFamily="34" charset="0"/>
              </a:rPr>
              <a:t>, and are typically less combat- or competitive-game oriented.</a:t>
            </a:r>
            <a:r>
              <a:rPr lang="en-US" sz="2400" dirty="0">
                <a:effectLst/>
              </a:rPr>
              <a:t> </a:t>
            </a:r>
            <a:endParaRPr lang="en-US" sz="2400" dirty="0"/>
          </a:p>
          <a:p>
            <a:r>
              <a:rPr lang="en-US" sz="2400" dirty="0">
                <a:effectLst/>
                <a:ea typeface="Calibri" panose="020F0502020204030204" pitchFamily="34" charset="0"/>
              </a:rPr>
              <a:t>In 2022, for the first time, the </a:t>
            </a:r>
            <a:r>
              <a:rPr lang="en-US" sz="2400" dirty="0" err="1">
                <a:effectLst/>
                <a:ea typeface="Calibri" panose="020F0502020204030204" pitchFamily="34" charset="0"/>
              </a:rPr>
              <a:t>Stranglethorn</a:t>
            </a:r>
            <a:r>
              <a:rPr lang="en-US" sz="2400" dirty="0">
                <a:effectLst/>
                <a:ea typeface="Calibri" panose="020F0502020204030204" pitchFamily="34" charset="0"/>
              </a:rPr>
              <a:t> Bonfire Bash was held not inside of </a:t>
            </a:r>
            <a:r>
              <a:rPr lang="en-US" sz="2400" i="1" dirty="0">
                <a:effectLst/>
                <a:ea typeface="Calibri" panose="020F0502020204030204" pitchFamily="34" charset="0"/>
              </a:rPr>
              <a:t>World of Warcraft</a:t>
            </a:r>
            <a:r>
              <a:rPr lang="en-US" sz="2400" dirty="0">
                <a:effectLst/>
                <a:ea typeface="Calibri" panose="020F0502020204030204" pitchFamily="34" charset="0"/>
              </a:rPr>
              <a:t>, but rather a </a:t>
            </a:r>
            <a:r>
              <a:rPr lang="en-US" sz="2400" b="1" dirty="0">
                <a:solidFill>
                  <a:srgbClr val="FF00FF"/>
                </a:solidFill>
                <a:effectLst/>
                <a:ea typeface="Calibri" panose="020F0502020204030204" pitchFamily="34" charset="0"/>
              </a:rPr>
              <a:t>customized and </a:t>
            </a:r>
            <a:r>
              <a:rPr lang="en-US" sz="2400" b="1" dirty="0" err="1">
                <a:solidFill>
                  <a:srgbClr val="FF00FF"/>
                </a:solidFill>
                <a:effectLst/>
                <a:ea typeface="Calibri" panose="020F0502020204030204" pitchFamily="34" charset="0"/>
              </a:rPr>
              <a:t>modded</a:t>
            </a:r>
            <a:r>
              <a:rPr lang="en-US" sz="2400" b="1" dirty="0">
                <a:solidFill>
                  <a:srgbClr val="FF00FF"/>
                </a:solidFill>
                <a:effectLst/>
                <a:ea typeface="Calibri" panose="020F0502020204030204" pitchFamily="34" charset="0"/>
              </a:rPr>
              <a:t> version</a:t>
            </a:r>
            <a:r>
              <a:rPr lang="en-US" sz="2400" dirty="0">
                <a:effectLst/>
                <a:ea typeface="Calibri" panose="020F0502020204030204" pitchFamily="34" charset="0"/>
              </a:rPr>
              <a:t> of </a:t>
            </a:r>
            <a:r>
              <a:rPr lang="en-US" sz="2400" i="1" dirty="0">
                <a:effectLst/>
                <a:ea typeface="Calibri" panose="020F0502020204030204" pitchFamily="34" charset="0"/>
              </a:rPr>
              <a:t>Word of Warcraft</a:t>
            </a:r>
            <a:r>
              <a:rPr lang="en-US" sz="2400" dirty="0">
                <a:effectLst/>
                <a:ea typeface="Calibri" panose="020F0502020204030204" pitchFamily="34" charset="0"/>
              </a:rPr>
              <a:t> running via Epsilon </a:t>
            </a:r>
            <a:endParaRPr lang="en-US" sz="2400" dirty="0"/>
          </a:p>
        </p:txBody>
      </p:sp>
    </p:spTree>
    <p:extLst>
      <p:ext uri="{BB962C8B-B14F-4D97-AF65-F5344CB8AC3E}">
        <p14:creationId xmlns:p14="http://schemas.microsoft.com/office/powerpoint/2010/main" val="226240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a:extLst>
              <a:ext uri="{FF2B5EF4-FFF2-40B4-BE49-F238E27FC236}">
                <a16:creationId xmlns:a16="http://schemas.microsoft.com/office/drawing/2014/main" id="{15047B9D-22E1-5A27-9E77-F63CF0FE8936}"/>
              </a:ext>
            </a:extLst>
          </p:cNvPr>
          <p:cNvPicPr>
            <a:picLocks noChangeAspect="1"/>
          </p:cNvPicPr>
          <p:nvPr/>
        </p:nvPicPr>
        <p:blipFill rotWithShape="1">
          <a:blip r:embed="rId3">
            <a:extLst>
              <a:ext uri="{28A0092B-C50C-407E-A947-70E740481C1C}">
                <a14:useLocalDpi xmlns:a14="http://schemas.microsoft.com/office/drawing/2010/main" val="0"/>
              </a:ext>
            </a:extLst>
          </a:blip>
          <a:srcRect t="9322" b="3334"/>
          <a:stretch/>
        </p:blipFill>
        <p:spPr>
          <a:xfrm>
            <a:off x="0" y="0"/>
            <a:ext cx="12192000" cy="5990086"/>
          </a:xfrm>
          <a:prstGeom prst="rect">
            <a:avLst/>
          </a:prstGeom>
        </p:spPr>
      </p:pic>
      <p:sp>
        <p:nvSpPr>
          <p:cNvPr id="7" name="Rectangle 6">
            <a:extLst>
              <a:ext uri="{FF2B5EF4-FFF2-40B4-BE49-F238E27FC236}">
                <a16:creationId xmlns:a16="http://schemas.microsoft.com/office/drawing/2014/main" id="{0FA55D12-358B-B903-77C8-1E00D2FA5764}"/>
              </a:ext>
            </a:extLst>
          </p:cNvPr>
          <p:cNvSpPr/>
          <p:nvPr/>
        </p:nvSpPr>
        <p:spPr>
          <a:xfrm>
            <a:off x="14834" y="0"/>
            <a:ext cx="12192000" cy="6004602"/>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5072A7-BA31-63EB-7F08-BB63FA88DDA3}"/>
              </a:ext>
            </a:extLst>
          </p:cNvPr>
          <p:cNvSpPr>
            <a:spLocks noGrp="1"/>
          </p:cNvSpPr>
          <p:nvPr>
            <p:ph idx="1"/>
          </p:nvPr>
        </p:nvSpPr>
        <p:spPr>
          <a:xfrm>
            <a:off x="700634" y="2362200"/>
            <a:ext cx="10820400" cy="3246885"/>
          </a:xfrm>
        </p:spPr>
        <p:txBody>
          <a:bodyPr/>
          <a:lstStyle/>
          <a:p>
            <a:pPr marL="0" indent="0">
              <a:buNone/>
            </a:pPr>
            <a:r>
              <a:rPr lang="en-US" sz="3200" dirty="0">
                <a:effectLst/>
                <a:ea typeface="Calibri" panose="020F0502020204030204" pitchFamily="34" charset="0"/>
                <a:cs typeface="Times New Roman" panose="02020603050405020304" pitchFamily="18" charset="0"/>
              </a:rPr>
              <a:t>This perhaps is the eventual path these party worlds might take, with less focus on the game that got them there and more focus on </a:t>
            </a:r>
            <a:r>
              <a:rPr lang="en-US" sz="3200" b="1" dirty="0">
                <a:solidFill>
                  <a:srgbClr val="FF00FF"/>
                </a:solidFill>
                <a:effectLst/>
                <a:ea typeface="Calibri" panose="020F0502020204030204" pitchFamily="34" charset="0"/>
                <a:cs typeface="Times New Roman" panose="02020603050405020304" pitchFamily="18" charset="0"/>
              </a:rPr>
              <a:t>customization</a:t>
            </a:r>
            <a:r>
              <a:rPr lang="en-US" sz="3200" dirty="0">
                <a:effectLst/>
                <a:ea typeface="Calibri" panose="020F0502020204030204" pitchFamily="34" charset="0"/>
                <a:cs typeface="Times New Roman" panose="02020603050405020304" pitchFamily="18" charset="0"/>
              </a:rPr>
              <a:t>, </a:t>
            </a:r>
            <a:r>
              <a:rPr lang="en-US" sz="3200" b="1" dirty="0">
                <a:solidFill>
                  <a:srgbClr val="FF00FF"/>
                </a:solidFill>
                <a:effectLst/>
                <a:ea typeface="Calibri" panose="020F0502020204030204" pitchFamily="34" charset="0"/>
                <a:cs typeface="Times New Roman" panose="02020603050405020304" pitchFamily="18" charset="0"/>
              </a:rPr>
              <a:t>content creation</a:t>
            </a:r>
            <a:r>
              <a:rPr lang="en-US" sz="3200" dirty="0">
                <a:effectLst/>
                <a:ea typeface="Calibri" panose="020F0502020204030204" pitchFamily="34" charset="0"/>
                <a:cs typeface="Times New Roman" panose="02020603050405020304" pitchFamily="18" charset="0"/>
              </a:rPr>
              <a:t>, and </a:t>
            </a:r>
            <a:r>
              <a:rPr lang="en-US" sz="3200" b="1" dirty="0">
                <a:solidFill>
                  <a:srgbClr val="FF00FF"/>
                </a:solidFill>
                <a:effectLst/>
                <a:ea typeface="Calibri" panose="020F0502020204030204" pitchFamily="34" charset="0"/>
                <a:cs typeface="Times New Roman" panose="02020603050405020304" pitchFamily="18" charset="0"/>
              </a:rPr>
              <a:t>experience curation</a:t>
            </a:r>
            <a:r>
              <a:rPr lang="en-US" sz="3200" dirty="0">
                <a:effectLst/>
                <a:ea typeface="Calibri" panose="020F0502020204030204" pitchFamily="34" charset="0"/>
                <a:cs typeface="Times New Roman" panose="02020603050405020304" pitchFamily="18" charset="0"/>
              </a:rPr>
              <a:t>. Right now, the games are the focus of creating an audience of scale, and a shared initial context to form friendships and networks, but as these platforms continue to mature it is unclear how this will evolve.</a:t>
            </a:r>
          </a:p>
          <a:p>
            <a:endParaRPr lang="en-US" dirty="0"/>
          </a:p>
        </p:txBody>
      </p:sp>
    </p:spTree>
    <p:extLst>
      <p:ext uri="{BB962C8B-B14F-4D97-AF65-F5344CB8AC3E}">
        <p14:creationId xmlns:p14="http://schemas.microsoft.com/office/powerpoint/2010/main" val="254889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D1B06B-EA58-9006-8816-D64537F20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4038600"/>
          </a:xfrm>
          <a:prstGeom prst="rect">
            <a:avLst/>
          </a:prstGeom>
        </p:spPr>
      </p:pic>
      <p:sp>
        <p:nvSpPr>
          <p:cNvPr id="7" name="Rectangle 6">
            <a:extLst>
              <a:ext uri="{FF2B5EF4-FFF2-40B4-BE49-F238E27FC236}">
                <a16:creationId xmlns:a16="http://schemas.microsoft.com/office/drawing/2014/main" id="{8A1D908D-611B-57E8-4CC0-77871AC501C0}"/>
              </a:ext>
            </a:extLst>
          </p:cNvPr>
          <p:cNvSpPr/>
          <p:nvPr/>
        </p:nvSpPr>
        <p:spPr>
          <a:xfrm>
            <a:off x="14834" y="1447800"/>
            <a:ext cx="12177166" cy="262393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7AEC2-CC1B-B0C8-C77E-66BB1F717CC6}"/>
              </a:ext>
            </a:extLst>
          </p:cNvPr>
          <p:cNvSpPr>
            <a:spLocks noGrp="1"/>
          </p:cNvSpPr>
          <p:nvPr>
            <p:ph type="title"/>
          </p:nvPr>
        </p:nvSpPr>
        <p:spPr>
          <a:xfrm>
            <a:off x="914400" y="2954755"/>
            <a:ext cx="8610600" cy="671763"/>
          </a:xfrm>
        </p:spPr>
        <p:txBody>
          <a:bodyPr/>
          <a:lstStyle/>
          <a:p>
            <a:pPr algn="l"/>
            <a:r>
              <a:rPr lang="en-US" dirty="0"/>
              <a:t>CONCLUSION</a:t>
            </a:r>
          </a:p>
        </p:txBody>
      </p:sp>
      <p:sp>
        <p:nvSpPr>
          <p:cNvPr id="3" name="Content Placeholder 2">
            <a:extLst>
              <a:ext uri="{FF2B5EF4-FFF2-40B4-BE49-F238E27FC236}">
                <a16:creationId xmlns:a16="http://schemas.microsoft.com/office/drawing/2014/main" id="{16CB7C43-C002-89AF-4B62-5C18716C48A3}"/>
              </a:ext>
            </a:extLst>
          </p:cNvPr>
          <p:cNvSpPr>
            <a:spLocks noGrp="1"/>
          </p:cNvSpPr>
          <p:nvPr>
            <p:ph idx="1"/>
          </p:nvPr>
        </p:nvSpPr>
        <p:spPr>
          <a:xfrm>
            <a:off x="914400" y="3567363"/>
            <a:ext cx="10591800" cy="2971800"/>
          </a:xfrm>
        </p:spPr>
        <p:txBody>
          <a:bodyPr/>
          <a:lstStyle/>
          <a:p>
            <a:pPr marL="0" indent="0">
              <a:buNone/>
            </a:pPr>
            <a:r>
              <a:rPr lang="en-US" sz="3200" dirty="0">
                <a:effectLst/>
                <a:ea typeface="Calibri" panose="020F0502020204030204" pitchFamily="34" charset="0"/>
              </a:rPr>
              <a:t>It is perhaps an open question as to whether the current form of virtual worlds, given the technology, can ever rise to a definition of party commensurate with the real, or can at best only mimic the deeper, humanistic needs we attend parties in the first place. </a:t>
            </a:r>
            <a:endParaRPr lang="en-US" sz="3200" dirty="0"/>
          </a:p>
        </p:txBody>
      </p:sp>
    </p:spTree>
    <p:extLst>
      <p:ext uri="{BB962C8B-B14F-4D97-AF65-F5344CB8AC3E}">
        <p14:creationId xmlns:p14="http://schemas.microsoft.com/office/powerpoint/2010/main" val="91873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2C8C-78AE-2229-B18D-A3B04EF098BE}"/>
              </a:ext>
            </a:extLst>
          </p:cNvPr>
          <p:cNvSpPr>
            <a:spLocks noGrp="1"/>
          </p:cNvSpPr>
          <p:nvPr>
            <p:ph type="title"/>
          </p:nvPr>
        </p:nvSpPr>
        <p:spPr>
          <a:xfrm>
            <a:off x="2895600" y="457200"/>
            <a:ext cx="8610600" cy="1293028"/>
          </a:xfrm>
        </p:spPr>
        <p:txBody>
          <a:bodyPr/>
          <a:lstStyle/>
          <a:p>
            <a:r>
              <a:rPr lang="en-US" dirty="0"/>
              <a:t>AFTERWARD</a:t>
            </a:r>
          </a:p>
        </p:txBody>
      </p:sp>
      <p:sp>
        <p:nvSpPr>
          <p:cNvPr id="3" name="Content Placeholder 2">
            <a:extLst>
              <a:ext uri="{FF2B5EF4-FFF2-40B4-BE49-F238E27FC236}">
                <a16:creationId xmlns:a16="http://schemas.microsoft.com/office/drawing/2014/main" id="{DB4CDFDE-803F-B2AB-BD96-75E41795F858}"/>
              </a:ext>
            </a:extLst>
          </p:cNvPr>
          <p:cNvSpPr>
            <a:spLocks noGrp="1"/>
          </p:cNvSpPr>
          <p:nvPr>
            <p:ph idx="1"/>
          </p:nvPr>
        </p:nvSpPr>
        <p:spPr>
          <a:xfrm>
            <a:off x="0" y="1143000"/>
            <a:ext cx="12192000" cy="4024125"/>
          </a:xfrm>
        </p:spPr>
        <p:txBody>
          <a:bodyPr/>
          <a:lstStyle/>
          <a:p>
            <a:pPr marL="0" marR="0" indent="0">
              <a:spcBef>
                <a:spcPts val="0"/>
              </a:spcBef>
              <a:spcAft>
                <a:spcPts val="0"/>
              </a:spcAft>
              <a:buNone/>
            </a:pPr>
            <a:r>
              <a:rPr lang="en-US" sz="2800" dirty="0">
                <a:effectLst/>
                <a:latin typeface="+mj-lt"/>
                <a:ea typeface="Calibri" panose="020F0502020204030204" pitchFamily="34" charset="0"/>
                <a:cs typeface="Times New Roman" panose="02020603050405020304" pitchFamily="18" charset="0"/>
              </a:rPr>
              <a:t>Ros Alexander: “Ever since I have known [</a:t>
            </a:r>
            <a:r>
              <a:rPr lang="en-US" sz="2800" dirty="0" err="1">
                <a:effectLst/>
                <a:latin typeface="+mj-lt"/>
                <a:ea typeface="Calibri" panose="020F0502020204030204" pitchFamily="34" charset="0"/>
                <a:cs typeface="Times New Roman" panose="02020603050405020304" pitchFamily="18" charset="0"/>
              </a:rPr>
              <a:t>Notting</a:t>
            </a:r>
            <a:r>
              <a:rPr lang="en-US" sz="2800" dirty="0">
                <a:effectLst/>
                <a:latin typeface="+mj-lt"/>
                <a:ea typeface="Calibri" panose="020F0502020204030204" pitchFamily="34" charset="0"/>
                <a:cs typeface="Times New Roman" panose="02020603050405020304" pitchFamily="18" charset="0"/>
              </a:rPr>
              <a:t> Hill Carnival], ever since I was nine years old, there’s always been a move to try and cancel, move it, shift it. […] The </a:t>
            </a:r>
            <a:r>
              <a:rPr lang="en-US" sz="2800" b="1" dirty="0" err="1">
                <a:solidFill>
                  <a:srgbClr val="FF00FF"/>
                </a:solidFill>
                <a:effectLst/>
                <a:latin typeface="+mj-lt"/>
                <a:ea typeface="Calibri" panose="020F0502020204030204" pitchFamily="34" charset="0"/>
                <a:cs typeface="Times New Roman" panose="02020603050405020304" pitchFamily="18" charset="0"/>
              </a:rPr>
              <a:t>digitalness</a:t>
            </a:r>
            <a:r>
              <a:rPr lang="en-US" sz="2800" b="1" dirty="0">
                <a:solidFill>
                  <a:srgbClr val="FF00FF"/>
                </a:solidFill>
                <a:effectLst/>
                <a:latin typeface="+mj-lt"/>
                <a:ea typeface="Calibri" panose="020F0502020204030204" pitchFamily="34" charset="0"/>
                <a:cs typeface="Times New Roman" panose="02020603050405020304" pitchFamily="18" charset="0"/>
              </a:rPr>
              <a:t> of it now potentially raises the risk of </a:t>
            </a:r>
            <a:r>
              <a:rPr lang="en-US" sz="2800" b="1" dirty="0" err="1">
                <a:solidFill>
                  <a:srgbClr val="FF00FF"/>
                </a:solidFill>
                <a:effectLst/>
                <a:latin typeface="+mj-lt"/>
                <a:ea typeface="Calibri" panose="020F0502020204030204" pitchFamily="34" charset="0"/>
                <a:cs typeface="Times New Roman" panose="02020603050405020304" pitchFamily="18" charset="0"/>
              </a:rPr>
              <a:t>Notting</a:t>
            </a:r>
            <a:r>
              <a:rPr lang="en-US" sz="2800" b="1" dirty="0">
                <a:solidFill>
                  <a:srgbClr val="FF00FF"/>
                </a:solidFill>
                <a:effectLst/>
                <a:latin typeface="+mj-lt"/>
                <a:ea typeface="Calibri" panose="020F0502020204030204" pitchFamily="34" charset="0"/>
                <a:cs typeface="Times New Roman" panose="02020603050405020304" pitchFamily="18" charset="0"/>
              </a:rPr>
              <a:t> Hill being changed</a:t>
            </a:r>
            <a:r>
              <a:rPr lang="en-US" sz="2800" dirty="0">
                <a:effectLst/>
                <a:latin typeface="+mj-lt"/>
                <a:ea typeface="Calibri" panose="020F0502020204030204" pitchFamily="34" charset="0"/>
                <a:cs typeface="Times New Roman" panose="02020603050405020304" pitchFamily="18" charset="0"/>
              </a:rPr>
              <a:t>, there’s potentially the risk that it might go in the park. If you have the money to pay for it, you can pay and enter. If you’ve got a very large family and you don’t have much money … [pauses]. </a:t>
            </a:r>
            <a:r>
              <a:rPr lang="en-US" sz="2800" b="1" dirty="0">
                <a:solidFill>
                  <a:srgbClr val="FF2CF8"/>
                </a:solidFill>
                <a:effectLst/>
                <a:latin typeface="+mj-lt"/>
                <a:ea typeface="Calibri" panose="020F0502020204030204" pitchFamily="34" charset="0"/>
                <a:cs typeface="Times New Roman" panose="02020603050405020304" pitchFamily="18" charset="0"/>
              </a:rPr>
              <a:t>So, it becomes a gentrified event for those people who don’t necessarily understand how important it is. </a:t>
            </a:r>
            <a:r>
              <a:rPr lang="en-US" sz="2800" dirty="0">
                <a:effectLst/>
                <a:latin typeface="+mj-lt"/>
                <a:ea typeface="Calibri" panose="020F0502020204030204" pitchFamily="34" charset="0"/>
                <a:cs typeface="Times New Roman" panose="02020603050405020304" pitchFamily="18" charset="0"/>
              </a:rPr>
              <a:t>With carnival, you’re not only a spectator but you’re a performer. So, you’re taking away that from the people whose culture it is a part of. But then you have these spectators who… yes, it’s great to look at, but do they understand?”</a:t>
            </a:r>
            <a:r>
              <a:rPr lang="en-US" sz="2800" dirty="0">
                <a:latin typeface="+mj-lt"/>
                <a:ea typeface="Calibri" panose="020F0502020204030204" pitchFamily="34" charset="0"/>
                <a:cs typeface="Times New Roman" panose="02020603050405020304" pitchFamily="18" charset="0"/>
              </a:rPr>
              <a:t> </a:t>
            </a:r>
            <a:r>
              <a:rPr lang="en-US" sz="1800" dirty="0">
                <a:solidFill>
                  <a:schemeClr val="bg1">
                    <a:lumMod val="50000"/>
                    <a:lumOff val="50000"/>
                  </a:schemeClr>
                </a:solidFill>
                <a:effectLst/>
                <a:latin typeface="+mj-lt"/>
                <a:ea typeface="Calibri" panose="020F0502020204030204" pitchFamily="34" charset="0"/>
              </a:rPr>
              <a:t>(</a:t>
            </a:r>
            <a:r>
              <a:rPr lang="en-US" sz="1800" dirty="0" err="1">
                <a:solidFill>
                  <a:schemeClr val="bg1">
                    <a:lumMod val="50000"/>
                    <a:lumOff val="50000"/>
                  </a:schemeClr>
                </a:solidFill>
                <a:effectLst/>
                <a:latin typeface="+mj-lt"/>
                <a:ea typeface="Calibri" panose="020F0502020204030204" pitchFamily="34" charset="0"/>
              </a:rPr>
              <a:t>Gugolati</a:t>
            </a:r>
            <a:r>
              <a:rPr lang="en-US" sz="1800" dirty="0">
                <a:solidFill>
                  <a:schemeClr val="bg1">
                    <a:lumMod val="50000"/>
                    <a:lumOff val="50000"/>
                  </a:schemeClr>
                </a:solidFill>
                <a:effectLst/>
                <a:latin typeface="+mj-lt"/>
                <a:ea typeface="Calibri" panose="020F0502020204030204" pitchFamily="34" charset="0"/>
              </a:rPr>
              <a:t> and Kline-Thomas, 2022)</a:t>
            </a:r>
            <a:r>
              <a:rPr lang="en-US" sz="1800" dirty="0">
                <a:solidFill>
                  <a:schemeClr val="bg1">
                    <a:lumMod val="50000"/>
                    <a:lumOff val="50000"/>
                  </a:schemeClr>
                </a:solidFill>
                <a:effectLst/>
                <a:latin typeface="+mj-lt"/>
              </a:rPr>
              <a:t> </a:t>
            </a:r>
            <a:endParaRPr lang="en-US" sz="1800" dirty="0">
              <a:solidFill>
                <a:schemeClr val="bg1">
                  <a:lumMod val="50000"/>
                  <a:lumOff val="50000"/>
                </a:schemeClr>
              </a:solidFill>
              <a:latin typeface="+mj-lt"/>
            </a:endParaRPr>
          </a:p>
        </p:txBody>
      </p:sp>
    </p:spTree>
    <p:extLst>
      <p:ext uri="{BB962C8B-B14F-4D97-AF65-F5344CB8AC3E}">
        <p14:creationId xmlns:p14="http://schemas.microsoft.com/office/powerpoint/2010/main" val="190604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17531" y="1295400"/>
            <a:ext cx="12232108"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1430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E7D78-EE64-27A6-19C9-FE4C353EFDC5}"/>
              </a:ext>
            </a:extLst>
          </p:cNvPr>
          <p:cNvSpPr>
            <a:spLocks noGrp="1"/>
          </p:cNvSpPr>
          <p:nvPr>
            <p:ph idx="1"/>
          </p:nvPr>
        </p:nvSpPr>
        <p:spPr>
          <a:xfrm>
            <a:off x="2590800" y="2782485"/>
            <a:ext cx="8915400" cy="1293029"/>
          </a:xfrm>
        </p:spPr>
        <p:txBody>
          <a:bodyPr/>
          <a:lstStyle/>
          <a:p>
            <a:pPr marL="0" indent="0">
              <a:buNone/>
            </a:pPr>
            <a:r>
              <a:rPr lang="en-US" sz="3600" b="0" i="0" dirty="0">
                <a:effectLst/>
                <a:latin typeface="Roboto" panose="02000000000000000000" pitchFamily="2" charset="0"/>
              </a:rPr>
              <a:t>I've been here all night</a:t>
            </a:r>
            <a:br>
              <a:rPr lang="en-US" sz="3600" dirty="0"/>
            </a:br>
            <a:r>
              <a:rPr lang="en-US" sz="3600" b="0" i="0" dirty="0">
                <a:effectLst/>
                <a:latin typeface="Roboto" panose="02000000000000000000" pitchFamily="2" charset="0"/>
              </a:rPr>
              <a:t>I've been here all day</a:t>
            </a:r>
            <a:br>
              <a:rPr lang="en-US" sz="3600" dirty="0"/>
            </a:br>
            <a:r>
              <a:rPr lang="en-US" sz="3600" b="0" i="0" dirty="0">
                <a:effectLst/>
                <a:latin typeface="Roboto" panose="02000000000000000000" pitchFamily="2" charset="0"/>
              </a:rPr>
              <a:t>And boy, got me clickin’ slide to slide</a:t>
            </a:r>
            <a:endParaRPr lang="en-US" sz="3600" dirty="0"/>
          </a:p>
        </p:txBody>
      </p:sp>
    </p:spTree>
    <p:extLst>
      <p:ext uri="{BB962C8B-B14F-4D97-AF65-F5344CB8AC3E}">
        <p14:creationId xmlns:p14="http://schemas.microsoft.com/office/powerpoint/2010/main" val="23031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AD77-2E67-B9A7-558F-C0156A241D8B}"/>
              </a:ext>
            </a:extLst>
          </p:cNvPr>
          <p:cNvSpPr>
            <a:spLocks noGrp="1"/>
          </p:cNvSpPr>
          <p:nvPr>
            <p:ph type="title"/>
          </p:nvPr>
        </p:nvSpPr>
        <p:spPr/>
        <p:txBody>
          <a:bodyPr/>
          <a:lstStyle/>
          <a:p>
            <a:r>
              <a:rPr lang="en-US" dirty="0"/>
              <a:t>What even is a “party”?</a:t>
            </a:r>
          </a:p>
        </p:txBody>
      </p:sp>
      <p:sp>
        <p:nvSpPr>
          <p:cNvPr id="3" name="Content Placeholder 2">
            <a:extLst>
              <a:ext uri="{FF2B5EF4-FFF2-40B4-BE49-F238E27FC236}">
                <a16:creationId xmlns:a16="http://schemas.microsoft.com/office/drawing/2014/main" id="{D4B919F7-49BF-FDEA-32EA-93402F751EC4}"/>
              </a:ext>
            </a:extLst>
          </p:cNvPr>
          <p:cNvSpPr>
            <a:spLocks noGrp="1"/>
          </p:cNvSpPr>
          <p:nvPr>
            <p:ph idx="1"/>
          </p:nvPr>
        </p:nvSpPr>
        <p:spPr>
          <a:xfrm>
            <a:off x="341870" y="1905000"/>
            <a:ext cx="5982730" cy="4024125"/>
          </a:xfrm>
        </p:spPr>
        <p:txBody>
          <a:bodyPr/>
          <a:lstStyle/>
          <a:p>
            <a:r>
              <a:rPr lang="en-US" sz="3200" b="1" dirty="0">
                <a:solidFill>
                  <a:srgbClr val="FF00FF"/>
                </a:solidFill>
              </a:rPr>
              <a:t>Several kinds of casual leisure</a:t>
            </a:r>
          </a:p>
          <a:p>
            <a:pPr lvl="1"/>
            <a:r>
              <a:rPr lang="en-US" sz="3200" dirty="0"/>
              <a:t>Play</a:t>
            </a:r>
          </a:p>
          <a:p>
            <a:pPr lvl="1"/>
            <a:r>
              <a:rPr lang="en-US" sz="3200" dirty="0"/>
              <a:t>Relaxation</a:t>
            </a:r>
          </a:p>
          <a:p>
            <a:pPr lvl="1"/>
            <a:r>
              <a:rPr lang="en-US" sz="3200" dirty="0"/>
              <a:t>Passive entertainment</a:t>
            </a:r>
          </a:p>
          <a:p>
            <a:pPr lvl="1"/>
            <a:r>
              <a:rPr lang="en-US" sz="3200" dirty="0"/>
              <a:t>Active entertainment</a:t>
            </a:r>
          </a:p>
          <a:p>
            <a:pPr lvl="1"/>
            <a:r>
              <a:rPr lang="en-US" sz="3200" dirty="0"/>
              <a:t>Sociable conversation</a:t>
            </a:r>
          </a:p>
          <a:p>
            <a:pPr lvl="1"/>
            <a:r>
              <a:rPr lang="en-US" sz="3200" dirty="0"/>
              <a:t>Sensory stimulation</a:t>
            </a:r>
          </a:p>
          <a:p>
            <a:pPr marL="914400" lvl="2" indent="0">
              <a:buNone/>
            </a:pPr>
            <a:r>
              <a:rPr lang="en-US" dirty="0">
                <a:solidFill>
                  <a:schemeClr val="bg1">
                    <a:lumMod val="50000"/>
                    <a:lumOff val="50000"/>
                  </a:schemeClr>
                </a:solidFill>
              </a:rPr>
              <a:t>(Stebbins 2001)</a:t>
            </a:r>
          </a:p>
          <a:p>
            <a:pPr lvl="1"/>
            <a:endParaRPr lang="en-US" dirty="0"/>
          </a:p>
          <a:p>
            <a:pPr lvl="1"/>
            <a:endParaRPr lang="en-US" dirty="0"/>
          </a:p>
        </p:txBody>
      </p:sp>
      <p:sp>
        <p:nvSpPr>
          <p:cNvPr id="5" name="Content Placeholder 2">
            <a:extLst>
              <a:ext uri="{FF2B5EF4-FFF2-40B4-BE49-F238E27FC236}">
                <a16:creationId xmlns:a16="http://schemas.microsoft.com/office/drawing/2014/main" id="{E615C5DF-48AB-5DED-9421-9FD66233575B}"/>
              </a:ext>
            </a:extLst>
          </p:cNvPr>
          <p:cNvSpPr txBox="1">
            <a:spLocks/>
          </p:cNvSpPr>
          <p:nvPr/>
        </p:nvSpPr>
        <p:spPr>
          <a:xfrm>
            <a:off x="6858000" y="1920240"/>
            <a:ext cx="5334000" cy="4024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3200" b="1" dirty="0">
                <a:solidFill>
                  <a:srgbClr val="FF00FF"/>
                </a:solidFill>
              </a:rPr>
              <a:t>Parties Often Have</a:t>
            </a:r>
          </a:p>
          <a:p>
            <a:pPr lvl="1"/>
            <a:r>
              <a:rPr lang="en-US" sz="3200" dirty="0"/>
              <a:t>Food and/or Drink</a:t>
            </a:r>
          </a:p>
          <a:p>
            <a:pPr lvl="1"/>
            <a:r>
              <a:rPr lang="en-US" sz="3200" dirty="0"/>
              <a:t>Music</a:t>
            </a:r>
          </a:p>
          <a:p>
            <a:pPr lvl="1"/>
            <a:r>
              <a:rPr lang="en-US" sz="3200" dirty="0"/>
              <a:t>Casual Conversation</a:t>
            </a:r>
          </a:p>
          <a:p>
            <a:pPr lvl="1"/>
            <a:r>
              <a:rPr lang="en-US" sz="3200" dirty="0"/>
              <a:t>Lightweight Games</a:t>
            </a:r>
          </a:p>
          <a:p>
            <a:pPr marL="914400" lvl="2" indent="0">
              <a:buFont typeface="Arial" panose="020B0604020202020204" pitchFamily="34" charset="0"/>
              <a:buNone/>
            </a:pPr>
            <a:endParaRPr lang="en-US" dirty="0">
              <a:solidFill>
                <a:schemeClr val="bg1">
                  <a:lumMod val="50000"/>
                  <a:lumOff val="50000"/>
                </a:schemeClr>
              </a:solidFill>
            </a:endParaRPr>
          </a:p>
          <a:p>
            <a:pPr lvl="1"/>
            <a:endParaRPr lang="en-US" dirty="0"/>
          </a:p>
          <a:p>
            <a:pPr lvl="1"/>
            <a:endParaRPr lang="en-US" dirty="0"/>
          </a:p>
        </p:txBody>
      </p:sp>
    </p:spTree>
    <p:extLst>
      <p:ext uri="{BB962C8B-B14F-4D97-AF65-F5344CB8AC3E}">
        <p14:creationId xmlns:p14="http://schemas.microsoft.com/office/powerpoint/2010/main" val="13011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170CA0-D3DF-FF6C-2B4C-79B695E9A59B}"/>
              </a:ext>
            </a:extLst>
          </p:cNvPr>
          <p:cNvSpPr/>
          <p:nvPr/>
        </p:nvSpPr>
        <p:spPr>
          <a:xfrm>
            <a:off x="14834" y="764372"/>
            <a:ext cx="12192000" cy="5240229"/>
          </a:xfrm>
          <a:prstGeom prst="rect">
            <a:avLst/>
          </a:prstGeom>
          <a:gradFill>
            <a:gsLst>
              <a:gs pos="0">
                <a:schemeClr val="bg1">
                  <a:alpha val="30462"/>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F5F21-5E54-0D0C-0383-72754606BEB2}"/>
              </a:ext>
            </a:extLst>
          </p:cNvPr>
          <p:cNvSpPr>
            <a:spLocks noGrp="1"/>
          </p:cNvSpPr>
          <p:nvPr>
            <p:ph type="title"/>
          </p:nvPr>
        </p:nvSpPr>
        <p:spPr>
          <a:xfrm>
            <a:off x="533400" y="1752600"/>
            <a:ext cx="5943600" cy="759627"/>
          </a:xfrm>
        </p:spPr>
        <p:txBody>
          <a:bodyPr/>
          <a:lstStyle/>
          <a:p>
            <a:r>
              <a:rPr lang="en-US" dirty="0"/>
              <a:t>“Lightweight games”</a:t>
            </a:r>
          </a:p>
        </p:txBody>
      </p:sp>
      <p:sp>
        <p:nvSpPr>
          <p:cNvPr id="3" name="Content Placeholder 2">
            <a:extLst>
              <a:ext uri="{FF2B5EF4-FFF2-40B4-BE49-F238E27FC236}">
                <a16:creationId xmlns:a16="http://schemas.microsoft.com/office/drawing/2014/main" id="{8A9B5369-BB0E-5C00-CF6F-CF01EA7133F4}"/>
              </a:ext>
            </a:extLst>
          </p:cNvPr>
          <p:cNvSpPr>
            <a:spLocks noGrp="1"/>
          </p:cNvSpPr>
          <p:nvPr>
            <p:ph idx="1"/>
          </p:nvPr>
        </p:nvSpPr>
        <p:spPr>
          <a:xfrm>
            <a:off x="685800" y="2643757"/>
            <a:ext cx="10820400" cy="1570485"/>
          </a:xfrm>
        </p:spPr>
        <p:txBody>
          <a:bodyPr/>
          <a:lstStyle/>
          <a:p>
            <a:pPr marL="0" indent="0">
              <a:buNone/>
            </a:pPr>
            <a:r>
              <a:rPr lang="en-US" sz="2800" dirty="0">
                <a:effectLst/>
                <a:ea typeface="Calibri" panose="020F0502020204030204" pitchFamily="34" charset="0"/>
              </a:rPr>
              <a:t>“they are intended to be light, ever present, to provide context and reinforce the casual nature of the experience. And as Stubbins notes, all these forms of leisure have one thing in common: they are hedonic.”</a:t>
            </a:r>
            <a:r>
              <a:rPr lang="en-US" sz="2800" dirty="0">
                <a:effectLst/>
              </a:rPr>
              <a:t> </a:t>
            </a:r>
            <a:endParaRPr lang="en-US" sz="2800" dirty="0"/>
          </a:p>
        </p:txBody>
      </p:sp>
    </p:spTree>
    <p:extLst>
      <p:ext uri="{BB962C8B-B14F-4D97-AF65-F5344CB8AC3E}">
        <p14:creationId xmlns:p14="http://schemas.microsoft.com/office/powerpoint/2010/main" val="2674130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FE5076-EF2E-B7D1-5DEC-601B4553E286}"/>
              </a:ext>
            </a:extLst>
          </p:cNvPr>
          <p:cNvPicPr>
            <a:picLocks noChangeAspect="1"/>
          </p:cNvPicPr>
          <p:nvPr/>
        </p:nvPicPr>
        <p:blipFill>
          <a:blip r:embed="rId3"/>
          <a:stretch>
            <a:fillRect/>
          </a:stretch>
        </p:blipFill>
        <p:spPr>
          <a:xfrm>
            <a:off x="228600" y="175589"/>
            <a:ext cx="5987404" cy="3344725"/>
          </a:xfrm>
          <a:prstGeom prst="rect">
            <a:avLst/>
          </a:prstGeom>
          <a:ln w="28575">
            <a:solidFill>
              <a:schemeClr val="tx1"/>
            </a:solidFill>
          </a:ln>
        </p:spPr>
      </p:pic>
      <p:pic>
        <p:nvPicPr>
          <p:cNvPr id="6" name="Picture 5">
            <a:extLst>
              <a:ext uri="{FF2B5EF4-FFF2-40B4-BE49-F238E27FC236}">
                <a16:creationId xmlns:a16="http://schemas.microsoft.com/office/drawing/2014/main" id="{AB5C4C51-14AC-53FF-9D28-5861828501C4}"/>
              </a:ext>
            </a:extLst>
          </p:cNvPr>
          <p:cNvPicPr>
            <a:picLocks noChangeAspect="1"/>
          </p:cNvPicPr>
          <p:nvPr/>
        </p:nvPicPr>
        <p:blipFill>
          <a:blip r:embed="rId4"/>
          <a:stretch>
            <a:fillRect/>
          </a:stretch>
        </p:blipFill>
        <p:spPr>
          <a:xfrm>
            <a:off x="6096000" y="175590"/>
            <a:ext cx="5946178" cy="3344726"/>
          </a:xfrm>
          <a:prstGeom prst="rect">
            <a:avLst/>
          </a:prstGeom>
          <a:ln w="28575">
            <a:solidFill>
              <a:schemeClr val="tx1"/>
            </a:solidFill>
          </a:ln>
        </p:spPr>
      </p:pic>
      <p:pic>
        <p:nvPicPr>
          <p:cNvPr id="8" name="Picture 7" descr="A group of people in clothing&#10;&#10;Description automatically generated with medium confidence">
            <a:extLst>
              <a:ext uri="{FF2B5EF4-FFF2-40B4-BE49-F238E27FC236}">
                <a16:creationId xmlns:a16="http://schemas.microsoft.com/office/drawing/2014/main" id="{26326F53-719A-8558-6D2D-FE3D54D11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2286000"/>
            <a:ext cx="8424483" cy="3708073"/>
          </a:xfrm>
          <a:prstGeom prst="rect">
            <a:avLst/>
          </a:prstGeom>
          <a:ln w="28575">
            <a:solidFill>
              <a:schemeClr val="tx1"/>
            </a:solidFill>
          </a:ln>
        </p:spPr>
      </p:pic>
    </p:spTree>
    <p:extLst>
      <p:ext uri="{BB962C8B-B14F-4D97-AF65-F5344CB8AC3E}">
        <p14:creationId xmlns:p14="http://schemas.microsoft.com/office/powerpoint/2010/main" val="403481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304800"/>
            <a:ext cx="4572000" cy="4572000"/>
          </a:xfrm>
          <a:prstGeom prst="rect">
            <a:avLst/>
          </a:prstGeom>
          <a:ln>
            <a:solidFill>
              <a:schemeClr val="tx1"/>
            </a:solidFill>
          </a:ln>
        </p:spPr>
      </p:pic>
      <p:sp>
        <p:nvSpPr>
          <p:cNvPr id="9" name="Rectangle 8"/>
          <p:cNvSpPr/>
          <p:nvPr/>
        </p:nvSpPr>
        <p:spPr>
          <a:xfrm>
            <a:off x="2209800" y="33528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  O  N  V  E  R  G  E  N  C  E</a:t>
            </a:r>
          </a:p>
        </p:txBody>
      </p:sp>
      <p:sp>
        <p:nvSpPr>
          <p:cNvPr id="7" name="Rectangle 6"/>
          <p:cNvSpPr/>
          <p:nvPr/>
        </p:nvSpPr>
        <p:spPr>
          <a:xfrm>
            <a:off x="2133600" y="32004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  O  N  V  E  R  G  E  N  C  E</a:t>
            </a:r>
          </a:p>
        </p:txBody>
      </p:sp>
      <p:sp>
        <p:nvSpPr>
          <p:cNvPr id="10" name="Rectangle 9"/>
          <p:cNvSpPr/>
          <p:nvPr/>
        </p:nvSpPr>
        <p:spPr>
          <a:xfrm>
            <a:off x="6553200" y="3886200"/>
            <a:ext cx="38862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platforms and technology for film, animation, games, media, and story are converging into new forms, new stories, new experiences, and new knowledge.</a:t>
            </a:r>
          </a:p>
        </p:txBody>
      </p:sp>
    </p:spTree>
    <p:extLst>
      <p:ext uri="{BB962C8B-B14F-4D97-AF65-F5344CB8AC3E}">
        <p14:creationId xmlns:p14="http://schemas.microsoft.com/office/powerpoint/2010/main" val="126985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CF80-82C5-3F26-A009-63CB12EAF6DF}"/>
              </a:ext>
            </a:extLst>
          </p:cNvPr>
          <p:cNvSpPr>
            <a:spLocks noGrp="1"/>
          </p:cNvSpPr>
          <p:nvPr>
            <p:ph type="title"/>
          </p:nvPr>
        </p:nvSpPr>
        <p:spPr>
          <a:xfrm>
            <a:off x="1066800" y="764373"/>
            <a:ext cx="10439400" cy="1293028"/>
          </a:xfrm>
        </p:spPr>
        <p:txBody>
          <a:bodyPr/>
          <a:lstStyle/>
          <a:p>
            <a:r>
              <a:rPr lang="en-US" dirty="0"/>
              <a:t>“</a:t>
            </a:r>
            <a:r>
              <a:rPr lang="en-US" b="0" i="0" cap="all" dirty="0">
                <a:effectLst/>
                <a:latin typeface="BurbankBigRegular-Black"/>
              </a:rPr>
              <a:t>GUIDELINES FOR PARTY WORLDS CREATIONS</a:t>
            </a:r>
            <a:r>
              <a:rPr lang="en-US" dirty="0">
                <a:latin typeface="BurbankBigRegular-Black"/>
              </a:rPr>
              <a:t>”</a:t>
            </a:r>
            <a:endParaRPr lang="en-US" dirty="0"/>
          </a:p>
        </p:txBody>
      </p:sp>
      <p:sp>
        <p:nvSpPr>
          <p:cNvPr id="3" name="Content Placeholder 2">
            <a:extLst>
              <a:ext uri="{FF2B5EF4-FFF2-40B4-BE49-F238E27FC236}">
                <a16:creationId xmlns:a16="http://schemas.microsoft.com/office/drawing/2014/main" id="{6A7E7589-1C8B-0FDF-8A36-E78CE5542D1D}"/>
              </a:ext>
            </a:extLst>
          </p:cNvPr>
          <p:cNvSpPr>
            <a:spLocks noGrp="1"/>
          </p:cNvSpPr>
          <p:nvPr>
            <p:ph idx="1"/>
          </p:nvPr>
        </p:nvSpPr>
        <p:spPr>
          <a:xfrm>
            <a:off x="729916" y="1676400"/>
            <a:ext cx="10820400" cy="4024125"/>
          </a:xfrm>
        </p:spPr>
        <p:txBody>
          <a:bodyPr/>
          <a:lstStyle/>
          <a:p>
            <a:pPr algn="l">
              <a:buFont typeface="Arial" panose="020B0604020202020204" pitchFamily="34" charset="0"/>
              <a:buChar char="•"/>
            </a:pPr>
            <a:r>
              <a:rPr lang="en-US" sz="3200" b="0" i="0" dirty="0">
                <a:effectLst/>
              </a:rPr>
              <a:t>Party Worlds should not be threatening. They shouldn’t center on  combat or damage. </a:t>
            </a:r>
          </a:p>
          <a:p>
            <a:pPr algn="l">
              <a:buFont typeface="Arial" panose="020B0604020202020204" pitchFamily="34" charset="0"/>
              <a:buChar char="•"/>
            </a:pPr>
            <a:r>
              <a:rPr lang="en-US" sz="3200" b="0" i="0" dirty="0">
                <a:effectLst/>
              </a:rPr>
              <a:t>Party Worlds should have a high focus on self-expression through emotes, sprays, outfit changes, or other mechanics.</a:t>
            </a:r>
          </a:p>
          <a:p>
            <a:pPr algn="l">
              <a:buFont typeface="Arial" panose="020B0604020202020204" pitchFamily="34" charset="0"/>
              <a:buChar char="•"/>
            </a:pPr>
            <a:r>
              <a:rPr lang="en-US" sz="3200" b="0" i="0" dirty="0">
                <a:effectLst/>
              </a:rPr>
              <a:t>Party Worlds should encourage social interaction, giving people a way to make new friends or team up with existing friends in new ways.</a:t>
            </a:r>
          </a:p>
          <a:p>
            <a:endParaRPr lang="en-US" dirty="0"/>
          </a:p>
        </p:txBody>
      </p:sp>
    </p:spTree>
    <p:extLst>
      <p:ext uri="{BB962C8B-B14F-4D97-AF65-F5344CB8AC3E}">
        <p14:creationId xmlns:p14="http://schemas.microsoft.com/office/powerpoint/2010/main" val="242076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005C-1631-1C4C-A056-1C7059B59C17}"/>
              </a:ext>
            </a:extLst>
          </p:cNvPr>
          <p:cNvSpPr>
            <a:spLocks noGrp="1"/>
          </p:cNvSpPr>
          <p:nvPr>
            <p:ph type="title"/>
          </p:nvPr>
        </p:nvSpPr>
        <p:spPr/>
        <p:txBody>
          <a:bodyPr/>
          <a:lstStyle/>
          <a:p>
            <a:r>
              <a:rPr lang="en-US" dirty="0"/>
              <a:t>The HEDONIC METAVERSE</a:t>
            </a:r>
          </a:p>
        </p:txBody>
      </p:sp>
      <p:pic>
        <p:nvPicPr>
          <p:cNvPr id="5" name="Picture 4">
            <a:extLst>
              <a:ext uri="{FF2B5EF4-FFF2-40B4-BE49-F238E27FC236}">
                <a16:creationId xmlns:a16="http://schemas.microsoft.com/office/drawing/2014/main" id="{9D28B6BE-A7F9-D0B6-FF49-4DA4ADC6CBDD}"/>
              </a:ext>
            </a:extLst>
          </p:cNvPr>
          <p:cNvPicPr>
            <a:picLocks noChangeAspect="1"/>
          </p:cNvPicPr>
          <p:nvPr/>
        </p:nvPicPr>
        <p:blipFill>
          <a:blip r:embed="rId3"/>
          <a:stretch>
            <a:fillRect/>
          </a:stretch>
        </p:blipFill>
        <p:spPr>
          <a:xfrm>
            <a:off x="0" y="1847089"/>
            <a:ext cx="12192000" cy="5010911"/>
          </a:xfrm>
          <a:prstGeom prst="rect">
            <a:avLst/>
          </a:prstGeom>
        </p:spPr>
      </p:pic>
      <p:cxnSp>
        <p:nvCxnSpPr>
          <p:cNvPr id="7" name="Straight Connector 6">
            <a:extLst>
              <a:ext uri="{FF2B5EF4-FFF2-40B4-BE49-F238E27FC236}">
                <a16:creationId xmlns:a16="http://schemas.microsoft.com/office/drawing/2014/main" id="{FDCCB650-ED5E-8B5E-AF26-643CAB03AF5C}"/>
              </a:ext>
            </a:extLst>
          </p:cNvPr>
          <p:cNvCxnSpPr/>
          <p:nvPr/>
        </p:nvCxnSpPr>
        <p:spPr>
          <a:xfrm>
            <a:off x="0" y="18470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4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47CCA9-4E37-CA92-0175-3F264E53DE79}"/>
              </a:ext>
            </a:extLst>
          </p:cNvPr>
          <p:cNvPicPr>
            <a:picLocks noChangeAspect="1"/>
          </p:cNvPicPr>
          <p:nvPr/>
        </p:nvPicPr>
        <p:blipFill rotWithShape="1">
          <a:blip r:embed="rId3"/>
          <a:srcRect b="16667"/>
          <a:stretch/>
        </p:blipFill>
        <p:spPr>
          <a:xfrm>
            <a:off x="0" y="0"/>
            <a:ext cx="12192000" cy="5715000"/>
          </a:xfrm>
          <a:prstGeom prst="rect">
            <a:avLst/>
          </a:prstGeom>
        </p:spPr>
      </p:pic>
      <p:sp>
        <p:nvSpPr>
          <p:cNvPr id="7" name="Rectangle 6">
            <a:extLst>
              <a:ext uri="{FF2B5EF4-FFF2-40B4-BE49-F238E27FC236}">
                <a16:creationId xmlns:a16="http://schemas.microsoft.com/office/drawing/2014/main" id="{EAADED94-B910-BB8E-3424-B7516C144752}"/>
              </a:ext>
            </a:extLst>
          </p:cNvPr>
          <p:cNvSpPr/>
          <p:nvPr/>
        </p:nvSpPr>
        <p:spPr>
          <a:xfrm>
            <a:off x="0" y="5105400"/>
            <a:ext cx="12192000" cy="609600"/>
          </a:xfrm>
          <a:prstGeom prst="rect">
            <a:avLst/>
          </a:prstGeom>
          <a:solidFill>
            <a:schemeClr val="bg1">
              <a:alpha val="73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FORTNITE PRESENTS… THE RIFT TOUR FEATURING ARIANA GRANDE</a:t>
            </a:r>
          </a:p>
        </p:txBody>
      </p:sp>
    </p:spTree>
    <p:extLst>
      <p:ext uri="{BB962C8B-B14F-4D97-AF65-F5344CB8AC3E}">
        <p14:creationId xmlns:p14="http://schemas.microsoft.com/office/powerpoint/2010/main" val="409553910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32650</TotalTime>
  <Words>1435</Words>
  <Application>Microsoft Macintosh PowerPoint</Application>
  <PresentationFormat>Widescreen</PresentationFormat>
  <Paragraphs>86</Paragraphs>
  <Slides>19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Amboy Black</vt:lpstr>
      <vt:lpstr>Arial</vt:lpstr>
      <vt:lpstr>BurbankBigRegular-Black</vt:lpstr>
      <vt:lpstr>Calibri</vt:lpstr>
      <vt:lpstr>Century Gothic</vt:lpstr>
      <vt:lpstr>Roboto</vt:lpstr>
      <vt:lpstr>Vapor Trail</vt:lpstr>
      <vt:lpstr>PowerPoint Presentation</vt:lpstr>
      <vt:lpstr>PowerPoint Presentation</vt:lpstr>
      <vt:lpstr>What even is a “party”?</vt:lpstr>
      <vt:lpstr>“Lightweight games”</vt:lpstr>
      <vt:lpstr>PowerPoint Presentation</vt:lpstr>
      <vt:lpstr>PowerPoint Presentation</vt:lpstr>
      <vt:lpstr>“GUIDELINES FOR PARTY WORLDS CREATIONS”</vt:lpstr>
      <vt:lpstr>The HEDONIC METAVERSE</vt:lpstr>
      <vt:lpstr>PowerPoint Presentation</vt:lpstr>
      <vt:lpstr>But wait, its still the game world, so its still the game?</vt:lpstr>
      <vt:lpstr>Also, crowds don’t work well in VR, OR IN MMORPGs, OR HONESTLY ONLINE AT ALL</vt:lpstr>
      <vt:lpstr>(HERES ONE THAT GOT IT CLOSER TO RIGHT?)</vt:lpstr>
      <vt:lpstr>PowerPoint Presentation</vt:lpstr>
      <vt:lpstr>PowerPoint Presentation</vt:lpstr>
      <vt:lpstr>CREATION &amp; CURATION AS A WAY FORWARD?</vt:lpstr>
      <vt:lpstr>PowerPoint Presentation</vt:lpstr>
      <vt:lpstr>CONCLUSION</vt:lpstr>
      <vt:lpstr>AFTERWARD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553</cp:revision>
  <dcterms:created xsi:type="dcterms:W3CDTF">2009-06-02T00:38:38Z</dcterms:created>
  <dcterms:modified xsi:type="dcterms:W3CDTF">2023-05-09T11:52:39Z</dcterms:modified>
</cp:coreProperties>
</file>