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49"/>
  </p:notesMasterIdLst>
  <p:sldIdLst>
    <p:sldId id="543" r:id="rId2"/>
    <p:sldId id="544" r:id="rId3"/>
    <p:sldId id="394" r:id="rId4"/>
    <p:sldId id="389" r:id="rId5"/>
    <p:sldId id="272" r:id="rId6"/>
    <p:sldId id="538" r:id="rId7"/>
    <p:sldId id="546" r:id="rId8"/>
    <p:sldId id="537" r:id="rId9"/>
    <p:sldId id="547" r:id="rId10"/>
    <p:sldId id="539" r:id="rId11"/>
    <p:sldId id="540" r:id="rId12"/>
    <p:sldId id="541" r:id="rId13"/>
    <p:sldId id="434" r:id="rId14"/>
    <p:sldId id="516" r:id="rId15"/>
    <p:sldId id="396" r:id="rId16"/>
    <p:sldId id="397" r:id="rId17"/>
    <p:sldId id="398" r:id="rId18"/>
    <p:sldId id="418" r:id="rId19"/>
    <p:sldId id="399" r:id="rId20"/>
    <p:sldId id="478" r:id="rId21"/>
    <p:sldId id="371" r:id="rId22"/>
    <p:sldId id="536" r:id="rId23"/>
    <p:sldId id="365" r:id="rId24"/>
    <p:sldId id="366" r:id="rId25"/>
    <p:sldId id="380" r:id="rId26"/>
    <p:sldId id="392" r:id="rId27"/>
    <p:sldId id="471" r:id="rId28"/>
    <p:sldId id="521" r:id="rId29"/>
    <p:sldId id="517" r:id="rId30"/>
    <p:sldId id="518" r:id="rId31"/>
    <p:sldId id="531" r:id="rId32"/>
    <p:sldId id="502" r:id="rId33"/>
    <p:sldId id="519" r:id="rId34"/>
    <p:sldId id="476" r:id="rId35"/>
    <p:sldId id="470" r:id="rId36"/>
    <p:sldId id="523" r:id="rId37"/>
    <p:sldId id="533" r:id="rId38"/>
    <p:sldId id="535" r:id="rId39"/>
    <p:sldId id="550" r:id="rId40"/>
    <p:sldId id="534" r:id="rId41"/>
    <p:sldId id="542" r:id="rId42"/>
    <p:sldId id="532" r:id="rId43"/>
    <p:sldId id="545" r:id="rId44"/>
    <p:sldId id="548" r:id="rId45"/>
    <p:sldId id="549" r:id="rId46"/>
    <p:sldId id="522" r:id="rId47"/>
    <p:sldId id="38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83C3"/>
    <a:srgbClr val="317ACA"/>
    <a:srgbClr val="FF2CF8"/>
    <a:srgbClr val="82F1F9"/>
    <a:srgbClr val="266998"/>
    <a:srgbClr val="FF00FF"/>
    <a:srgbClr val="9966FF"/>
    <a:srgbClr val="006C75"/>
    <a:srgbClr val="00717B"/>
    <a:srgbClr val="FF99FF"/>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94" autoAdjust="0"/>
    <p:restoredTop sz="83600" autoAdjust="0"/>
  </p:normalViewPr>
  <p:slideViewPr>
    <p:cSldViewPr>
      <p:cViewPr varScale="1">
        <p:scale>
          <a:sx n="76" d="100"/>
          <a:sy n="76" d="100"/>
        </p:scale>
        <p:origin x="207" y="4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4.769"/>
    </inkml:context>
    <inkml:brush xml:id="br0">
      <inkml:brushProperty name="width" value="0.05" units="cm"/>
      <inkml:brushProperty name="height" value="0.05" units="cm"/>
    </inkml:brush>
  </inkml:definitions>
  <inkml:trace contextRef="#ctx0" brushRef="#br0">1 64 5504,'5'-16'2112,"0"7"-1664,18 1-256,-13 4-160,9-1-800,4-2-224,10 2-1056,6-4-416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3:25.640"/>
    </inkml:context>
    <inkml:brush xml:id="br0">
      <inkml:brushProperty name="width" value="0.05" units="cm"/>
      <inkml:brushProperty name="height" value="0.05" units="cm"/>
    </inkml:brush>
  </inkml:definitions>
  <inkml:trace contextRef="#ctx0" brushRef="#br0">23 18 9216,'-17'-18'3424,"12"18"-2656,5 5-384,0-5-256,8 0-416,3 4 32,3-1-288,0 3-64,0-6 320,0 0-992,5-6-384,5 3-1248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9-17T16:07:15.402"/>
    </inkml:context>
    <inkml:brush xml:id="br0">
      <inkml:brushProperty name="width" value="0.05" units="cm"/>
      <inkml:brushProperty name="height" value="0.05" units="cm"/>
    </inkml:brush>
  </inkml:definitions>
  <inkml:trace contextRef="#ctx0" brushRef="#br0">33 22 10752,'-28'-16'4032,"23"11"-3136,5 10-320,0-5-321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2ED5283-B290-4C9D-A495-3625915AE055}" type="datetimeFigureOut">
              <a:rPr lang="en-US" smtClean="0"/>
              <a:t>11/8/2018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50A4E-9BF1-4BAD-84B0-B89A8DE868A6}" type="slidenum">
              <a:rPr lang="en-US" smtClean="0"/>
              <a:t>‹#›</a:t>
            </a:fld>
            <a:endParaRPr lang="en-US"/>
          </a:p>
        </p:txBody>
      </p:sp>
    </p:spTree>
    <p:extLst>
      <p:ext uri="{BB962C8B-B14F-4D97-AF65-F5344CB8AC3E}">
        <p14:creationId xmlns:p14="http://schemas.microsoft.com/office/powerpoint/2010/main" val="1244041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5</a:t>
            </a:fld>
            <a:endParaRPr lang="en-US"/>
          </a:p>
        </p:txBody>
      </p:sp>
    </p:spTree>
    <p:extLst>
      <p:ext uri="{BB962C8B-B14F-4D97-AF65-F5344CB8AC3E}">
        <p14:creationId xmlns:p14="http://schemas.microsoft.com/office/powerpoint/2010/main" val="276290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there’s another kind of convergence in higher </a:t>
            </a:r>
            <a:r>
              <a:rPr lang="en-US" dirty="0" err="1"/>
              <a:t>ed</a:t>
            </a:r>
            <a:r>
              <a:rPr lang="en-US" dirty="0"/>
              <a:t> right now that has played into MAGIC – this business of bright hard lines between teaching and research, between academic projects, commercial projects, entrepreneurship, technology transfer,</a:t>
            </a:r>
            <a:r>
              <a:rPr lang="en-US" baseline="0" dirty="0"/>
              <a:t> etc. is another kind of mashup.  The role and purpose of the university is changing in the post-industrial economy, even as it stays true to its roots in the enlightenment (if it can).  This idea of little bits of fiefdom for individual programs or little research labs is breaking down because it doesn’t scale, and we’re trying to do something different and profound at MAGIC that links together our work and practice.</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18</a:t>
            </a:fld>
            <a:endParaRPr lang="en-US"/>
          </a:p>
        </p:txBody>
      </p:sp>
    </p:spTree>
    <p:extLst>
      <p:ext uri="{BB962C8B-B14F-4D97-AF65-F5344CB8AC3E}">
        <p14:creationId xmlns:p14="http://schemas.microsoft.com/office/powerpoint/2010/main" val="3836547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from Bill’s ‘idea lab’ paper was the idea of an entrepreneurial effort inside the center to help publish and commercialize the things we make.  We wanted to call it ‘MAGIC Studios’ at first but we were very afraid we’d get in trouble with The Mouse.  </a:t>
            </a:r>
          </a:p>
        </p:txBody>
      </p:sp>
      <p:sp>
        <p:nvSpPr>
          <p:cNvPr id="4" name="Slide Number Placeholder 3"/>
          <p:cNvSpPr>
            <a:spLocks noGrp="1"/>
          </p:cNvSpPr>
          <p:nvPr>
            <p:ph type="sldNum" sz="quarter" idx="10"/>
          </p:nvPr>
        </p:nvSpPr>
        <p:spPr/>
        <p:txBody>
          <a:bodyPr/>
          <a:lstStyle/>
          <a:p>
            <a:fld id="{22150A4E-9BF1-4BAD-84B0-B89A8DE868A6}" type="slidenum">
              <a:rPr lang="en-US" smtClean="0"/>
              <a:t>19</a:t>
            </a:fld>
            <a:endParaRPr lang="en-US"/>
          </a:p>
        </p:txBody>
      </p:sp>
    </p:spTree>
    <p:extLst>
      <p:ext uri="{BB962C8B-B14F-4D97-AF65-F5344CB8AC3E}">
        <p14:creationId xmlns:p14="http://schemas.microsoft.com/office/powerpoint/2010/main" val="16479193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take a little</a:t>
            </a:r>
            <a:r>
              <a:rPr lang="en-US" baseline="0" dirty="0"/>
              <a:t> look at where we are today, in our current home, what we’ve built, where we are going.</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20</a:t>
            </a:fld>
            <a:endParaRPr lang="en-US"/>
          </a:p>
        </p:txBody>
      </p:sp>
    </p:spTree>
    <p:extLst>
      <p:ext uri="{BB962C8B-B14F-4D97-AF65-F5344CB8AC3E}">
        <p14:creationId xmlns:p14="http://schemas.microsoft.com/office/powerpoint/2010/main" val="260891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 is for Messy.</a:t>
            </a:r>
          </a:p>
        </p:txBody>
      </p:sp>
      <p:sp>
        <p:nvSpPr>
          <p:cNvPr id="4" name="Slide Number Placeholder 3"/>
          <p:cNvSpPr>
            <a:spLocks noGrp="1"/>
          </p:cNvSpPr>
          <p:nvPr>
            <p:ph type="sldNum" sz="quarter" idx="10"/>
          </p:nvPr>
        </p:nvSpPr>
        <p:spPr/>
        <p:txBody>
          <a:bodyPr/>
          <a:lstStyle/>
          <a:p>
            <a:fld id="{22150A4E-9BF1-4BAD-84B0-B89A8DE868A6}" type="slidenum">
              <a:rPr lang="en-US" smtClean="0"/>
              <a:t>21</a:t>
            </a:fld>
            <a:endParaRPr lang="en-US"/>
          </a:p>
        </p:txBody>
      </p:sp>
    </p:spTree>
    <p:extLst>
      <p:ext uri="{BB962C8B-B14F-4D97-AF65-F5344CB8AC3E}">
        <p14:creationId xmlns:p14="http://schemas.microsoft.com/office/powerpoint/2010/main" val="3121899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23</a:t>
            </a:fld>
            <a:endParaRPr lang="en-US"/>
          </a:p>
        </p:txBody>
      </p:sp>
    </p:spTree>
    <p:extLst>
      <p:ext uri="{BB962C8B-B14F-4D97-AF65-F5344CB8AC3E}">
        <p14:creationId xmlns:p14="http://schemas.microsoft.com/office/powerpoint/2010/main" val="4759340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24</a:t>
            </a:fld>
            <a:endParaRPr lang="en-US"/>
          </a:p>
        </p:txBody>
      </p:sp>
    </p:spTree>
    <p:extLst>
      <p:ext uri="{BB962C8B-B14F-4D97-AF65-F5344CB8AC3E}">
        <p14:creationId xmlns:p14="http://schemas.microsoft.com/office/powerpoint/2010/main" val="3983657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25</a:t>
            </a:fld>
            <a:endParaRPr lang="en-US"/>
          </a:p>
        </p:txBody>
      </p:sp>
    </p:spTree>
    <p:extLst>
      <p:ext uri="{BB962C8B-B14F-4D97-AF65-F5344CB8AC3E}">
        <p14:creationId xmlns:p14="http://schemas.microsoft.com/office/powerpoint/2010/main" val="8567218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t>
            </a:r>
            <a:r>
              <a:rPr lang="en-US" baseline="0" dirty="0"/>
              <a:t> big high-vis project that was (a) external client through the studio, (b) multi-disciplinary team, (c) primarily managed entirely by staff</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26</a:t>
            </a:fld>
            <a:endParaRPr lang="en-US"/>
          </a:p>
        </p:txBody>
      </p:sp>
    </p:spTree>
    <p:extLst>
      <p:ext uri="{BB962C8B-B14F-4D97-AF65-F5344CB8AC3E}">
        <p14:creationId xmlns:p14="http://schemas.microsoft.com/office/powerpoint/2010/main" val="1960206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 highlight those 3 because of the things we learned and as data points</a:t>
            </a:r>
            <a:r>
              <a:rPr lang="en-US" baseline="0" dirty="0"/>
              <a:t> of growth, but the thing is we did a LOT of stuff from a LOT of work for a LOT of people!  It’s a lot bigger a community than people even think about.  It’s easy when you are working on ‘your thing’ to not realize the scope and scale of everything else that’s happening and going on.</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32</a:t>
            </a:fld>
            <a:endParaRPr lang="en-US"/>
          </a:p>
        </p:txBody>
      </p:sp>
    </p:spTree>
    <p:extLst>
      <p:ext uri="{BB962C8B-B14F-4D97-AF65-F5344CB8AC3E}">
        <p14:creationId xmlns:p14="http://schemas.microsoft.com/office/powerpoint/2010/main" val="733463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Dan at the </a:t>
            </a:r>
            <a:r>
              <a:rPr lang="en-US" dirty="0" err="1"/>
              <a:t>Ar</a:t>
            </a:r>
            <a:r>
              <a:rPr lang="en-US" dirty="0"/>
              <a:t>-Tech</a:t>
            </a:r>
            <a:r>
              <a:rPr lang="en-US" baseline="0" dirty="0"/>
              <a:t> Cre-8-athon, a hackathon we did that extended between digital and physical, between open source computing and art.  We gave away some ridiculously silly prizes, but what we really wanted was to help change the culture of ‘who goes to a hackathon and what are they for’ and get two different communities of practice together</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35</a:t>
            </a:fld>
            <a:endParaRPr lang="en-US"/>
          </a:p>
        </p:txBody>
      </p:sp>
    </p:spTree>
    <p:extLst>
      <p:ext uri="{BB962C8B-B14F-4D97-AF65-F5344CB8AC3E}">
        <p14:creationId xmlns:p14="http://schemas.microsoft.com/office/powerpoint/2010/main" val="1411067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7</a:t>
            </a:fld>
            <a:endParaRPr lang="en-US"/>
          </a:p>
        </p:txBody>
      </p:sp>
    </p:spTree>
    <p:extLst>
      <p:ext uri="{BB962C8B-B14F-4D97-AF65-F5344CB8AC3E}">
        <p14:creationId xmlns:p14="http://schemas.microsoft.com/office/powerpoint/2010/main" val="3652424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36</a:t>
            </a:fld>
            <a:endParaRPr lang="en-US"/>
          </a:p>
        </p:txBody>
      </p:sp>
    </p:spTree>
    <p:extLst>
      <p:ext uri="{BB962C8B-B14F-4D97-AF65-F5344CB8AC3E}">
        <p14:creationId xmlns:p14="http://schemas.microsoft.com/office/powerpoint/2010/main" val="26809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39</a:t>
            </a:fld>
            <a:endParaRPr lang="en-US"/>
          </a:p>
        </p:txBody>
      </p:sp>
    </p:spTree>
    <p:extLst>
      <p:ext uri="{BB962C8B-B14F-4D97-AF65-F5344CB8AC3E}">
        <p14:creationId xmlns:p14="http://schemas.microsoft.com/office/powerpoint/2010/main" val="26153629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42</a:t>
            </a:fld>
            <a:endParaRPr lang="en-US"/>
          </a:p>
        </p:txBody>
      </p:sp>
    </p:spTree>
    <p:extLst>
      <p:ext uri="{BB962C8B-B14F-4D97-AF65-F5344CB8AC3E}">
        <p14:creationId xmlns:p14="http://schemas.microsoft.com/office/powerpoint/2010/main" val="1737996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46</a:t>
            </a:fld>
            <a:endParaRPr lang="en-US"/>
          </a:p>
        </p:txBody>
      </p:sp>
    </p:spTree>
    <p:extLst>
      <p:ext uri="{BB962C8B-B14F-4D97-AF65-F5344CB8AC3E}">
        <p14:creationId xmlns:p14="http://schemas.microsoft.com/office/powerpoint/2010/main" val="2211705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8</a:t>
            </a:fld>
            <a:endParaRPr lang="en-US"/>
          </a:p>
        </p:txBody>
      </p:sp>
    </p:spTree>
    <p:extLst>
      <p:ext uri="{BB962C8B-B14F-4D97-AF65-F5344CB8AC3E}">
        <p14:creationId xmlns:p14="http://schemas.microsoft.com/office/powerpoint/2010/main" val="316189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Published in ACM SIGCSE, ACM QUEUE, SIGGRAPH, ETC.  SUPPORTED OTHER FACULTY IN VIRTUAL THEATRE COURSE.  </a:t>
            </a:r>
          </a:p>
          <a:p>
            <a:r>
              <a:rPr lang="en-US" dirty="0"/>
              <a:t>ALICE for GAMES AESTHETIC</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11</a:t>
            </a:fld>
            <a:endParaRPr lang="en-US"/>
          </a:p>
        </p:txBody>
      </p:sp>
    </p:spTree>
    <p:extLst>
      <p:ext uri="{BB962C8B-B14F-4D97-AF65-F5344CB8AC3E}">
        <p14:creationId xmlns:p14="http://schemas.microsoft.com/office/powerpoint/2010/main" val="908641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Funded by Microsoft Research on games &amp; learning.  Three-tier development, cloud based deployment, database coupling </a:t>
            </a:r>
          </a:p>
          <a:p>
            <a:endParaRPr lang="en-US" dirty="0"/>
          </a:p>
        </p:txBody>
      </p:sp>
      <p:sp>
        <p:nvSpPr>
          <p:cNvPr id="4" name="Slide Number Placeholder 3"/>
          <p:cNvSpPr>
            <a:spLocks noGrp="1"/>
          </p:cNvSpPr>
          <p:nvPr>
            <p:ph type="sldNum" sz="quarter" idx="5"/>
          </p:nvPr>
        </p:nvSpPr>
        <p:spPr/>
        <p:txBody>
          <a:bodyPr/>
          <a:lstStyle/>
          <a:p>
            <a:fld id="{22150A4E-9BF1-4BAD-84B0-B89A8DE868A6}" type="slidenum">
              <a:rPr lang="en-US" smtClean="0"/>
              <a:t>12</a:t>
            </a:fld>
            <a:endParaRPr lang="en-US"/>
          </a:p>
        </p:txBody>
      </p:sp>
    </p:spTree>
    <p:extLst>
      <p:ext uri="{BB962C8B-B14F-4D97-AF65-F5344CB8AC3E}">
        <p14:creationId xmlns:p14="http://schemas.microsoft.com/office/powerpoint/2010/main" val="435194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22150A4E-9BF1-4BAD-84B0-B89A8DE868A6}" type="slidenum">
              <a:rPr lang="en-US" smtClean="0"/>
              <a:t>13</a:t>
            </a:fld>
            <a:endParaRPr lang="en-US"/>
          </a:p>
        </p:txBody>
      </p:sp>
    </p:spTree>
    <p:extLst>
      <p:ext uri="{BB962C8B-B14F-4D97-AF65-F5344CB8AC3E}">
        <p14:creationId xmlns:p14="http://schemas.microsoft.com/office/powerpoint/2010/main" val="3657490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quote is from Ian </a:t>
            </a:r>
            <a:r>
              <a:rPr lang="en-US" dirty="0" err="1"/>
              <a:t>Horswill</a:t>
            </a:r>
            <a:r>
              <a:rPr lang="en-US" dirty="0"/>
              <a:t>, who said it, I think the first time? sitting on the floor of Microsoft Research at the MSR Faculty Summit a number of years ago.  It has been rolling around in the back of my brain ever since – and it was the fundamental thing upon which MAGIC was founded, that somehow</a:t>
            </a:r>
            <a:r>
              <a:rPr lang="en-US" baseline="0" dirty="0"/>
              <a:t> design research, making prototypes to test ideas, learning by making new things and new experiences, needed to be recognized and valued.  At RIT we’ve sometimes used the rhetoric of STEM and Research to de-value those activities in weird ways.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15</a:t>
            </a:fld>
            <a:endParaRPr lang="en-US"/>
          </a:p>
        </p:txBody>
      </p:sp>
    </p:spTree>
    <p:extLst>
      <p:ext uri="{BB962C8B-B14F-4D97-AF65-F5344CB8AC3E}">
        <p14:creationId xmlns:p14="http://schemas.microsoft.com/office/powerpoint/2010/main" val="2453955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architectural rendering of the lobby of the new MAGIC</a:t>
            </a:r>
            <a:r>
              <a:rPr lang="en-US" baseline="0" dirty="0"/>
              <a:t> Spell Studios building.  It will display our tagline ‘We Learn By Making Things’ which is based in part off of Ian’s statement, and reflection that this is a core value of RIT (whether it remembers it all the time or not ;) )</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16</a:t>
            </a:fld>
            <a:endParaRPr lang="en-US"/>
          </a:p>
        </p:txBody>
      </p:sp>
    </p:spTree>
    <p:extLst>
      <p:ext uri="{BB962C8B-B14F-4D97-AF65-F5344CB8AC3E}">
        <p14:creationId xmlns:p14="http://schemas.microsoft.com/office/powerpoint/2010/main" val="3343349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so we started a</a:t>
            </a:r>
            <a:r>
              <a:rPr lang="en-US" baseline="0" dirty="0"/>
              <a:t> multi-disciplinary research center, which is basically the hardest damn thing you can do on a modern college campus.  They usually fail by becoming little islands, or by becoming a kind of ‘not really there’ virtual thing, and we’ve run into both of these views as we continue to engage the campus.  Nonetheless, we think there is something profound happening in the field right now that is driving the kinds of things we are doing – everything is mashing up on each other.  My favorite example of this is the MARVEL extended universe, which is so many different products and experiences rolled together.  But there are countless examples big and small.  This picture is from the RIT West Coast board meeting where they showed one of my games set to a live orchestra composition directed by Trustee Kevin </a:t>
            </a:r>
            <a:r>
              <a:rPr lang="en-US" baseline="0" dirty="0" err="1"/>
              <a:t>Surace</a:t>
            </a:r>
            <a:r>
              <a:rPr lang="en-US" baseline="0" dirty="0"/>
              <a:t>.  Pretty cool.</a:t>
            </a:r>
            <a:endParaRPr lang="en-US" dirty="0"/>
          </a:p>
        </p:txBody>
      </p:sp>
      <p:sp>
        <p:nvSpPr>
          <p:cNvPr id="4" name="Slide Number Placeholder 3"/>
          <p:cNvSpPr>
            <a:spLocks noGrp="1"/>
          </p:cNvSpPr>
          <p:nvPr>
            <p:ph type="sldNum" sz="quarter" idx="10"/>
          </p:nvPr>
        </p:nvSpPr>
        <p:spPr/>
        <p:txBody>
          <a:bodyPr/>
          <a:lstStyle/>
          <a:p>
            <a:fld id="{22150A4E-9BF1-4BAD-84B0-B89A8DE868A6}" type="slidenum">
              <a:rPr lang="en-US" smtClean="0"/>
              <a:t>17</a:t>
            </a:fld>
            <a:endParaRPr lang="en-US"/>
          </a:p>
        </p:txBody>
      </p:sp>
    </p:spTree>
    <p:extLst>
      <p:ext uri="{BB962C8B-B14F-4D97-AF65-F5344CB8AC3E}">
        <p14:creationId xmlns:p14="http://schemas.microsoft.com/office/powerpoint/2010/main" val="2258703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803405"/>
            <a:ext cx="9448800" cy="1825096"/>
          </a:xfrm>
          <a:prstGeom prst="rect">
            <a:avLst/>
          </a:prstGeo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a:prstGeom prst="rect">
            <a:avLst/>
          </a:prstGeo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a:prstGeom prst="rect">
            <a:avLst/>
          </a:prstGeom>
        </p:spPr>
        <p:txBody>
          <a:bodyPr/>
          <a:lstStyle/>
          <a:p>
            <a:fld id="{8D09C3F4-52B8-4334-B4BD-1798F76EF53A}" type="datetimeFigureOut">
              <a:rPr lang="en-US" smtClean="0"/>
              <a:pPr/>
              <a:t>11/8/2018</a:t>
            </a:fld>
            <a:endParaRPr lang="en-US"/>
          </a:p>
        </p:txBody>
      </p:sp>
      <p:sp>
        <p:nvSpPr>
          <p:cNvPr id="5" name="Footer Placeholder 4"/>
          <p:cNvSpPr>
            <a:spLocks noGrp="1"/>
          </p:cNvSpPr>
          <p:nvPr>
            <p:ph type="ftr" sz="quarter" idx="11"/>
          </p:nvPr>
        </p:nvSpPr>
        <p:spPr>
          <a:xfrm>
            <a:off x="1371600" y="4323845"/>
            <a:ext cx="640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3714062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a:prstGeom prst="rect">
            <a:avLst/>
          </a:prstGeo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996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2"/>
            <a:ext cx="10820400" cy="2802467"/>
          </a:xfrm>
          <a:prstGeom prst="rect">
            <a:avLst/>
          </a:prstGeo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a:prstGeom prst="rect">
            <a:avLst/>
          </a:prstGeo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11/8/2018</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2974701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24467" y="753533"/>
            <a:ext cx="10151533" cy="2604495"/>
          </a:xfrm>
          <a:prstGeom prst="rect">
            <a:avLst/>
          </a:prstGeo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a:prstGeom prst="rect">
            <a:avLst/>
          </a:prstGeo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a:prstGeom prst="rect">
            <a:avLst/>
          </a:prstGeo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11/8/2018</a:t>
            </a:fld>
            <a:endParaRPr lang="en-US" dirty="0"/>
          </a:p>
        </p:txBody>
      </p:sp>
      <p:sp>
        <p:nvSpPr>
          <p:cNvPr id="6" name="Footer Placeholder 5"/>
          <p:cNvSpPr>
            <a:spLocks noGrp="1"/>
          </p:cNvSpPr>
          <p:nvPr>
            <p:ph type="ftr" sz="quarter" idx="11"/>
          </p:nvPr>
        </p:nvSpPr>
        <p:spPr>
          <a:xfrm>
            <a:off x="685800" y="379941"/>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186228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24495" y="1124701"/>
            <a:ext cx="10146186" cy="2511835"/>
          </a:xfrm>
          <a:prstGeom prst="rect">
            <a:avLst/>
          </a:prstGeo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a:prstGeom prst="rect">
            <a:avLst/>
          </a:prstGeo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a:prstGeom prst="rect">
            <a:avLst/>
          </a:prstGeom>
        </p:spPr>
        <p:txBody>
          <a:bodyPr/>
          <a:lstStyle>
            <a:lvl1pPr algn="r">
              <a:defRPr/>
            </a:lvl1pPr>
          </a:lstStyle>
          <a:p>
            <a:fld id="{8D09C3F4-52B8-4334-B4BD-1798F76EF53A}" type="datetimeFigureOut">
              <a:rPr lang="en-US" smtClean="0"/>
              <a:pPr/>
              <a:t>11/8/2018</a:t>
            </a:fld>
            <a:endParaRPr lang="en-US" dirty="0"/>
          </a:p>
        </p:txBody>
      </p:sp>
      <p:sp>
        <p:nvSpPr>
          <p:cNvPr id="6" name="Footer Placeholder 5"/>
          <p:cNvSpPr>
            <a:spLocks noGrp="1"/>
          </p:cNvSpPr>
          <p:nvPr>
            <p:ph type="ftr" sz="quarter" idx="11"/>
          </p:nvPr>
        </p:nvSpPr>
        <p:spPr>
          <a:xfrm>
            <a:off x="685800" y="378883"/>
            <a:ext cx="6991492"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0051533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a:prstGeom prst="rect">
            <a:avLst/>
          </a:prstGeo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513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a:prstGeom prst="rect">
            <a:avLst/>
          </a:prstGeo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a:prstGeom prst="rect">
            <a:avLst/>
          </a:prstGeo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a:prstGeom prst="rect">
            <a:avLst/>
          </a:prstGeo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346169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289844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48800" y="745066"/>
            <a:ext cx="2057400" cy="3903133"/>
          </a:xfrm>
          <a:prstGeom prst="rect">
            <a:avLst/>
          </a:prstGeo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a:prstGeom prst="rect">
            <a:avLst/>
          </a:prstGeom>
        </p:spPr>
        <p:txBody>
          <a:bodyPr/>
          <a:lstStyle>
            <a:lvl1pPr algn="r">
              <a:defRPr/>
            </a:lvl1pPr>
          </a:lstStyle>
          <a:p>
            <a:fld id="{8D09C3F4-52B8-4334-B4BD-1798F76EF53A}" type="datetimeFigureOut">
              <a:rPr lang="en-US" smtClean="0"/>
              <a:pPr/>
              <a:t>11/8/2018</a:t>
            </a:fld>
            <a:endParaRPr lang="en-US"/>
          </a:p>
        </p:txBody>
      </p:sp>
      <p:sp>
        <p:nvSpPr>
          <p:cNvPr id="5" name="Footer Placeholder 4"/>
          <p:cNvSpPr>
            <a:spLocks noGrp="1"/>
          </p:cNvSpPr>
          <p:nvPr>
            <p:ph type="ftr" sz="quarter" idx="11"/>
          </p:nvPr>
        </p:nvSpPr>
        <p:spPr>
          <a:xfrm>
            <a:off x="685800" y="381000"/>
            <a:ext cx="6991492"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2827889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711200" y="889000"/>
            <a:ext cx="10769600" cy="1041400"/>
          </a:xfrm>
          <a:prstGeom prst="rect">
            <a:avLst/>
          </a:prstGeom>
        </p:spPr>
        <p:txBody>
          <a:bodyPr/>
          <a:lstStyle/>
          <a:p>
            <a:endParaRPr lang="en-US" dirty="0"/>
          </a:p>
        </p:txBody>
      </p:sp>
      <p:sp>
        <p:nvSpPr>
          <p:cNvPr id="9" name="Content Placeholder 2"/>
          <p:cNvSpPr>
            <a:spLocks noGrp="1"/>
          </p:cNvSpPr>
          <p:nvPr>
            <p:ph sz="quarter" idx="10"/>
          </p:nvPr>
        </p:nvSpPr>
        <p:spPr>
          <a:xfrm>
            <a:off x="711200" y="2006600"/>
            <a:ext cx="10769600" cy="3657600"/>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02906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685800" y="2194560"/>
            <a:ext cx="108204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5" name="Footer Placeholder 4"/>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15463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753533"/>
            <a:ext cx="10820399" cy="2801935"/>
          </a:xfrm>
          <a:prstGeom prst="rect">
            <a:avLst/>
          </a:prstGeo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a:prstGeom prst="rect">
            <a:avLst/>
          </a:prstGeo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a:prstGeom prst="rect">
            <a:avLst/>
          </a:prstGeom>
        </p:spPr>
        <p:txBody>
          <a:bodyPr/>
          <a:lstStyle>
            <a:lvl1pPr algn="r">
              <a:defRPr/>
            </a:lvl1pPr>
          </a:lstStyle>
          <a:p>
            <a:fld id="{8D09C3F4-52B8-4334-B4BD-1798F76EF53A}" type="datetimeFigureOut">
              <a:rPr lang="en-US" smtClean="0"/>
              <a:pPr/>
              <a:t>11/8/2018</a:t>
            </a:fld>
            <a:endParaRPr lang="en-US"/>
          </a:p>
        </p:txBody>
      </p:sp>
      <p:sp>
        <p:nvSpPr>
          <p:cNvPr id="5" name="Footer Placeholder 4"/>
          <p:cNvSpPr>
            <a:spLocks noGrp="1"/>
          </p:cNvSpPr>
          <p:nvPr>
            <p:ph type="ftr" sz="quarter" idx="11"/>
          </p:nvPr>
        </p:nvSpPr>
        <p:spPr>
          <a:xfrm>
            <a:off x="685800" y="381001"/>
            <a:ext cx="6991492" cy="36406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828570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328754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a:prstGeom prst="rect">
            <a:avLst/>
          </a:prstGeo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8" name="Footer Placeholder 7"/>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609013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8610600" cy="1293028"/>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595360" y="6356350"/>
            <a:ext cx="2910840" cy="365125"/>
          </a:xfrm>
          <a:prstGeom prst="rect">
            <a:avLst/>
          </a:prstGeom>
        </p:spPr>
        <p:txBody>
          <a:bodyPr/>
          <a:lstStyle/>
          <a:p>
            <a:fld id="{8D09C3F4-52B8-4334-B4BD-1798F76EF53A}" type="datetimeFigureOut">
              <a:rPr lang="en-US" smtClean="0"/>
              <a:pPr/>
              <a:t>11/8/2018</a:t>
            </a:fld>
            <a:endParaRPr lang="en-US"/>
          </a:p>
        </p:txBody>
      </p:sp>
      <p:sp>
        <p:nvSpPr>
          <p:cNvPr id="4" name="Footer Placeholder 3"/>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2023863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3" name="Footer Placeholder 2"/>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4187814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a:prstGeom prst="rect">
            <a:avLst/>
          </a:prstGeo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a:prstGeom prst="rect">
            <a:avLst/>
          </a:prstGeo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70037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a:prstGeom prst="rect">
            <a:avLst/>
          </a:prstGeo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595360" y="6356350"/>
            <a:ext cx="2910840" cy="365125"/>
          </a:xfrm>
          <a:prstGeom prst="rect">
            <a:avLst/>
          </a:prstGeom>
        </p:spPr>
        <p:txBody>
          <a:bodyPr/>
          <a:lstStyle/>
          <a:p>
            <a:fld id="{48A87A34-81AB-432B-8DAE-1953F412C126}" type="datetimeFigureOut">
              <a:rPr lang="en-US" dirty="0"/>
              <a:t>11/8/2018</a:t>
            </a:fld>
            <a:endParaRPr lang="en-US" dirty="0"/>
          </a:p>
        </p:txBody>
      </p:sp>
      <p:sp>
        <p:nvSpPr>
          <p:cNvPr id="6" name="Footer Placeholder 5"/>
          <p:cNvSpPr>
            <a:spLocks noGrp="1"/>
          </p:cNvSpPr>
          <p:nvPr>
            <p:ph type="ftr" sz="quarter" idx="11"/>
          </p:nvPr>
        </p:nvSpPr>
        <p:spPr>
          <a:xfrm>
            <a:off x="685800" y="6355845"/>
            <a:ext cx="77724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63000" y="381000"/>
            <a:ext cx="2743200" cy="365125"/>
          </a:xfrm>
          <a:prstGeom prst="rect">
            <a:avLst/>
          </a:prstGeom>
        </p:spPr>
        <p:txBody>
          <a:bodyPr/>
          <a:lstStyle/>
          <a:p>
            <a:fld id="{88B8F225-409F-4EC5-AFE7-6700A3118371}" type="slidenum">
              <a:rPr lang="en-US" smtClean="0"/>
              <a:pPr/>
              <a:t>‹#›</a:t>
            </a:fld>
            <a:endParaRPr lang="en-US"/>
          </a:p>
        </p:txBody>
      </p:sp>
    </p:spTree>
    <p:extLst>
      <p:ext uri="{BB962C8B-B14F-4D97-AF65-F5344CB8AC3E}">
        <p14:creationId xmlns:p14="http://schemas.microsoft.com/office/powerpoint/2010/main" val="1683625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371600" y="6172200"/>
            <a:ext cx="6629400" cy="457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l"/>
            <a:r>
              <a:rPr lang="en-US" sz="1200" baseline="0" dirty="0">
                <a:solidFill>
                  <a:schemeClr val="tx2">
                    <a:lumMod val="90000"/>
                  </a:schemeClr>
                </a:solidFill>
                <a:latin typeface="Calibri" panose="020F0502020204030204" pitchFamily="34" charset="0"/>
              </a:rPr>
              <a:t>ANDREW PHELPS, PROFESSOR OF ART &amp; DESIGN</a:t>
            </a:r>
          </a:p>
          <a:p>
            <a:pPr algn="l"/>
            <a:r>
              <a:rPr lang="en-US" sz="1200" baseline="0" dirty="0">
                <a:solidFill>
                  <a:schemeClr val="tx2">
                    <a:lumMod val="90000"/>
                  </a:schemeClr>
                </a:solidFill>
                <a:latin typeface="Calibri" panose="020F0502020204030204" pitchFamily="34" charset="0"/>
              </a:rPr>
              <a:t>ROCHESTER INSTITUTE OF TECHNOLOGY</a:t>
            </a:r>
          </a:p>
          <a:p>
            <a:pPr algn="l"/>
            <a:r>
              <a:rPr lang="en-US" sz="1200" baseline="0" dirty="0">
                <a:solidFill>
                  <a:schemeClr val="tx2">
                    <a:lumMod val="90000"/>
                  </a:schemeClr>
                </a:solidFill>
                <a:latin typeface="Calibri" panose="020F0502020204030204" pitchFamily="34" charset="0"/>
              </a:rPr>
              <a:t>ANDYWORLD.IO | @RITIGM1 </a:t>
            </a:r>
            <a:endParaRPr lang="en-US" sz="1200" dirty="0">
              <a:solidFill>
                <a:schemeClr val="tx2">
                  <a:lumMod val="90000"/>
                </a:schemeClr>
              </a:solidFill>
              <a:latin typeface="Calibri" panose="020F0502020204030204" pitchFamily="34" charset="0"/>
            </a:endParaRPr>
          </a:p>
        </p:txBody>
      </p:sp>
      <p:pic>
        <p:nvPicPr>
          <p:cNvPr id="10" name="Picture 9"/>
          <p:cNvPicPr>
            <a:picLocks noChangeAspect="1"/>
          </p:cNvPicPr>
          <p:nvPr userDrawn="1"/>
        </p:nvPicPr>
        <p:blipFill>
          <a:blip r:embed="rId20" cstate="email">
            <a:extLst>
              <a:ext uri="{28A0092B-C50C-407E-A947-70E740481C1C}">
                <a14:useLocalDpi xmlns:a14="http://schemas.microsoft.com/office/drawing/2010/main" val="0"/>
              </a:ext>
            </a:extLst>
          </a:blip>
          <a:stretch>
            <a:fillRect/>
          </a:stretch>
        </p:blipFill>
        <p:spPr>
          <a:xfrm>
            <a:off x="10455657" y="6172200"/>
            <a:ext cx="1660143" cy="619350"/>
          </a:xfrm>
          <a:prstGeom prst="rect">
            <a:avLst/>
          </a:prstGeom>
        </p:spPr>
      </p:pic>
      <p:pic>
        <p:nvPicPr>
          <p:cNvPr id="3" name="Picture 2">
            <a:extLst>
              <a:ext uri="{FF2B5EF4-FFF2-40B4-BE49-F238E27FC236}">
                <a16:creationId xmlns:a16="http://schemas.microsoft.com/office/drawing/2014/main" id="{8546A19B-1B38-4550-810C-3C51B44FB7DC}"/>
              </a:ext>
            </a:extLst>
          </p:cNvPr>
          <p:cNvPicPr>
            <a:picLocks noChangeAspect="1"/>
          </p:cNvPicPr>
          <p:nvPr userDrawn="1"/>
        </p:nvPicPr>
        <p:blipFill>
          <a:blip r:embed="rId21" cstate="email">
            <a:extLst>
              <a:ext uri="{28A0092B-C50C-407E-A947-70E740481C1C}">
                <a14:useLocalDpi xmlns:a14="http://schemas.microsoft.com/office/drawing/2010/main" val="0"/>
              </a:ext>
            </a:extLst>
          </a:blip>
          <a:stretch>
            <a:fillRect/>
          </a:stretch>
        </p:blipFill>
        <p:spPr>
          <a:xfrm>
            <a:off x="152400" y="6172200"/>
            <a:ext cx="1066800" cy="555131"/>
          </a:xfrm>
          <a:prstGeom prst="rect">
            <a:avLst/>
          </a:prstGeom>
        </p:spPr>
      </p:pic>
    </p:spTree>
    <p:extLst>
      <p:ext uri="{BB962C8B-B14F-4D97-AF65-F5344CB8AC3E}">
        <p14:creationId xmlns:p14="http://schemas.microsoft.com/office/powerpoint/2010/main" val="165666796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jpeg"/><Relationship Id="rId9"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2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png"/><Relationship Id="rId12" Type="http://schemas.openxmlformats.org/officeDocument/2006/relationships/image" Target="../media/image84.png"/><Relationship Id="rId2" Type="http://schemas.openxmlformats.org/officeDocument/2006/relationships/image" Target="../media/image74.jpe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eg"/><Relationship Id="rId4" Type="http://schemas.openxmlformats.org/officeDocument/2006/relationships/image" Target="../media/image76.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8" Type="http://schemas.openxmlformats.org/officeDocument/2006/relationships/image" Target="../media/image101.jpeg"/><Relationship Id="rId13" Type="http://schemas.openxmlformats.org/officeDocument/2006/relationships/image" Target="../media/image106.jpeg"/><Relationship Id="rId18" Type="http://schemas.openxmlformats.org/officeDocument/2006/relationships/image" Target="../media/image111.jpeg"/><Relationship Id="rId26" Type="http://schemas.openxmlformats.org/officeDocument/2006/relationships/image" Target="../media/image119.png"/><Relationship Id="rId3" Type="http://schemas.openxmlformats.org/officeDocument/2006/relationships/image" Target="../media/image96.jpg"/><Relationship Id="rId21" Type="http://schemas.openxmlformats.org/officeDocument/2006/relationships/image" Target="../media/image114.jpeg"/><Relationship Id="rId34" Type="http://schemas.openxmlformats.org/officeDocument/2006/relationships/image" Target="../media/image127.jpg"/><Relationship Id="rId7" Type="http://schemas.openxmlformats.org/officeDocument/2006/relationships/image" Target="../media/image100.jpeg"/><Relationship Id="rId12" Type="http://schemas.openxmlformats.org/officeDocument/2006/relationships/image" Target="../media/image105.jpeg"/><Relationship Id="rId17" Type="http://schemas.openxmlformats.org/officeDocument/2006/relationships/image" Target="../media/image110.jpg"/><Relationship Id="rId25" Type="http://schemas.openxmlformats.org/officeDocument/2006/relationships/image" Target="../media/image118.png"/><Relationship Id="rId33" Type="http://schemas.openxmlformats.org/officeDocument/2006/relationships/image" Target="../media/image126.jpg"/><Relationship Id="rId38" Type="http://schemas.openxmlformats.org/officeDocument/2006/relationships/image" Target="../media/image131.png"/><Relationship Id="rId2" Type="http://schemas.openxmlformats.org/officeDocument/2006/relationships/notesSlide" Target="../notesSlides/notesSlide18.xml"/><Relationship Id="rId16" Type="http://schemas.openxmlformats.org/officeDocument/2006/relationships/image" Target="../media/image109.jpeg"/><Relationship Id="rId20" Type="http://schemas.openxmlformats.org/officeDocument/2006/relationships/image" Target="../media/image113.png"/><Relationship Id="rId29" Type="http://schemas.openxmlformats.org/officeDocument/2006/relationships/image" Target="../media/image122.jpg"/><Relationship Id="rId1" Type="http://schemas.openxmlformats.org/officeDocument/2006/relationships/slideLayout" Target="../slideLayouts/slideLayout2.xml"/><Relationship Id="rId6" Type="http://schemas.openxmlformats.org/officeDocument/2006/relationships/image" Target="../media/image99.jpeg"/><Relationship Id="rId11" Type="http://schemas.openxmlformats.org/officeDocument/2006/relationships/image" Target="../media/image104.jpeg"/><Relationship Id="rId24" Type="http://schemas.openxmlformats.org/officeDocument/2006/relationships/image" Target="../media/image117.png"/><Relationship Id="rId32" Type="http://schemas.openxmlformats.org/officeDocument/2006/relationships/image" Target="../media/image125.png"/><Relationship Id="rId37" Type="http://schemas.openxmlformats.org/officeDocument/2006/relationships/image" Target="../media/image130.png"/><Relationship Id="rId5" Type="http://schemas.openxmlformats.org/officeDocument/2006/relationships/image" Target="../media/image98.png"/><Relationship Id="rId15" Type="http://schemas.openxmlformats.org/officeDocument/2006/relationships/image" Target="../media/image108.png"/><Relationship Id="rId23" Type="http://schemas.openxmlformats.org/officeDocument/2006/relationships/image" Target="../media/image116.png"/><Relationship Id="rId28" Type="http://schemas.openxmlformats.org/officeDocument/2006/relationships/image" Target="../media/image121.png"/><Relationship Id="rId36" Type="http://schemas.openxmlformats.org/officeDocument/2006/relationships/image" Target="../media/image129.jpg"/><Relationship Id="rId10" Type="http://schemas.openxmlformats.org/officeDocument/2006/relationships/image" Target="../media/image103.png"/><Relationship Id="rId19" Type="http://schemas.openxmlformats.org/officeDocument/2006/relationships/image" Target="../media/image112.jpeg"/><Relationship Id="rId31" Type="http://schemas.openxmlformats.org/officeDocument/2006/relationships/image" Target="../media/image124.png"/><Relationship Id="rId4" Type="http://schemas.openxmlformats.org/officeDocument/2006/relationships/image" Target="../media/image97.png"/><Relationship Id="rId9" Type="http://schemas.openxmlformats.org/officeDocument/2006/relationships/image" Target="../media/image102.jpeg"/><Relationship Id="rId14" Type="http://schemas.openxmlformats.org/officeDocument/2006/relationships/image" Target="../media/image107.png"/><Relationship Id="rId22" Type="http://schemas.openxmlformats.org/officeDocument/2006/relationships/image" Target="../media/image115.jpeg"/><Relationship Id="rId27" Type="http://schemas.openxmlformats.org/officeDocument/2006/relationships/image" Target="../media/image120.jpeg"/><Relationship Id="rId30" Type="http://schemas.openxmlformats.org/officeDocument/2006/relationships/image" Target="../media/image123.png"/><Relationship Id="rId35" Type="http://schemas.openxmlformats.org/officeDocument/2006/relationships/image" Target="../media/image128.jpeg"/></Relationships>
</file>

<file path=ppt/slides/_rels/slide3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9.jp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14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46.jpeg"/><Relationship Id="rId7" Type="http://schemas.openxmlformats.org/officeDocument/2006/relationships/image" Target="../media/image103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020.png"/><Relationship Id="rId4" Type="http://schemas.openxmlformats.org/officeDocument/2006/relationships/customXml" Target="../ink/ink1.xml"/><Relationship Id="rId9" Type="http://schemas.openxmlformats.org/officeDocument/2006/relationships/image" Target="../media/image1040.png"/></Relationships>
</file>

<file path=ppt/slides/_rels/slide47.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gif"/><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5.jpeg"/><Relationship Id="rId5" Type="http://schemas.openxmlformats.org/officeDocument/2006/relationships/image" Target="../media/image19.jpg"/><Relationship Id="rId10" Type="http://schemas.openxmlformats.org/officeDocument/2006/relationships/image" Target="../media/image24.jpeg"/><Relationship Id="rId4" Type="http://schemas.openxmlformats.org/officeDocument/2006/relationships/image" Target="../media/image18.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A741666-0145-467E-A2C9-27E648A936BC}"/>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2002"/>
            <a:ext cx="12192000" cy="5955602"/>
          </a:xfrm>
          <a:prstGeom prst="rect">
            <a:avLst/>
          </a:prstGeom>
        </p:spPr>
      </p:pic>
      <p:sp>
        <p:nvSpPr>
          <p:cNvPr id="15" name="Rectangle 14">
            <a:extLst>
              <a:ext uri="{FF2B5EF4-FFF2-40B4-BE49-F238E27FC236}">
                <a16:creationId xmlns:a16="http://schemas.microsoft.com/office/drawing/2014/main" id="{43DA9780-266E-4B4D-A3C0-47E9E6749704}"/>
              </a:ext>
            </a:extLst>
          </p:cNvPr>
          <p:cNvSpPr/>
          <p:nvPr/>
        </p:nvSpPr>
        <p:spPr>
          <a:xfrm>
            <a:off x="0" y="3429000"/>
            <a:ext cx="12192000" cy="2514598"/>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7069A18-1539-4AE6-8F0F-85CEDBF1CFAC}"/>
              </a:ext>
            </a:extLst>
          </p:cNvPr>
          <p:cNvSpPr/>
          <p:nvPr/>
        </p:nvSpPr>
        <p:spPr>
          <a:xfrm>
            <a:off x="0" y="3048000"/>
            <a:ext cx="12192000" cy="533398"/>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EF618F18-5DBB-43C9-8C29-F842A678616F}"/>
              </a:ext>
            </a:extLst>
          </p:cNvPr>
          <p:cNvSpPr>
            <a:spLocks noGrp="1"/>
          </p:cNvSpPr>
          <p:nvPr>
            <p:ph type="subTitle" idx="1"/>
          </p:nvPr>
        </p:nvSpPr>
        <p:spPr>
          <a:xfrm>
            <a:off x="1447800" y="3124200"/>
            <a:ext cx="9525000" cy="685800"/>
          </a:xfrm>
        </p:spPr>
        <p:txBody>
          <a:bodyPr lIns="0" rIns="0">
            <a:normAutofit/>
          </a:bodyPr>
          <a:lstStyle/>
          <a:p>
            <a:r>
              <a:rPr lang="en-US" sz="1975" b="1" dirty="0">
                <a:ln w="9525">
                  <a:solidFill>
                    <a:schemeClr val="bg1">
                      <a:alpha val="44000"/>
                    </a:schemeClr>
                  </a:solidFill>
                </a:ln>
              </a:rPr>
              <a:t>A RETROSPECTIVE AND REEXAMINATION OF TEACHING AND LEARNING GAMES</a:t>
            </a:r>
          </a:p>
        </p:txBody>
      </p:sp>
      <p:sp>
        <p:nvSpPr>
          <p:cNvPr id="4" name="Subtitle 2">
            <a:extLst>
              <a:ext uri="{FF2B5EF4-FFF2-40B4-BE49-F238E27FC236}">
                <a16:creationId xmlns:a16="http://schemas.microsoft.com/office/drawing/2014/main" id="{26E67DE6-FC98-4C3F-BFFF-71BE9D682A02}"/>
              </a:ext>
            </a:extLst>
          </p:cNvPr>
          <p:cNvSpPr txBox="1">
            <a:spLocks/>
          </p:cNvSpPr>
          <p:nvPr/>
        </p:nvSpPr>
        <p:spPr>
          <a:xfrm>
            <a:off x="4343400" y="4375314"/>
            <a:ext cx="7696200" cy="1911183"/>
          </a:xfrm>
          <a:prstGeom prst="rect">
            <a:avLst/>
          </a:prstGeo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400"/>
              </a:spcBef>
            </a:pPr>
            <a:r>
              <a:rPr lang="en-US" b="1" dirty="0"/>
              <a:t>Andrew Phelps</a:t>
            </a:r>
          </a:p>
          <a:p>
            <a:pPr algn="r">
              <a:spcBef>
                <a:spcPts val="400"/>
              </a:spcBef>
            </a:pPr>
            <a:r>
              <a:rPr lang="en-US" sz="1600" b="1" dirty="0"/>
              <a:t>President, Higher Education Video Game Alliance</a:t>
            </a:r>
          </a:p>
          <a:p>
            <a:pPr algn="r">
              <a:spcBef>
                <a:spcPts val="400"/>
              </a:spcBef>
            </a:pPr>
            <a:r>
              <a:rPr lang="en-US" sz="1600" b="1" dirty="0"/>
              <a:t>Professor of Art &amp; Design, Rochester Institute of Technology</a:t>
            </a:r>
          </a:p>
          <a:p>
            <a:pPr algn="r">
              <a:spcBef>
                <a:spcPts val="400"/>
              </a:spcBef>
            </a:pPr>
            <a:r>
              <a:rPr lang="en-US" sz="1600" dirty="0"/>
              <a:t>Founder, RIT School of Interactive Games &amp; Media</a:t>
            </a:r>
          </a:p>
          <a:p>
            <a:pPr algn="r">
              <a:spcBef>
                <a:spcPts val="400"/>
              </a:spcBef>
            </a:pPr>
            <a:r>
              <a:rPr lang="en-US" sz="1600" dirty="0"/>
              <a:t>Founder, RIT MAGIC Center &amp; MAGIC Spell Studios</a:t>
            </a:r>
          </a:p>
        </p:txBody>
      </p:sp>
      <p:cxnSp>
        <p:nvCxnSpPr>
          <p:cNvPr id="6" name="Straight Connector 5">
            <a:extLst>
              <a:ext uri="{FF2B5EF4-FFF2-40B4-BE49-F238E27FC236}">
                <a16:creationId xmlns:a16="http://schemas.microsoft.com/office/drawing/2014/main" id="{EC2A845E-2CE7-4AEB-9A9B-B1F2129A20CD}"/>
              </a:ext>
            </a:extLst>
          </p:cNvPr>
          <p:cNvCxnSpPr/>
          <p:nvPr/>
        </p:nvCxnSpPr>
        <p:spPr>
          <a:xfrm>
            <a:off x="0" y="59436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C98017A-F6EE-451D-A848-935C3F75C9B6}"/>
              </a:ext>
            </a:extLst>
          </p:cNvPr>
          <p:cNvCxnSpPr/>
          <p:nvPr/>
        </p:nvCxnSpPr>
        <p:spPr>
          <a:xfrm>
            <a:off x="0" y="3048004"/>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0656B9EF-30EF-4347-9E19-100A6F23385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4516590"/>
            <a:ext cx="1297230" cy="1198410"/>
          </a:xfrm>
          <a:prstGeom prst="rect">
            <a:avLst/>
          </a:prstGeom>
        </p:spPr>
      </p:pic>
      <p:sp>
        <p:nvSpPr>
          <p:cNvPr id="2" name="Rectangle 1">
            <a:extLst>
              <a:ext uri="{FF2B5EF4-FFF2-40B4-BE49-F238E27FC236}">
                <a16:creationId xmlns:a16="http://schemas.microsoft.com/office/drawing/2014/main" id="{0E3C218F-7938-415C-ADCA-D9453D92ED5B}"/>
              </a:ext>
            </a:extLst>
          </p:cNvPr>
          <p:cNvSpPr/>
          <p:nvPr/>
        </p:nvSpPr>
        <p:spPr>
          <a:xfrm>
            <a:off x="0" y="3581405"/>
            <a:ext cx="12192000" cy="685788"/>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SALT LAKE CITY, UTAH</a:t>
            </a:r>
          </a:p>
        </p:txBody>
      </p:sp>
      <p:cxnSp>
        <p:nvCxnSpPr>
          <p:cNvPr id="7" name="Straight Connector 6">
            <a:extLst>
              <a:ext uri="{FF2B5EF4-FFF2-40B4-BE49-F238E27FC236}">
                <a16:creationId xmlns:a16="http://schemas.microsoft.com/office/drawing/2014/main" id="{FE7A6DC9-6589-40B2-B502-8A855578B4DF}"/>
              </a:ext>
            </a:extLst>
          </p:cNvPr>
          <p:cNvCxnSpPr/>
          <p:nvPr/>
        </p:nvCxnSpPr>
        <p:spPr>
          <a:xfrm>
            <a:off x="0" y="3581405"/>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00783801-C207-424B-AB47-5450C46BF2E8}"/>
              </a:ext>
            </a:extLst>
          </p:cNvPr>
          <p:cNvCxnSpPr/>
          <p:nvPr/>
        </p:nvCxnSpPr>
        <p:spPr>
          <a:xfrm>
            <a:off x="0" y="42672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071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9D538C-01CF-4C75-ADAC-F946DA73E16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850466"/>
          </a:xfrm>
          <a:prstGeom prst="rect">
            <a:avLst/>
          </a:prstGeom>
        </p:spPr>
      </p:pic>
      <p:sp>
        <p:nvSpPr>
          <p:cNvPr id="8" name="Rectangle 7">
            <a:extLst>
              <a:ext uri="{FF2B5EF4-FFF2-40B4-BE49-F238E27FC236}">
                <a16:creationId xmlns:a16="http://schemas.microsoft.com/office/drawing/2014/main" id="{EA7260CF-EE19-472A-B394-3612FF1385DC}"/>
              </a:ext>
            </a:extLst>
          </p:cNvPr>
          <p:cNvSpPr/>
          <p:nvPr/>
        </p:nvSpPr>
        <p:spPr>
          <a:xfrm>
            <a:off x="0" y="0"/>
            <a:ext cx="12192000" cy="5850466"/>
          </a:xfrm>
          <a:prstGeom prst="rect">
            <a:avLst/>
          </a:prstGeom>
          <a:gradFill>
            <a:gsLst>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C58640D-3599-413A-AF7E-1AFCCCB71954}"/>
              </a:ext>
            </a:extLst>
          </p:cNvPr>
          <p:cNvSpPr>
            <a:spLocks noGrp="1"/>
          </p:cNvSpPr>
          <p:nvPr>
            <p:ph type="title"/>
          </p:nvPr>
        </p:nvSpPr>
        <p:spPr>
          <a:xfrm>
            <a:off x="1371600" y="381000"/>
            <a:ext cx="10769600" cy="1041400"/>
          </a:xfrm>
        </p:spPr>
        <p:txBody>
          <a:bodyPr/>
          <a:lstStyle/>
          <a:p>
            <a:r>
              <a:rPr lang="en-US" dirty="0"/>
              <a:t>GAME DESIGN &amp; DEVELOPMENT ROOTS</a:t>
            </a:r>
          </a:p>
        </p:txBody>
      </p:sp>
      <p:sp>
        <p:nvSpPr>
          <p:cNvPr id="3" name="Content Placeholder 2">
            <a:extLst>
              <a:ext uri="{FF2B5EF4-FFF2-40B4-BE49-F238E27FC236}">
                <a16:creationId xmlns:a16="http://schemas.microsoft.com/office/drawing/2014/main" id="{98E0EDEC-306F-41B0-B96C-7D47B14D2C4A}"/>
              </a:ext>
            </a:extLst>
          </p:cNvPr>
          <p:cNvSpPr>
            <a:spLocks noGrp="1"/>
          </p:cNvSpPr>
          <p:nvPr>
            <p:ph sz="quarter" idx="10"/>
          </p:nvPr>
        </p:nvSpPr>
        <p:spPr>
          <a:xfrm>
            <a:off x="2336800" y="1066800"/>
            <a:ext cx="9728200" cy="4250261"/>
          </a:xfrm>
        </p:spPr>
        <p:txBody>
          <a:bodyPr/>
          <a:lstStyle/>
          <a:p>
            <a:pPr algn="r"/>
            <a:r>
              <a:rPr lang="en-US" sz="2800" dirty="0"/>
              <a:t>Stories</a:t>
            </a:r>
          </a:p>
          <a:p>
            <a:pPr algn="r"/>
            <a:r>
              <a:rPr lang="en-US" sz="2800" dirty="0"/>
              <a:t>Mechanics</a:t>
            </a:r>
          </a:p>
          <a:p>
            <a:pPr algn="r"/>
            <a:r>
              <a:rPr lang="en-US" sz="2800" dirty="0"/>
              <a:t>Rules</a:t>
            </a:r>
          </a:p>
          <a:p>
            <a:pPr algn="r"/>
            <a:r>
              <a:rPr lang="en-US" sz="2800" dirty="0"/>
              <a:t>Culture</a:t>
            </a:r>
          </a:p>
          <a:p>
            <a:pPr algn="r"/>
            <a:r>
              <a:rPr lang="en-US" sz="2800" dirty="0"/>
              <a:t>Entertainment/Play</a:t>
            </a:r>
          </a:p>
          <a:p>
            <a:pPr algn="r"/>
            <a:r>
              <a:rPr lang="en-US" sz="2800" dirty="0"/>
              <a:t>Art</a:t>
            </a:r>
          </a:p>
          <a:p>
            <a:pPr algn="r"/>
            <a:r>
              <a:rPr lang="en-US" sz="2800" dirty="0"/>
              <a:t>Music</a:t>
            </a:r>
          </a:p>
          <a:p>
            <a:pPr algn="r"/>
            <a:r>
              <a:rPr lang="en-US" sz="2800" dirty="0"/>
              <a:t>Computing</a:t>
            </a:r>
          </a:p>
          <a:p>
            <a:pPr marL="0" indent="0" algn="r">
              <a:buNone/>
            </a:pPr>
            <a:r>
              <a:rPr lang="en-US" sz="2800" dirty="0"/>
              <a:t>… [and more]</a:t>
            </a:r>
            <a:endParaRPr lang="en-US" dirty="0"/>
          </a:p>
        </p:txBody>
      </p:sp>
      <p:cxnSp>
        <p:nvCxnSpPr>
          <p:cNvPr id="10" name="Straight Connector 9">
            <a:extLst>
              <a:ext uri="{FF2B5EF4-FFF2-40B4-BE49-F238E27FC236}">
                <a16:creationId xmlns:a16="http://schemas.microsoft.com/office/drawing/2014/main" id="{36F6755E-E4FF-49D6-81FE-FF848D481189}"/>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579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487DF-84BA-45FA-BECF-5EB6A4CCEEEA}"/>
              </a:ext>
            </a:extLst>
          </p:cNvPr>
          <p:cNvSpPr>
            <a:spLocks noGrp="1"/>
          </p:cNvSpPr>
          <p:nvPr>
            <p:ph type="title"/>
          </p:nvPr>
        </p:nvSpPr>
        <p:spPr>
          <a:xfrm>
            <a:off x="762000" y="609600"/>
            <a:ext cx="10896600" cy="1293028"/>
          </a:xfrm>
        </p:spPr>
        <p:txBody>
          <a:bodyPr/>
          <a:lstStyle/>
          <a:p>
            <a:r>
              <a:rPr lang="en-US" dirty="0"/>
              <a:t>MUPPETS CVE FOR INTRO DEVELOPMENT</a:t>
            </a:r>
          </a:p>
        </p:txBody>
      </p:sp>
      <p:pic>
        <p:nvPicPr>
          <p:cNvPr id="5" name="Picture 4">
            <a:extLst>
              <a:ext uri="{FF2B5EF4-FFF2-40B4-BE49-F238E27FC236}">
                <a16:creationId xmlns:a16="http://schemas.microsoft.com/office/drawing/2014/main" id="{45FA9671-A2DC-4CB5-BEC2-A64D29ABB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4800" y="1636787"/>
            <a:ext cx="4630578" cy="3316212"/>
          </a:xfrm>
          <a:prstGeom prst="rect">
            <a:avLst/>
          </a:prstGeom>
        </p:spPr>
      </p:pic>
      <p:pic>
        <p:nvPicPr>
          <p:cNvPr id="7" name="Picture 6">
            <a:extLst>
              <a:ext uri="{FF2B5EF4-FFF2-40B4-BE49-F238E27FC236}">
                <a16:creationId xmlns:a16="http://schemas.microsoft.com/office/drawing/2014/main" id="{E4EB464F-A132-41B8-8C6D-7D20CF9138A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45378" y="1636786"/>
            <a:ext cx="3236100" cy="3298127"/>
          </a:xfrm>
          <a:prstGeom prst="rect">
            <a:avLst/>
          </a:prstGeom>
        </p:spPr>
      </p:pic>
      <p:pic>
        <p:nvPicPr>
          <p:cNvPr id="9" name="Picture 8">
            <a:extLst>
              <a:ext uri="{FF2B5EF4-FFF2-40B4-BE49-F238E27FC236}">
                <a16:creationId xmlns:a16="http://schemas.microsoft.com/office/drawing/2014/main" id="{C6333477-68C8-4B0C-8A3B-D2B1ADD34F83}"/>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1636788"/>
            <a:ext cx="4314800" cy="3298124"/>
          </a:xfrm>
          <a:prstGeom prst="rect">
            <a:avLst/>
          </a:prstGeom>
        </p:spPr>
      </p:pic>
      <p:cxnSp>
        <p:nvCxnSpPr>
          <p:cNvPr id="11" name="Straight Connector 10">
            <a:extLst>
              <a:ext uri="{FF2B5EF4-FFF2-40B4-BE49-F238E27FC236}">
                <a16:creationId xmlns:a16="http://schemas.microsoft.com/office/drawing/2014/main" id="{551C9F52-F83D-4854-9925-7DA6FB2E9666}"/>
              </a:ext>
            </a:extLst>
          </p:cNvPr>
          <p:cNvCxnSpPr/>
          <p:nvPr/>
        </p:nvCxnSpPr>
        <p:spPr>
          <a:xfrm>
            <a:off x="0" y="15240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13B28B6-7744-44BA-8DD8-B4E75D85F082}"/>
              </a:ext>
            </a:extLst>
          </p:cNvPr>
          <p:cNvCxnSpPr/>
          <p:nvPr/>
        </p:nvCxnSpPr>
        <p:spPr>
          <a:xfrm>
            <a:off x="0" y="4953000"/>
            <a:ext cx="12192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5554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E86885-F7DE-4BE4-B956-09E33302D339}"/>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1"/>
            <a:ext cx="12192000" cy="6827855"/>
          </a:xfrm>
          <a:prstGeom prst="rect">
            <a:avLst/>
          </a:prstGeom>
        </p:spPr>
      </p:pic>
    </p:spTree>
    <p:extLst>
      <p:ext uri="{BB962C8B-B14F-4D97-AF65-F5344CB8AC3E}">
        <p14:creationId xmlns:p14="http://schemas.microsoft.com/office/powerpoint/2010/main" val="34746384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83400"/>
          </a:xfrm>
          <a:prstGeom prst="rect">
            <a:avLst/>
          </a:prstGeom>
        </p:spPr>
      </p:pic>
    </p:spTree>
    <p:extLst>
      <p:ext uri="{BB962C8B-B14F-4D97-AF65-F5344CB8AC3E}">
        <p14:creationId xmlns:p14="http://schemas.microsoft.com/office/powerpoint/2010/main" val="27249980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23A7DAA-9DAB-453C-82F6-448416B958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8777184" y="-838"/>
            <a:ext cx="3412286" cy="5939137"/>
          </a:xfrm>
          <a:prstGeom prst="rect">
            <a:avLst/>
          </a:prstGeom>
          <a:ln w="12700">
            <a:solidFill>
              <a:schemeClr val="tx1"/>
            </a:solidFill>
          </a:ln>
        </p:spPr>
      </p:pic>
      <p:pic>
        <p:nvPicPr>
          <p:cNvPr id="5" name="Picture 4">
            <a:extLst>
              <a:ext uri="{FF2B5EF4-FFF2-40B4-BE49-F238E27FC236}">
                <a16:creationId xmlns:a16="http://schemas.microsoft.com/office/drawing/2014/main" id="{E6421189-DD80-47CC-A23A-124CBF1AC93E}"/>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4343400" y="-839"/>
            <a:ext cx="2604984" cy="5964923"/>
          </a:xfrm>
          <a:prstGeom prst="rect">
            <a:avLst/>
          </a:prstGeom>
          <a:ln w="12700">
            <a:solidFill>
              <a:schemeClr val="tx1"/>
            </a:solidFill>
          </a:ln>
        </p:spPr>
      </p:pic>
      <p:pic>
        <p:nvPicPr>
          <p:cNvPr id="7" name="Picture 6">
            <a:extLst>
              <a:ext uri="{FF2B5EF4-FFF2-40B4-BE49-F238E27FC236}">
                <a16:creationId xmlns:a16="http://schemas.microsoft.com/office/drawing/2014/main" id="{3E6E5F63-9A5D-493D-AC1D-A1E196F4C072}"/>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a:off x="2057401" y="0"/>
            <a:ext cx="2283470" cy="5964085"/>
          </a:xfrm>
          <a:prstGeom prst="rect">
            <a:avLst/>
          </a:prstGeom>
          <a:ln w="12700">
            <a:solidFill>
              <a:schemeClr val="tx1"/>
            </a:solidFill>
          </a:ln>
        </p:spPr>
      </p:pic>
      <p:pic>
        <p:nvPicPr>
          <p:cNvPr id="9" name="Picture 8">
            <a:extLst>
              <a:ext uri="{FF2B5EF4-FFF2-40B4-BE49-F238E27FC236}">
                <a16:creationId xmlns:a16="http://schemas.microsoft.com/office/drawing/2014/main" id="{916C7768-6B33-4466-86A4-0A3030F43DAA}"/>
              </a:ext>
            </a:extLst>
          </p:cNvPr>
          <p:cNvPicPr>
            <a:picLocks noChangeAspect="1"/>
          </p:cNvPicPr>
          <p:nvPr/>
        </p:nvPicPr>
        <p:blipFill rotWithShape="1">
          <a:blip r:embed="rId5" cstate="email">
            <a:extLst>
              <a:ext uri="{28A0092B-C50C-407E-A947-70E740481C1C}">
                <a14:useLocalDpi xmlns:a14="http://schemas.microsoft.com/office/drawing/2010/main" val="0"/>
              </a:ext>
            </a:extLst>
          </a:blip>
          <a:srcRect/>
          <a:stretch/>
        </p:blipFill>
        <p:spPr>
          <a:xfrm>
            <a:off x="0" y="-2"/>
            <a:ext cx="2057400" cy="5964085"/>
          </a:xfrm>
          <a:prstGeom prst="rect">
            <a:avLst/>
          </a:prstGeom>
          <a:ln w="12700">
            <a:solidFill>
              <a:schemeClr val="tx1"/>
            </a:solidFill>
          </a:ln>
        </p:spPr>
      </p:pic>
      <p:pic>
        <p:nvPicPr>
          <p:cNvPr id="11" name="Picture 10">
            <a:extLst>
              <a:ext uri="{FF2B5EF4-FFF2-40B4-BE49-F238E27FC236}">
                <a16:creationId xmlns:a16="http://schemas.microsoft.com/office/drawing/2014/main" id="{0A9FE41E-21FA-4874-ADA3-19CE16B8056D}"/>
              </a:ext>
            </a:extLst>
          </p:cNvPr>
          <p:cNvPicPr>
            <a:picLocks noChangeAspect="1"/>
          </p:cNvPicPr>
          <p:nvPr/>
        </p:nvPicPr>
        <p:blipFill rotWithShape="1">
          <a:blip r:embed="rId6" cstate="email">
            <a:extLst>
              <a:ext uri="{28A0092B-C50C-407E-A947-70E740481C1C}">
                <a14:useLocalDpi xmlns:a14="http://schemas.microsoft.com/office/drawing/2010/main" val="0"/>
              </a:ext>
            </a:extLst>
          </a:blip>
          <a:srcRect/>
          <a:stretch/>
        </p:blipFill>
        <p:spPr>
          <a:xfrm>
            <a:off x="6934200" y="-837"/>
            <a:ext cx="2461051" cy="5939137"/>
          </a:xfrm>
          <a:prstGeom prst="rect">
            <a:avLst/>
          </a:prstGeom>
          <a:ln w="12700">
            <a:solidFill>
              <a:schemeClr val="tx1"/>
            </a:solidFill>
          </a:ln>
        </p:spPr>
      </p:pic>
      <p:sp>
        <p:nvSpPr>
          <p:cNvPr id="14" name="Rectangle 13">
            <a:extLst>
              <a:ext uri="{FF2B5EF4-FFF2-40B4-BE49-F238E27FC236}">
                <a16:creationId xmlns:a16="http://schemas.microsoft.com/office/drawing/2014/main" id="{01FEE18B-F0F6-41F7-8D95-85885F1FF43D}"/>
              </a:ext>
            </a:extLst>
          </p:cNvPr>
          <p:cNvSpPr/>
          <p:nvPr/>
        </p:nvSpPr>
        <p:spPr>
          <a:xfrm>
            <a:off x="-2530" y="3352800"/>
            <a:ext cx="12192000" cy="2636233"/>
          </a:xfrm>
          <a:prstGeom prst="rect">
            <a:avLst/>
          </a:prstGeom>
          <a:gradFill>
            <a:gsLst>
              <a:gs pos="885">
                <a:schemeClr val="bg1">
                  <a:alpha val="0"/>
                </a:schemeClr>
              </a:gs>
              <a:gs pos="35000">
                <a:schemeClr val="bg1">
                  <a:alpha val="66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07BD6991-466E-4917-BF04-E410C488BC16}"/>
              </a:ext>
            </a:extLst>
          </p:cNvPr>
          <p:cNvSpPr>
            <a:spLocks noGrp="1"/>
          </p:cNvSpPr>
          <p:nvPr>
            <p:ph type="title"/>
          </p:nvPr>
        </p:nvSpPr>
        <p:spPr>
          <a:xfrm>
            <a:off x="1460" y="3886200"/>
            <a:ext cx="8610600" cy="1140628"/>
          </a:xfrm>
        </p:spPr>
        <p:txBody>
          <a:bodyPr/>
          <a:lstStyle/>
          <a:p>
            <a:pPr algn="l"/>
            <a:r>
              <a:rPr lang="en-US" dirty="0"/>
              <a:t> INCREDIBLE ALUMNI</a:t>
            </a:r>
          </a:p>
        </p:txBody>
      </p:sp>
      <p:sp>
        <p:nvSpPr>
          <p:cNvPr id="17" name="Rectangle 16">
            <a:extLst>
              <a:ext uri="{FF2B5EF4-FFF2-40B4-BE49-F238E27FC236}">
                <a16:creationId xmlns:a16="http://schemas.microsoft.com/office/drawing/2014/main" id="{E356652D-3F99-4345-AA0F-D5F1E8F4650B}"/>
              </a:ext>
            </a:extLst>
          </p:cNvPr>
          <p:cNvSpPr/>
          <p:nvPr/>
        </p:nvSpPr>
        <p:spPr>
          <a:xfrm>
            <a:off x="2530" y="4572000"/>
            <a:ext cx="2052341"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ALEX CUTTING</a:t>
            </a:r>
          </a:p>
          <a:p>
            <a:pPr algn="ctr"/>
            <a:r>
              <a:rPr lang="en-US" sz="1200" dirty="0"/>
              <a:t>Senior Assoc. Producer HALO</a:t>
            </a:r>
          </a:p>
          <a:p>
            <a:pPr algn="ctr"/>
            <a:r>
              <a:rPr lang="en-US" sz="1200" dirty="0"/>
              <a:t>Microsoft / 343</a:t>
            </a:r>
          </a:p>
        </p:txBody>
      </p:sp>
      <p:sp>
        <p:nvSpPr>
          <p:cNvPr id="19" name="Rectangle 18">
            <a:extLst>
              <a:ext uri="{FF2B5EF4-FFF2-40B4-BE49-F238E27FC236}">
                <a16:creationId xmlns:a16="http://schemas.microsoft.com/office/drawing/2014/main" id="{02F1D350-61A8-49A3-95CE-A4EDBFEBD33E}"/>
              </a:ext>
            </a:extLst>
          </p:cNvPr>
          <p:cNvSpPr/>
          <p:nvPr/>
        </p:nvSpPr>
        <p:spPr>
          <a:xfrm>
            <a:off x="2057400"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CLAUDE JEROME</a:t>
            </a:r>
          </a:p>
          <a:p>
            <a:pPr algn="ctr"/>
            <a:r>
              <a:rPr lang="en-US" sz="1200" dirty="0"/>
              <a:t>Gameplay Designer DESTINY</a:t>
            </a:r>
          </a:p>
          <a:p>
            <a:pPr algn="ctr"/>
            <a:r>
              <a:rPr lang="en-US" sz="1200" dirty="0"/>
              <a:t>Bungie</a:t>
            </a:r>
          </a:p>
        </p:txBody>
      </p:sp>
      <p:sp>
        <p:nvSpPr>
          <p:cNvPr id="20" name="Rectangle 19">
            <a:extLst>
              <a:ext uri="{FF2B5EF4-FFF2-40B4-BE49-F238E27FC236}">
                <a16:creationId xmlns:a16="http://schemas.microsoft.com/office/drawing/2014/main" id="{342F68E5-35EF-49B3-8FEB-CF0AC5BBECA7}"/>
              </a:ext>
            </a:extLst>
          </p:cNvPr>
          <p:cNvSpPr/>
          <p:nvPr/>
        </p:nvSpPr>
        <p:spPr>
          <a:xfrm>
            <a:off x="4112271" y="4572000"/>
            <a:ext cx="312672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DUSTIN KOCHENSPARGER</a:t>
            </a:r>
          </a:p>
          <a:p>
            <a:pPr algn="ctr"/>
            <a:r>
              <a:rPr lang="en-US" sz="1200" dirty="0"/>
              <a:t>Line Producer DLC</a:t>
            </a:r>
          </a:p>
          <a:p>
            <a:pPr algn="ctr"/>
            <a:r>
              <a:rPr lang="en-US" sz="1200" dirty="0"/>
              <a:t>DESTINY</a:t>
            </a:r>
          </a:p>
          <a:p>
            <a:pPr algn="ctr"/>
            <a:r>
              <a:rPr lang="en-US" sz="1200" dirty="0"/>
              <a:t>Bungie</a:t>
            </a:r>
          </a:p>
        </p:txBody>
      </p:sp>
      <p:sp>
        <p:nvSpPr>
          <p:cNvPr id="21" name="Rectangle 20">
            <a:extLst>
              <a:ext uri="{FF2B5EF4-FFF2-40B4-BE49-F238E27FC236}">
                <a16:creationId xmlns:a16="http://schemas.microsoft.com/office/drawing/2014/main" id="{09D61094-C520-4F65-9C1F-6CDE989BEB2F}"/>
              </a:ext>
            </a:extLst>
          </p:cNvPr>
          <p:cNvSpPr/>
          <p:nvPr/>
        </p:nvSpPr>
        <p:spPr>
          <a:xfrm>
            <a:off x="7100979" y="4572000"/>
            <a:ext cx="2127492"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SELA DAVIS</a:t>
            </a:r>
          </a:p>
          <a:p>
            <a:pPr algn="ctr"/>
            <a:r>
              <a:rPr lang="en-US" sz="1200" dirty="0"/>
              <a:t>Platform Engineer</a:t>
            </a:r>
          </a:p>
          <a:p>
            <a:pPr algn="ctr"/>
            <a:r>
              <a:rPr lang="en-US" sz="1200" dirty="0"/>
              <a:t>XBOX / XBOX Live</a:t>
            </a:r>
          </a:p>
          <a:p>
            <a:pPr algn="ctr"/>
            <a:r>
              <a:rPr lang="en-US" sz="1200" dirty="0"/>
              <a:t>Microsoft</a:t>
            </a:r>
          </a:p>
          <a:p>
            <a:pPr algn="ctr"/>
            <a:r>
              <a:rPr lang="en-US" sz="1200" dirty="0" err="1"/>
              <a:t>VReal</a:t>
            </a:r>
            <a:endParaRPr lang="en-US" sz="1200" dirty="0"/>
          </a:p>
        </p:txBody>
      </p:sp>
      <p:sp>
        <p:nvSpPr>
          <p:cNvPr id="22" name="Rectangle 21">
            <a:extLst>
              <a:ext uri="{FF2B5EF4-FFF2-40B4-BE49-F238E27FC236}">
                <a16:creationId xmlns:a16="http://schemas.microsoft.com/office/drawing/2014/main" id="{6A43EF8E-C6C7-434A-B0C8-6C4802B85387}"/>
              </a:ext>
            </a:extLst>
          </p:cNvPr>
          <p:cNvSpPr/>
          <p:nvPr/>
        </p:nvSpPr>
        <p:spPr>
          <a:xfrm>
            <a:off x="9395251" y="4572000"/>
            <a:ext cx="2720549" cy="1295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b="1" dirty="0"/>
              <a:t>ANNA SWEET</a:t>
            </a:r>
          </a:p>
          <a:p>
            <a:pPr algn="ctr"/>
            <a:r>
              <a:rPr lang="en-US" sz="1200" dirty="0"/>
              <a:t>Director of 3</a:t>
            </a:r>
            <a:r>
              <a:rPr lang="en-US" sz="1200" baseline="30000" dirty="0"/>
              <a:t>rd</a:t>
            </a:r>
            <a:r>
              <a:rPr lang="en-US" sz="1200" dirty="0"/>
              <a:t> Party Development</a:t>
            </a:r>
          </a:p>
          <a:p>
            <a:pPr algn="ctr"/>
            <a:r>
              <a:rPr lang="en-US" sz="1200" dirty="0"/>
              <a:t>STEAM</a:t>
            </a:r>
          </a:p>
          <a:p>
            <a:pPr algn="ctr"/>
            <a:r>
              <a:rPr lang="en-US" sz="1200" dirty="0"/>
              <a:t>Valve</a:t>
            </a:r>
          </a:p>
          <a:p>
            <a:pPr algn="ctr"/>
            <a:r>
              <a:rPr lang="en-US" sz="1200" dirty="0"/>
              <a:t>Oculus</a:t>
            </a:r>
          </a:p>
          <a:p>
            <a:pPr algn="ctr"/>
            <a:r>
              <a:rPr lang="en-US" sz="1200" dirty="0" err="1"/>
              <a:t>Caffeine.ty</a:t>
            </a:r>
            <a:endParaRPr lang="en-US" sz="1200" dirty="0"/>
          </a:p>
          <a:p>
            <a:pPr algn="ctr"/>
            <a:r>
              <a:rPr lang="en-US" sz="1200" dirty="0"/>
              <a:t>Microsoft XBOX</a:t>
            </a:r>
          </a:p>
        </p:txBody>
      </p:sp>
    </p:spTree>
    <p:extLst>
      <p:ext uri="{BB962C8B-B14F-4D97-AF65-F5344CB8AC3E}">
        <p14:creationId xmlns:p14="http://schemas.microsoft.com/office/powerpoint/2010/main" val="3346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Andrew Phelps\Desktop\legos.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82475" cy="576721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33338"/>
            <a:ext cx="12192000" cy="5800547"/>
          </a:xfrm>
          <a:prstGeom prst="rect">
            <a:avLst/>
          </a:prstGeom>
          <a:solidFill>
            <a:schemeClr val="bg1">
              <a:lumMod val="75000"/>
              <a:lumOff val="25000"/>
              <a:alpha val="69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dirty="0"/>
          </a:p>
        </p:txBody>
      </p:sp>
      <p:sp>
        <p:nvSpPr>
          <p:cNvPr id="6" name="Content Placeholder 5"/>
          <p:cNvSpPr>
            <a:spLocks noGrp="1"/>
          </p:cNvSpPr>
          <p:nvPr>
            <p:ph idx="1"/>
          </p:nvPr>
        </p:nvSpPr>
        <p:spPr/>
        <p:txBody>
          <a:bodyPr/>
          <a:lstStyle/>
          <a:p>
            <a:pPr marL="0" indent="0">
              <a:buNone/>
            </a:pPr>
            <a:r>
              <a:rPr lang="en-US" sz="6600"/>
              <a:t>'protecting “making as a   </a:t>
            </a:r>
          </a:p>
          <a:p>
            <a:pPr marL="0" indent="0">
              <a:buNone/>
            </a:pPr>
            <a:r>
              <a:rPr lang="en-US" sz="6600"/>
              <a:t>    mode of inquiry”’</a:t>
            </a:r>
          </a:p>
          <a:p>
            <a:pPr marL="0" indent="0" algn="r">
              <a:buNone/>
            </a:pPr>
            <a:r>
              <a:rPr lang="en-US"/>
              <a:t>-Ian Horswill, Northwestern</a:t>
            </a:r>
          </a:p>
          <a:p>
            <a:endParaRPr lang="en-US" dirty="0"/>
          </a:p>
        </p:txBody>
      </p:sp>
      <p:sp>
        <p:nvSpPr>
          <p:cNvPr id="2" name="Title 1"/>
          <p:cNvSpPr>
            <a:spLocks noGrp="1"/>
          </p:cNvSpPr>
          <p:nvPr>
            <p:ph type="title"/>
          </p:nvPr>
        </p:nvSpPr>
        <p:spPr/>
        <p:txBody>
          <a:bodyPr/>
          <a:lstStyle/>
          <a:p>
            <a:r>
              <a:rPr lang="en-US"/>
              <a:t> </a:t>
            </a:r>
            <a:endParaRPr lang="en-US" dirty="0"/>
          </a:p>
        </p:txBody>
      </p:sp>
    </p:spTree>
    <p:extLst>
      <p:ext uri="{BB962C8B-B14F-4D97-AF65-F5344CB8AC3E}">
        <p14:creationId xmlns:p14="http://schemas.microsoft.com/office/powerpoint/2010/main" val="18584942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email">
            <a:extLst>
              <a:ext uri="{28A0092B-C50C-407E-A947-70E740481C1C}">
                <a14:useLocalDpi xmlns:a14="http://schemas.microsoft.com/office/drawing/2010/main" val="0"/>
              </a:ext>
            </a:extLst>
          </a:blip>
          <a:srcRect/>
          <a:stretch/>
        </p:blipFill>
        <p:spPr>
          <a:xfrm>
            <a:off x="0" y="-4763"/>
            <a:ext cx="12192000" cy="5795963"/>
          </a:xfrm>
        </p:spPr>
      </p:pic>
      <p:sp>
        <p:nvSpPr>
          <p:cNvPr id="2" name="Title 1"/>
          <p:cNvSpPr>
            <a:spLocks noGrp="1"/>
          </p:cNvSpPr>
          <p:nvPr>
            <p:ph type="title"/>
          </p:nvPr>
        </p:nvSpPr>
        <p:spPr>
          <a:xfrm>
            <a:off x="0" y="4726772"/>
            <a:ext cx="12192000" cy="1064428"/>
          </a:xfrm>
          <a:solidFill>
            <a:schemeClr val="bg1">
              <a:alpha val="57000"/>
            </a:schemeClr>
          </a:solidFill>
        </p:spPr>
        <p:txBody>
          <a:bodyPr/>
          <a:lstStyle/>
          <a:p>
            <a:pPr algn="ctr"/>
            <a:r>
              <a:rPr lang="en-US" dirty="0"/>
              <a:t>WE LEARN BY MAKING THINGS</a:t>
            </a:r>
          </a:p>
        </p:txBody>
      </p:sp>
      <p:cxnSp>
        <p:nvCxnSpPr>
          <p:cNvPr id="7" name="Straight Connector 6"/>
          <p:cNvCxnSpPr/>
          <p:nvPr/>
        </p:nvCxnSpPr>
        <p:spPr>
          <a:xfrm>
            <a:off x="0" y="57912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 y="5334000"/>
            <a:ext cx="122682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6200" y="4722009"/>
            <a:ext cx="12268200" cy="4763"/>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8272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828800" y="304800"/>
            <a:ext cx="4572000" cy="4572000"/>
          </a:xfrm>
          <a:prstGeom prst="rect">
            <a:avLst/>
          </a:prstGeom>
          <a:ln>
            <a:solidFill>
              <a:schemeClr val="tx1"/>
            </a:solidFill>
          </a:ln>
        </p:spPr>
      </p:pic>
      <p:sp>
        <p:nvSpPr>
          <p:cNvPr id="9" name="Rectangle 8"/>
          <p:cNvSpPr/>
          <p:nvPr/>
        </p:nvSpPr>
        <p:spPr>
          <a:xfrm>
            <a:off x="2209800" y="33528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  O  N  V  E  R  G  E  N  C  E</a:t>
            </a:r>
          </a:p>
        </p:txBody>
      </p:sp>
      <p:sp>
        <p:nvSpPr>
          <p:cNvPr id="2" name="Title 1"/>
          <p:cNvSpPr>
            <a:spLocks noGrp="1"/>
          </p:cNvSpPr>
          <p:nvPr>
            <p:ph type="title"/>
          </p:nvPr>
        </p:nvSpPr>
        <p:spPr>
          <a:xfrm>
            <a:off x="4267200" y="762000"/>
            <a:ext cx="6377940" cy="1293028"/>
          </a:xfrm>
        </p:spPr>
        <p:txBody>
          <a:bodyPr/>
          <a:lstStyle/>
          <a:p>
            <a:r>
              <a:rPr lang="en-US" dirty="0"/>
              <a:t>Why IS MAGIC?</a:t>
            </a:r>
          </a:p>
        </p:txBody>
      </p:sp>
      <p:sp>
        <p:nvSpPr>
          <p:cNvPr id="7" name="Rectangle 6"/>
          <p:cNvSpPr/>
          <p:nvPr/>
        </p:nvSpPr>
        <p:spPr>
          <a:xfrm>
            <a:off x="2133600" y="3200400"/>
            <a:ext cx="7772400" cy="990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C  O  N  V  E  R  G  E  N  C  E</a:t>
            </a:r>
          </a:p>
        </p:txBody>
      </p:sp>
      <p:sp>
        <p:nvSpPr>
          <p:cNvPr id="10" name="Rectangle 9"/>
          <p:cNvSpPr/>
          <p:nvPr/>
        </p:nvSpPr>
        <p:spPr>
          <a:xfrm>
            <a:off x="6553200" y="3886200"/>
            <a:ext cx="3886200" cy="1981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The platforms and technology for film, animation, games, media, and story are converging into new forms, new stories, new experiences, and new knowledge.</a:t>
            </a:r>
          </a:p>
        </p:txBody>
      </p:sp>
    </p:spTree>
    <p:extLst>
      <p:ext uri="{BB962C8B-B14F-4D97-AF65-F5344CB8AC3E}">
        <p14:creationId xmlns:p14="http://schemas.microsoft.com/office/powerpoint/2010/main" val="12698512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09600"/>
            <a:ext cx="9387840" cy="1293028"/>
          </a:xfrm>
        </p:spPr>
        <p:txBody>
          <a:bodyPr>
            <a:normAutofit/>
          </a:bodyPr>
          <a:lstStyle/>
          <a:p>
            <a:r>
              <a:rPr lang="en-US" dirty="0"/>
              <a:t>CONVERGENCE OF ANOTHER SORT</a:t>
            </a:r>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1828799"/>
            <a:ext cx="12192000" cy="3693683"/>
          </a:xfrm>
          <a:prstGeom prst="rect">
            <a:avLst/>
          </a:prstGeom>
        </p:spPr>
      </p:pic>
      <p:cxnSp>
        <p:nvCxnSpPr>
          <p:cNvPr id="6" name="Straight Connector 5"/>
          <p:cNvCxnSpPr/>
          <p:nvPr/>
        </p:nvCxnSpPr>
        <p:spPr>
          <a:xfrm>
            <a:off x="0" y="5522482"/>
            <a:ext cx="12192000" cy="4011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182879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7779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0"/>
            <a:ext cx="12192000" cy="5334000"/>
          </a:xfrm>
          <a:prstGeom prst="rect">
            <a:avLst/>
          </a:prstGeom>
        </p:spPr>
      </p:pic>
      <p:sp>
        <p:nvSpPr>
          <p:cNvPr id="9" name="Rectangle 8"/>
          <p:cNvSpPr/>
          <p:nvPr/>
        </p:nvSpPr>
        <p:spPr>
          <a:xfrm>
            <a:off x="0" y="0"/>
            <a:ext cx="12192000" cy="5334000"/>
          </a:xfrm>
          <a:prstGeom prst="rect">
            <a:avLst/>
          </a:prstGeom>
          <a:gradFill>
            <a:gsLst>
              <a:gs pos="0">
                <a:schemeClr val="bg1">
                  <a:alpha val="1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754984" y="3693481"/>
            <a:ext cx="3960016" cy="1788159"/>
          </a:xfrm>
          <a:prstGeom prst="rect">
            <a:avLst/>
          </a:prstGeom>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324600" y="3657601"/>
            <a:ext cx="4191000" cy="2357439"/>
          </a:xfrm>
          <a:prstGeom prst="rect">
            <a:avLst/>
          </a:prstGeom>
        </p:spPr>
      </p:pic>
      <p:sp>
        <p:nvSpPr>
          <p:cNvPr id="7" name="Rectangle 6"/>
          <p:cNvSpPr/>
          <p:nvPr/>
        </p:nvSpPr>
        <p:spPr>
          <a:xfrm>
            <a:off x="6065519" y="3805239"/>
            <a:ext cx="45719" cy="1981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114800" y="1565667"/>
            <a:ext cx="5486400" cy="1293028"/>
          </a:xfrm>
        </p:spPr>
        <p:txBody>
          <a:bodyPr>
            <a:normAutofit/>
          </a:bodyPr>
          <a:lstStyle/>
          <a:p>
            <a:r>
              <a:rPr lang="en-US" dirty="0"/>
              <a:t>   HOW IS MAGIC:</a:t>
            </a:r>
            <a:br>
              <a:rPr lang="en-US" dirty="0"/>
            </a:br>
            <a:endParaRPr lang="en-US" sz="2000" dirty="0"/>
          </a:p>
        </p:txBody>
      </p:sp>
      <p:sp>
        <p:nvSpPr>
          <p:cNvPr id="11" name="Rectangle 10"/>
          <p:cNvSpPr/>
          <p:nvPr/>
        </p:nvSpPr>
        <p:spPr>
          <a:xfrm>
            <a:off x="6168850" y="2212181"/>
            <a:ext cx="3432350" cy="369332"/>
          </a:xfrm>
          <a:prstGeom prst="rect">
            <a:avLst/>
          </a:prstGeom>
        </p:spPr>
        <p:txBody>
          <a:bodyPr wrap="none">
            <a:spAutoFit/>
          </a:bodyPr>
          <a:lstStyle/>
          <a:p>
            <a:r>
              <a:rPr lang="en-US" dirty="0"/>
              <a:t>A VERY IMPORTANT DIVISION:</a:t>
            </a:r>
          </a:p>
        </p:txBody>
      </p:sp>
    </p:spTree>
    <p:extLst>
      <p:ext uri="{BB962C8B-B14F-4D97-AF65-F5344CB8AC3E}">
        <p14:creationId xmlns:p14="http://schemas.microsoft.com/office/powerpoint/2010/main" val="403713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F99F259-3DF9-45BE-811B-C23E7F2B9A1A}"/>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5867400"/>
          </a:xfrm>
          <a:prstGeom prst="rect">
            <a:avLst/>
          </a:prstGeom>
        </p:spPr>
      </p:pic>
      <p:sp>
        <p:nvSpPr>
          <p:cNvPr id="6" name="Rectangle 5">
            <a:extLst>
              <a:ext uri="{FF2B5EF4-FFF2-40B4-BE49-F238E27FC236}">
                <a16:creationId xmlns:a16="http://schemas.microsoft.com/office/drawing/2014/main" id="{7BCFB6C8-6E63-46F2-B2D6-D9408173CB72}"/>
              </a:ext>
            </a:extLst>
          </p:cNvPr>
          <p:cNvSpPr/>
          <p:nvPr/>
        </p:nvSpPr>
        <p:spPr>
          <a:xfrm flipH="1">
            <a:off x="0" y="0"/>
            <a:ext cx="12192000" cy="5867400"/>
          </a:xfrm>
          <a:prstGeom prst="rect">
            <a:avLst/>
          </a:prstGeom>
          <a:gradFill>
            <a:gsLst>
              <a:gs pos="91000">
                <a:srgbClr val="000000">
                  <a:alpha val="0"/>
                </a:srgbClr>
              </a:gs>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7506710-3A75-4B9A-A8D3-F553A3C510A1}"/>
              </a:ext>
            </a:extLst>
          </p:cNvPr>
          <p:cNvSpPr>
            <a:spLocks noGrp="1"/>
          </p:cNvSpPr>
          <p:nvPr>
            <p:ph type="title"/>
          </p:nvPr>
        </p:nvSpPr>
        <p:spPr>
          <a:xfrm>
            <a:off x="457200" y="764373"/>
            <a:ext cx="11049000" cy="1293028"/>
          </a:xfrm>
        </p:spPr>
        <p:txBody>
          <a:bodyPr/>
          <a:lstStyle/>
          <a:p>
            <a:pPr algn="l"/>
            <a:r>
              <a:rPr lang="en-US" dirty="0"/>
              <a:t>Today’s Talk</a:t>
            </a:r>
          </a:p>
        </p:txBody>
      </p:sp>
      <p:sp>
        <p:nvSpPr>
          <p:cNvPr id="3" name="Content Placeholder 2">
            <a:extLst>
              <a:ext uri="{FF2B5EF4-FFF2-40B4-BE49-F238E27FC236}">
                <a16:creationId xmlns:a16="http://schemas.microsoft.com/office/drawing/2014/main" id="{294C24E5-A228-4647-BFF1-889234DBD6E2}"/>
              </a:ext>
            </a:extLst>
          </p:cNvPr>
          <p:cNvSpPr>
            <a:spLocks noGrp="1"/>
          </p:cNvSpPr>
          <p:nvPr>
            <p:ph idx="1"/>
          </p:nvPr>
        </p:nvSpPr>
        <p:spPr>
          <a:xfrm>
            <a:off x="457200" y="1676400"/>
            <a:ext cx="9067800" cy="4024125"/>
          </a:xfrm>
        </p:spPr>
        <p:txBody>
          <a:bodyPr/>
          <a:lstStyle/>
          <a:p>
            <a:r>
              <a:rPr lang="en-US" dirty="0"/>
              <a:t>A bit about me</a:t>
            </a:r>
          </a:p>
          <a:p>
            <a:r>
              <a:rPr lang="en-US" dirty="0"/>
              <a:t>A bit of lived experience in teaching games for a while</a:t>
            </a:r>
          </a:p>
          <a:p>
            <a:r>
              <a:rPr lang="en-US" dirty="0"/>
              <a:t>A bit about some of the games I’ve made</a:t>
            </a:r>
          </a:p>
          <a:p>
            <a:r>
              <a:rPr lang="en-US" dirty="0"/>
              <a:t>A bit about future directions and research and why</a:t>
            </a:r>
          </a:p>
          <a:p>
            <a:r>
              <a:rPr lang="en-US" dirty="0"/>
              <a:t>A bit on what I think that means for teaching games writ large</a:t>
            </a:r>
          </a:p>
          <a:p>
            <a:r>
              <a:rPr lang="en-US" dirty="0"/>
              <a:t>Q&amp;A</a:t>
            </a:r>
          </a:p>
          <a:p>
            <a:pPr marL="0" indent="0">
              <a:buNone/>
            </a:pPr>
            <a:endParaRPr lang="en-US" dirty="0"/>
          </a:p>
          <a:p>
            <a:pPr marL="0" indent="0">
              <a:buNone/>
            </a:pPr>
            <a:r>
              <a:rPr lang="en-US" dirty="0"/>
              <a:t>Hopefully through all of that, some sense of me, my approach, my values, and relevant practices to borrow / bits to steal comes through…</a:t>
            </a:r>
          </a:p>
        </p:txBody>
      </p:sp>
      <p:cxnSp>
        <p:nvCxnSpPr>
          <p:cNvPr id="7" name="Straight Connector 6">
            <a:extLst>
              <a:ext uri="{FF2B5EF4-FFF2-40B4-BE49-F238E27FC236}">
                <a16:creationId xmlns:a16="http://schemas.microsoft.com/office/drawing/2014/main" id="{14360CA9-6068-4645-9A6B-7B7B6F05D725}"/>
              </a:ext>
            </a:extLst>
          </p:cNvPr>
          <p:cNvCxnSpPr/>
          <p:nvPr/>
        </p:nvCxnSpPr>
        <p:spPr>
          <a:xfrm>
            <a:off x="0" y="5850466"/>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3008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MAGIC TODAY &amp; TOMORROW</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2700" y="1524000"/>
            <a:ext cx="12204700" cy="4343400"/>
          </a:xfrm>
          <a:prstGeom prst="rect">
            <a:avLst/>
          </a:prstGeom>
        </p:spPr>
      </p:pic>
      <p:cxnSp>
        <p:nvCxnSpPr>
          <p:cNvPr id="6" name="Straight Connector 5"/>
          <p:cNvCxnSpPr/>
          <p:nvPr/>
        </p:nvCxnSpPr>
        <p:spPr>
          <a:xfrm>
            <a:off x="0" y="1524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0" y="58674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FC7C4FAE-19E3-48EC-8C87-DFDEA20D7B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2250" y="2209800"/>
            <a:ext cx="5238750" cy="3333750"/>
          </a:xfrm>
          <a:prstGeom prst="rect">
            <a:avLst/>
          </a:prstGeom>
          <a:ln w="25400">
            <a:solidFill>
              <a:schemeClr val="tx1"/>
            </a:solidFill>
          </a:ln>
          <a:effectLst>
            <a:outerShdw blurRad="63500" sx="108000" sy="108000" algn="ctr" rotWithShape="0">
              <a:prstClr val="black">
                <a:alpha val="70000"/>
              </a:prstClr>
            </a:outerShdw>
          </a:effectLst>
        </p:spPr>
      </p:pic>
    </p:spTree>
    <p:extLst>
      <p:ext uri="{BB962C8B-B14F-4D97-AF65-F5344CB8AC3E}">
        <p14:creationId xmlns:p14="http://schemas.microsoft.com/office/powerpoint/2010/main" val="22968041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788" y="4736778"/>
            <a:ext cx="10515600" cy="1325563"/>
          </a:xfrm>
        </p:spPr>
        <p:txBody>
          <a:bodyPr/>
          <a:lstStyle/>
          <a:p>
            <a:r>
              <a:rPr lang="en-US" dirty="0"/>
              <a:t>…The M is for Messy</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3251382" y="1939797"/>
            <a:ext cx="5764191" cy="2602841"/>
          </a:xfrm>
          <a:prstGeom prst="rect">
            <a:avLst/>
          </a:prstGeom>
        </p:spPr>
      </p:pic>
    </p:spTree>
    <p:extLst>
      <p:ext uri="{BB962C8B-B14F-4D97-AF65-F5344CB8AC3E}">
        <p14:creationId xmlns:p14="http://schemas.microsoft.com/office/powerpoint/2010/main" val="24639131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C141D-D6B6-4A23-A85D-626E2021EC3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4953000" cy="5867400"/>
          </a:xfrm>
          <a:prstGeom prst="rect">
            <a:avLst/>
          </a:prstGeom>
        </p:spPr>
      </p:pic>
      <p:sp>
        <p:nvSpPr>
          <p:cNvPr id="6" name="Rectangle 5">
            <a:extLst>
              <a:ext uri="{FF2B5EF4-FFF2-40B4-BE49-F238E27FC236}">
                <a16:creationId xmlns:a16="http://schemas.microsoft.com/office/drawing/2014/main" id="{473250BE-CB41-468D-A7DB-CC8F8C6AA292}"/>
              </a:ext>
            </a:extLst>
          </p:cNvPr>
          <p:cNvSpPr/>
          <p:nvPr/>
        </p:nvSpPr>
        <p:spPr>
          <a:xfrm>
            <a:off x="1447800" y="0"/>
            <a:ext cx="3505200" cy="5867400"/>
          </a:xfrm>
          <a:prstGeom prst="rect">
            <a:avLst/>
          </a:prstGeom>
          <a:gradFill>
            <a:gsLst>
              <a:gs pos="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28D66-BA7D-4293-9F8B-5DFD5A2610A6}"/>
              </a:ext>
            </a:extLst>
          </p:cNvPr>
          <p:cNvSpPr>
            <a:spLocks noGrp="1"/>
          </p:cNvSpPr>
          <p:nvPr>
            <p:ph type="title"/>
          </p:nvPr>
        </p:nvSpPr>
        <p:spPr/>
        <p:txBody>
          <a:bodyPr/>
          <a:lstStyle/>
          <a:p>
            <a:r>
              <a:rPr lang="en-US" dirty="0"/>
              <a:t>Teaching game production</a:t>
            </a:r>
          </a:p>
        </p:txBody>
      </p:sp>
      <p:cxnSp>
        <p:nvCxnSpPr>
          <p:cNvPr id="8" name="Straight Connector 7">
            <a:extLst>
              <a:ext uri="{FF2B5EF4-FFF2-40B4-BE49-F238E27FC236}">
                <a16:creationId xmlns:a16="http://schemas.microsoft.com/office/drawing/2014/main" id="{B2BBEF7D-6076-4DE4-9EED-EFF632F57E9C}"/>
              </a:ext>
            </a:extLst>
          </p:cNvPr>
          <p:cNvCxnSpPr/>
          <p:nvPr/>
        </p:nvCxnSpPr>
        <p:spPr>
          <a:xfrm>
            <a:off x="0" y="58674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841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6933" y="0"/>
            <a:ext cx="12208934" cy="4495800"/>
          </a:xfrm>
          <a:prstGeom prst="rect">
            <a:avLst/>
          </a:prstGeom>
        </p:spPr>
      </p:pic>
      <p:sp>
        <p:nvSpPr>
          <p:cNvPr id="6" name="Rectangle 5"/>
          <p:cNvSpPr/>
          <p:nvPr/>
        </p:nvSpPr>
        <p:spPr>
          <a:xfrm>
            <a:off x="16933" y="791633"/>
            <a:ext cx="12175067" cy="37338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209800"/>
            <a:ext cx="12192002" cy="1143000"/>
          </a:xfrm>
          <a:solidFill>
            <a:schemeClr val="bg1">
              <a:alpha val="55000"/>
            </a:schemeClr>
          </a:solidFill>
        </p:spPr>
        <p:txBody>
          <a:bodyPr>
            <a:normAutofit fontScale="90000"/>
          </a:bodyPr>
          <a:lstStyle/>
          <a:p>
            <a:pPr algn="l"/>
            <a:r>
              <a:rPr lang="en-US" dirty="0"/>
              <a:t>	A Strange Game </a:t>
            </a:r>
            <a:br>
              <a:rPr lang="en-US" dirty="0"/>
            </a:br>
            <a:r>
              <a:rPr lang="en-US" dirty="0"/>
              <a:t>	for Strange Reasons</a:t>
            </a:r>
          </a:p>
        </p:txBody>
      </p:sp>
      <p:sp>
        <p:nvSpPr>
          <p:cNvPr id="3" name="Content Placeholder 2"/>
          <p:cNvSpPr>
            <a:spLocks noGrp="1"/>
          </p:cNvSpPr>
          <p:nvPr>
            <p:ph idx="1"/>
          </p:nvPr>
        </p:nvSpPr>
        <p:spPr>
          <a:xfrm>
            <a:off x="685800" y="3496732"/>
            <a:ext cx="11049000" cy="2523067"/>
          </a:xfrm>
        </p:spPr>
        <p:txBody>
          <a:bodyPr>
            <a:normAutofit/>
          </a:bodyPr>
          <a:lstStyle/>
          <a:p>
            <a:r>
              <a:rPr lang="en-US" dirty="0"/>
              <a:t>This game taught us (the campus) about making things, production, and scale</a:t>
            </a:r>
          </a:p>
          <a:p>
            <a:r>
              <a:rPr lang="en-US" dirty="0"/>
              <a:t>This game allowed us to explore using typical game forms for telling a unique story to a very targeted audience</a:t>
            </a:r>
          </a:p>
          <a:p>
            <a:r>
              <a:rPr lang="en-US" dirty="0"/>
              <a:t>Finalist at GLS Education Arcade, shown at </a:t>
            </a:r>
            <a:r>
              <a:rPr lang="en-US" dirty="0" err="1"/>
              <a:t>DiGRA</a:t>
            </a:r>
            <a:r>
              <a:rPr lang="en-US" dirty="0"/>
              <a:t> Blank Arcade, and </a:t>
            </a:r>
            <a:r>
              <a:rPr lang="en-US" dirty="0" err="1"/>
              <a:t>IndieArcade</a:t>
            </a:r>
            <a:r>
              <a:rPr lang="en-US" dirty="0"/>
              <a:t> at the Smithsonian American Museum of Art</a:t>
            </a:r>
          </a:p>
          <a:p>
            <a:r>
              <a:rPr lang="en-US" dirty="0"/>
              <a:t>SPLATTERSHMUP.RIT.EDU – PLAY TODAY!  MAKE ART!</a:t>
            </a:r>
          </a:p>
        </p:txBody>
      </p:sp>
      <p:cxnSp>
        <p:nvCxnSpPr>
          <p:cNvPr id="8" name="Straight Connector 7"/>
          <p:cNvCxnSpPr/>
          <p:nvPr/>
        </p:nvCxnSpPr>
        <p:spPr>
          <a:xfrm>
            <a:off x="1" y="3352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209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257800" y="609600"/>
            <a:ext cx="5465615" cy="2031951"/>
          </a:xfrm>
          <a:prstGeom prst="rect">
            <a:avLst/>
          </a:prstGeom>
          <a:ln w="12700">
            <a:solidFill>
              <a:schemeClr val="tx1"/>
            </a:solidFill>
          </a:ln>
        </p:spPr>
      </p:pic>
    </p:spTree>
    <p:extLst>
      <p:ext uri="{BB962C8B-B14F-4D97-AF65-F5344CB8AC3E}">
        <p14:creationId xmlns:p14="http://schemas.microsoft.com/office/powerpoint/2010/main" val="33976147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52400"/>
            <a:ext cx="2895600" cy="5791200"/>
          </a:xfrm>
          <a:prstGeom prst="rect">
            <a:avLst/>
          </a:prstGeom>
          <a:ln w="1905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0400" y="152400"/>
            <a:ext cx="5791200" cy="2895600"/>
          </a:xfrm>
          <a:prstGeom prst="rect">
            <a:avLst/>
          </a:prstGeom>
          <a:ln w="19050">
            <a:solidFill>
              <a:schemeClr val="tx1"/>
            </a:solidFill>
          </a:ln>
        </p:spPr>
      </p:pic>
      <p:pic>
        <p:nvPicPr>
          <p:cNvPr id="7" name="Picture 6"/>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200400" y="3200400"/>
            <a:ext cx="5791200" cy="2743200"/>
          </a:xfrm>
          <a:prstGeom prst="rect">
            <a:avLst/>
          </a:prstGeom>
          <a:ln w="19050">
            <a:solidFill>
              <a:schemeClr val="tx1"/>
            </a:solidFill>
          </a:ln>
        </p:spPr>
      </p:pic>
      <p:pic>
        <p:nvPicPr>
          <p:cNvPr id="6" name="Picture 5"/>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9194800" y="152400"/>
            <a:ext cx="2844800" cy="1600200"/>
          </a:xfrm>
          <a:prstGeom prst="rect">
            <a:avLst/>
          </a:prstGeom>
          <a:ln>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9173633" y="1828800"/>
            <a:ext cx="2878667" cy="1803527"/>
          </a:xfrm>
          <a:prstGeom prst="rect">
            <a:avLst/>
          </a:prstGeom>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94800" y="3691594"/>
            <a:ext cx="2857500" cy="1428750"/>
          </a:xfrm>
          <a:prstGeom prst="rect">
            <a:avLst/>
          </a:prstGeom>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194800" y="5257800"/>
            <a:ext cx="1320800" cy="685800"/>
          </a:xfrm>
          <a:prstGeom prst="rect">
            <a:avLst/>
          </a:prstGeom>
        </p:spPr>
      </p:pic>
      <p:pic>
        <p:nvPicPr>
          <p:cNvPr id="12" name="Picture 11"/>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0668000" y="5257800"/>
            <a:ext cx="1062038" cy="722186"/>
          </a:xfrm>
          <a:prstGeom prst="rect">
            <a:avLst/>
          </a:prstGeom>
        </p:spPr>
      </p:pic>
    </p:spTree>
    <p:extLst>
      <p:ext uri="{BB962C8B-B14F-4D97-AF65-F5344CB8AC3E}">
        <p14:creationId xmlns:p14="http://schemas.microsoft.com/office/powerpoint/2010/main" val="17361585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379326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 y="-9525"/>
            <a:ext cx="12192000" cy="5724525"/>
          </a:xfrm>
          <a:prstGeom prst="rect">
            <a:avLst/>
          </a:prstGeom>
        </p:spPr>
      </p:pic>
      <p:sp>
        <p:nvSpPr>
          <p:cNvPr id="9" name="Rectangle 8"/>
          <p:cNvSpPr/>
          <p:nvPr/>
        </p:nvSpPr>
        <p:spPr>
          <a:xfrm>
            <a:off x="-1" y="0"/>
            <a:ext cx="12174513" cy="4023359"/>
          </a:xfrm>
          <a:prstGeom prst="rect">
            <a:avLst/>
          </a:prstGeom>
          <a:gradFill>
            <a:gsLst>
              <a:gs pos="0">
                <a:schemeClr val="bg1"/>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A SUMMER WITH THE</a:t>
            </a:r>
            <a:br>
              <a:rPr lang="en-US" dirty="0"/>
            </a:br>
            <a:r>
              <a:rPr lang="en-US" dirty="0"/>
              <a:t>BUFFALO BILLS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28712" y="2895600"/>
            <a:ext cx="4191000" cy="2590800"/>
          </a:xfrm>
          <a:ln w="28575">
            <a:solidFill>
              <a:schemeClr val="tx1"/>
            </a:solidFill>
          </a:ln>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 y="138250"/>
            <a:ext cx="5105400" cy="2552700"/>
          </a:xfrm>
          <a:prstGeom prst="rect">
            <a:avLst/>
          </a:prstGeom>
          <a:ln w="28575">
            <a:solidFill>
              <a:schemeClr val="tx1"/>
            </a:solidFill>
          </a:ln>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2599" y="2248716"/>
            <a:ext cx="5857875" cy="3237684"/>
          </a:xfrm>
          <a:prstGeom prst="rect">
            <a:avLst/>
          </a:prstGeom>
          <a:ln w="28575">
            <a:solidFill>
              <a:schemeClr val="tx1"/>
            </a:solidFill>
          </a:ln>
        </p:spPr>
      </p:pic>
      <p:cxnSp>
        <p:nvCxnSpPr>
          <p:cNvPr id="8" name="Straight Connector 7"/>
          <p:cNvCxnSpPr/>
          <p:nvPr/>
        </p:nvCxnSpPr>
        <p:spPr>
          <a:xfrm>
            <a:off x="0" y="5715000"/>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744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3629" y="3509846"/>
            <a:ext cx="2971800" cy="1937656"/>
          </a:xfrm>
          <a:ln w="25400">
            <a:solidFill>
              <a:schemeClr val="tx1"/>
            </a:solidFill>
          </a:ln>
        </p:spPr>
      </p:pic>
      <p:pic>
        <p:nvPicPr>
          <p:cNvPr id="9" name="Picture 8"/>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331860" y="3512921"/>
            <a:ext cx="2863769" cy="1934580"/>
          </a:xfrm>
          <a:prstGeom prst="rect">
            <a:avLst/>
          </a:prstGeom>
          <a:ln w="25400">
            <a:solidFill>
              <a:schemeClr val="tx1"/>
            </a:solidFill>
          </a:ln>
        </p:spPr>
      </p:pic>
      <p:pic>
        <p:nvPicPr>
          <p:cNvPr id="3" name="Picture 2">
            <a:extLst>
              <a:ext uri="{FF2B5EF4-FFF2-40B4-BE49-F238E27FC236}">
                <a16:creationId xmlns:a16="http://schemas.microsoft.com/office/drawing/2014/main" id="{90BCFE95-1D20-4CC6-8F26-BA069245807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899229" y="3509846"/>
            <a:ext cx="3361232" cy="1937656"/>
          </a:xfrm>
          <a:prstGeom prst="rect">
            <a:avLst/>
          </a:prstGeom>
          <a:ln w="25400">
            <a:solidFill>
              <a:schemeClr val="tx1"/>
            </a:solidFill>
          </a:ln>
        </p:spPr>
      </p:pic>
      <p:pic>
        <p:nvPicPr>
          <p:cNvPr id="5" name="Picture 4">
            <a:extLst>
              <a:ext uri="{FF2B5EF4-FFF2-40B4-BE49-F238E27FC236}">
                <a16:creationId xmlns:a16="http://schemas.microsoft.com/office/drawing/2014/main" id="{2249138E-9E52-4E72-BE3C-10161FE2A65D}"/>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6260461" y="3512921"/>
            <a:ext cx="3191968" cy="1934579"/>
          </a:xfrm>
          <a:prstGeom prst="rect">
            <a:avLst/>
          </a:prstGeom>
          <a:ln w="25400">
            <a:solidFill>
              <a:schemeClr val="tx1"/>
            </a:solidFill>
          </a:ln>
        </p:spPr>
      </p:pic>
      <p:cxnSp>
        <p:nvCxnSpPr>
          <p:cNvPr id="10" name="Straight Connector 9"/>
          <p:cNvCxnSpPr/>
          <p:nvPr/>
        </p:nvCxnSpPr>
        <p:spPr>
          <a:xfrm>
            <a:off x="3629" y="5464193"/>
            <a:ext cx="12192000"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1772" y="3512922"/>
            <a:ext cx="12192000" cy="870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1D614E5-C743-40B1-9F36-977D0F42AD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772" y="0"/>
            <a:ext cx="12192000" cy="3511296"/>
          </a:xfrm>
          <a:prstGeom prst="rect">
            <a:avLst/>
          </a:prstGeom>
        </p:spPr>
      </p:pic>
    </p:spTree>
    <p:extLst>
      <p:ext uri="{BB962C8B-B14F-4D97-AF65-F5344CB8AC3E}">
        <p14:creationId xmlns:p14="http://schemas.microsoft.com/office/powerpoint/2010/main" val="3528587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7C7AD05-7504-4E37-9590-4F2FA9D1B91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6A3A409-FA94-4734-ABF3-B69F56D0BE3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467600" y="5475514"/>
            <a:ext cx="1277741" cy="1288627"/>
          </a:xfrm>
          <a:prstGeom prst="rect">
            <a:avLst/>
          </a:prstGeom>
        </p:spPr>
      </p:pic>
      <p:pic>
        <p:nvPicPr>
          <p:cNvPr id="5" name="Picture 4">
            <a:extLst>
              <a:ext uri="{FF2B5EF4-FFF2-40B4-BE49-F238E27FC236}">
                <a16:creationId xmlns:a16="http://schemas.microsoft.com/office/drawing/2014/main" id="{9FF0D46A-EDD5-447C-A0EE-5EC162B736C0}"/>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915400" y="5475514"/>
            <a:ext cx="1277741" cy="1288627"/>
          </a:xfrm>
          <a:prstGeom prst="rect">
            <a:avLst/>
          </a:prstGeom>
        </p:spPr>
      </p:pic>
      <p:pic>
        <p:nvPicPr>
          <p:cNvPr id="7" name="Picture 6">
            <a:extLst>
              <a:ext uri="{FF2B5EF4-FFF2-40B4-BE49-F238E27FC236}">
                <a16:creationId xmlns:a16="http://schemas.microsoft.com/office/drawing/2014/main" id="{E9E93D49-B7E6-4438-8727-6B10E4AA431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348334" y="5473575"/>
            <a:ext cx="1843666" cy="1290566"/>
          </a:xfrm>
          <a:prstGeom prst="rect">
            <a:avLst/>
          </a:prstGeom>
        </p:spPr>
      </p:pic>
    </p:spTree>
    <p:extLst>
      <p:ext uri="{BB962C8B-B14F-4D97-AF65-F5344CB8AC3E}">
        <p14:creationId xmlns:p14="http://schemas.microsoft.com/office/powerpoint/2010/main" val="758784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16EB9E2D-88E3-4733-87F3-511DE20226A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05925" y="2725313"/>
            <a:ext cx="3332675" cy="1807438"/>
          </a:xfrm>
          <a:prstGeom prst="rect">
            <a:avLst/>
          </a:prstGeom>
        </p:spPr>
      </p:pic>
      <p:pic>
        <p:nvPicPr>
          <p:cNvPr id="13" name="Picture 12">
            <a:extLst>
              <a:ext uri="{FF2B5EF4-FFF2-40B4-BE49-F238E27FC236}">
                <a16:creationId xmlns:a16="http://schemas.microsoft.com/office/drawing/2014/main" id="{BFAC0601-7D61-4D20-83D9-939DB797CD5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rot="10800000" flipH="1" flipV="1">
            <a:off x="4025231" y="4532752"/>
            <a:ext cx="2706909" cy="1487050"/>
          </a:xfrm>
          <a:prstGeom prst="rect">
            <a:avLst/>
          </a:prstGeom>
          <a:ln w="19050">
            <a:solidFill>
              <a:schemeClr val="tx1"/>
            </a:solidFill>
          </a:ln>
        </p:spPr>
      </p:pic>
      <p:pic>
        <p:nvPicPr>
          <p:cNvPr id="15" name="Picture 14">
            <a:extLst>
              <a:ext uri="{FF2B5EF4-FFF2-40B4-BE49-F238E27FC236}">
                <a16:creationId xmlns:a16="http://schemas.microsoft.com/office/drawing/2014/main" id="{AC5194CC-3569-4269-A0B4-D8B39CFA334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rot="10800000" flipH="1" flipV="1">
            <a:off x="4025229" y="3048000"/>
            <a:ext cx="2706912" cy="1488041"/>
          </a:xfrm>
          <a:prstGeom prst="rect">
            <a:avLst/>
          </a:prstGeom>
          <a:ln w="19050">
            <a:solidFill>
              <a:schemeClr val="tx1"/>
            </a:solidFill>
          </a:ln>
        </p:spPr>
      </p:pic>
      <p:pic>
        <p:nvPicPr>
          <p:cNvPr id="17" name="Picture 16">
            <a:extLst>
              <a:ext uri="{FF2B5EF4-FFF2-40B4-BE49-F238E27FC236}">
                <a16:creationId xmlns:a16="http://schemas.microsoft.com/office/drawing/2014/main" id="{3B41CE68-C7EB-4556-A66A-7F7F4D9008DA}"/>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rot="10800000" flipH="1" flipV="1">
            <a:off x="4025227" y="1559960"/>
            <a:ext cx="2700293" cy="1488040"/>
          </a:xfrm>
          <a:prstGeom prst="rect">
            <a:avLst/>
          </a:prstGeom>
          <a:ln w="19050">
            <a:solidFill>
              <a:schemeClr val="tx1"/>
            </a:solidFill>
          </a:ln>
        </p:spPr>
      </p:pic>
      <p:pic>
        <p:nvPicPr>
          <p:cNvPr id="19" name="Picture 18">
            <a:extLst>
              <a:ext uri="{FF2B5EF4-FFF2-40B4-BE49-F238E27FC236}">
                <a16:creationId xmlns:a16="http://schemas.microsoft.com/office/drawing/2014/main" id="{D1AE600F-FC79-4CCB-9B66-FFC26D7C274D}"/>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rot="10800000" flipH="1" flipV="1">
            <a:off x="4005642" y="0"/>
            <a:ext cx="2693541" cy="1563249"/>
          </a:xfrm>
          <a:prstGeom prst="rect">
            <a:avLst/>
          </a:prstGeom>
          <a:ln w="19050">
            <a:solidFill>
              <a:schemeClr val="tx1"/>
            </a:solidFill>
          </a:ln>
        </p:spPr>
      </p:pic>
      <p:pic>
        <p:nvPicPr>
          <p:cNvPr id="21" name="Picture 20">
            <a:extLst>
              <a:ext uri="{FF2B5EF4-FFF2-40B4-BE49-F238E27FC236}">
                <a16:creationId xmlns:a16="http://schemas.microsoft.com/office/drawing/2014/main" id="{940E20FF-3978-449A-809E-BA827D125A0D}"/>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rot="10800000" flipV="1">
            <a:off x="-2" y="4549499"/>
            <a:ext cx="1404556" cy="673048"/>
          </a:xfrm>
          <a:prstGeom prst="rect">
            <a:avLst/>
          </a:prstGeom>
          <a:ln w="19050">
            <a:solidFill>
              <a:schemeClr val="tx1"/>
            </a:solidFill>
          </a:ln>
        </p:spPr>
      </p:pic>
      <p:pic>
        <p:nvPicPr>
          <p:cNvPr id="5" name="Picture 4">
            <a:extLst>
              <a:ext uri="{FF2B5EF4-FFF2-40B4-BE49-F238E27FC236}">
                <a16:creationId xmlns:a16="http://schemas.microsoft.com/office/drawing/2014/main" id="{A6B1C1C8-268D-42C2-988A-5AF18983B90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2" y="-1"/>
            <a:ext cx="4005645" cy="2683487"/>
          </a:xfrm>
          <a:prstGeom prst="rect">
            <a:avLst/>
          </a:prstGeom>
          <a:ln w="19050">
            <a:solidFill>
              <a:schemeClr val="tx1"/>
            </a:solidFill>
          </a:ln>
        </p:spPr>
      </p:pic>
      <p:pic>
        <p:nvPicPr>
          <p:cNvPr id="11" name="Picture 10">
            <a:extLst>
              <a:ext uri="{FF2B5EF4-FFF2-40B4-BE49-F238E27FC236}">
                <a16:creationId xmlns:a16="http://schemas.microsoft.com/office/drawing/2014/main" id="{E4A850C6-D469-4C80-B82F-EB8B85CBE504}"/>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rot="10800000" flipH="1" flipV="1">
            <a:off x="1404556" y="4549499"/>
            <a:ext cx="2601088" cy="1470301"/>
          </a:xfrm>
          <a:prstGeom prst="rect">
            <a:avLst/>
          </a:prstGeom>
          <a:ln w="19050">
            <a:solidFill>
              <a:schemeClr val="tx1"/>
            </a:solidFill>
          </a:ln>
        </p:spPr>
      </p:pic>
      <p:pic>
        <p:nvPicPr>
          <p:cNvPr id="27" name="Picture 26">
            <a:extLst>
              <a:ext uri="{FF2B5EF4-FFF2-40B4-BE49-F238E27FC236}">
                <a16:creationId xmlns:a16="http://schemas.microsoft.com/office/drawing/2014/main" id="{2942C065-9BF9-4F9C-B9B7-B0432AF6EEF9}"/>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0" y="5222547"/>
            <a:ext cx="1381980" cy="797254"/>
          </a:xfrm>
          <a:prstGeom prst="rect">
            <a:avLst/>
          </a:prstGeom>
          <a:ln w="19050">
            <a:solidFill>
              <a:schemeClr val="tx1"/>
            </a:solidFill>
          </a:ln>
        </p:spPr>
      </p:pic>
      <p:pic>
        <p:nvPicPr>
          <p:cNvPr id="7" name="Picture 6">
            <a:extLst>
              <a:ext uri="{FF2B5EF4-FFF2-40B4-BE49-F238E27FC236}">
                <a16:creationId xmlns:a16="http://schemas.microsoft.com/office/drawing/2014/main" id="{51B3FF2C-2E68-4DD6-90BC-7935E965311A}"/>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725520" y="3048000"/>
            <a:ext cx="5466480" cy="2971801"/>
          </a:xfrm>
          <a:prstGeom prst="rect">
            <a:avLst/>
          </a:prstGeom>
          <a:ln w="19050">
            <a:solidFill>
              <a:schemeClr val="tx1"/>
            </a:solidFill>
          </a:ln>
        </p:spPr>
      </p:pic>
      <p:pic>
        <p:nvPicPr>
          <p:cNvPr id="9" name="Picture 8">
            <a:extLst>
              <a:ext uri="{FF2B5EF4-FFF2-40B4-BE49-F238E27FC236}">
                <a16:creationId xmlns:a16="http://schemas.microsoft.com/office/drawing/2014/main" id="{90809DA2-992C-42EF-AA6F-F9213145A1CB}"/>
              </a:ext>
            </a:extLst>
          </p:cNvPr>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6718768" y="0"/>
            <a:ext cx="5479649" cy="3048000"/>
          </a:xfrm>
          <a:prstGeom prst="rect">
            <a:avLst/>
          </a:prstGeom>
          <a:ln w="19050">
            <a:solidFill>
              <a:schemeClr val="tx1"/>
            </a:solidFill>
          </a:ln>
        </p:spPr>
      </p:pic>
      <p:sp>
        <p:nvSpPr>
          <p:cNvPr id="28" name="Rectangle 27">
            <a:extLst>
              <a:ext uri="{FF2B5EF4-FFF2-40B4-BE49-F238E27FC236}">
                <a16:creationId xmlns:a16="http://schemas.microsoft.com/office/drawing/2014/main" id="{5B6C7ED1-5F75-4870-BB6C-25EA321A113C}"/>
              </a:ext>
            </a:extLst>
          </p:cNvPr>
          <p:cNvSpPr/>
          <p:nvPr/>
        </p:nvSpPr>
        <p:spPr>
          <a:xfrm>
            <a:off x="0" y="3445484"/>
            <a:ext cx="12192000" cy="2574316"/>
          </a:xfrm>
          <a:prstGeom prst="rect">
            <a:avLst/>
          </a:prstGeom>
          <a:gradFill>
            <a:gsLst>
              <a:gs pos="885">
                <a:schemeClr val="bg1">
                  <a:alpha val="0"/>
                </a:schemeClr>
              </a:gs>
              <a:gs pos="49000">
                <a:schemeClr val="bg1">
                  <a:alpha val="64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itle 1">
            <a:extLst>
              <a:ext uri="{FF2B5EF4-FFF2-40B4-BE49-F238E27FC236}">
                <a16:creationId xmlns:a16="http://schemas.microsoft.com/office/drawing/2014/main" id="{4F90D7B1-387C-4D1E-99FB-63240C44119A}"/>
              </a:ext>
            </a:extLst>
          </p:cNvPr>
          <p:cNvSpPr>
            <a:spLocks noGrp="1"/>
          </p:cNvSpPr>
          <p:nvPr>
            <p:ph type="title"/>
          </p:nvPr>
        </p:nvSpPr>
        <p:spPr>
          <a:xfrm>
            <a:off x="2286001" y="5298040"/>
            <a:ext cx="9738756" cy="875433"/>
          </a:xfrm>
        </p:spPr>
        <p:txBody>
          <a:bodyPr/>
          <a:lstStyle/>
          <a:p>
            <a:r>
              <a:rPr lang="en-US" dirty="0"/>
              <a:t>IN GAME UI, DESIGN, GAMEPLAY, ETC.</a:t>
            </a:r>
          </a:p>
        </p:txBody>
      </p:sp>
    </p:spTree>
    <p:extLst>
      <p:ext uri="{BB962C8B-B14F-4D97-AF65-F5344CB8AC3E}">
        <p14:creationId xmlns:p14="http://schemas.microsoft.com/office/powerpoint/2010/main" val="884523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val="0"/>
              </a:ext>
            </a:extLst>
          </a:blip>
          <a:srcRect l="-7628" b="-98436"/>
          <a:stretch/>
        </p:blipFill>
        <p:spPr>
          <a:xfrm>
            <a:off x="-457200" y="2362200"/>
            <a:ext cx="6426398" cy="4284265"/>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val="0"/>
              </a:ext>
            </a:extLst>
          </a:blip>
          <a:srcRect t="-103174" r="-4919"/>
          <a:stretch/>
        </p:blipFill>
        <p:spPr>
          <a:xfrm>
            <a:off x="6019800" y="177800"/>
            <a:ext cx="6477000" cy="4318000"/>
          </a:xfrm>
          <a:prstGeom prst="rect">
            <a:avLst/>
          </a:prstGeom>
        </p:spPr>
      </p:pic>
      <p:cxnSp>
        <p:nvCxnSpPr>
          <p:cNvPr id="8" name="Straight Connector 7"/>
          <p:cNvCxnSpPr/>
          <p:nvPr/>
        </p:nvCxnSpPr>
        <p:spPr>
          <a:xfrm>
            <a:off x="0" y="4495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2362200"/>
            <a:ext cx="128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2" descr="C:\Users\Andrew Phelps\Desktop\andy_pac_man.jp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191000" y="1752600"/>
            <a:ext cx="3737102" cy="3721464"/>
          </a:xfrm>
          <a:prstGeom prst="rect">
            <a:avLst/>
          </a:prstGeom>
          <a:noFill/>
          <a:ln w="15875">
            <a:solidFill>
              <a:schemeClr val="tx1"/>
            </a:solidFill>
          </a:ln>
          <a:effectLst>
            <a:outerShdw blurRad="355600" sx="116000" sy="116000" algn="ctr" rotWithShape="0">
              <a:prstClr val="black">
                <a:alpha val="77000"/>
              </a:prstClr>
            </a:outerShdw>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688172"/>
            <a:ext cx="12192000" cy="1293028"/>
          </a:xfrm>
        </p:spPr>
        <p:txBody>
          <a:bodyPr/>
          <a:lstStyle/>
          <a:p>
            <a:pPr algn="ctr"/>
            <a:r>
              <a:rPr lang="en-US" dirty="0"/>
              <a:t>HI, I’m ANDY</a:t>
            </a:r>
          </a:p>
        </p:txBody>
      </p:sp>
    </p:spTree>
    <p:extLst>
      <p:ext uri="{BB962C8B-B14F-4D97-AF65-F5344CB8AC3E}">
        <p14:creationId xmlns:p14="http://schemas.microsoft.com/office/powerpoint/2010/main" val="40390720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48F99-D833-4DC3-8E43-EC3544446745}"/>
              </a:ext>
            </a:extLst>
          </p:cNvPr>
          <p:cNvSpPr>
            <a:spLocks noGrp="1"/>
          </p:cNvSpPr>
          <p:nvPr>
            <p:ph type="title"/>
          </p:nvPr>
        </p:nvSpPr>
        <p:spPr>
          <a:xfrm>
            <a:off x="1905000" y="685800"/>
            <a:ext cx="10058400" cy="1293028"/>
          </a:xfrm>
        </p:spPr>
        <p:txBody>
          <a:bodyPr/>
          <a:lstStyle/>
          <a:p>
            <a:r>
              <a:rPr lang="en-US" dirty="0"/>
              <a:t>OUT OF GAME UI/UX and MENUFLOW</a:t>
            </a:r>
          </a:p>
        </p:txBody>
      </p:sp>
      <p:pic>
        <p:nvPicPr>
          <p:cNvPr id="5" name="Picture 4">
            <a:extLst>
              <a:ext uri="{FF2B5EF4-FFF2-40B4-BE49-F238E27FC236}">
                <a16:creationId xmlns:a16="http://schemas.microsoft.com/office/drawing/2014/main" id="{BB1EFADD-1937-497D-AE91-D4A26035351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899558" y="1410887"/>
            <a:ext cx="6292442" cy="3846913"/>
          </a:xfrm>
          <a:prstGeom prst="rect">
            <a:avLst/>
          </a:prstGeom>
          <a:ln w="25400">
            <a:solidFill>
              <a:schemeClr val="tx1"/>
            </a:solidFill>
          </a:ln>
        </p:spPr>
      </p:pic>
      <p:pic>
        <p:nvPicPr>
          <p:cNvPr id="7" name="Picture 6">
            <a:extLst>
              <a:ext uri="{FF2B5EF4-FFF2-40B4-BE49-F238E27FC236}">
                <a16:creationId xmlns:a16="http://schemas.microsoft.com/office/drawing/2014/main" id="{FE6661EF-C02E-4BBF-8BE4-85E28D5D6B1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443" y="1410887"/>
            <a:ext cx="5978472" cy="3846913"/>
          </a:xfrm>
          <a:prstGeom prst="rect">
            <a:avLst/>
          </a:prstGeom>
          <a:ln w="25400">
            <a:solidFill>
              <a:schemeClr val="tx1"/>
            </a:solidFill>
          </a:ln>
        </p:spPr>
      </p:pic>
      <p:pic>
        <p:nvPicPr>
          <p:cNvPr id="15" name="Picture 14">
            <a:extLst>
              <a:ext uri="{FF2B5EF4-FFF2-40B4-BE49-F238E27FC236}">
                <a16:creationId xmlns:a16="http://schemas.microsoft.com/office/drawing/2014/main" id="{46C2F94E-2CF0-453D-BC6C-E2AC047206AF}"/>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53400" y="5633845"/>
            <a:ext cx="533399" cy="538355"/>
          </a:xfrm>
          <a:prstGeom prst="rect">
            <a:avLst/>
          </a:prstGeom>
        </p:spPr>
      </p:pic>
      <p:pic>
        <p:nvPicPr>
          <p:cNvPr id="17" name="Picture 16">
            <a:extLst>
              <a:ext uri="{FF2B5EF4-FFF2-40B4-BE49-F238E27FC236}">
                <a16:creationId xmlns:a16="http://schemas.microsoft.com/office/drawing/2014/main" id="{6CCB77B3-3E45-40E3-9459-EB42D313906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448800" y="5432040"/>
            <a:ext cx="2457010" cy="889836"/>
          </a:xfrm>
          <a:prstGeom prst="rect">
            <a:avLst/>
          </a:prstGeom>
        </p:spPr>
      </p:pic>
      <p:sp>
        <p:nvSpPr>
          <p:cNvPr id="18" name="Arrow: Up 17">
            <a:extLst>
              <a:ext uri="{FF2B5EF4-FFF2-40B4-BE49-F238E27FC236}">
                <a16:creationId xmlns:a16="http://schemas.microsoft.com/office/drawing/2014/main" id="{9B343FEB-4EEF-4B80-8B29-313AE5A8EC29}"/>
              </a:ext>
            </a:extLst>
          </p:cNvPr>
          <p:cNvSpPr/>
          <p:nvPr/>
        </p:nvSpPr>
        <p:spPr>
          <a:xfrm rot="5400000">
            <a:off x="3901143" y="3642657"/>
            <a:ext cx="304800" cy="4297086"/>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Up 18">
            <a:extLst>
              <a:ext uri="{FF2B5EF4-FFF2-40B4-BE49-F238E27FC236}">
                <a16:creationId xmlns:a16="http://schemas.microsoft.com/office/drawing/2014/main" id="{991153EE-5CBE-4A52-89CE-087C0CD6149C}"/>
              </a:ext>
            </a:extLst>
          </p:cNvPr>
          <p:cNvSpPr/>
          <p:nvPr/>
        </p:nvSpPr>
        <p:spPr>
          <a:xfrm rot="5400000">
            <a:off x="8388244" y="4344690"/>
            <a:ext cx="223645" cy="2354665"/>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Up 19">
            <a:extLst>
              <a:ext uri="{FF2B5EF4-FFF2-40B4-BE49-F238E27FC236}">
                <a16:creationId xmlns:a16="http://schemas.microsoft.com/office/drawing/2014/main" id="{BFB88CB9-A509-4B82-AA4E-FC39EE895B24}"/>
              </a:ext>
            </a:extLst>
          </p:cNvPr>
          <p:cNvSpPr/>
          <p:nvPr/>
        </p:nvSpPr>
        <p:spPr>
          <a:xfrm rot="5400000">
            <a:off x="7618709" y="5340245"/>
            <a:ext cx="223646" cy="830664"/>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Up 21">
            <a:extLst>
              <a:ext uri="{FF2B5EF4-FFF2-40B4-BE49-F238E27FC236}">
                <a16:creationId xmlns:a16="http://schemas.microsoft.com/office/drawing/2014/main" id="{81300645-8146-4EDA-83CE-560DD57B2138}"/>
              </a:ext>
            </a:extLst>
          </p:cNvPr>
          <p:cNvSpPr/>
          <p:nvPr/>
        </p:nvSpPr>
        <p:spPr>
          <a:xfrm rot="5400000">
            <a:off x="8962710" y="5370425"/>
            <a:ext cx="233553" cy="770302"/>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Up 22">
            <a:extLst>
              <a:ext uri="{FF2B5EF4-FFF2-40B4-BE49-F238E27FC236}">
                <a16:creationId xmlns:a16="http://schemas.microsoft.com/office/drawing/2014/main" id="{47AB3731-F06E-4F98-AB0B-6BBC2690675E}"/>
              </a:ext>
            </a:extLst>
          </p:cNvPr>
          <p:cNvSpPr/>
          <p:nvPr/>
        </p:nvSpPr>
        <p:spPr>
          <a:xfrm rot="5400000" flipV="1">
            <a:off x="3972220" y="3335502"/>
            <a:ext cx="157108" cy="4297087"/>
          </a:xfrm>
          <a:prstGeom prst="upArrow">
            <a:avLst>
              <a:gd name="adj1" fmla="val 50000"/>
              <a:gd name="adj2" fmla="val 50000"/>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904987-51A5-41B8-AD8A-6D4046DC4C62}"/>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28996" y="4495800"/>
            <a:ext cx="1476004" cy="1447800"/>
          </a:xfrm>
          <a:prstGeom prst="rect">
            <a:avLst/>
          </a:prstGeom>
        </p:spPr>
      </p:pic>
      <p:pic>
        <p:nvPicPr>
          <p:cNvPr id="13" name="Picture 12">
            <a:extLst>
              <a:ext uri="{FF2B5EF4-FFF2-40B4-BE49-F238E27FC236}">
                <a16:creationId xmlns:a16="http://schemas.microsoft.com/office/drawing/2014/main" id="{605D64E8-4CDB-41C6-BF3C-3CBEDED32407}"/>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202086" y="4879173"/>
            <a:ext cx="1113113" cy="1054312"/>
          </a:xfrm>
          <a:prstGeom prst="rect">
            <a:avLst/>
          </a:prstGeom>
        </p:spPr>
      </p:pic>
    </p:spTree>
    <p:extLst>
      <p:ext uri="{BB962C8B-B14F-4D97-AF65-F5344CB8AC3E}">
        <p14:creationId xmlns:p14="http://schemas.microsoft.com/office/powerpoint/2010/main" val="249587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E1DCE4-4B01-4E4C-83C9-2BD0D1F010E6}"/>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5255" y="4730"/>
            <a:ext cx="12192000" cy="3424270"/>
          </a:xfrm>
          <a:prstGeom prst="rect">
            <a:avLst/>
          </a:prstGeom>
        </p:spPr>
      </p:pic>
      <p:cxnSp>
        <p:nvCxnSpPr>
          <p:cNvPr id="7" name="Straight Connector 6">
            <a:extLst>
              <a:ext uri="{FF2B5EF4-FFF2-40B4-BE49-F238E27FC236}">
                <a16:creationId xmlns:a16="http://schemas.microsoft.com/office/drawing/2014/main" id="{C0059E35-0861-49E4-97A2-4FDA2E92C0C0}"/>
              </a:ext>
            </a:extLst>
          </p:cNvPr>
          <p:cNvCxnSpPr/>
          <p:nvPr/>
        </p:nvCxnSpPr>
        <p:spPr>
          <a:xfrm>
            <a:off x="0" y="34290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29BE4AF-9EA5-487C-A62E-6ACE3BD7B80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200" y="1981200"/>
            <a:ext cx="4953000" cy="3239797"/>
          </a:xfrm>
          <a:prstGeom prst="rect">
            <a:avLst/>
          </a:prstGeom>
          <a:ln w="25400">
            <a:solidFill>
              <a:schemeClr val="tx1"/>
            </a:solidFill>
          </a:ln>
          <a:effectLst>
            <a:outerShdw blurRad="63500" sx="114000" sy="114000" algn="ctr" rotWithShape="0">
              <a:prstClr val="black">
                <a:alpha val="66000"/>
              </a:prstClr>
            </a:outerShdw>
          </a:effectLst>
        </p:spPr>
      </p:pic>
      <p:pic>
        <p:nvPicPr>
          <p:cNvPr id="11" name="Picture 10">
            <a:extLst>
              <a:ext uri="{FF2B5EF4-FFF2-40B4-BE49-F238E27FC236}">
                <a16:creationId xmlns:a16="http://schemas.microsoft.com/office/drawing/2014/main" id="{52006499-F579-40EB-997A-217CE304F04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5872655" y="1920585"/>
            <a:ext cx="3767790" cy="3361026"/>
          </a:xfrm>
          <a:prstGeom prst="rect">
            <a:avLst/>
          </a:prstGeom>
          <a:effectLst>
            <a:outerShdw blurRad="63500" sx="114000" sy="114000" algn="ctr" rotWithShape="0">
              <a:prstClr val="black">
                <a:alpha val="72000"/>
              </a:prstClr>
            </a:outerShdw>
          </a:effectLst>
        </p:spPr>
      </p:pic>
      <p:pic>
        <p:nvPicPr>
          <p:cNvPr id="13" name="Picture 12">
            <a:extLst>
              <a:ext uri="{FF2B5EF4-FFF2-40B4-BE49-F238E27FC236}">
                <a16:creationId xmlns:a16="http://schemas.microsoft.com/office/drawing/2014/main" id="{F3ECDEED-A224-4F01-87A4-023C00EAC85E}"/>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0102900" y="1628010"/>
            <a:ext cx="1479501" cy="1479501"/>
          </a:xfrm>
          <a:prstGeom prst="rect">
            <a:avLst/>
          </a:prstGeom>
          <a:effectLst>
            <a:outerShdw blurRad="63500" sx="129000" sy="129000" algn="ctr" rotWithShape="0">
              <a:prstClr val="black">
                <a:alpha val="66000"/>
              </a:prstClr>
            </a:outerShdw>
          </a:effectLst>
        </p:spPr>
      </p:pic>
      <p:pic>
        <p:nvPicPr>
          <p:cNvPr id="15" name="Picture 14">
            <a:extLst>
              <a:ext uri="{FF2B5EF4-FFF2-40B4-BE49-F238E27FC236}">
                <a16:creationId xmlns:a16="http://schemas.microsoft.com/office/drawing/2014/main" id="{F1F8AD42-08AE-4962-AA0B-884FFBA3AAF3}"/>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0102901" y="3802111"/>
            <a:ext cx="1479500" cy="1479500"/>
          </a:xfrm>
          <a:prstGeom prst="rect">
            <a:avLst/>
          </a:prstGeom>
        </p:spPr>
      </p:pic>
      <p:sp>
        <p:nvSpPr>
          <p:cNvPr id="16" name="Title 1">
            <a:extLst>
              <a:ext uri="{FF2B5EF4-FFF2-40B4-BE49-F238E27FC236}">
                <a16:creationId xmlns:a16="http://schemas.microsoft.com/office/drawing/2014/main" id="{30418F9D-86DD-4B21-B082-54D18287FCB6}"/>
              </a:ext>
            </a:extLst>
          </p:cNvPr>
          <p:cNvSpPr>
            <a:spLocks noGrp="1"/>
          </p:cNvSpPr>
          <p:nvPr>
            <p:ph type="title"/>
          </p:nvPr>
        </p:nvSpPr>
        <p:spPr>
          <a:xfrm>
            <a:off x="304800" y="5360095"/>
            <a:ext cx="10058400" cy="637410"/>
          </a:xfrm>
        </p:spPr>
        <p:txBody>
          <a:bodyPr/>
          <a:lstStyle/>
          <a:p>
            <a:pPr algn="l"/>
            <a:r>
              <a:rPr lang="en-US" sz="4100" dirty="0"/>
              <a:t>COMMUNICATIONS INFRASTRUCTURE</a:t>
            </a:r>
          </a:p>
        </p:txBody>
      </p:sp>
    </p:spTree>
    <p:extLst>
      <p:ext uri="{BB962C8B-B14F-4D97-AF65-F5344CB8AC3E}">
        <p14:creationId xmlns:p14="http://schemas.microsoft.com/office/powerpoint/2010/main" val="30096719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4038" y="1798639"/>
            <a:ext cx="909638" cy="882647"/>
          </a:xfrm>
          <a:prstGeom prst="rect">
            <a:avLst/>
          </a:prstGeom>
          <a:ln w="25400">
            <a:solidFill>
              <a:schemeClr val="tx1"/>
            </a:solidFill>
          </a:ln>
        </p:spPr>
      </p:pic>
      <p:pic>
        <p:nvPicPr>
          <p:cNvPr id="5" name="Picture 4"/>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4150" y="0"/>
            <a:ext cx="919164" cy="914400"/>
          </a:xfrm>
          <a:prstGeom prst="rect">
            <a:avLst/>
          </a:prstGeom>
          <a:ln w="25400">
            <a:solidFill>
              <a:schemeClr val="tx1"/>
            </a:solidFill>
          </a:ln>
        </p:spPr>
      </p:pic>
      <p:pic>
        <p:nvPicPr>
          <p:cNvPr id="6" name="Picture 5"/>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914400" y="1776412"/>
            <a:ext cx="909638" cy="909638"/>
          </a:xfrm>
          <a:prstGeom prst="rect">
            <a:avLst/>
          </a:prstGeom>
          <a:ln w="25400">
            <a:solidFill>
              <a:schemeClr val="tx1"/>
            </a:solidFill>
          </a:ln>
        </p:spPr>
      </p:pic>
      <p:pic>
        <p:nvPicPr>
          <p:cNvPr id="7" name="Picture 6"/>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20240" y="1790699"/>
            <a:ext cx="891779" cy="901525"/>
          </a:xfrm>
          <a:prstGeom prst="rect">
            <a:avLst/>
          </a:prstGeom>
          <a:ln w="25400">
            <a:solidFill>
              <a:schemeClr val="tx1"/>
            </a:solidFill>
          </a:ln>
        </p:spPr>
      </p:pic>
      <p:pic>
        <p:nvPicPr>
          <p:cNvPr id="8" name="Picture 7"/>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838326" y="909638"/>
            <a:ext cx="909638" cy="889001"/>
          </a:xfrm>
          <a:prstGeom prst="rect">
            <a:avLst/>
          </a:prstGeom>
          <a:ln w="25400">
            <a:solidFill>
              <a:schemeClr val="tx1"/>
            </a:solidFill>
          </a:ln>
        </p:spPr>
      </p:pic>
      <p:pic>
        <p:nvPicPr>
          <p:cNvPr id="9" name="Picture 8"/>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914400" y="885824"/>
            <a:ext cx="909638" cy="909638"/>
          </a:xfrm>
          <a:prstGeom prst="rect">
            <a:avLst/>
          </a:prstGeom>
          <a:ln w="25400">
            <a:solidFill>
              <a:schemeClr val="tx1"/>
            </a:solidFill>
          </a:ln>
        </p:spPr>
      </p:pic>
      <p:pic>
        <p:nvPicPr>
          <p:cNvPr id="10" name="Picture 9"/>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2381" y="890587"/>
            <a:ext cx="909638" cy="909638"/>
          </a:xfrm>
          <a:prstGeom prst="rect">
            <a:avLst/>
          </a:prstGeom>
          <a:ln w="25400">
            <a:solidFill>
              <a:schemeClr val="tx1"/>
            </a:solidFill>
          </a:ln>
        </p:spPr>
      </p:pic>
      <p:pic>
        <p:nvPicPr>
          <p:cNvPr id="11" name="Picture 10"/>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1824038" y="0"/>
            <a:ext cx="909638" cy="909638"/>
          </a:xfrm>
          <a:prstGeom prst="rect">
            <a:avLst/>
          </a:prstGeom>
          <a:ln w="25400">
            <a:solidFill>
              <a:schemeClr val="tx1"/>
            </a:solidFill>
          </a:ln>
        </p:spPr>
      </p:pic>
      <p:pic>
        <p:nvPicPr>
          <p:cNvPr id="12" name="Picture 11"/>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914400" y="0"/>
            <a:ext cx="909638" cy="909638"/>
          </a:xfrm>
          <a:prstGeom prst="rect">
            <a:avLst/>
          </a:prstGeom>
          <a:ln w="25400">
            <a:solidFill>
              <a:schemeClr val="tx1"/>
            </a:solidFill>
          </a:ln>
        </p:spPr>
      </p:pic>
      <p:pic>
        <p:nvPicPr>
          <p:cNvPr id="13" name="Picture 12"/>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0" y="-14288"/>
            <a:ext cx="923926" cy="923926"/>
          </a:xfrm>
          <a:prstGeom prst="rect">
            <a:avLst/>
          </a:prstGeom>
          <a:ln w="25400">
            <a:solidFill>
              <a:schemeClr val="tx1"/>
            </a:solidFill>
          </a:ln>
        </p:spPr>
      </p:pic>
      <p:pic>
        <p:nvPicPr>
          <p:cNvPr id="14" name="Picture 13"/>
          <p:cNvPicPr>
            <a:picLocks noChangeAspect="1"/>
          </p:cNvPicPr>
          <p:nvPr/>
        </p:nvPicPr>
        <p:blipFill rotWithShape="1">
          <a:blip r:embed="rId13" cstate="email">
            <a:extLst>
              <a:ext uri="{28A0092B-C50C-407E-A947-70E740481C1C}">
                <a14:useLocalDpi xmlns:a14="http://schemas.microsoft.com/office/drawing/2010/main" val="0"/>
              </a:ext>
            </a:extLst>
          </a:blip>
          <a:srcRect/>
          <a:stretch/>
        </p:blipFill>
        <p:spPr>
          <a:xfrm>
            <a:off x="3671892" y="-14288"/>
            <a:ext cx="900108" cy="923927"/>
          </a:xfrm>
          <a:prstGeom prst="rect">
            <a:avLst/>
          </a:prstGeom>
          <a:ln w="25400">
            <a:solidFill>
              <a:schemeClr val="tx1"/>
            </a:solidFill>
          </a:ln>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67017" y="1776413"/>
            <a:ext cx="876298" cy="909638"/>
          </a:xfrm>
          <a:prstGeom prst="rect">
            <a:avLst/>
          </a:prstGeom>
          <a:ln w="25400">
            <a:solidFill>
              <a:schemeClr val="tx1"/>
            </a:solidFill>
          </a:ln>
        </p:spPr>
      </p:pic>
      <p:pic>
        <p:nvPicPr>
          <p:cNvPr id="16" name="Picture 15"/>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2767016" y="935038"/>
            <a:ext cx="876298" cy="863601"/>
          </a:xfrm>
          <a:prstGeom prst="rect">
            <a:avLst/>
          </a:prstGeom>
          <a:ln w="25400">
            <a:solidFill>
              <a:schemeClr val="tx1"/>
            </a:solidFill>
          </a:ln>
        </p:spPr>
      </p:pic>
      <p:pic>
        <p:nvPicPr>
          <p:cNvPr id="17" name="Picture 16"/>
          <p:cNvPicPr>
            <a:picLocks noChangeAspect="1"/>
          </p:cNvPicPr>
          <p:nvPr/>
        </p:nvPicPr>
        <p:blipFill rotWithShape="1">
          <a:blip r:embed="rId16" cstate="email">
            <a:extLst>
              <a:ext uri="{28A0092B-C50C-407E-A947-70E740481C1C}">
                <a14:useLocalDpi xmlns:a14="http://schemas.microsoft.com/office/drawing/2010/main" val="0"/>
              </a:ext>
            </a:extLst>
          </a:blip>
          <a:srcRect/>
          <a:stretch/>
        </p:blipFill>
        <p:spPr>
          <a:xfrm>
            <a:off x="6348403" y="2706685"/>
            <a:ext cx="5843598" cy="2767768"/>
          </a:xfrm>
          <a:prstGeom prst="rect">
            <a:avLst/>
          </a:prstGeom>
          <a:ln w="25400">
            <a:solidFill>
              <a:schemeClr val="tx1"/>
            </a:solidFill>
          </a:ln>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492668" y="923398"/>
            <a:ext cx="1684423" cy="875241"/>
          </a:xfrm>
          <a:prstGeom prst="rect">
            <a:avLst/>
          </a:prstGeom>
          <a:ln w="25400">
            <a:solidFill>
              <a:schemeClr val="tx1"/>
            </a:solidFill>
          </a:ln>
        </p:spPr>
      </p:pic>
      <p:pic>
        <p:nvPicPr>
          <p:cNvPr id="19" name="Picture 18"/>
          <p:cNvPicPr>
            <a:picLocks noChangeAspect="1"/>
          </p:cNvPicPr>
          <p:nvPr/>
        </p:nvPicPr>
        <p:blipFill>
          <a:blip r:embed="rId18" cstate="email">
            <a:extLst>
              <a:ext uri="{28A0092B-C50C-407E-A947-70E740481C1C}">
                <a14:useLocalDpi xmlns:a14="http://schemas.microsoft.com/office/drawing/2010/main" val="0"/>
              </a:ext>
            </a:extLst>
          </a:blip>
          <a:stretch>
            <a:fillRect/>
          </a:stretch>
        </p:blipFill>
        <p:spPr>
          <a:xfrm>
            <a:off x="5510216" y="-14288"/>
            <a:ext cx="1666875" cy="925866"/>
          </a:xfrm>
          <a:prstGeom prst="rect">
            <a:avLst/>
          </a:prstGeom>
          <a:ln w="25400">
            <a:solidFill>
              <a:schemeClr val="tx1"/>
            </a:solidFill>
          </a:ln>
        </p:spPr>
      </p:pic>
      <p:pic>
        <p:nvPicPr>
          <p:cNvPr id="20" name="Picture 19"/>
          <p:cNvPicPr>
            <a:picLocks noChangeAspect="1"/>
          </p:cNvPicPr>
          <p:nvPr/>
        </p:nvPicPr>
        <p:blipFill>
          <a:blip r:embed="rId19" cstate="email">
            <a:extLst>
              <a:ext uri="{28A0092B-C50C-407E-A947-70E740481C1C}">
                <a14:useLocalDpi xmlns:a14="http://schemas.microsoft.com/office/drawing/2010/main" val="0"/>
              </a:ext>
            </a:extLst>
          </a:blip>
          <a:stretch>
            <a:fillRect/>
          </a:stretch>
        </p:blipFill>
        <p:spPr>
          <a:xfrm>
            <a:off x="3662368" y="1821815"/>
            <a:ext cx="1847848" cy="864235"/>
          </a:xfrm>
          <a:prstGeom prst="rect">
            <a:avLst/>
          </a:prstGeom>
          <a:ln w="25400">
            <a:solidFill>
              <a:schemeClr val="tx1"/>
            </a:solidFill>
          </a:ln>
        </p:spPr>
      </p:pic>
      <p:pic>
        <p:nvPicPr>
          <p:cNvPr id="21" name="Picture 20"/>
          <p:cNvPicPr>
            <a:picLocks noChangeAspect="1"/>
          </p:cNvPicPr>
          <p:nvPr/>
        </p:nvPicPr>
        <p:blipFill>
          <a:blip r:embed="rId20" cstate="email">
            <a:extLst>
              <a:ext uri="{28A0092B-C50C-407E-A947-70E740481C1C}">
                <a14:useLocalDpi xmlns:a14="http://schemas.microsoft.com/office/drawing/2010/main" val="0"/>
              </a:ext>
            </a:extLst>
          </a:blip>
          <a:stretch>
            <a:fillRect/>
          </a:stretch>
        </p:blipFill>
        <p:spPr>
          <a:xfrm>
            <a:off x="4598640" y="1058"/>
            <a:ext cx="911576" cy="911576"/>
          </a:xfrm>
          <a:prstGeom prst="rect">
            <a:avLst/>
          </a:prstGeom>
          <a:ln w="25400">
            <a:solidFill>
              <a:schemeClr val="tx1"/>
            </a:solidFill>
          </a:ln>
        </p:spPr>
      </p:pic>
      <p:pic>
        <p:nvPicPr>
          <p:cNvPr id="22" name="Picture 21"/>
          <p:cNvPicPr>
            <a:picLocks noChangeAspect="1"/>
          </p:cNvPicPr>
          <p:nvPr/>
        </p:nvPicPr>
        <p:blipFill>
          <a:blip r:embed="rId21" cstate="email">
            <a:extLst>
              <a:ext uri="{28A0092B-C50C-407E-A947-70E740481C1C}">
                <a14:useLocalDpi xmlns:a14="http://schemas.microsoft.com/office/drawing/2010/main" val="0"/>
              </a:ext>
            </a:extLst>
          </a:blip>
          <a:stretch>
            <a:fillRect/>
          </a:stretch>
        </p:blipFill>
        <p:spPr>
          <a:xfrm>
            <a:off x="11219744" y="-3702"/>
            <a:ext cx="952500" cy="889526"/>
          </a:xfrm>
          <a:prstGeom prst="rect">
            <a:avLst/>
          </a:prstGeom>
          <a:ln w="25400">
            <a:solidFill>
              <a:schemeClr val="tx1"/>
            </a:solidFill>
          </a:ln>
        </p:spPr>
      </p:pic>
      <p:pic>
        <p:nvPicPr>
          <p:cNvPr id="24" name="Picture 23"/>
          <p:cNvPicPr>
            <a:picLocks noChangeAspect="1"/>
          </p:cNvPicPr>
          <p:nvPr/>
        </p:nvPicPr>
        <p:blipFill>
          <a:blip r:embed="rId22" cstate="email">
            <a:extLst>
              <a:ext uri="{28A0092B-C50C-407E-A947-70E740481C1C}">
                <a14:useLocalDpi xmlns:a14="http://schemas.microsoft.com/office/drawing/2010/main" val="0"/>
              </a:ext>
            </a:extLst>
          </a:blip>
          <a:stretch>
            <a:fillRect/>
          </a:stretch>
        </p:blipFill>
        <p:spPr>
          <a:xfrm>
            <a:off x="5529270" y="1824637"/>
            <a:ext cx="1647822" cy="859296"/>
          </a:xfrm>
          <a:prstGeom prst="rect">
            <a:avLst/>
          </a:prstGeom>
          <a:ln w="25400">
            <a:solidFill>
              <a:schemeClr val="tx1"/>
            </a:solidFill>
          </a:ln>
        </p:spPr>
      </p:pic>
      <p:pic>
        <p:nvPicPr>
          <p:cNvPr id="25" name="Picture 24"/>
          <p:cNvPicPr>
            <a:picLocks noChangeAspect="1"/>
          </p:cNvPicPr>
          <p:nvPr/>
        </p:nvPicPr>
        <p:blipFill>
          <a:blip r:embed="rId23" cstate="email">
            <a:extLst>
              <a:ext uri="{28A0092B-C50C-407E-A947-70E740481C1C}">
                <a14:useLocalDpi xmlns:a14="http://schemas.microsoft.com/office/drawing/2010/main" val="0"/>
              </a:ext>
            </a:extLst>
          </a:blip>
          <a:stretch>
            <a:fillRect/>
          </a:stretch>
        </p:blipFill>
        <p:spPr>
          <a:xfrm>
            <a:off x="7200900" y="914400"/>
            <a:ext cx="952500" cy="889001"/>
          </a:xfrm>
          <a:prstGeom prst="rect">
            <a:avLst/>
          </a:prstGeom>
          <a:ln w="25400">
            <a:solidFill>
              <a:schemeClr val="tx1"/>
            </a:solidFill>
          </a:ln>
        </p:spPr>
      </p:pic>
      <p:pic>
        <p:nvPicPr>
          <p:cNvPr id="26" name="Picture 2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986955" y="911223"/>
            <a:ext cx="2433645" cy="1770063"/>
          </a:xfrm>
          <a:prstGeom prst="rect">
            <a:avLst/>
          </a:prstGeom>
          <a:ln w="25400">
            <a:solidFill>
              <a:schemeClr val="tx1"/>
            </a:solidFill>
          </a:ln>
        </p:spPr>
      </p:pic>
      <p:pic>
        <p:nvPicPr>
          <p:cNvPr id="27" name="Picture 26"/>
          <p:cNvPicPr>
            <a:picLocks noChangeAspect="1"/>
          </p:cNvPicPr>
          <p:nvPr/>
        </p:nvPicPr>
        <p:blipFill>
          <a:blip r:embed="rId25" cstate="email">
            <a:extLst>
              <a:ext uri="{28A0092B-C50C-407E-A947-70E740481C1C}">
                <a14:useLocalDpi xmlns:a14="http://schemas.microsoft.com/office/drawing/2010/main" val="0"/>
              </a:ext>
            </a:extLst>
          </a:blip>
          <a:stretch>
            <a:fillRect/>
          </a:stretch>
        </p:blipFill>
        <p:spPr>
          <a:xfrm>
            <a:off x="7200900" y="0"/>
            <a:ext cx="952500" cy="910520"/>
          </a:xfrm>
          <a:prstGeom prst="rect">
            <a:avLst/>
          </a:prstGeom>
          <a:ln w="25400">
            <a:solidFill>
              <a:schemeClr val="tx1"/>
            </a:solidFill>
          </a:ln>
        </p:spPr>
      </p:pic>
      <p:pic>
        <p:nvPicPr>
          <p:cNvPr id="28" name="Picture 27"/>
          <p:cNvPicPr>
            <a:picLocks noChangeAspect="1"/>
          </p:cNvPicPr>
          <p:nvPr/>
        </p:nvPicPr>
        <p:blipFill>
          <a:blip r:embed="rId26" cstate="email">
            <a:extLst>
              <a:ext uri="{28A0092B-C50C-407E-A947-70E740481C1C}">
                <a14:useLocalDpi xmlns:a14="http://schemas.microsoft.com/office/drawing/2010/main" val="0"/>
              </a:ext>
            </a:extLst>
          </a:blip>
          <a:stretch>
            <a:fillRect/>
          </a:stretch>
        </p:blipFill>
        <p:spPr>
          <a:xfrm>
            <a:off x="4602962" y="935038"/>
            <a:ext cx="907254" cy="863601"/>
          </a:xfrm>
          <a:prstGeom prst="rect">
            <a:avLst/>
          </a:prstGeom>
          <a:ln w="25400">
            <a:solidFill>
              <a:schemeClr val="tx1"/>
            </a:solidFill>
          </a:ln>
        </p:spPr>
      </p:pic>
      <p:pic>
        <p:nvPicPr>
          <p:cNvPr id="30" name="Picture 29"/>
          <p:cNvPicPr>
            <a:picLocks noChangeAspect="1"/>
          </p:cNvPicPr>
          <p:nvPr/>
        </p:nvPicPr>
        <p:blipFill>
          <a:blip r:embed="rId27" cstate="email">
            <a:extLst>
              <a:ext uri="{28A0092B-C50C-407E-A947-70E740481C1C}">
                <a14:useLocalDpi xmlns:a14="http://schemas.microsoft.com/office/drawing/2010/main" val="0"/>
              </a:ext>
            </a:extLst>
          </a:blip>
          <a:stretch>
            <a:fillRect/>
          </a:stretch>
        </p:blipFill>
        <p:spPr>
          <a:xfrm>
            <a:off x="3671892" y="935038"/>
            <a:ext cx="900108" cy="863601"/>
          </a:xfrm>
          <a:prstGeom prst="rect">
            <a:avLst/>
          </a:prstGeom>
          <a:ln w="25400">
            <a:solidFill>
              <a:schemeClr val="tx1"/>
            </a:solidFill>
          </a:ln>
        </p:spPr>
      </p:pic>
      <p:pic>
        <p:nvPicPr>
          <p:cNvPr id="31" name="Picture 30"/>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8177209" y="19578"/>
            <a:ext cx="1785943" cy="1809221"/>
          </a:xfrm>
          <a:prstGeom prst="rect">
            <a:avLst/>
          </a:prstGeom>
          <a:ln w="25400">
            <a:solidFill>
              <a:schemeClr val="tx1"/>
            </a:solidFill>
          </a:ln>
        </p:spPr>
      </p:pic>
      <p:pic>
        <p:nvPicPr>
          <p:cNvPr id="32" name="Picture 3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991725" y="-14288"/>
            <a:ext cx="1438275" cy="900112"/>
          </a:xfrm>
          <a:prstGeom prst="rect">
            <a:avLst/>
          </a:prstGeom>
          <a:ln w="25400">
            <a:solidFill>
              <a:schemeClr val="tx1"/>
            </a:solidFill>
          </a:ln>
        </p:spPr>
      </p:pic>
      <p:pic>
        <p:nvPicPr>
          <p:cNvPr id="29" name="Picture 28"/>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196146" y="1828800"/>
            <a:ext cx="1795454" cy="852486"/>
          </a:xfrm>
          <a:prstGeom prst="rect">
            <a:avLst/>
          </a:prstGeom>
          <a:ln w="25400">
            <a:solidFill>
              <a:schemeClr val="tx1"/>
            </a:solidFill>
          </a:ln>
        </p:spPr>
      </p:pic>
      <p:pic>
        <p:nvPicPr>
          <p:cNvPr id="23" name="Picture 22"/>
          <p:cNvPicPr>
            <a:picLocks noChangeAspect="1"/>
          </p:cNvPicPr>
          <p:nvPr/>
        </p:nvPicPr>
        <p:blipFill>
          <a:blip r:embed="rId31" cstate="email">
            <a:extLst>
              <a:ext uri="{28A0092B-C50C-407E-A947-70E740481C1C}">
                <a14:useLocalDpi xmlns:a14="http://schemas.microsoft.com/office/drawing/2010/main" val="0"/>
              </a:ext>
            </a:extLst>
          </a:blip>
          <a:stretch>
            <a:fillRect/>
          </a:stretch>
        </p:blipFill>
        <p:spPr>
          <a:xfrm>
            <a:off x="9016298" y="1828800"/>
            <a:ext cx="952500" cy="852486"/>
          </a:xfrm>
          <a:prstGeom prst="rect">
            <a:avLst/>
          </a:prstGeom>
          <a:ln w="25400">
            <a:solidFill>
              <a:schemeClr val="tx1"/>
            </a:solidFill>
          </a:ln>
        </p:spPr>
      </p:pic>
      <p:pic>
        <p:nvPicPr>
          <p:cNvPr id="33" name="Picture 32"/>
          <p:cNvPicPr>
            <a:picLocks noChangeAspect="1"/>
          </p:cNvPicPr>
          <p:nvPr/>
        </p:nvPicPr>
        <p:blipFill rotWithShape="1">
          <a:blip r:embed="rId32" cstate="email">
            <a:extLst>
              <a:ext uri="{28A0092B-C50C-407E-A947-70E740481C1C}">
                <a14:useLocalDpi xmlns:a14="http://schemas.microsoft.com/office/drawing/2010/main" val="0"/>
              </a:ext>
            </a:extLst>
          </a:blip>
          <a:srcRect/>
          <a:stretch/>
        </p:blipFill>
        <p:spPr>
          <a:xfrm>
            <a:off x="0" y="2708278"/>
            <a:ext cx="2733676" cy="983192"/>
          </a:xfrm>
          <a:prstGeom prst="rect">
            <a:avLst/>
          </a:prstGeom>
          <a:ln w="25400">
            <a:solidFill>
              <a:schemeClr val="tx1"/>
            </a:solidFill>
          </a:ln>
        </p:spPr>
      </p:pic>
      <p:pic>
        <p:nvPicPr>
          <p:cNvPr id="34" name="Picture 33"/>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2757489" y="2709864"/>
            <a:ext cx="1814511" cy="981606"/>
          </a:xfrm>
          <a:prstGeom prst="rect">
            <a:avLst/>
          </a:prstGeom>
          <a:ln w="25400">
            <a:solidFill>
              <a:schemeClr val="tx1"/>
            </a:solidFill>
          </a:ln>
        </p:spPr>
      </p:pic>
      <p:pic>
        <p:nvPicPr>
          <p:cNvPr id="35" name="Picture 34"/>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4586292" y="2711274"/>
            <a:ext cx="1738308" cy="980196"/>
          </a:xfrm>
          <a:prstGeom prst="rect">
            <a:avLst/>
          </a:prstGeom>
          <a:ln w="25400">
            <a:solidFill>
              <a:schemeClr val="tx1"/>
            </a:solidFill>
          </a:ln>
        </p:spPr>
      </p:pic>
      <p:pic>
        <p:nvPicPr>
          <p:cNvPr id="36" name="Picture 35"/>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a:off x="2743200" y="3715283"/>
            <a:ext cx="974807" cy="993324"/>
          </a:xfrm>
          <a:prstGeom prst="rect">
            <a:avLst/>
          </a:prstGeom>
          <a:ln w="25400">
            <a:solidFill>
              <a:schemeClr val="tx1"/>
            </a:solidFill>
          </a:ln>
        </p:spPr>
      </p:pic>
      <p:pic>
        <p:nvPicPr>
          <p:cNvPr id="38" name="Picture 37"/>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0" y="3715283"/>
            <a:ext cx="2724150" cy="1759170"/>
          </a:xfrm>
          <a:prstGeom prst="rect">
            <a:avLst/>
          </a:prstGeom>
          <a:ln w="25400">
            <a:solidFill>
              <a:schemeClr val="tx1"/>
            </a:solidFill>
          </a:ln>
        </p:spPr>
      </p:pic>
      <p:pic>
        <p:nvPicPr>
          <p:cNvPr id="39" name="Picture 38"/>
          <p:cNvPicPr>
            <a:picLocks noChangeAspect="1"/>
          </p:cNvPicPr>
          <p:nvPr/>
        </p:nvPicPr>
        <p:blipFill>
          <a:blip r:embed="rId37" cstate="email">
            <a:extLst>
              <a:ext uri="{28A0092B-C50C-407E-A947-70E740481C1C}">
                <a14:useLocalDpi xmlns:a14="http://schemas.microsoft.com/office/drawing/2010/main" val="0"/>
              </a:ext>
            </a:extLst>
          </a:blip>
          <a:stretch>
            <a:fillRect/>
          </a:stretch>
        </p:blipFill>
        <p:spPr>
          <a:xfrm>
            <a:off x="3737057" y="3715283"/>
            <a:ext cx="2587544" cy="993325"/>
          </a:xfrm>
          <a:prstGeom prst="rect">
            <a:avLst/>
          </a:prstGeom>
          <a:ln w="25400">
            <a:solidFill>
              <a:schemeClr val="tx1"/>
            </a:solidFill>
          </a:ln>
        </p:spPr>
      </p:pic>
      <p:pic>
        <p:nvPicPr>
          <p:cNvPr id="40" name="Picture 39"/>
          <p:cNvPicPr>
            <a:picLocks noChangeAspect="1"/>
          </p:cNvPicPr>
          <p:nvPr/>
        </p:nvPicPr>
        <p:blipFill rotWithShape="1">
          <a:blip r:embed="rId38" cstate="email">
            <a:extLst>
              <a:ext uri="{28A0092B-C50C-407E-A947-70E740481C1C}">
                <a14:useLocalDpi xmlns:a14="http://schemas.microsoft.com/office/drawing/2010/main" val="0"/>
              </a:ext>
            </a:extLst>
          </a:blip>
          <a:srcRect/>
          <a:stretch/>
        </p:blipFill>
        <p:spPr>
          <a:xfrm>
            <a:off x="2747963" y="4732420"/>
            <a:ext cx="3579270" cy="742033"/>
          </a:xfrm>
          <a:prstGeom prst="rect">
            <a:avLst/>
          </a:prstGeom>
          <a:ln w="25400">
            <a:solidFill>
              <a:schemeClr val="tx1"/>
            </a:solidFill>
          </a:ln>
        </p:spPr>
      </p:pic>
      <p:sp>
        <p:nvSpPr>
          <p:cNvPr id="41" name="Rectangle 40"/>
          <p:cNvSpPr/>
          <p:nvPr/>
        </p:nvSpPr>
        <p:spPr>
          <a:xfrm>
            <a:off x="2133600" y="5547340"/>
            <a:ext cx="9838972" cy="3872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5 YEARS OF LEARNING THROUGH MAKING AT MAGIC.  5 YEARS OF PROJECTS &amp; MEDIA.</a:t>
            </a:r>
          </a:p>
        </p:txBody>
      </p:sp>
    </p:spTree>
    <p:extLst>
      <p:ext uri="{BB962C8B-B14F-4D97-AF65-F5344CB8AC3E}">
        <p14:creationId xmlns:p14="http://schemas.microsoft.com/office/powerpoint/2010/main" val="25369928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383F59-5475-44DC-8FE8-AB0D3B4B314F}"/>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8610600" cy="5948362"/>
          </a:xfrm>
          <a:prstGeom prst="rect">
            <a:avLst/>
          </a:prstGeom>
        </p:spPr>
      </p:pic>
      <p:sp>
        <p:nvSpPr>
          <p:cNvPr id="6" name="Rectangle 5">
            <a:extLst>
              <a:ext uri="{FF2B5EF4-FFF2-40B4-BE49-F238E27FC236}">
                <a16:creationId xmlns:a16="http://schemas.microsoft.com/office/drawing/2014/main" id="{8E6B1111-9A6F-4D1C-A6CB-106D2281BE26}"/>
              </a:ext>
            </a:extLst>
          </p:cNvPr>
          <p:cNvSpPr/>
          <p:nvPr/>
        </p:nvSpPr>
        <p:spPr>
          <a:xfrm>
            <a:off x="304800" y="0"/>
            <a:ext cx="8305800" cy="5943600"/>
          </a:xfrm>
          <a:prstGeom prst="rect">
            <a:avLst/>
          </a:prstGeom>
          <a:gradFill>
            <a:gsLst>
              <a:gs pos="885">
                <a:schemeClr val="bg1">
                  <a:alpha val="0"/>
                </a:schemeClr>
              </a:gs>
              <a:gs pos="34000">
                <a:schemeClr val="bg1">
                  <a:alpha val="64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0368DFB-3A3E-4655-979B-E312DD006B8D}"/>
              </a:ext>
            </a:extLst>
          </p:cNvPr>
          <p:cNvSpPr>
            <a:spLocks noGrp="1"/>
          </p:cNvSpPr>
          <p:nvPr>
            <p:ph idx="1"/>
          </p:nvPr>
        </p:nvSpPr>
        <p:spPr>
          <a:xfrm>
            <a:off x="3962400" y="2057400"/>
            <a:ext cx="8001000" cy="4024125"/>
          </a:xfrm>
        </p:spPr>
        <p:txBody>
          <a:bodyPr/>
          <a:lstStyle/>
          <a:p>
            <a:r>
              <a:rPr lang="en-US" b="1" dirty="0"/>
              <a:t>COMMUNICATION – Things get “Lost in Translation” between UI/UX, art, design, dev/engineering, QA…</a:t>
            </a:r>
          </a:p>
          <a:p>
            <a:r>
              <a:rPr lang="en-US" dirty="0"/>
              <a:t>FORMAL and INFORMAL LEARNING – Not just skills but skills applied to complex practice, situated learning in context.  “learn by making things”</a:t>
            </a:r>
          </a:p>
          <a:p>
            <a:r>
              <a:rPr lang="en-US" dirty="0"/>
              <a:t>CULTURAL DEV &amp; CAPABILITY – Where do games come?  What is a repeatable design process?  How do studios work? Maturity &amp; Palette?</a:t>
            </a:r>
          </a:p>
          <a:p>
            <a:r>
              <a:rPr lang="en-US" dirty="0"/>
              <a:t>ACADEMIC IMMERSION – creating a shared space between computing and the arts, between research and practice…</a:t>
            </a:r>
          </a:p>
        </p:txBody>
      </p:sp>
      <p:sp>
        <p:nvSpPr>
          <p:cNvPr id="2" name="Title 1">
            <a:extLst>
              <a:ext uri="{FF2B5EF4-FFF2-40B4-BE49-F238E27FC236}">
                <a16:creationId xmlns:a16="http://schemas.microsoft.com/office/drawing/2014/main" id="{7D7DE446-B105-4822-99A9-A108B671339C}"/>
              </a:ext>
            </a:extLst>
          </p:cNvPr>
          <p:cNvSpPr>
            <a:spLocks noGrp="1"/>
          </p:cNvSpPr>
          <p:nvPr>
            <p:ph type="title"/>
          </p:nvPr>
        </p:nvSpPr>
        <p:spPr/>
        <p:txBody>
          <a:bodyPr/>
          <a:lstStyle/>
          <a:p>
            <a:r>
              <a:rPr lang="en-US" dirty="0"/>
              <a:t>WHAT BIG PROBLEMS WERE WE TRYING TO SOLVE?</a:t>
            </a:r>
          </a:p>
        </p:txBody>
      </p:sp>
      <p:cxnSp>
        <p:nvCxnSpPr>
          <p:cNvPr id="8" name="Straight Connector 7">
            <a:extLst>
              <a:ext uri="{FF2B5EF4-FFF2-40B4-BE49-F238E27FC236}">
                <a16:creationId xmlns:a16="http://schemas.microsoft.com/office/drawing/2014/main" id="{8E762E82-A77B-4D0B-B009-8BD30F29EC87}"/>
              </a:ext>
            </a:extLst>
          </p:cNvPr>
          <p:cNvCxnSpPr/>
          <p:nvPr/>
        </p:nvCxnSpPr>
        <p:spPr>
          <a:xfrm>
            <a:off x="0" y="59436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562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CORE DESIGN PRINCIPLE</a:t>
            </a:r>
          </a:p>
        </p:txBody>
      </p:sp>
      <p:sp>
        <p:nvSpPr>
          <p:cNvPr id="3" name="Content Placeholder 2"/>
          <p:cNvSpPr>
            <a:spLocks noGrp="1"/>
          </p:cNvSpPr>
          <p:nvPr>
            <p:ph idx="1"/>
          </p:nvPr>
        </p:nvSpPr>
        <p:spPr>
          <a:xfrm>
            <a:off x="5410200" y="1538475"/>
            <a:ext cx="6248400" cy="4024125"/>
          </a:xfrm>
        </p:spPr>
        <p:txBody>
          <a:bodyPr/>
          <a:lstStyle/>
          <a:p>
            <a:pPr marL="0" indent="0">
              <a:buNone/>
            </a:pPr>
            <a:r>
              <a:rPr lang="en-US" b="1" dirty="0"/>
              <a:t>NO SPACE SHOULD BE USED FOR ONLY ONE THING, OR BY ONLY ONE CONSTITUENCY</a:t>
            </a:r>
            <a:r>
              <a:rPr lang="en-US" dirty="0"/>
              <a:t>:  OUR COMMITMENT TO MULTI-DISCIPLINARY AND CROSS-DISCIPLINARY WORK SHOULD EXTEND TO THE PHYSICAL BUILDING DESIGN, TECHNOLOGY SELECTION, ADMINISTRATION AND OPERATIONS, CULTURE &amp; COMMUNITY.</a:t>
            </a:r>
          </a:p>
          <a:p>
            <a:pPr marL="0" indent="0">
              <a:buNone/>
            </a:pPr>
            <a:endParaRPr lang="en-US" sz="1000" dirty="0"/>
          </a:p>
          <a:p>
            <a:pPr marL="0" indent="0">
              <a:buNone/>
            </a:pPr>
            <a:r>
              <a:rPr lang="en-US" dirty="0"/>
              <a:t>WE WERE TRYING FOR A PARTICLE ACCELERATOR FOR THE HAPPY ACCIDENT.</a:t>
            </a:r>
          </a:p>
          <a:p>
            <a:pPr marL="0" indent="0">
              <a:buNone/>
            </a:pPr>
            <a:endParaRPr lang="en-US" sz="1000" dirty="0"/>
          </a:p>
          <a:p>
            <a:pPr marL="0" indent="0">
              <a:buNone/>
            </a:pPr>
            <a:r>
              <a:rPr lang="en-US" dirty="0"/>
              <a:t>(AND MODEL FOR OUR STUDENTS HOW COLLABORATION AND TEAMS FUNCTION)</a:t>
            </a:r>
          </a:p>
        </p:txBody>
      </p:sp>
      <p:pic>
        <p:nvPicPr>
          <p:cNvPr id="7" name="Picture 6"/>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28600" y="914400"/>
            <a:ext cx="4876800" cy="3103418"/>
          </a:xfrm>
          <a:prstGeom prst="rect">
            <a:avLst/>
          </a:prstGeom>
          <a:ln w="28575">
            <a:solidFill>
              <a:schemeClr val="tx1"/>
            </a:solidFill>
          </a:ln>
        </p:spPr>
      </p:pic>
      <p:pic>
        <p:nvPicPr>
          <p:cNvPr id="8" name="Picture 7"/>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 y="3200400"/>
            <a:ext cx="4191000" cy="2357438"/>
          </a:xfrm>
          <a:prstGeom prst="rect">
            <a:avLst/>
          </a:prstGeom>
        </p:spPr>
      </p:pic>
    </p:spTree>
    <p:extLst>
      <p:ext uri="{BB962C8B-B14F-4D97-AF65-F5344CB8AC3E}">
        <p14:creationId xmlns:p14="http://schemas.microsoft.com/office/powerpoint/2010/main" val="3509824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76200"/>
            <a:ext cx="12192000" cy="5922819"/>
          </a:xfrm>
          <a:prstGeom prst="rect">
            <a:avLst/>
          </a:prstGeom>
        </p:spPr>
      </p:pic>
      <p:sp>
        <p:nvSpPr>
          <p:cNvPr id="2" name="Title 1"/>
          <p:cNvSpPr>
            <a:spLocks noGrp="1"/>
          </p:cNvSpPr>
          <p:nvPr>
            <p:ph type="title"/>
          </p:nvPr>
        </p:nvSpPr>
        <p:spPr>
          <a:xfrm>
            <a:off x="0" y="304800"/>
            <a:ext cx="11658600" cy="609600"/>
          </a:xfrm>
          <a:solidFill>
            <a:schemeClr val="bg1">
              <a:alpha val="37000"/>
            </a:schemeClr>
          </a:solidFill>
        </p:spPr>
        <p:txBody>
          <a:bodyPr/>
          <a:lstStyle/>
          <a:p>
            <a:r>
              <a:rPr lang="en-US" sz="3600" dirty="0" err="1"/>
              <a:t>Artech</a:t>
            </a:r>
            <a:r>
              <a:rPr lang="en-US" sz="3600" dirty="0"/>
              <a:t> CRE8-A-THON: CHANGING JAM CULTURE</a:t>
            </a:r>
            <a:endParaRPr lang="en-US" dirty="0"/>
          </a:p>
        </p:txBody>
      </p:sp>
      <p:sp>
        <p:nvSpPr>
          <p:cNvPr id="5" name="Title 1"/>
          <p:cNvSpPr txBox="1">
            <a:spLocks/>
          </p:cNvSpPr>
          <p:nvPr/>
        </p:nvSpPr>
        <p:spPr>
          <a:xfrm>
            <a:off x="11658600" y="304800"/>
            <a:ext cx="533400" cy="609600"/>
          </a:xfrm>
          <a:prstGeom prst="rect">
            <a:avLst/>
          </a:prstGeom>
          <a:solidFill>
            <a:schemeClr val="bg1">
              <a:alpha val="37000"/>
            </a:schemeClr>
          </a:solidFill>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endParaRPr lang="en-US" dirty="0"/>
          </a:p>
        </p:txBody>
      </p:sp>
      <p:cxnSp>
        <p:nvCxnSpPr>
          <p:cNvPr id="7" name="Straight Connector 6"/>
          <p:cNvCxnSpPr/>
          <p:nvPr/>
        </p:nvCxnSpPr>
        <p:spPr>
          <a:xfrm>
            <a:off x="0" y="5867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9144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304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77205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5.googleusercontent.com/yDYSKuUy0yr5p8ws85RtKHIhgVKFmDp_xi1he1fd_AFMwAaws_5zaqTWjC1I2ZWiNhSX4Pjl1LmWy16NCZpVZNDcn4ardLWH2W0jy_j9le-byw0-_saa2idoWVHQedcsq2Kpw6jeckk">
            <a:extLst>
              <a:ext uri="{FF2B5EF4-FFF2-40B4-BE49-F238E27FC236}">
                <a16:creationId xmlns:a16="http://schemas.microsoft.com/office/drawing/2014/main" id="{B965CB7B-9EF1-40A2-8597-EE65D7BD32FD}"/>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0" y="0"/>
            <a:ext cx="12192000"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EE0E413-2EDB-44A2-A6D9-E0E29FE615BE}"/>
              </a:ext>
            </a:extLst>
          </p:cNvPr>
          <p:cNvSpPr/>
          <p:nvPr/>
        </p:nvSpPr>
        <p:spPr>
          <a:xfrm>
            <a:off x="0" y="0"/>
            <a:ext cx="12192000" cy="5943600"/>
          </a:xfrm>
          <a:prstGeom prst="rect">
            <a:avLst/>
          </a:prstGeom>
          <a:gradFill>
            <a:gsLst>
              <a:gs pos="0">
                <a:schemeClr val="bg1">
                  <a:alpha val="0"/>
                </a:schemeClr>
              </a:gs>
              <a:gs pos="7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AAF0B4E-DFA5-454B-8B07-DC989A97F329}"/>
              </a:ext>
            </a:extLst>
          </p:cNvPr>
          <p:cNvSpPr>
            <a:spLocks noGrp="1"/>
          </p:cNvSpPr>
          <p:nvPr>
            <p:ph type="title"/>
          </p:nvPr>
        </p:nvSpPr>
        <p:spPr>
          <a:xfrm>
            <a:off x="3124200" y="5029200"/>
            <a:ext cx="8610600" cy="1293028"/>
          </a:xfrm>
        </p:spPr>
        <p:txBody>
          <a:bodyPr/>
          <a:lstStyle/>
          <a:p>
            <a:r>
              <a:rPr lang="en-US" dirty="0"/>
              <a:t>Future work and IDEAS</a:t>
            </a:r>
            <a:br>
              <a:rPr lang="en-US" dirty="0"/>
            </a:br>
            <a:endParaRPr lang="en-US" dirty="0"/>
          </a:p>
        </p:txBody>
      </p:sp>
    </p:spTree>
    <p:extLst>
      <p:ext uri="{BB962C8B-B14F-4D97-AF65-F5344CB8AC3E}">
        <p14:creationId xmlns:p14="http://schemas.microsoft.com/office/powerpoint/2010/main" val="29624905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6989ED3-05FC-4575-8D42-98FB4BABED20}"/>
              </a:ext>
            </a:extLst>
          </p:cNvPr>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4419600" y="0"/>
            <a:ext cx="7772400" cy="5829299"/>
          </a:xfrm>
          <a:ln w="22225">
            <a:noFill/>
          </a:ln>
        </p:spPr>
      </p:pic>
      <p:sp>
        <p:nvSpPr>
          <p:cNvPr id="5" name="Rectangle 4">
            <a:extLst>
              <a:ext uri="{FF2B5EF4-FFF2-40B4-BE49-F238E27FC236}">
                <a16:creationId xmlns:a16="http://schemas.microsoft.com/office/drawing/2014/main" id="{74DEF937-086C-40EB-A826-FCB243DC9D43}"/>
              </a:ext>
            </a:extLst>
          </p:cNvPr>
          <p:cNvSpPr/>
          <p:nvPr/>
        </p:nvSpPr>
        <p:spPr>
          <a:xfrm>
            <a:off x="4419600" y="0"/>
            <a:ext cx="5791200" cy="5829299"/>
          </a:xfrm>
          <a:prstGeom prst="rect">
            <a:avLst/>
          </a:prstGeom>
          <a:gradFill>
            <a:gsLst>
              <a:gs pos="0">
                <a:schemeClr val="bg1"/>
              </a:gs>
              <a:gs pos="100000">
                <a:schemeClr val="bg1">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74634D9A-5CFD-454A-B1AF-61F8E69A71D5}"/>
              </a:ext>
            </a:extLst>
          </p:cNvPr>
          <p:cNvCxnSpPr/>
          <p:nvPr/>
        </p:nvCxnSpPr>
        <p:spPr>
          <a:xfrm>
            <a:off x="0" y="5829299"/>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1116F59-1537-4091-B2A7-38AA32E43F65}"/>
              </a:ext>
            </a:extLst>
          </p:cNvPr>
          <p:cNvSpPr>
            <a:spLocks noGrp="1"/>
          </p:cNvSpPr>
          <p:nvPr>
            <p:ph type="title"/>
          </p:nvPr>
        </p:nvSpPr>
        <p:spPr>
          <a:xfrm>
            <a:off x="114300" y="5029200"/>
            <a:ext cx="8610600" cy="1293028"/>
          </a:xfrm>
        </p:spPr>
        <p:txBody>
          <a:bodyPr/>
          <a:lstStyle/>
          <a:p>
            <a:pPr algn="l"/>
            <a:r>
              <a:rPr lang="en-US" dirty="0"/>
              <a:t>RETHINKING APPRENTICESHIP ?</a:t>
            </a:r>
          </a:p>
        </p:txBody>
      </p:sp>
    </p:spTree>
    <p:extLst>
      <p:ext uri="{BB962C8B-B14F-4D97-AF65-F5344CB8AC3E}">
        <p14:creationId xmlns:p14="http://schemas.microsoft.com/office/powerpoint/2010/main" val="8385726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0ED82-7944-400B-B200-C8E55EC3948E}"/>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r="-125"/>
          <a:stretch/>
        </p:blipFill>
        <p:spPr>
          <a:xfrm>
            <a:off x="0" y="1"/>
            <a:ext cx="12192000" cy="5943600"/>
          </a:xfrm>
          <a:prstGeom prst="rect">
            <a:avLst/>
          </a:prstGeom>
        </p:spPr>
      </p:pic>
      <p:sp>
        <p:nvSpPr>
          <p:cNvPr id="7" name="Rectangle 6">
            <a:extLst>
              <a:ext uri="{FF2B5EF4-FFF2-40B4-BE49-F238E27FC236}">
                <a16:creationId xmlns:a16="http://schemas.microsoft.com/office/drawing/2014/main" id="{38A166C3-F41A-4832-83CE-8A07B5E8B568}"/>
              </a:ext>
            </a:extLst>
          </p:cNvPr>
          <p:cNvSpPr/>
          <p:nvPr/>
        </p:nvSpPr>
        <p:spPr>
          <a:xfrm>
            <a:off x="0" y="0"/>
            <a:ext cx="12192000" cy="5943589"/>
          </a:xfrm>
          <a:prstGeom prst="rect">
            <a:avLst/>
          </a:prstGeom>
          <a:gradFill>
            <a:gsLst>
              <a:gs pos="0">
                <a:schemeClr val="bg1"/>
              </a:gs>
              <a:gs pos="100000">
                <a:schemeClr val="bg1">
                  <a:alpha val="41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75EBAD-12B9-4113-B63F-9058C3B531B2}"/>
              </a:ext>
            </a:extLst>
          </p:cNvPr>
          <p:cNvSpPr>
            <a:spLocks noGrp="1"/>
          </p:cNvSpPr>
          <p:nvPr>
            <p:ph type="title"/>
          </p:nvPr>
        </p:nvSpPr>
        <p:spPr/>
        <p:txBody>
          <a:bodyPr/>
          <a:lstStyle/>
          <a:p>
            <a:r>
              <a:rPr lang="en-US" dirty="0"/>
              <a:t>NICE SHEEP</a:t>
            </a:r>
          </a:p>
        </p:txBody>
      </p:sp>
      <p:cxnSp>
        <p:nvCxnSpPr>
          <p:cNvPr id="6" name="Straight Connector 5">
            <a:extLst>
              <a:ext uri="{FF2B5EF4-FFF2-40B4-BE49-F238E27FC236}">
                <a16:creationId xmlns:a16="http://schemas.microsoft.com/office/drawing/2014/main" id="{C2416075-C6B0-4D95-99D9-3C5E597F256C}"/>
              </a:ext>
            </a:extLst>
          </p:cNvPr>
          <p:cNvCxnSpPr/>
          <p:nvPr/>
        </p:nvCxnSpPr>
        <p:spPr>
          <a:xfrm>
            <a:off x="0" y="59436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Content Placeholder 2">
            <a:extLst>
              <a:ext uri="{FF2B5EF4-FFF2-40B4-BE49-F238E27FC236}">
                <a16:creationId xmlns:a16="http://schemas.microsoft.com/office/drawing/2014/main" id="{506B9F1D-C2D5-4703-BFB6-231EBB04D91F}"/>
              </a:ext>
            </a:extLst>
          </p:cNvPr>
          <p:cNvSpPr>
            <a:spLocks noGrp="1"/>
          </p:cNvSpPr>
          <p:nvPr>
            <p:ph idx="1"/>
          </p:nvPr>
        </p:nvSpPr>
        <p:spPr>
          <a:xfrm>
            <a:off x="381000" y="1524000"/>
            <a:ext cx="10820400" cy="4024125"/>
          </a:xfrm>
        </p:spPr>
        <p:txBody>
          <a:bodyPr>
            <a:normAutofit/>
          </a:bodyPr>
          <a:lstStyle/>
          <a:p>
            <a:r>
              <a:rPr lang="en-US" dirty="0"/>
              <a:t>Game industry studies</a:t>
            </a:r>
          </a:p>
          <a:p>
            <a:pPr lvl="1"/>
            <a:r>
              <a:rPr lang="en-US" dirty="0"/>
              <a:t>Co-creativity (John Banks)</a:t>
            </a:r>
          </a:p>
          <a:p>
            <a:pPr lvl="1"/>
            <a:r>
              <a:rPr lang="en-US" dirty="0"/>
              <a:t>Game talk (Casey O’Donnell)</a:t>
            </a:r>
          </a:p>
          <a:p>
            <a:r>
              <a:rPr lang="en-US" dirty="0"/>
              <a:t>Live streaming gameplay</a:t>
            </a:r>
          </a:p>
          <a:p>
            <a:pPr lvl="1"/>
            <a:r>
              <a:rPr lang="en-US" dirty="0"/>
              <a:t>Broadcasting play (TL Taylor)</a:t>
            </a:r>
          </a:p>
          <a:p>
            <a:pPr lvl="1"/>
            <a:r>
              <a:rPr lang="en-US" dirty="0"/>
              <a:t>Hamilton W. A., Garretson O., &amp; </a:t>
            </a:r>
            <a:r>
              <a:rPr lang="en-US" dirty="0" err="1"/>
              <a:t>Kerne</a:t>
            </a:r>
            <a:r>
              <a:rPr lang="en-US" dirty="0"/>
              <a:t> A. (2014, April 26–May 1). </a:t>
            </a:r>
            <a:r>
              <a:rPr lang="en-US" i="1" dirty="0"/>
              <a:t>Streaming on Twitch: Fostering Participatory Communities of Play within Live Mixed Media</a:t>
            </a:r>
            <a:r>
              <a:rPr lang="en-US" dirty="0"/>
              <a:t>. In Proceedings of the SIGCHI Conference on Human Factors in Computing Systems (CHI ’14). New York, NY, USA.</a:t>
            </a:r>
          </a:p>
          <a:p>
            <a:endParaRPr lang="en-US" dirty="0"/>
          </a:p>
          <a:p>
            <a:pPr marL="0" indent="0">
              <a:buNone/>
            </a:pPr>
            <a:endParaRPr lang="en-US" dirty="0"/>
          </a:p>
        </p:txBody>
      </p:sp>
    </p:spTree>
    <p:extLst>
      <p:ext uri="{BB962C8B-B14F-4D97-AF65-F5344CB8AC3E}">
        <p14:creationId xmlns:p14="http://schemas.microsoft.com/office/powerpoint/2010/main" val="17090353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8DAB66-DC1B-4DCD-838B-729F0A2643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87254" cy="6093627"/>
          </a:xfrm>
          <a:prstGeom prst="rect">
            <a:avLst/>
          </a:prstGeom>
        </p:spPr>
      </p:pic>
      <p:sp>
        <p:nvSpPr>
          <p:cNvPr id="8" name="Rectangle 7">
            <a:extLst>
              <a:ext uri="{FF2B5EF4-FFF2-40B4-BE49-F238E27FC236}">
                <a16:creationId xmlns:a16="http://schemas.microsoft.com/office/drawing/2014/main" id="{FE2463B2-A13B-414C-82E5-AB7092C824F6}"/>
              </a:ext>
            </a:extLst>
          </p:cNvPr>
          <p:cNvSpPr/>
          <p:nvPr/>
        </p:nvSpPr>
        <p:spPr>
          <a:xfrm>
            <a:off x="0" y="0"/>
            <a:ext cx="12192000" cy="6106690"/>
          </a:xfrm>
          <a:prstGeom prst="rect">
            <a:avLst/>
          </a:prstGeom>
          <a:gradFill>
            <a:gsLst>
              <a:gs pos="0">
                <a:schemeClr val="bg1">
                  <a:alpha val="35000"/>
                </a:schemeClr>
              </a:gs>
              <a:gs pos="100000">
                <a:schemeClr val="bg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creen Shot 2018-06-11 at 2.15.36 PM.png"/>
          <p:cNvPicPr>
            <a:picLocks noGrp="1" noChangeAspect="1"/>
          </p:cNvPicPr>
          <p:nvPr>
            <p:ph sz="half" idx="2"/>
          </p:nvPr>
        </p:nvPicPr>
        <p:blipFill>
          <a:blip r:embed="rId4" cstate="email">
            <a:extLst>
              <a:ext uri="{28A0092B-C50C-407E-A947-70E740481C1C}">
                <a14:useLocalDpi xmlns:a14="http://schemas.microsoft.com/office/drawing/2010/main" val="0"/>
              </a:ext>
            </a:extLst>
          </a:blip>
          <a:srcRect/>
          <a:stretch>
            <a:fillRect/>
          </a:stretch>
        </p:blipFill>
        <p:spPr>
          <a:xfrm>
            <a:off x="5371106" y="384204"/>
            <a:ext cx="6363694" cy="5347674"/>
          </a:xfrm>
          <a:ln w="25400">
            <a:solidFill>
              <a:schemeClr val="tx1"/>
            </a:solidFill>
          </a:ln>
        </p:spPr>
      </p:pic>
      <p:sp>
        <p:nvSpPr>
          <p:cNvPr id="2" name="Title 1"/>
          <p:cNvSpPr>
            <a:spLocks noGrp="1"/>
          </p:cNvSpPr>
          <p:nvPr>
            <p:ph type="title"/>
          </p:nvPr>
        </p:nvSpPr>
        <p:spPr>
          <a:xfrm>
            <a:off x="0" y="764373"/>
            <a:ext cx="5029200" cy="1293028"/>
          </a:xfrm>
        </p:spPr>
        <p:txBody>
          <a:bodyPr/>
          <a:lstStyle/>
          <a:p>
            <a:r>
              <a:rPr lang="en-US" dirty="0"/>
              <a:t>A tale of </a:t>
            </a:r>
            <a:br>
              <a:rPr lang="en-US" dirty="0"/>
            </a:br>
            <a:r>
              <a:rPr lang="en-US" dirty="0"/>
              <a:t>two Adams</a:t>
            </a:r>
          </a:p>
        </p:txBody>
      </p:sp>
      <p:sp>
        <p:nvSpPr>
          <p:cNvPr id="3" name="Content Placeholder 2"/>
          <p:cNvSpPr>
            <a:spLocks noGrp="1"/>
          </p:cNvSpPr>
          <p:nvPr>
            <p:ph sz="half" idx="1"/>
          </p:nvPr>
        </p:nvSpPr>
        <p:spPr>
          <a:xfrm>
            <a:off x="685800" y="3352800"/>
            <a:ext cx="4343400" cy="2865883"/>
          </a:xfrm>
        </p:spPr>
        <p:txBody>
          <a:bodyPr/>
          <a:lstStyle/>
          <a:p>
            <a:pPr marL="0" indent="0" algn="r">
              <a:buNone/>
            </a:pPr>
            <a:r>
              <a:rPr lang="en-US" dirty="0"/>
              <a:t>Adam (1) (programmer making </a:t>
            </a:r>
            <a:r>
              <a:rPr lang="en-US" i="1" dirty="0"/>
              <a:t>Bot Land</a:t>
            </a:r>
            <a:r>
              <a:rPr lang="en-US" dirty="0"/>
              <a:t>)</a:t>
            </a:r>
          </a:p>
          <a:p>
            <a:pPr marL="0" indent="0" algn="r">
              <a:buNone/>
            </a:pPr>
            <a:endParaRPr lang="en-US" dirty="0"/>
          </a:p>
          <a:p>
            <a:pPr marL="0" indent="0" algn="r">
              <a:buNone/>
            </a:pPr>
            <a:r>
              <a:rPr lang="en-US" dirty="0" err="1"/>
              <a:t>Chluaid</a:t>
            </a:r>
            <a:r>
              <a:rPr lang="en-US" dirty="0"/>
              <a:t> (artist on </a:t>
            </a:r>
            <a:r>
              <a:rPr lang="en-US" i="1" dirty="0" err="1"/>
              <a:t>BrackenSack</a:t>
            </a:r>
            <a:r>
              <a:rPr lang="en-US" i="1" dirty="0"/>
              <a:t>: A </a:t>
            </a:r>
            <a:r>
              <a:rPr lang="en-US" i="1" dirty="0" err="1"/>
              <a:t>Dashkin</a:t>
            </a:r>
            <a:r>
              <a:rPr lang="en-US" i="1" dirty="0"/>
              <a:t> Game</a:t>
            </a:r>
            <a:r>
              <a:rPr lang="en-US" dirty="0"/>
              <a:t>) (and also named Adam (2) IRL)</a:t>
            </a:r>
          </a:p>
        </p:txBody>
      </p:sp>
      <p:cxnSp>
        <p:nvCxnSpPr>
          <p:cNvPr id="7" name="Straight Connector 6">
            <a:extLst>
              <a:ext uri="{FF2B5EF4-FFF2-40B4-BE49-F238E27FC236}">
                <a16:creationId xmlns:a16="http://schemas.microsoft.com/office/drawing/2014/main" id="{AB7D9663-7277-418D-BF8F-FCC2D39F356E}"/>
              </a:ext>
            </a:extLst>
          </p:cNvPr>
          <p:cNvCxnSpPr/>
          <p:nvPr/>
        </p:nvCxnSpPr>
        <p:spPr>
          <a:xfrm>
            <a:off x="0" y="60960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60248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5" y="0"/>
            <a:ext cx="12185206" cy="5622965"/>
          </a:xfrm>
          <a:prstGeom prst="rect">
            <a:avLst/>
          </a:prstGeom>
        </p:spPr>
      </p:pic>
      <p:sp>
        <p:nvSpPr>
          <p:cNvPr id="5" name="Rectangle 4"/>
          <p:cNvSpPr/>
          <p:nvPr/>
        </p:nvSpPr>
        <p:spPr>
          <a:xfrm>
            <a:off x="1" y="73232"/>
            <a:ext cx="12192000" cy="5717968"/>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Z:\Andystuff\My Pictures\2004-05-04_0001\Top.bmp"/>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a:stretch/>
        </p:blipFill>
        <p:spPr bwMode="auto">
          <a:xfrm>
            <a:off x="4648200" y="1905000"/>
            <a:ext cx="2895600" cy="1905000"/>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133600" y="4117172"/>
            <a:ext cx="7940040" cy="1293028"/>
          </a:xfrm>
        </p:spPr>
        <p:txBody>
          <a:bodyPr/>
          <a:lstStyle/>
          <a:p>
            <a:pPr algn="ctr"/>
            <a:r>
              <a:rPr lang="en-US" dirty="0"/>
              <a:t>I make things.</a:t>
            </a:r>
          </a:p>
        </p:txBody>
      </p:sp>
    </p:spTree>
    <p:extLst>
      <p:ext uri="{BB962C8B-B14F-4D97-AF65-F5344CB8AC3E}">
        <p14:creationId xmlns:p14="http://schemas.microsoft.com/office/powerpoint/2010/main" val="3004121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F25F1F4-69B5-481E-BBB5-491DA7E7B2FD}"/>
              </a:ext>
            </a:extLst>
          </p:cNvPr>
          <p:cNvSpPr/>
          <p:nvPr/>
        </p:nvSpPr>
        <p:spPr>
          <a:xfrm>
            <a:off x="0" y="0"/>
            <a:ext cx="12192000" cy="1676400"/>
          </a:xfrm>
          <a:prstGeom prst="rect">
            <a:avLst/>
          </a:prstGeom>
          <a:gradFill>
            <a:gsLst>
              <a:gs pos="0">
                <a:srgbClr val="00B0F0"/>
              </a:gs>
              <a:gs pos="10000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B7CA55-91EF-4714-9300-E99ADA22F790}"/>
              </a:ext>
            </a:extLst>
          </p:cNvPr>
          <p:cNvSpPr/>
          <p:nvPr/>
        </p:nvSpPr>
        <p:spPr>
          <a:xfrm>
            <a:off x="0" y="1676400"/>
            <a:ext cx="12192000"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BF994A-26C7-4F66-992B-10A793F7310C}"/>
              </a:ext>
            </a:extLst>
          </p:cNvPr>
          <p:cNvSpPr>
            <a:spLocks noGrp="1"/>
          </p:cNvSpPr>
          <p:nvPr>
            <p:ph type="title"/>
          </p:nvPr>
        </p:nvSpPr>
        <p:spPr/>
        <p:txBody>
          <a:bodyPr/>
          <a:lstStyle/>
          <a:p>
            <a:r>
              <a:rPr lang="en-US" dirty="0"/>
              <a:t>A Tale Of Two Adams</a:t>
            </a:r>
          </a:p>
        </p:txBody>
      </p:sp>
      <p:sp>
        <p:nvSpPr>
          <p:cNvPr id="3" name="Content Placeholder 2">
            <a:extLst>
              <a:ext uri="{FF2B5EF4-FFF2-40B4-BE49-F238E27FC236}">
                <a16:creationId xmlns:a16="http://schemas.microsoft.com/office/drawing/2014/main" id="{30E64711-2BA1-444A-86E9-27C3FD5EFA0A}"/>
              </a:ext>
            </a:extLst>
          </p:cNvPr>
          <p:cNvSpPr>
            <a:spLocks noGrp="1"/>
          </p:cNvSpPr>
          <p:nvPr>
            <p:ph idx="1"/>
          </p:nvPr>
        </p:nvSpPr>
        <p:spPr>
          <a:xfrm>
            <a:off x="762000" y="1828800"/>
            <a:ext cx="4343400" cy="3749040"/>
          </a:xfrm>
        </p:spPr>
        <p:txBody>
          <a:bodyPr/>
          <a:lstStyle/>
          <a:p>
            <a:pPr marL="0" indent="0">
              <a:buNone/>
            </a:pPr>
            <a:r>
              <a:rPr lang="en-US" sz="3200" b="1" dirty="0"/>
              <a:t>“coder </a:t>
            </a:r>
            <a:r>
              <a:rPr lang="en-US" sz="3200" b="1" dirty="0" err="1"/>
              <a:t>adam</a:t>
            </a:r>
            <a:r>
              <a:rPr lang="en-US" sz="3200" b="1" dirty="0"/>
              <a:t>”</a:t>
            </a:r>
          </a:p>
          <a:p>
            <a:r>
              <a:rPr lang="en-US" b="1" dirty="0"/>
              <a:t>Talk aloud protocol</a:t>
            </a:r>
          </a:p>
          <a:p>
            <a:r>
              <a:rPr lang="en-US" b="1" dirty="0"/>
              <a:t>Careful attention to chat</a:t>
            </a:r>
          </a:p>
          <a:p>
            <a:r>
              <a:rPr lang="en-US" b="1" dirty="0"/>
              <a:t>Lots of questions &amp; advice to/from other developers</a:t>
            </a:r>
          </a:p>
          <a:p>
            <a:r>
              <a:rPr lang="en-US" b="1" dirty="0"/>
              <a:t>Streams as a commitment to practice</a:t>
            </a:r>
          </a:p>
          <a:p>
            <a:r>
              <a:rPr lang="en-US" b="1" dirty="0"/>
              <a:t>Small community, not about audience per se</a:t>
            </a:r>
          </a:p>
          <a:p>
            <a:endParaRPr lang="en-US" dirty="0"/>
          </a:p>
        </p:txBody>
      </p:sp>
      <p:sp>
        <p:nvSpPr>
          <p:cNvPr id="4" name="Content Placeholder 2">
            <a:extLst>
              <a:ext uri="{FF2B5EF4-FFF2-40B4-BE49-F238E27FC236}">
                <a16:creationId xmlns:a16="http://schemas.microsoft.com/office/drawing/2014/main" id="{BB51390A-9788-476A-81C6-AA2449B092FA}"/>
              </a:ext>
            </a:extLst>
          </p:cNvPr>
          <p:cNvSpPr txBox="1">
            <a:spLocks/>
          </p:cNvSpPr>
          <p:nvPr/>
        </p:nvSpPr>
        <p:spPr>
          <a:xfrm>
            <a:off x="5715000" y="1828800"/>
            <a:ext cx="5486400" cy="37490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buFont typeface="Arial" panose="020B0604020202020204" pitchFamily="34" charset="0"/>
              <a:buNone/>
            </a:pPr>
            <a:r>
              <a:rPr lang="en-US" sz="3200" b="1" dirty="0"/>
              <a:t>“artist </a:t>
            </a:r>
            <a:r>
              <a:rPr lang="en-US" sz="3200" b="1" dirty="0" err="1"/>
              <a:t>adam</a:t>
            </a:r>
            <a:r>
              <a:rPr lang="en-US" sz="3200" b="1" dirty="0"/>
              <a:t>”</a:t>
            </a:r>
          </a:p>
          <a:p>
            <a:r>
              <a:rPr lang="en-US" b="1" dirty="0"/>
              <a:t>A kind of ‘visual stepwise process’</a:t>
            </a:r>
          </a:p>
          <a:p>
            <a:r>
              <a:rPr lang="en-US" b="1" dirty="0"/>
              <a:t>Specifically wanted less feedback</a:t>
            </a:r>
          </a:p>
          <a:p>
            <a:r>
              <a:rPr lang="en-US" b="1" dirty="0"/>
              <a:t>Streams as a commitment to practice</a:t>
            </a:r>
          </a:p>
          <a:p>
            <a:r>
              <a:rPr lang="en-US" b="1" dirty="0"/>
              <a:t>Small community, not about audience per se</a:t>
            </a:r>
          </a:p>
          <a:p>
            <a:r>
              <a:rPr lang="en-US" b="1" dirty="0"/>
              <a:t>Cultivation of community for visibility / connections</a:t>
            </a:r>
          </a:p>
        </p:txBody>
      </p:sp>
    </p:spTree>
    <p:extLst>
      <p:ext uri="{BB962C8B-B14F-4D97-AF65-F5344CB8AC3E}">
        <p14:creationId xmlns:p14="http://schemas.microsoft.com/office/powerpoint/2010/main" val="10177370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38C946-2F69-4FAE-A7FC-7673D4D437F3}"/>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2971800" y="0"/>
            <a:ext cx="9220200" cy="5623193"/>
          </a:xfrm>
          <a:prstGeom prst="rect">
            <a:avLst/>
          </a:prstGeom>
        </p:spPr>
      </p:pic>
      <p:sp>
        <p:nvSpPr>
          <p:cNvPr id="6" name="Rectangle 5">
            <a:extLst>
              <a:ext uri="{FF2B5EF4-FFF2-40B4-BE49-F238E27FC236}">
                <a16:creationId xmlns:a16="http://schemas.microsoft.com/office/drawing/2014/main" id="{D937E3D8-CB97-4F6E-9942-8450C21EDE64}"/>
              </a:ext>
            </a:extLst>
          </p:cNvPr>
          <p:cNvSpPr/>
          <p:nvPr/>
        </p:nvSpPr>
        <p:spPr>
          <a:xfrm flipH="1">
            <a:off x="2971800" y="0"/>
            <a:ext cx="6553200" cy="5623193"/>
          </a:xfrm>
          <a:prstGeom prst="rect">
            <a:avLst/>
          </a:prstGeom>
          <a:gradFill>
            <a:gsLst>
              <a:gs pos="885">
                <a:schemeClr val="bg1">
                  <a:alpha val="0"/>
                </a:schemeClr>
              </a:gs>
              <a:gs pos="34000">
                <a:schemeClr val="bg1">
                  <a:alpha val="64000"/>
                </a:schemeClr>
              </a:gs>
              <a:gs pos="100000">
                <a:schemeClr val="bg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F62E4E-4172-4A90-A584-FB1CBBBAFC16}"/>
              </a:ext>
            </a:extLst>
          </p:cNvPr>
          <p:cNvSpPr>
            <a:spLocks noGrp="1"/>
          </p:cNvSpPr>
          <p:nvPr>
            <p:ph type="title"/>
          </p:nvPr>
        </p:nvSpPr>
        <p:spPr>
          <a:xfrm>
            <a:off x="762000" y="639315"/>
            <a:ext cx="8610600" cy="1293028"/>
          </a:xfrm>
        </p:spPr>
        <p:txBody>
          <a:bodyPr/>
          <a:lstStyle/>
          <a:p>
            <a:pPr algn="l"/>
            <a:r>
              <a:rPr lang="en-US" dirty="0"/>
              <a:t>DEVELOPMENT Streaming…</a:t>
            </a:r>
          </a:p>
        </p:txBody>
      </p:sp>
      <p:sp>
        <p:nvSpPr>
          <p:cNvPr id="3" name="Content Placeholder 2">
            <a:extLst>
              <a:ext uri="{FF2B5EF4-FFF2-40B4-BE49-F238E27FC236}">
                <a16:creationId xmlns:a16="http://schemas.microsoft.com/office/drawing/2014/main" id="{28C919AA-63B0-40FF-B0C0-626A04A22CF2}"/>
              </a:ext>
            </a:extLst>
          </p:cNvPr>
          <p:cNvSpPr>
            <a:spLocks noGrp="1"/>
          </p:cNvSpPr>
          <p:nvPr>
            <p:ph idx="1"/>
          </p:nvPr>
        </p:nvSpPr>
        <p:spPr>
          <a:xfrm>
            <a:off x="685800" y="2194561"/>
            <a:ext cx="10820400" cy="3063240"/>
          </a:xfrm>
        </p:spPr>
        <p:txBody>
          <a:bodyPr/>
          <a:lstStyle/>
          <a:p>
            <a:r>
              <a:rPr lang="en-US" dirty="0"/>
              <a:t>A commitment to practice and function?</a:t>
            </a:r>
          </a:p>
          <a:p>
            <a:r>
              <a:rPr lang="en-US" dirty="0"/>
              <a:t>Less about audience, more about community (maybe?) </a:t>
            </a:r>
          </a:p>
          <a:p>
            <a:r>
              <a:rPr lang="en-US" dirty="0"/>
              <a:t>A scalable platform for observation, practice and critique?</a:t>
            </a:r>
          </a:p>
          <a:p>
            <a:r>
              <a:rPr lang="en-US" dirty="0"/>
              <a:t>A form of bi-directional apprenticeship?</a:t>
            </a:r>
          </a:p>
          <a:p>
            <a:r>
              <a:rPr lang="en-US" dirty="0"/>
              <a:t>A dialog platform for learning communities?</a:t>
            </a:r>
          </a:p>
          <a:p>
            <a:r>
              <a:rPr lang="en-US" dirty="0"/>
              <a:t>A potentially scaffolded environment? </a:t>
            </a:r>
          </a:p>
          <a:p>
            <a:r>
              <a:rPr lang="en-US" dirty="0"/>
              <a:t>A quest for authenticity and role models?</a:t>
            </a:r>
          </a:p>
          <a:p>
            <a:endParaRPr lang="en-US" dirty="0"/>
          </a:p>
          <a:p>
            <a:endParaRPr lang="en-US" dirty="0"/>
          </a:p>
        </p:txBody>
      </p:sp>
      <p:cxnSp>
        <p:nvCxnSpPr>
          <p:cNvPr id="7" name="Straight Connector 6">
            <a:extLst>
              <a:ext uri="{FF2B5EF4-FFF2-40B4-BE49-F238E27FC236}">
                <a16:creationId xmlns:a16="http://schemas.microsoft.com/office/drawing/2014/main" id="{30A3F3CC-6F7D-499E-A828-AED44A5B9A42}"/>
              </a:ext>
            </a:extLst>
          </p:cNvPr>
          <p:cNvCxnSpPr/>
          <p:nvPr/>
        </p:nvCxnSpPr>
        <p:spPr>
          <a:xfrm>
            <a:off x="0" y="5638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6276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A458BA51-04AD-45B2-AFA0-7ED1AF57AAEB}"/>
              </a:ext>
            </a:extLst>
          </p:cNvPr>
          <p:cNvSpPr>
            <a:spLocks noChangeArrowheads="1"/>
          </p:cNvSpPr>
          <p:nvPr/>
        </p:nvSpPr>
        <p:spPr bwMode="auto">
          <a:xfrm>
            <a:off x="381000" y="533400"/>
            <a:ext cx="11582400"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err="1">
                <a:ln>
                  <a:noFill/>
                </a:ln>
                <a:solidFill>
                  <a:srgbClr val="CFCFCF"/>
                </a:solidFill>
                <a:effectLst/>
                <a:latin typeface="Verdana" panose="020B0604030504040204" pitchFamily="34" charset="0"/>
              </a:rPr>
              <a:t>Consalvo</a:t>
            </a:r>
            <a:r>
              <a:rPr kumimoji="0" lang="en-US" altLang="en-US" sz="1600" b="0" i="0" u="none" strike="noStrike" cap="none" normalizeH="0" baseline="0" dirty="0">
                <a:ln>
                  <a:noFill/>
                </a:ln>
                <a:solidFill>
                  <a:srgbClr val="CFCFCF"/>
                </a:solidFill>
                <a:effectLst/>
                <a:latin typeface="Verdana" panose="020B0604030504040204" pitchFamily="34" charset="0"/>
              </a:rPr>
              <a:t>, M., &amp; Phelps, A. (2019). Performing game development live on Twitch. Presented at the Hawaii 	International Conference on Systems Science, Maui, HI.  Preliminary work presented at AOIR 2018.</a:t>
            </a: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sz="1600" dirty="0">
              <a:solidFill>
                <a:srgbClr val="CFCFCF"/>
              </a:solidFill>
              <a:latin typeface="Verdana" panose="020B0604030504040204" pitchFamily="34" charset="0"/>
            </a:endParaRPr>
          </a:p>
          <a:p>
            <a:r>
              <a:rPr kumimoji="0" lang="en-US" altLang="en-US" sz="1600" b="0" i="0" u="none" strike="noStrike" cap="none" normalizeH="0" baseline="0" dirty="0">
                <a:ln>
                  <a:noFill/>
                </a:ln>
                <a:solidFill>
                  <a:srgbClr val="CFCFCF"/>
                </a:solidFill>
                <a:effectLst/>
                <a:latin typeface="Verdana" panose="020B0604030504040204" pitchFamily="34" charset="0"/>
              </a:rPr>
              <a:t>Phelps, A., &amp; </a:t>
            </a:r>
            <a:r>
              <a:rPr kumimoji="0" lang="en-US" altLang="en-US" sz="1600" b="0" i="0" u="none" strike="noStrike" cap="none" normalizeH="0" baseline="0" dirty="0" err="1">
                <a:ln>
                  <a:noFill/>
                </a:ln>
                <a:solidFill>
                  <a:srgbClr val="CFCFCF"/>
                </a:solidFill>
                <a:effectLst/>
                <a:latin typeface="Verdana" panose="020B0604030504040204" pitchFamily="34" charset="0"/>
              </a:rPr>
              <a:t>Consalvo</a:t>
            </a:r>
            <a:r>
              <a:rPr kumimoji="0" lang="en-US" altLang="en-US" sz="1600" b="0" i="0" u="none" strike="noStrike" cap="none" normalizeH="0" baseline="0" dirty="0">
                <a:ln>
                  <a:noFill/>
                </a:ln>
                <a:solidFill>
                  <a:srgbClr val="CFCFCF"/>
                </a:solidFill>
                <a:effectLst/>
                <a:latin typeface="Verdana" panose="020B0604030504040204" pitchFamily="34" charset="0"/>
              </a:rPr>
              <a:t>, M.  (2018) “</a:t>
            </a:r>
            <a:r>
              <a:rPr lang="en-US" sz="1600" dirty="0">
                <a:solidFill>
                  <a:srgbClr val="CFCFCF"/>
                </a:solidFill>
                <a:latin typeface="Verdana" panose="020B0604030504040204" pitchFamily="34" charset="0"/>
              </a:rPr>
              <a:t>Live streaming game design &amp; development: A glimpse behind the mystic 	curtain with pedagogical possibilities” at The </a:t>
            </a:r>
            <a:r>
              <a:rPr lang="en-US" sz="1600" dirty="0" err="1">
                <a:solidFill>
                  <a:srgbClr val="CFCFCF"/>
                </a:solidFill>
                <a:latin typeface="Verdana" panose="020B0604030504040204" pitchFamily="34" charset="0"/>
              </a:rPr>
              <a:t>InterPLAY</a:t>
            </a:r>
            <a:r>
              <a:rPr lang="en-US" sz="1600" dirty="0">
                <a:solidFill>
                  <a:srgbClr val="CFCFCF"/>
                </a:solidFill>
                <a:latin typeface="Verdana" panose="020B0604030504040204" pitchFamily="34" charset="0"/>
              </a:rPr>
              <a:t> of Game Studies and Game Design, 2018 NCA 	Preconference, University of Utah.  S Orme, University of Suffolk.  National Communication 	Association 104th Annual Conference, Salt Lake City, Utah.</a:t>
            </a:r>
            <a:br>
              <a:rPr kumimoji="0" lang="en-US" altLang="en-US" sz="1600" b="0" i="0" u="none" strike="noStrike" cap="none" normalizeH="0" baseline="0" dirty="0">
                <a:ln>
                  <a:noFill/>
                </a:ln>
                <a:solidFill>
                  <a:schemeClr val="tx1"/>
                </a:solidFill>
                <a:effectLst/>
              </a:rPr>
            </a:b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rgbClr val="CFCFCF"/>
                </a:solidFill>
                <a:effectLst/>
                <a:latin typeface="Verdana" panose="020B0604030504040204" pitchFamily="34" charset="0"/>
              </a:rPr>
              <a:t>Phelps, A., </a:t>
            </a:r>
            <a:r>
              <a:rPr kumimoji="0" lang="en-US" altLang="en-US" sz="1600" b="0" i="0" u="none" strike="noStrike" cap="none" normalizeH="0" baseline="0" dirty="0" err="1">
                <a:ln>
                  <a:noFill/>
                </a:ln>
                <a:solidFill>
                  <a:srgbClr val="CFCFCF"/>
                </a:solidFill>
                <a:effectLst/>
                <a:latin typeface="Verdana" panose="020B0604030504040204" pitchFamily="34" charset="0"/>
              </a:rPr>
              <a:t>Consalvo</a:t>
            </a:r>
            <a:r>
              <a:rPr kumimoji="0" lang="en-US" altLang="en-US" sz="1600" b="0" i="0" u="none" strike="noStrike" cap="none" normalizeH="0" baseline="0" dirty="0">
                <a:ln>
                  <a:noFill/>
                </a:ln>
                <a:solidFill>
                  <a:srgbClr val="CFCFCF"/>
                </a:solidFill>
                <a:effectLst/>
                <a:latin typeface="Verdana" panose="020B0604030504040204" pitchFamily="34" charset="0"/>
              </a:rPr>
              <a:t>, M., and </a:t>
            </a:r>
            <a:r>
              <a:rPr kumimoji="0" lang="en-US" altLang="en-US" sz="1600" b="0" i="0" u="none" strike="noStrike" cap="none" normalizeH="0" baseline="0" dirty="0" err="1">
                <a:ln>
                  <a:noFill/>
                </a:ln>
                <a:solidFill>
                  <a:srgbClr val="CFCFCF"/>
                </a:solidFill>
                <a:effectLst/>
                <a:latin typeface="Verdana" panose="020B0604030504040204" pitchFamily="34" charset="0"/>
              </a:rPr>
              <a:t>Egerct</a:t>
            </a:r>
            <a:r>
              <a:rPr kumimoji="0" lang="en-US" altLang="en-US" sz="1600" b="0" i="0" u="none" strike="noStrike" cap="none" normalizeH="0" baseline="0" dirty="0">
                <a:ln>
                  <a:noFill/>
                </a:ln>
                <a:solidFill>
                  <a:srgbClr val="CFCFCF"/>
                </a:solidFill>
                <a:effectLst/>
                <a:latin typeface="Verdana" panose="020B0604030504040204" pitchFamily="34" charset="0"/>
              </a:rPr>
              <a:t>, C. (2018) Development Streaming as a Pedagogical and Community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CFCFCF"/>
                </a:solidFill>
                <a:latin typeface="Verdana" panose="020B0604030504040204" pitchFamily="34" charset="0"/>
              </a:rPr>
              <a:t>	</a:t>
            </a:r>
            <a:r>
              <a:rPr kumimoji="0" lang="en-US" altLang="en-US" sz="1600" b="0" i="0" u="none" strike="noStrike" cap="none" normalizeH="0" baseline="0" dirty="0">
                <a:ln>
                  <a:noFill/>
                </a:ln>
                <a:solidFill>
                  <a:srgbClr val="CFCFCF"/>
                </a:solidFill>
                <a:effectLst/>
                <a:latin typeface="Verdana" panose="020B0604030504040204" pitchFamily="34" charset="0"/>
              </a:rPr>
              <a:t>Strategy for Games Education. Workshop on New Research Perspectives on Game Design &amp; 	Development Education. CHI PLAY 2018, October 28, 2018, Melbourne, Australia.</a:t>
            </a:r>
            <a:br>
              <a:rPr kumimoji="0" lang="en-US" altLang="en-US" sz="1600" b="0" i="0" u="none" strike="noStrike" cap="none" normalizeH="0" baseline="0" dirty="0">
                <a:ln>
                  <a:noFill/>
                </a:ln>
                <a:solidFill>
                  <a:schemeClr val="tx1"/>
                </a:solidFill>
                <a:effectLst/>
              </a:rPr>
            </a:br>
            <a:endParaRPr lang="en-US" altLang="en-US" sz="16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CFCFCF"/>
                </a:solidFill>
                <a:effectLst/>
                <a:latin typeface="Verdana" panose="020B0604030504040204" pitchFamily="34" charset="0"/>
              </a:rPr>
              <a:t>Decker, A., </a:t>
            </a:r>
            <a:r>
              <a:rPr kumimoji="0" lang="en-US" altLang="en-US" sz="1600" b="0" i="0" u="none" strike="noStrike" cap="none" normalizeH="0" baseline="0" dirty="0" err="1">
                <a:ln>
                  <a:noFill/>
                </a:ln>
                <a:solidFill>
                  <a:srgbClr val="CFCFCF"/>
                </a:solidFill>
                <a:effectLst/>
                <a:latin typeface="Verdana" panose="020B0604030504040204" pitchFamily="34" charset="0"/>
              </a:rPr>
              <a:t>Egert</a:t>
            </a:r>
            <a:r>
              <a:rPr kumimoji="0" lang="en-US" altLang="en-US" sz="1600" b="0" i="0" u="none" strike="noStrike" cap="none" normalizeH="0" baseline="0" dirty="0">
                <a:ln>
                  <a:noFill/>
                </a:ln>
                <a:solidFill>
                  <a:srgbClr val="CFCFCF"/>
                </a:solidFill>
                <a:effectLst/>
                <a:latin typeface="Verdana" panose="020B0604030504040204" pitchFamily="34" charset="0"/>
              </a:rPr>
              <a:t>. C, and Phelps, A. (2018) "Learning to Create or Creating to Learn" International Academic 	Conference on Meaningful Play, October 11, 2018 East Lansing, Michigan.</a:t>
            </a:r>
            <a:br>
              <a:rPr kumimoji="0" lang="en-US" altLang="en-US" sz="1600" b="0" i="0" u="none" strike="noStrike" cap="none" normalizeH="0" baseline="0" dirty="0">
                <a:ln>
                  <a:noFill/>
                </a:ln>
                <a:solidFill>
                  <a:schemeClr val="tx1"/>
                </a:solidFill>
                <a:effectLst/>
              </a:rPr>
            </a:br>
            <a:br>
              <a:rPr kumimoji="0" lang="en-US" altLang="en-US" sz="1600" b="0" i="0" u="none" strike="noStrike" cap="none" normalizeH="0" baseline="0" dirty="0">
                <a:ln>
                  <a:noFill/>
                </a:ln>
                <a:solidFill>
                  <a:schemeClr val="tx1"/>
                </a:solidFill>
                <a:effectLst/>
                <a:latin typeface="Arial" panose="020B0604020202020204" pitchFamily="34" charset="0"/>
              </a:rPr>
            </a:br>
            <a:r>
              <a:rPr kumimoji="0" lang="en-US" altLang="en-US" sz="1600" b="0" i="0" u="none" strike="noStrike" cap="none" normalizeH="0" baseline="0" dirty="0">
                <a:ln>
                  <a:noFill/>
                </a:ln>
                <a:solidFill>
                  <a:srgbClr val="CFCFCF"/>
                </a:solidFill>
                <a:effectLst/>
                <a:latin typeface="Verdana" panose="020B0604030504040204" pitchFamily="34" charset="0"/>
              </a:rPr>
              <a:t>Phelps, A., C. </a:t>
            </a:r>
            <a:r>
              <a:rPr kumimoji="0" lang="en-US" altLang="en-US" sz="1600" b="0" i="0" u="none" strike="noStrike" cap="none" normalizeH="0" baseline="0" dirty="0" err="1">
                <a:ln>
                  <a:noFill/>
                </a:ln>
                <a:solidFill>
                  <a:srgbClr val="CFCFCF"/>
                </a:solidFill>
                <a:effectLst/>
                <a:latin typeface="Verdana" panose="020B0604030504040204" pitchFamily="34" charset="0"/>
              </a:rPr>
              <a:t>Egert</a:t>
            </a:r>
            <a:r>
              <a:rPr kumimoji="0" lang="en-US" altLang="en-US" sz="1600" b="0" i="0" u="none" strike="noStrike" cap="none" normalizeH="0" baseline="0" dirty="0">
                <a:ln>
                  <a:noFill/>
                </a:ln>
                <a:solidFill>
                  <a:srgbClr val="CFCFCF"/>
                </a:solidFill>
                <a:effectLst/>
                <a:latin typeface="Verdana" panose="020B0604030504040204" pitchFamily="34" charset="0"/>
              </a:rPr>
              <a:t> and A. Decker. (2018) "</a:t>
            </a:r>
            <a:r>
              <a:rPr kumimoji="0" lang="en-US" altLang="en-US" sz="1600" b="0" i="0" u="none" strike="noStrike" cap="none" normalizeH="0" baseline="0" dirty="0" err="1">
                <a:ln>
                  <a:noFill/>
                </a:ln>
                <a:solidFill>
                  <a:srgbClr val="CFCFCF"/>
                </a:solidFill>
                <a:effectLst/>
                <a:latin typeface="Verdana" panose="020B0604030504040204" pitchFamily="34" charset="0"/>
              </a:rPr>
              <a:t>Splattershmup</a:t>
            </a:r>
            <a:r>
              <a:rPr kumimoji="0" lang="en-US" altLang="en-US" sz="1600" b="0" i="0" u="none" strike="noStrike" cap="none" normalizeH="0" baseline="0" dirty="0">
                <a:ln>
                  <a:noFill/>
                </a:ln>
                <a:solidFill>
                  <a:srgbClr val="CFCFCF"/>
                </a:solidFill>
                <a:effectLst/>
                <a:latin typeface="Verdana" panose="020B0604030504040204" pitchFamily="34" charset="0"/>
              </a:rPr>
              <a:t>: A Game of Art &amp; Motion". Learning in Games Book 	3. Ed. K. Schrier. ETC Press, Carnegie Mellon University. (in press, forthcoming)</a:t>
            </a:r>
            <a:br>
              <a:rPr kumimoji="0" lang="en-US" altLang="en-US" sz="1600" b="0" i="0" u="none" strike="noStrike" cap="none" normalizeH="0" baseline="0" dirty="0">
                <a:ln>
                  <a:noFill/>
                </a:ln>
                <a:solidFill>
                  <a:schemeClr val="tx1"/>
                </a:solidFill>
                <a:effectLst/>
              </a:rPr>
            </a:br>
            <a:endParaRPr lang="en-US" altLang="en-US" sz="1600" dirty="0"/>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rgbClr val="CFCFCF"/>
                </a:solidFill>
                <a:effectLst/>
                <a:latin typeface="Verdana" panose="020B0604030504040204" pitchFamily="34" charset="0"/>
              </a:rPr>
              <a:t>Decker, A. C. </a:t>
            </a:r>
            <a:r>
              <a:rPr kumimoji="0" lang="en-US" altLang="en-US" sz="1600" b="0" i="0" u="none" strike="noStrike" cap="none" normalizeH="0" baseline="0" dirty="0" err="1">
                <a:ln>
                  <a:noFill/>
                </a:ln>
                <a:solidFill>
                  <a:srgbClr val="CFCFCF"/>
                </a:solidFill>
                <a:effectLst/>
                <a:latin typeface="Verdana" panose="020B0604030504040204" pitchFamily="34" charset="0"/>
              </a:rPr>
              <a:t>Egert</a:t>
            </a:r>
            <a:r>
              <a:rPr kumimoji="0" lang="en-US" altLang="en-US" sz="1600" b="0" i="0" u="none" strike="noStrike" cap="none" normalizeH="0" baseline="0" dirty="0">
                <a:ln>
                  <a:noFill/>
                </a:ln>
                <a:solidFill>
                  <a:srgbClr val="CFCFCF"/>
                </a:solidFill>
                <a:effectLst/>
                <a:latin typeface="Verdana" panose="020B0604030504040204" pitchFamily="34" charset="0"/>
              </a:rPr>
              <a:t>, A. Phelps, (2017) “Trial by a Many-Colored Flame: A Multi-disciplinary, Community-Centric</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CFCFCF"/>
                </a:solidFill>
                <a:latin typeface="Verdana" panose="020B0604030504040204" pitchFamily="34" charset="0"/>
              </a:rPr>
              <a:t>	</a:t>
            </a:r>
            <a:r>
              <a:rPr kumimoji="0" lang="en-US" altLang="en-US" sz="1600" b="0" i="0" u="none" strike="noStrike" cap="none" normalizeH="0" baseline="0" dirty="0">
                <a:ln>
                  <a:noFill/>
                </a:ln>
                <a:solidFill>
                  <a:srgbClr val="CFCFCF"/>
                </a:solidFill>
                <a:effectLst/>
                <a:latin typeface="Verdana" panose="020B0604030504040204" pitchFamily="34" charset="0"/>
              </a:rPr>
              <a:t>Approach to Digital Media and Computing Education”, in New Directions for Computing Education </a:t>
            </a:r>
          </a:p>
          <a:p>
            <a:pPr marL="0" marR="0" lvl="0" indent="0" algn="l" defTabSz="914400" rtl="0" eaLnBrk="0" fontAlgn="base" latinLnBrk="0" hangingPunct="0">
              <a:lnSpc>
                <a:spcPct val="100000"/>
              </a:lnSpc>
              <a:spcBef>
                <a:spcPct val="0"/>
              </a:spcBef>
              <a:spcAft>
                <a:spcPct val="0"/>
              </a:spcAft>
              <a:buClrTx/>
              <a:buSzTx/>
              <a:buFontTx/>
              <a:buNone/>
              <a:tabLst/>
            </a:pPr>
            <a:r>
              <a:rPr lang="en-US" altLang="en-US" sz="1600" dirty="0">
                <a:solidFill>
                  <a:srgbClr val="CFCFCF"/>
                </a:solidFill>
                <a:latin typeface="Verdana" panose="020B0604030504040204" pitchFamily="34" charset="0"/>
              </a:rPr>
              <a:t>	</a:t>
            </a:r>
            <a:r>
              <a:rPr kumimoji="0" lang="en-US" altLang="en-US" sz="1600" b="0" i="0" u="none" strike="noStrike" cap="none" normalizeH="0" baseline="0" dirty="0">
                <a:ln>
                  <a:noFill/>
                </a:ln>
                <a:solidFill>
                  <a:srgbClr val="CFCFCF"/>
                </a:solidFill>
                <a:effectLst/>
                <a:latin typeface="Verdana" panose="020B0604030504040204" pitchFamily="34" charset="0"/>
              </a:rPr>
              <a:t>(S. Fee, et al, ed.), pp. 237-257.  Springer International Publishing, Cham, Switzerland. 2017.</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3999315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3E882F-2091-4D65-945C-DA7A7B5B5FEF}"/>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8353872" cy="6858000"/>
          </a:xfrm>
          <a:prstGeom prst="rect">
            <a:avLst/>
          </a:prstGeom>
        </p:spPr>
      </p:pic>
      <p:sp>
        <p:nvSpPr>
          <p:cNvPr id="6" name="Rectangle 5">
            <a:extLst>
              <a:ext uri="{FF2B5EF4-FFF2-40B4-BE49-F238E27FC236}">
                <a16:creationId xmlns:a16="http://schemas.microsoft.com/office/drawing/2014/main" id="{A4F4AF90-3933-4659-B0FF-169393B3E334}"/>
              </a:ext>
            </a:extLst>
          </p:cNvPr>
          <p:cNvSpPr/>
          <p:nvPr/>
        </p:nvSpPr>
        <p:spPr>
          <a:xfrm>
            <a:off x="8353872" y="0"/>
            <a:ext cx="383812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r>
              <a:rPr lang="en-US" sz="2400" dirty="0"/>
              <a:t>WHILE ON SABBATICAL</a:t>
            </a:r>
          </a:p>
          <a:p>
            <a:endParaRPr lang="en-US" sz="2400" dirty="0"/>
          </a:p>
          <a:p>
            <a:r>
              <a:rPr lang="en-US" sz="2400" dirty="0"/>
              <a:t>A RECOMMITTMENT TO DAILY PROCESS, (NOT UNLIKE STREAMING)</a:t>
            </a:r>
          </a:p>
          <a:p>
            <a:endParaRPr lang="en-US" sz="2400" dirty="0"/>
          </a:p>
          <a:p>
            <a:r>
              <a:rPr lang="en-US" sz="2400" dirty="0"/>
              <a:t>CURRENTLY EXPLORING MOVING HUNDREDS OF IMAGES INTO VR AND AR, AND WHAT THAT LOOKS LIKE IN COMPARISON TO TRADITIONAL PUBLIC GALLERY &amp; EXHIBITION SPACES</a:t>
            </a:r>
          </a:p>
        </p:txBody>
      </p:sp>
    </p:spTree>
    <p:extLst>
      <p:ext uri="{BB962C8B-B14F-4D97-AF65-F5344CB8AC3E}">
        <p14:creationId xmlns:p14="http://schemas.microsoft.com/office/powerpoint/2010/main" val="21392426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545D6F-3068-4B40-8338-AF1825A4E28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0"/>
            <a:ext cx="12192000" cy="6019800"/>
          </a:xfrm>
          <a:prstGeom prst="rect">
            <a:avLst/>
          </a:prstGeom>
        </p:spPr>
      </p:pic>
      <p:sp>
        <p:nvSpPr>
          <p:cNvPr id="9" name="Rectangle 8">
            <a:extLst>
              <a:ext uri="{FF2B5EF4-FFF2-40B4-BE49-F238E27FC236}">
                <a16:creationId xmlns:a16="http://schemas.microsoft.com/office/drawing/2014/main" id="{51C52451-6845-4B3A-8968-B3813D5652E9}"/>
              </a:ext>
            </a:extLst>
          </p:cNvPr>
          <p:cNvSpPr/>
          <p:nvPr/>
        </p:nvSpPr>
        <p:spPr>
          <a:xfrm>
            <a:off x="0" y="0"/>
            <a:ext cx="12192000" cy="6019800"/>
          </a:xfrm>
          <a:prstGeom prst="rect">
            <a:avLst/>
          </a:prstGeom>
          <a:gradFill>
            <a:gsLst>
              <a:gs pos="0">
                <a:schemeClr val="bg1">
                  <a:alpha val="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1109869-DD40-442B-8B87-86B91F78DE42}"/>
              </a:ext>
            </a:extLst>
          </p:cNvPr>
          <p:cNvSpPr>
            <a:spLocks noGrp="1"/>
          </p:cNvSpPr>
          <p:nvPr>
            <p:ph type="title"/>
          </p:nvPr>
        </p:nvSpPr>
        <p:spPr>
          <a:xfrm>
            <a:off x="-762000" y="2135972"/>
            <a:ext cx="11125200" cy="1293028"/>
          </a:xfrm>
        </p:spPr>
        <p:txBody>
          <a:bodyPr/>
          <a:lstStyle/>
          <a:p>
            <a:r>
              <a:rPr lang="en-US" dirty="0"/>
              <a:t>WHATS NEXT FOR GAMES in higher ed?</a:t>
            </a:r>
          </a:p>
        </p:txBody>
      </p:sp>
      <p:sp>
        <p:nvSpPr>
          <p:cNvPr id="3" name="Content Placeholder 2">
            <a:extLst>
              <a:ext uri="{FF2B5EF4-FFF2-40B4-BE49-F238E27FC236}">
                <a16:creationId xmlns:a16="http://schemas.microsoft.com/office/drawing/2014/main" id="{3DA021BE-D1E4-45BD-A05C-7A2F7A7CEE23}"/>
              </a:ext>
            </a:extLst>
          </p:cNvPr>
          <p:cNvSpPr>
            <a:spLocks noGrp="1"/>
          </p:cNvSpPr>
          <p:nvPr>
            <p:ph idx="1"/>
          </p:nvPr>
        </p:nvSpPr>
        <p:spPr>
          <a:xfrm>
            <a:off x="203060" y="2743200"/>
            <a:ext cx="5562600" cy="4024125"/>
          </a:xfrm>
        </p:spPr>
        <p:txBody>
          <a:bodyPr/>
          <a:lstStyle/>
          <a:p>
            <a:r>
              <a:rPr lang="en-US" dirty="0"/>
              <a:t>Increasingly, games programs are known not just for alumni, equipment, labs, faculty, or curriculum, but </a:t>
            </a:r>
            <a:r>
              <a:rPr lang="en-US" b="1" dirty="0"/>
              <a:t>for what gets made there</a:t>
            </a:r>
            <a:r>
              <a:rPr lang="en-US" dirty="0"/>
              <a:t>.  (good on Utah, btw)</a:t>
            </a:r>
          </a:p>
          <a:p>
            <a:r>
              <a:rPr lang="en-US" dirty="0"/>
              <a:t>Research into core areas of computing continues to be critical, but of ever increasing importance is </a:t>
            </a:r>
            <a:r>
              <a:rPr lang="en-US" b="1" dirty="0"/>
              <a:t>how new discoveries are applied at scale</a:t>
            </a:r>
          </a:p>
        </p:txBody>
      </p:sp>
      <p:sp>
        <p:nvSpPr>
          <p:cNvPr id="8" name="Rectangle 7">
            <a:extLst>
              <a:ext uri="{FF2B5EF4-FFF2-40B4-BE49-F238E27FC236}">
                <a16:creationId xmlns:a16="http://schemas.microsoft.com/office/drawing/2014/main" id="{2C09383C-B3A7-4047-A377-9FC6CF39A2F6}"/>
              </a:ext>
            </a:extLst>
          </p:cNvPr>
          <p:cNvSpPr/>
          <p:nvPr/>
        </p:nvSpPr>
        <p:spPr>
          <a:xfrm>
            <a:off x="5915967" y="2743200"/>
            <a:ext cx="5894196" cy="3810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342900" indent="-342900">
              <a:buFont typeface="Arial" panose="020B0604020202020204" pitchFamily="34" charset="0"/>
              <a:buChar char="•"/>
            </a:pPr>
            <a:r>
              <a:rPr lang="en-US" sz="2200" dirty="0">
                <a:solidFill>
                  <a:schemeClr val="tx1"/>
                </a:solidFill>
              </a:rPr>
              <a:t>Similarly, computing is at a crossroads regarding its ethical application, and games are in the cross-hairs of that in several contexts</a:t>
            </a:r>
          </a:p>
          <a:p>
            <a:pPr marL="342900" indent="-342900">
              <a:buFont typeface="Arial" panose="020B0604020202020204" pitchFamily="34" charset="0"/>
              <a:buChar char="•"/>
            </a:pPr>
            <a:endParaRPr lang="en-US" sz="1600" dirty="0">
              <a:solidFill>
                <a:schemeClr val="tx1"/>
              </a:solidFill>
            </a:endParaRPr>
          </a:p>
          <a:p>
            <a:pPr marL="342900" indent="-342900">
              <a:buFont typeface="Arial" panose="020B0604020202020204" pitchFamily="34" charset="0"/>
              <a:buChar char="•"/>
            </a:pPr>
            <a:r>
              <a:rPr lang="en-US" sz="2200" dirty="0">
                <a:solidFill>
                  <a:schemeClr val="tx1"/>
                </a:solidFill>
              </a:rPr>
              <a:t>What we are learning from games has some very broad implications for how people expect to interact with technology &amp; art writ large</a:t>
            </a:r>
          </a:p>
          <a:p>
            <a:pPr algn="ctr"/>
            <a:endParaRPr lang="en-US" dirty="0"/>
          </a:p>
        </p:txBody>
      </p:sp>
    </p:spTree>
    <p:extLst>
      <p:ext uri="{BB962C8B-B14F-4D97-AF65-F5344CB8AC3E}">
        <p14:creationId xmlns:p14="http://schemas.microsoft.com/office/powerpoint/2010/main" val="1782810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EF6CCD-EC80-4757-89D1-E4602C1C700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0" y="-1"/>
            <a:ext cx="12192000" cy="6019801"/>
          </a:xfrm>
          <a:prstGeom prst="rect">
            <a:avLst/>
          </a:prstGeom>
        </p:spPr>
      </p:pic>
      <p:sp>
        <p:nvSpPr>
          <p:cNvPr id="7" name="Rectangle 6">
            <a:extLst>
              <a:ext uri="{FF2B5EF4-FFF2-40B4-BE49-F238E27FC236}">
                <a16:creationId xmlns:a16="http://schemas.microsoft.com/office/drawing/2014/main" id="{6FDF1275-BE9E-4E93-B544-721F942B7992}"/>
              </a:ext>
            </a:extLst>
          </p:cNvPr>
          <p:cNvSpPr/>
          <p:nvPr/>
        </p:nvSpPr>
        <p:spPr>
          <a:xfrm>
            <a:off x="0" y="0"/>
            <a:ext cx="12192000" cy="6019800"/>
          </a:xfrm>
          <a:prstGeom prst="rect">
            <a:avLst/>
          </a:prstGeom>
          <a:gradFill>
            <a:gsLst>
              <a:gs pos="0">
                <a:schemeClr val="bg1">
                  <a:alpha val="54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45360D-B3F6-43DE-A683-930DD8A8F3EE}"/>
              </a:ext>
            </a:extLst>
          </p:cNvPr>
          <p:cNvSpPr>
            <a:spLocks noGrp="1"/>
          </p:cNvSpPr>
          <p:nvPr>
            <p:ph type="title"/>
          </p:nvPr>
        </p:nvSpPr>
        <p:spPr>
          <a:xfrm>
            <a:off x="3581400" y="764373"/>
            <a:ext cx="7924800" cy="683427"/>
          </a:xfrm>
        </p:spPr>
        <p:txBody>
          <a:bodyPr/>
          <a:lstStyle/>
          <a:p>
            <a:pPr algn="l"/>
            <a:r>
              <a:rPr lang="en-US" dirty="0"/>
              <a:t>What’s next for </a:t>
            </a:r>
            <a:r>
              <a:rPr lang="en-US" dirty="0" err="1"/>
              <a:t>andy</a:t>
            </a:r>
            <a:r>
              <a:rPr lang="en-US" dirty="0"/>
              <a:t>?</a:t>
            </a:r>
          </a:p>
        </p:txBody>
      </p:sp>
      <p:sp>
        <p:nvSpPr>
          <p:cNvPr id="3" name="Content Placeholder 2">
            <a:extLst>
              <a:ext uri="{FF2B5EF4-FFF2-40B4-BE49-F238E27FC236}">
                <a16:creationId xmlns:a16="http://schemas.microsoft.com/office/drawing/2014/main" id="{08D2A678-7262-4A12-B587-2CDFFD28F8B5}"/>
              </a:ext>
            </a:extLst>
          </p:cNvPr>
          <p:cNvSpPr>
            <a:spLocks noGrp="1"/>
          </p:cNvSpPr>
          <p:nvPr>
            <p:ph idx="1"/>
          </p:nvPr>
        </p:nvSpPr>
        <p:spPr>
          <a:xfrm>
            <a:off x="3581400" y="1736188"/>
            <a:ext cx="8229600" cy="4024125"/>
          </a:xfrm>
        </p:spPr>
        <p:txBody>
          <a:bodyPr/>
          <a:lstStyle/>
          <a:p>
            <a:r>
              <a:rPr lang="en-US" dirty="0"/>
              <a:t>Reestablish/advance personal research agenda and associated practice</a:t>
            </a:r>
          </a:p>
          <a:p>
            <a:r>
              <a:rPr lang="en-US" dirty="0"/>
              <a:t>Continue to advance my teaching (and learning)</a:t>
            </a:r>
          </a:p>
          <a:p>
            <a:r>
              <a:rPr lang="en-US" dirty="0"/>
              <a:t>Publish out more of the lessons of the last several years -and also new stuff of course </a:t>
            </a:r>
            <a:r>
              <a:rPr lang="en-US" sz="1800" dirty="0"/>
              <a:t>(working on this right now w/ ACM, Design Journals, Games Journals, etc.)</a:t>
            </a:r>
            <a:endParaRPr lang="en-US" dirty="0"/>
          </a:p>
          <a:p>
            <a:r>
              <a:rPr lang="en-US" dirty="0"/>
              <a:t>Find the right place and right colleagues to do this kind of work, and that has students excited to engage in it</a:t>
            </a:r>
          </a:p>
          <a:p>
            <a:r>
              <a:rPr lang="en-US" sz="2400" b="1" dirty="0"/>
              <a:t>Continue making things, thereby continuing to learn.</a:t>
            </a:r>
          </a:p>
          <a:p>
            <a:r>
              <a:rPr lang="en-US" dirty="0"/>
              <a:t>Have Fun </a:t>
            </a:r>
            <a:r>
              <a:rPr lang="en-US" dirty="0">
                <a:sym typeface="Wingdings" panose="05000000000000000000" pitchFamily="2" charset="2"/>
              </a:rPr>
              <a:t></a:t>
            </a:r>
          </a:p>
          <a:p>
            <a:pPr marL="0" indent="0">
              <a:buNone/>
            </a:pPr>
            <a:endParaRPr lang="en-US" dirty="0"/>
          </a:p>
        </p:txBody>
      </p:sp>
      <p:pic>
        <p:nvPicPr>
          <p:cNvPr id="4" name="Picture 3">
            <a:extLst>
              <a:ext uri="{FF2B5EF4-FFF2-40B4-BE49-F238E27FC236}">
                <a16:creationId xmlns:a16="http://schemas.microsoft.com/office/drawing/2014/main" id="{059A3B14-C19D-4651-AC55-7E9E7432B5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52400"/>
            <a:ext cx="3139440" cy="3139440"/>
          </a:xfrm>
          <a:prstGeom prst="rect">
            <a:avLst/>
          </a:prstGeom>
        </p:spPr>
      </p:pic>
      <p:cxnSp>
        <p:nvCxnSpPr>
          <p:cNvPr id="8" name="Straight Connector 7">
            <a:extLst>
              <a:ext uri="{FF2B5EF4-FFF2-40B4-BE49-F238E27FC236}">
                <a16:creationId xmlns:a16="http://schemas.microsoft.com/office/drawing/2014/main" id="{72EEC961-2E88-4A8A-8651-103EB33893C7}"/>
              </a:ext>
            </a:extLst>
          </p:cNvPr>
          <p:cNvCxnSpPr/>
          <p:nvPr/>
        </p:nvCxnSpPr>
        <p:spPr>
          <a:xfrm>
            <a:off x="0" y="6019800"/>
            <a:ext cx="1219200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76944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F0A8FB-3C70-404E-B1AC-15FDC56C47AF}"/>
              </a:ext>
            </a:extLst>
          </p:cNvPr>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10440" y="1913965"/>
            <a:ext cx="12176165" cy="387723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F1728F92-B8BF-47DF-AB4A-239543B79B67}"/>
                  </a:ext>
                </a:extLst>
              </p14:cNvPr>
              <p14:cNvContentPartPr/>
              <p14:nvPr/>
            </p14:nvContentPartPr>
            <p14:xfrm>
              <a:off x="9962056" y="2328374"/>
              <a:ext cx="56880" cy="23040"/>
            </p14:xfrm>
          </p:contentPart>
        </mc:Choice>
        <mc:Fallback xmlns="">
          <p:pic>
            <p:nvPicPr>
              <p:cNvPr id="7" name="Ink 6">
                <a:extLst>
                  <a:ext uri="{FF2B5EF4-FFF2-40B4-BE49-F238E27FC236}">
                    <a16:creationId xmlns:a16="http://schemas.microsoft.com/office/drawing/2014/main" id="{F1728F92-B8BF-47DF-AB4A-239543B79B67}"/>
                  </a:ext>
                </a:extLst>
              </p:cNvPr>
              <p:cNvPicPr/>
              <p:nvPr/>
            </p:nvPicPr>
            <p:blipFill>
              <a:blip r:embed="rId5"/>
              <a:stretch>
                <a:fillRect/>
              </a:stretch>
            </p:blipFill>
            <p:spPr>
              <a:xfrm>
                <a:off x="9953416" y="2319734"/>
                <a:ext cx="7452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Ink 7">
                <a:extLst>
                  <a:ext uri="{FF2B5EF4-FFF2-40B4-BE49-F238E27FC236}">
                    <a16:creationId xmlns:a16="http://schemas.microsoft.com/office/drawing/2014/main" id="{4BBCDD99-E9BD-49E8-8DDE-728ED3C21CAF}"/>
                  </a:ext>
                </a:extLst>
              </p14:cNvPr>
              <p14:cNvContentPartPr/>
              <p14:nvPr/>
            </p14:nvContentPartPr>
            <p14:xfrm>
              <a:off x="10139536" y="2387774"/>
              <a:ext cx="43200" cy="6480"/>
            </p14:xfrm>
          </p:contentPart>
        </mc:Choice>
        <mc:Fallback xmlns="">
          <p:pic>
            <p:nvPicPr>
              <p:cNvPr id="8" name="Ink 7">
                <a:extLst>
                  <a:ext uri="{FF2B5EF4-FFF2-40B4-BE49-F238E27FC236}">
                    <a16:creationId xmlns:a16="http://schemas.microsoft.com/office/drawing/2014/main" id="{4BBCDD99-E9BD-49E8-8DDE-728ED3C21CAF}"/>
                  </a:ext>
                </a:extLst>
              </p:cNvPr>
              <p:cNvPicPr/>
              <p:nvPr/>
            </p:nvPicPr>
            <p:blipFill>
              <a:blip r:embed="rId7"/>
              <a:stretch>
                <a:fillRect/>
              </a:stretch>
            </p:blipFill>
            <p:spPr>
              <a:xfrm>
                <a:off x="10130896" y="2378774"/>
                <a:ext cx="60840" cy="24120"/>
              </a:xfrm>
              <a:prstGeom prst="rect">
                <a:avLst/>
              </a:prstGeom>
            </p:spPr>
          </p:pic>
        </mc:Fallback>
      </mc:AlternateContent>
      <p:sp>
        <p:nvSpPr>
          <p:cNvPr id="58" name="Rectangle 57">
            <a:extLst>
              <a:ext uri="{FF2B5EF4-FFF2-40B4-BE49-F238E27FC236}">
                <a16:creationId xmlns:a16="http://schemas.microsoft.com/office/drawing/2014/main" id="{1E04459B-77E0-4E93-B581-751442D7DA5B}"/>
              </a:ext>
            </a:extLst>
          </p:cNvPr>
          <p:cNvSpPr/>
          <p:nvPr/>
        </p:nvSpPr>
        <p:spPr>
          <a:xfrm>
            <a:off x="-10459" y="-1"/>
            <a:ext cx="12197064" cy="191396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mc:AlternateContent xmlns:mc="http://schemas.openxmlformats.org/markup-compatibility/2006" xmlns:p14="http://schemas.microsoft.com/office/powerpoint/2010/main">
        <mc:Choice Requires="p14">
          <p:contentPart p14:bwMode="auto" r:id="rId8">
            <p14:nvContentPartPr>
              <p14:cNvPr id="66" name="Ink 65">
                <a:extLst>
                  <a:ext uri="{FF2B5EF4-FFF2-40B4-BE49-F238E27FC236}">
                    <a16:creationId xmlns:a16="http://schemas.microsoft.com/office/drawing/2014/main" id="{FEF650A6-00DE-4A82-99D4-1267A4D1DAA9}"/>
                  </a:ext>
                </a:extLst>
              </p14:cNvPr>
              <p14:cNvContentPartPr/>
              <p14:nvPr/>
            </p14:nvContentPartPr>
            <p14:xfrm>
              <a:off x="4967275" y="946334"/>
              <a:ext cx="12240" cy="7920"/>
            </p14:xfrm>
          </p:contentPart>
        </mc:Choice>
        <mc:Fallback xmlns="">
          <p:pic>
            <p:nvPicPr>
              <p:cNvPr id="66" name="Ink 65">
                <a:extLst>
                  <a:ext uri="{FF2B5EF4-FFF2-40B4-BE49-F238E27FC236}">
                    <a16:creationId xmlns:a16="http://schemas.microsoft.com/office/drawing/2014/main" id="{FEF650A6-00DE-4A82-99D4-1267A4D1DAA9}"/>
                  </a:ext>
                </a:extLst>
              </p:cNvPr>
              <p:cNvPicPr/>
              <p:nvPr/>
            </p:nvPicPr>
            <p:blipFill>
              <a:blip r:embed="rId9"/>
              <a:stretch>
                <a:fillRect/>
              </a:stretch>
            </p:blipFill>
            <p:spPr>
              <a:xfrm>
                <a:off x="4958275" y="937694"/>
                <a:ext cx="29880" cy="25560"/>
              </a:xfrm>
              <a:prstGeom prst="rect">
                <a:avLst/>
              </a:prstGeom>
            </p:spPr>
          </p:pic>
        </mc:Fallback>
      </mc:AlternateContent>
      <p:sp>
        <p:nvSpPr>
          <p:cNvPr id="70" name="TextBox 69">
            <a:extLst>
              <a:ext uri="{FF2B5EF4-FFF2-40B4-BE49-F238E27FC236}">
                <a16:creationId xmlns:a16="http://schemas.microsoft.com/office/drawing/2014/main" id="{CA8EC058-F3D3-4E5F-9283-49488EB574B1}"/>
              </a:ext>
            </a:extLst>
          </p:cNvPr>
          <p:cNvSpPr txBox="1"/>
          <p:nvPr/>
        </p:nvSpPr>
        <p:spPr>
          <a:xfrm>
            <a:off x="152400" y="1295400"/>
            <a:ext cx="11811000" cy="769441"/>
          </a:xfrm>
          <a:prstGeom prst="rect">
            <a:avLst/>
          </a:prstGeom>
          <a:noFill/>
        </p:spPr>
        <p:txBody>
          <a:bodyPr wrap="square" rtlCol="0">
            <a:spAutoFit/>
          </a:bodyPr>
          <a:lstStyle/>
          <a:p>
            <a:pPr algn="ctr"/>
            <a:r>
              <a:rPr lang="en-US" sz="2200" b="1" dirty="0"/>
              <a:t>ANDYWORLD.IO | PROFESSORANDREWPHELPS.NET | @RITIGM1 | ANDY@MAIL.RIT.EDU</a:t>
            </a:r>
          </a:p>
          <a:p>
            <a:pPr algn="ctr"/>
            <a:endParaRPr lang="en-US" sz="2200" b="1" kern="1200" dirty="0">
              <a:solidFill>
                <a:schemeClr val="tx1"/>
              </a:solidFill>
              <a:latin typeface="+mn-lt"/>
              <a:ea typeface="+mn-ea"/>
              <a:cs typeface="+mn-cs"/>
            </a:endParaRPr>
          </a:p>
        </p:txBody>
      </p:sp>
      <p:cxnSp>
        <p:nvCxnSpPr>
          <p:cNvPr id="73" name="Straight Arrow Connector 72">
            <a:extLst>
              <a:ext uri="{FF2B5EF4-FFF2-40B4-BE49-F238E27FC236}">
                <a16:creationId xmlns:a16="http://schemas.microsoft.com/office/drawing/2014/main" id="{7A622C22-96FE-455C-9B77-6091407AB65C}"/>
              </a:ext>
            </a:extLst>
          </p:cNvPr>
          <p:cNvCxnSpPr>
            <a:cxnSpLocks/>
          </p:cNvCxnSpPr>
          <p:nvPr/>
        </p:nvCxnSpPr>
        <p:spPr>
          <a:xfrm>
            <a:off x="-5064" y="11430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A40A3F19-CFC8-4019-9B25-87CBBB28B508}"/>
              </a:ext>
            </a:extLst>
          </p:cNvPr>
          <p:cNvCxnSpPr>
            <a:cxnSpLocks/>
          </p:cNvCxnSpPr>
          <p:nvPr/>
        </p:nvCxnSpPr>
        <p:spPr>
          <a:xfrm>
            <a:off x="0" y="1913964"/>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cxnSp>
        <p:nvCxnSpPr>
          <p:cNvPr id="77" name="Straight Arrow Connector 76">
            <a:extLst>
              <a:ext uri="{FF2B5EF4-FFF2-40B4-BE49-F238E27FC236}">
                <a16:creationId xmlns:a16="http://schemas.microsoft.com/office/drawing/2014/main" id="{3AE0FC50-91FF-45C3-BCBC-2315CF014985}"/>
              </a:ext>
            </a:extLst>
          </p:cNvPr>
          <p:cNvCxnSpPr>
            <a:cxnSpLocks/>
          </p:cNvCxnSpPr>
          <p:nvPr/>
        </p:nvCxnSpPr>
        <p:spPr>
          <a:xfrm>
            <a:off x="-10459" y="5791200"/>
            <a:ext cx="12197064" cy="0"/>
          </a:xfrm>
          <a:prstGeom prst="straightConnector1">
            <a:avLst/>
          </a:prstGeom>
          <a:ln w="38100">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2728757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3886" y="-31805"/>
            <a:ext cx="12185206" cy="5376474"/>
          </a:xfrm>
          <a:prstGeom prst="rect">
            <a:avLst/>
          </a:prstGeom>
        </p:spPr>
      </p:pic>
      <p:sp>
        <p:nvSpPr>
          <p:cNvPr id="5" name="Rectangle 4"/>
          <p:cNvSpPr/>
          <p:nvPr/>
        </p:nvSpPr>
        <p:spPr>
          <a:xfrm>
            <a:off x="0" y="4564912"/>
            <a:ext cx="12199092" cy="838200"/>
          </a:xfrm>
          <a:prstGeom prst="rect">
            <a:avLst/>
          </a:prstGeom>
          <a:solidFill>
            <a:schemeClr val="bg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lumMod val="65000"/>
                    <a:lumOff val="35000"/>
                  </a:schemeClr>
                </a:solidFill>
              </a:rPr>
              <a:t>andy@mail.rit.edu | andyworld.io| @ritigm1</a:t>
            </a:r>
          </a:p>
        </p:txBody>
      </p:sp>
      <p:sp>
        <p:nvSpPr>
          <p:cNvPr id="8" name="Rectangle 7"/>
          <p:cNvSpPr/>
          <p:nvPr/>
        </p:nvSpPr>
        <p:spPr>
          <a:xfrm>
            <a:off x="0" y="3726712"/>
            <a:ext cx="12199092" cy="8382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2">
                    <a:lumMod val="90000"/>
                  </a:schemeClr>
                </a:solidFill>
              </a:rPr>
              <a:t>Thanks &amp; Questions</a:t>
            </a:r>
          </a:p>
        </p:txBody>
      </p:sp>
      <p:cxnSp>
        <p:nvCxnSpPr>
          <p:cNvPr id="7" name="Straight Connector 6"/>
          <p:cNvCxnSpPr/>
          <p:nvPr/>
        </p:nvCxnSpPr>
        <p:spPr>
          <a:xfrm>
            <a:off x="0" y="4564912"/>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5387786"/>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0" y="3733800"/>
            <a:ext cx="121920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6723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rotWithShape="1">
          <a:blip r:embed="rId3" cstate="email">
            <a:extLst>
              <a:ext uri="{28A0092B-C50C-407E-A947-70E740481C1C}">
                <a14:useLocalDpi xmlns:a14="http://schemas.microsoft.com/office/drawing/2010/main" val="0"/>
              </a:ext>
            </a:extLst>
          </a:blip>
          <a:srcRect l="-2"/>
          <a:stretch/>
        </p:blipFill>
        <p:spPr>
          <a:xfrm>
            <a:off x="1" y="553500"/>
            <a:ext cx="5203686" cy="5313899"/>
          </a:xfrm>
          <a:prstGeom prst="rect">
            <a:avLst/>
          </a:prstGeom>
        </p:spPr>
      </p:pic>
      <p:sp>
        <p:nvSpPr>
          <p:cNvPr id="42" name="Rectangle 41"/>
          <p:cNvSpPr/>
          <p:nvPr/>
        </p:nvSpPr>
        <p:spPr bwMode="auto">
          <a:xfrm>
            <a:off x="-9718" y="2637513"/>
            <a:ext cx="5191319" cy="3226464"/>
          </a:xfrm>
          <a:prstGeom prst="rect">
            <a:avLst/>
          </a:prstGeom>
          <a:gradFill>
            <a:gsLst>
              <a:gs pos="0">
                <a:schemeClr val="accent1">
                  <a:lumMod val="5000"/>
                  <a:lumOff val="95000"/>
                  <a:alpha val="0"/>
                </a:schemeClr>
              </a:gs>
              <a:gs pos="65000">
                <a:schemeClr val="tx1">
                  <a:alpha val="94000"/>
                </a:schemeClr>
              </a:gs>
              <a:gs pos="100000">
                <a:schemeClr val="tx1"/>
              </a:gs>
            </a:gsLst>
            <a:lin ang="5400000" scaled="1"/>
          </a:gra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r" defTabSz="1219170" fontAlgn="base">
              <a:spcBef>
                <a:spcPct val="0"/>
              </a:spcBef>
              <a:spcAft>
                <a:spcPct val="0"/>
              </a:spcAft>
            </a:pPr>
            <a:endParaRPr kumimoji="1" lang="en-US" sz="3200" dirty="0">
              <a:latin typeface="Verdana" pitchFamily="45" charset="0"/>
            </a:endParaRPr>
          </a:p>
        </p:txBody>
      </p:sp>
      <p:cxnSp>
        <p:nvCxnSpPr>
          <p:cNvPr id="35" name="Straight Connector 34"/>
          <p:cNvCxnSpPr>
            <a:cxnSpLocks/>
          </p:cNvCxnSpPr>
          <p:nvPr/>
        </p:nvCxnSpPr>
        <p:spPr bwMode="auto">
          <a:xfrm>
            <a:off x="5181600" y="533400"/>
            <a:ext cx="0" cy="5330577"/>
          </a:xfrm>
          <a:prstGeom prst="line">
            <a:avLst/>
          </a:prstGeom>
          <a:solidFill>
            <a:schemeClr val="accent1"/>
          </a:solidFill>
          <a:ln w="69850" cap="flat" cmpd="sng" algn="ctr">
            <a:solidFill>
              <a:schemeClr val="tx1"/>
            </a:solidFill>
            <a:prstDash val="solid"/>
            <a:round/>
            <a:headEnd type="none" w="med" len="med"/>
            <a:tailEnd type="none" w="med" len="med"/>
          </a:ln>
          <a:effectLst/>
        </p:spPr>
      </p:cxnSp>
      <p:sp>
        <p:nvSpPr>
          <p:cNvPr id="6145" name="Title 1"/>
          <p:cNvSpPr>
            <a:spLocks noGrp="1"/>
          </p:cNvSpPr>
          <p:nvPr>
            <p:ph type="title"/>
          </p:nvPr>
        </p:nvSpPr>
        <p:spPr bwMode="auto">
          <a:xfrm>
            <a:off x="12368" y="4331392"/>
            <a:ext cx="5143832" cy="112618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21920" tIns="60960" rIns="121920" bIns="60960" numCol="1" anchor="t" anchorCtr="0" compatLnSpc="1">
            <a:prstTxWarp prst="textNoShape">
              <a:avLst/>
            </a:prstTxWarp>
          </a:bodyPr>
          <a:lstStyle/>
          <a:p>
            <a:pPr algn="ctr"/>
            <a:r>
              <a:rPr lang="en-US" altLang="en-US" sz="3600" b="1" dirty="0">
                <a:solidFill>
                  <a:schemeClr val="bg1"/>
                </a:solidFill>
                <a:ea typeface="ヒラギノ角ゴ Pro W3" charset="-128"/>
                <a:cs typeface="ヒラギノ角ゴ Pro W3" charset="-128"/>
              </a:rPr>
              <a:t>RIT GAMES &amp; INTERACTIVE MEDIA TIMELINES</a:t>
            </a:r>
          </a:p>
        </p:txBody>
      </p:sp>
      <p:sp>
        <p:nvSpPr>
          <p:cNvPr id="2" name="Rectangle 1"/>
          <p:cNvSpPr/>
          <p:nvPr/>
        </p:nvSpPr>
        <p:spPr bwMode="auto">
          <a:xfrm>
            <a:off x="7017468" y="513301"/>
            <a:ext cx="5181600"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First course in games programming</a:t>
            </a:r>
          </a:p>
        </p:txBody>
      </p:sp>
      <p:sp>
        <p:nvSpPr>
          <p:cNvPr id="8" name="Rectangle 7"/>
          <p:cNvSpPr/>
          <p:nvPr/>
        </p:nvSpPr>
        <p:spPr bwMode="auto">
          <a:xfrm>
            <a:off x="7010400" y="912855"/>
            <a:ext cx="5181600"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latin typeface="Verdana" pitchFamily="45" charset="0"/>
              </a:rPr>
              <a:t>Electronic Gaming Society</a:t>
            </a:r>
          </a:p>
        </p:txBody>
      </p:sp>
      <p:sp>
        <p:nvSpPr>
          <p:cNvPr id="9" name="Rectangle 8"/>
          <p:cNvSpPr/>
          <p:nvPr/>
        </p:nvSpPr>
        <p:spPr bwMode="auto">
          <a:xfrm>
            <a:off x="7010400" y="1710800"/>
            <a:ext cx="5181600"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MSc Game Design &amp; Development</a:t>
            </a:r>
            <a:endParaRPr kumimoji="1" lang="en-US" sz="1867" b="1" dirty="0">
              <a:latin typeface="Verdana" pitchFamily="45" charset="0"/>
            </a:endParaRPr>
          </a:p>
        </p:txBody>
      </p:sp>
      <p:sp>
        <p:nvSpPr>
          <p:cNvPr id="10" name="Rectangle 9"/>
          <p:cNvSpPr/>
          <p:nvPr/>
        </p:nvSpPr>
        <p:spPr bwMode="auto">
          <a:xfrm>
            <a:off x="7010400" y="2109416"/>
            <a:ext cx="5181600"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latin typeface="Verdana" pitchFamily="45" charset="0"/>
              </a:rPr>
              <a:t>BSc Game Design &amp; Development</a:t>
            </a:r>
            <a:endParaRPr kumimoji="1" lang="en-US" sz="1867" b="1" dirty="0">
              <a:latin typeface="Verdana" pitchFamily="45" charset="0"/>
            </a:endParaRPr>
          </a:p>
        </p:txBody>
      </p:sp>
      <p:sp>
        <p:nvSpPr>
          <p:cNvPr id="11" name="Rectangle 10"/>
          <p:cNvSpPr/>
          <p:nvPr/>
        </p:nvSpPr>
        <p:spPr bwMode="auto">
          <a:xfrm>
            <a:off x="7010400" y="2503005"/>
            <a:ext cx="5181600"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Dept. of Interactive Games &amp; Media</a:t>
            </a:r>
          </a:p>
        </p:txBody>
      </p:sp>
      <p:sp>
        <p:nvSpPr>
          <p:cNvPr id="12" name="Rectangle 11"/>
          <p:cNvSpPr/>
          <p:nvPr/>
        </p:nvSpPr>
        <p:spPr bwMode="auto">
          <a:xfrm>
            <a:off x="7007749" y="2896265"/>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School of Interactive Games &amp; Media</a:t>
            </a:r>
          </a:p>
        </p:txBody>
      </p:sp>
      <p:sp>
        <p:nvSpPr>
          <p:cNvPr id="13" name="Rectangle 12"/>
          <p:cNvSpPr/>
          <p:nvPr/>
        </p:nvSpPr>
        <p:spPr bwMode="auto">
          <a:xfrm>
            <a:off x="7010400" y="3689685"/>
            <a:ext cx="5181600"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RIT Center for Media, Arts, Games, Interaction &amp; Creativity (MAGIC)</a:t>
            </a:r>
            <a:endParaRPr kumimoji="1" lang="en-US" sz="1867" b="1" dirty="0">
              <a:solidFill>
                <a:schemeClr val="bg2"/>
              </a:solidFill>
              <a:latin typeface="Verdana" pitchFamily="45" charset="0"/>
            </a:endParaRPr>
          </a:p>
        </p:txBody>
      </p:sp>
      <p:sp>
        <p:nvSpPr>
          <p:cNvPr id="14" name="Rectangle 13"/>
          <p:cNvSpPr/>
          <p:nvPr/>
        </p:nvSpPr>
        <p:spPr bwMode="auto">
          <a:xfrm>
            <a:off x="7017468" y="4331392"/>
            <a:ext cx="51816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MAGIC Spell Studios ®, LLC</a:t>
            </a:r>
            <a:endParaRPr kumimoji="1" lang="en-US" sz="1867" b="1" dirty="0">
              <a:solidFill>
                <a:schemeClr val="bg2"/>
              </a:solidFill>
              <a:latin typeface="Verdana" pitchFamily="45" charset="0"/>
            </a:endParaRPr>
          </a:p>
        </p:txBody>
      </p:sp>
      <p:sp>
        <p:nvSpPr>
          <p:cNvPr id="15" name="Rectangle 14"/>
          <p:cNvSpPr/>
          <p:nvPr/>
        </p:nvSpPr>
        <p:spPr bwMode="auto">
          <a:xfrm>
            <a:off x="7017468" y="4692996"/>
            <a:ext cx="51816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$30M MAGIC Spell Studios Initiative </a:t>
            </a:r>
          </a:p>
        </p:txBody>
      </p:sp>
      <p:sp>
        <p:nvSpPr>
          <p:cNvPr id="16" name="Rectangle 15"/>
          <p:cNvSpPr/>
          <p:nvPr/>
        </p:nvSpPr>
        <p:spPr bwMode="auto">
          <a:xfrm>
            <a:off x="7014816" y="5054600"/>
            <a:ext cx="5174533"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HUB</a:t>
            </a:r>
            <a:endParaRPr kumimoji="1" lang="en-US" sz="1867" b="1" dirty="0">
              <a:solidFill>
                <a:schemeClr val="bg2"/>
              </a:solidFill>
              <a:latin typeface="Verdana" pitchFamily="45" charset="0"/>
            </a:endParaRPr>
          </a:p>
        </p:txBody>
      </p:sp>
      <p:sp>
        <p:nvSpPr>
          <p:cNvPr id="18" name="Rectangle 17"/>
          <p:cNvSpPr/>
          <p:nvPr/>
        </p:nvSpPr>
        <p:spPr bwMode="auto">
          <a:xfrm>
            <a:off x="7010400" y="1308100"/>
            <a:ext cx="5181600"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eaLnBrk="1" hangingPunct="1"/>
            <a:r>
              <a:rPr lang="en-US" sz="1867" b="1" dirty="0">
                <a:latin typeface="Verdana" pitchFamily="45" charset="0"/>
              </a:rPr>
              <a:t>CS/IT Concentration in Game Prog</a:t>
            </a:r>
          </a:p>
        </p:txBody>
      </p:sp>
      <p:sp>
        <p:nvSpPr>
          <p:cNvPr id="23" name="Rectangle 22"/>
          <p:cNvSpPr/>
          <p:nvPr/>
        </p:nvSpPr>
        <p:spPr bwMode="auto">
          <a:xfrm>
            <a:off x="5191318" y="513301"/>
            <a:ext cx="1828801" cy="406400"/>
          </a:xfrm>
          <a:prstGeom prst="rect">
            <a:avLst/>
          </a:prstGeom>
          <a:solidFill>
            <a:schemeClr val="bg1">
              <a:lumMod val="5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2001</a:t>
            </a:r>
            <a:r>
              <a:rPr kumimoji="1" lang="en-US" sz="1867" b="1" dirty="0">
                <a:latin typeface="Verdana" pitchFamily="45" charset="0"/>
              </a:rPr>
              <a:t> programming</a:t>
            </a:r>
          </a:p>
        </p:txBody>
      </p:sp>
      <p:sp>
        <p:nvSpPr>
          <p:cNvPr id="24" name="Rectangle 23"/>
          <p:cNvSpPr/>
          <p:nvPr/>
        </p:nvSpPr>
        <p:spPr bwMode="auto">
          <a:xfrm>
            <a:off x="5191318" y="912855"/>
            <a:ext cx="1821733" cy="406400"/>
          </a:xfrm>
          <a:prstGeom prst="rect">
            <a:avLst/>
          </a:prstGeom>
          <a:solidFill>
            <a:schemeClr val="bg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latin typeface="Verdana" pitchFamily="45" charset="0"/>
              </a:rPr>
              <a:t>2002</a:t>
            </a:r>
            <a:endParaRPr kumimoji="1" lang="en-US" sz="1867" b="1" dirty="0">
              <a:latin typeface="Verdana" pitchFamily="45" charset="0"/>
            </a:endParaRPr>
          </a:p>
        </p:txBody>
      </p:sp>
      <p:sp>
        <p:nvSpPr>
          <p:cNvPr id="25" name="Rectangle 24"/>
          <p:cNvSpPr/>
          <p:nvPr/>
        </p:nvSpPr>
        <p:spPr bwMode="auto">
          <a:xfrm>
            <a:off x="5191318" y="1710800"/>
            <a:ext cx="1821733" cy="406400"/>
          </a:xfrm>
          <a:prstGeom prst="rect">
            <a:avLst/>
          </a:prstGeom>
          <a:solidFill>
            <a:schemeClr val="bg1">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2006</a:t>
            </a:r>
          </a:p>
        </p:txBody>
      </p:sp>
      <p:sp>
        <p:nvSpPr>
          <p:cNvPr id="26" name="Rectangle 25"/>
          <p:cNvSpPr/>
          <p:nvPr/>
        </p:nvSpPr>
        <p:spPr bwMode="auto">
          <a:xfrm>
            <a:off x="5191318" y="2109416"/>
            <a:ext cx="1821733" cy="406400"/>
          </a:xfrm>
          <a:prstGeom prst="rect">
            <a:avLst/>
          </a:prstGeom>
          <a:solidFill>
            <a:schemeClr val="bg1">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2007</a:t>
            </a:r>
          </a:p>
        </p:txBody>
      </p:sp>
      <p:sp>
        <p:nvSpPr>
          <p:cNvPr id="27" name="Rectangle 26"/>
          <p:cNvSpPr/>
          <p:nvPr/>
        </p:nvSpPr>
        <p:spPr bwMode="auto">
          <a:xfrm>
            <a:off x="5191318" y="2503005"/>
            <a:ext cx="1821733" cy="406400"/>
          </a:xfrm>
          <a:prstGeom prst="rect">
            <a:avLst/>
          </a:prstGeom>
          <a:solidFill>
            <a:schemeClr val="bg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2009</a:t>
            </a:r>
            <a:endParaRPr kumimoji="1" lang="en-US" sz="1867" b="1" dirty="0">
              <a:solidFill>
                <a:schemeClr val="bg2"/>
              </a:solidFill>
              <a:latin typeface="Verdana" pitchFamily="45" charset="0"/>
            </a:endParaRPr>
          </a:p>
        </p:txBody>
      </p:sp>
      <p:sp>
        <p:nvSpPr>
          <p:cNvPr id="28" name="Rectangle 27"/>
          <p:cNvSpPr/>
          <p:nvPr/>
        </p:nvSpPr>
        <p:spPr bwMode="auto">
          <a:xfrm>
            <a:off x="5191317" y="2896265"/>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2011</a:t>
            </a:r>
          </a:p>
        </p:txBody>
      </p:sp>
      <p:sp>
        <p:nvSpPr>
          <p:cNvPr id="29" name="Rectangle 28"/>
          <p:cNvSpPr/>
          <p:nvPr/>
        </p:nvSpPr>
        <p:spPr bwMode="auto">
          <a:xfrm>
            <a:off x="5191319" y="3689685"/>
            <a:ext cx="1821732" cy="731299"/>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2013</a:t>
            </a:r>
          </a:p>
        </p:txBody>
      </p:sp>
      <p:sp>
        <p:nvSpPr>
          <p:cNvPr id="30" name="Rectangle 29"/>
          <p:cNvSpPr/>
          <p:nvPr/>
        </p:nvSpPr>
        <p:spPr bwMode="auto">
          <a:xfrm>
            <a:off x="5191319" y="4331392"/>
            <a:ext cx="1828800" cy="406400"/>
          </a:xfrm>
          <a:prstGeom prst="rect">
            <a:avLst/>
          </a:prstGeom>
          <a:solidFill>
            <a:schemeClr val="accent5">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lang="en-US" sz="1867" b="1" dirty="0">
                <a:solidFill>
                  <a:schemeClr val="bg2"/>
                </a:solidFill>
                <a:latin typeface="Verdana" pitchFamily="45" charset="0"/>
              </a:rPr>
              <a:t>2013</a:t>
            </a:r>
            <a:endParaRPr kumimoji="1" lang="en-US" sz="1867" b="1" dirty="0">
              <a:solidFill>
                <a:schemeClr val="bg2"/>
              </a:solidFill>
              <a:latin typeface="Verdana" pitchFamily="45" charset="0"/>
            </a:endParaRPr>
          </a:p>
        </p:txBody>
      </p:sp>
      <p:sp>
        <p:nvSpPr>
          <p:cNvPr id="31" name="Rectangle 30"/>
          <p:cNvSpPr/>
          <p:nvPr/>
        </p:nvSpPr>
        <p:spPr bwMode="auto">
          <a:xfrm>
            <a:off x="5191319" y="4692996"/>
            <a:ext cx="1828800" cy="406400"/>
          </a:xfrm>
          <a:prstGeom prst="rect">
            <a:avLst/>
          </a:prstGeom>
          <a:solidFill>
            <a:schemeClr val="accent5">
              <a:lumMod val="40000"/>
              <a:lumOff val="6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endParaRPr kumimoji="1" lang="en-US" sz="1867" b="1" dirty="0">
              <a:latin typeface="Verdana" pitchFamily="45" charset="0"/>
            </a:endParaRPr>
          </a:p>
        </p:txBody>
      </p:sp>
      <p:sp>
        <p:nvSpPr>
          <p:cNvPr id="32" name="Rectangle 31"/>
          <p:cNvSpPr/>
          <p:nvPr/>
        </p:nvSpPr>
        <p:spPr bwMode="auto">
          <a:xfrm>
            <a:off x="5191317" y="5054600"/>
            <a:ext cx="1823499" cy="4064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2016</a:t>
            </a:r>
          </a:p>
        </p:txBody>
      </p:sp>
      <p:sp>
        <p:nvSpPr>
          <p:cNvPr id="33" name="Rectangle 32"/>
          <p:cNvSpPr/>
          <p:nvPr/>
        </p:nvSpPr>
        <p:spPr bwMode="auto">
          <a:xfrm>
            <a:off x="5191318" y="1308100"/>
            <a:ext cx="1821733" cy="406400"/>
          </a:xfrm>
          <a:prstGeom prst="rect">
            <a:avLst/>
          </a:prstGeom>
          <a:solidFill>
            <a:schemeClr val="accent1">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latin typeface="Verdana" pitchFamily="45" charset="0"/>
              </a:rPr>
              <a:t>2003</a:t>
            </a:r>
          </a:p>
        </p:txBody>
      </p:sp>
      <p:sp>
        <p:nvSpPr>
          <p:cNvPr id="38" name="Rectangle 37"/>
          <p:cNvSpPr/>
          <p:nvPr/>
        </p:nvSpPr>
        <p:spPr bwMode="auto">
          <a:xfrm>
            <a:off x="7007749" y="3291539"/>
            <a:ext cx="5181600"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kumimoji="1" lang="en-US" sz="1867" b="1" dirty="0">
                <a:solidFill>
                  <a:schemeClr val="bg2"/>
                </a:solidFill>
                <a:latin typeface="Verdana" pitchFamily="45" charset="0"/>
              </a:rPr>
              <a:t>Minor in Game Design</a:t>
            </a:r>
          </a:p>
        </p:txBody>
      </p:sp>
      <p:sp>
        <p:nvSpPr>
          <p:cNvPr id="39" name="Rectangle 38"/>
          <p:cNvSpPr/>
          <p:nvPr/>
        </p:nvSpPr>
        <p:spPr bwMode="auto">
          <a:xfrm>
            <a:off x="5191317" y="3291539"/>
            <a:ext cx="1819083" cy="406400"/>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2012</a:t>
            </a:r>
          </a:p>
        </p:txBody>
      </p:sp>
      <p:sp>
        <p:nvSpPr>
          <p:cNvPr id="40" name="Rectangle 39"/>
          <p:cNvSpPr/>
          <p:nvPr/>
        </p:nvSpPr>
        <p:spPr bwMode="auto">
          <a:xfrm>
            <a:off x="7005100" y="5457577"/>
            <a:ext cx="5181600"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defTabSz="1219170" fontAlgn="base">
              <a:spcBef>
                <a:spcPct val="0"/>
              </a:spcBef>
              <a:spcAft>
                <a:spcPct val="0"/>
              </a:spcAft>
            </a:pPr>
            <a:r>
              <a:rPr lang="en-US" sz="1867" b="1" dirty="0">
                <a:solidFill>
                  <a:schemeClr val="bg2"/>
                </a:solidFill>
                <a:latin typeface="Verdana" pitchFamily="45" charset="0"/>
              </a:rPr>
              <a:t>NY State Games Challenge</a:t>
            </a:r>
            <a:endParaRPr kumimoji="1" lang="en-US" sz="1867" b="1" dirty="0">
              <a:solidFill>
                <a:schemeClr val="bg2"/>
              </a:solidFill>
              <a:latin typeface="Verdana" pitchFamily="45" charset="0"/>
            </a:endParaRPr>
          </a:p>
        </p:txBody>
      </p:sp>
      <p:sp>
        <p:nvSpPr>
          <p:cNvPr id="41" name="Rectangle 40"/>
          <p:cNvSpPr/>
          <p:nvPr/>
        </p:nvSpPr>
        <p:spPr bwMode="auto">
          <a:xfrm>
            <a:off x="5191317" y="5457577"/>
            <a:ext cx="1823499" cy="406400"/>
          </a:xfrm>
          <a:prstGeom prst="rect">
            <a:avLst/>
          </a:prstGeom>
          <a:solidFill>
            <a:schemeClr val="accent5">
              <a:lumMod val="75000"/>
            </a:schemeClr>
          </a:solidFill>
          <a:ln w="9525" cap="flat" cmpd="sng" algn="ctr">
            <a:solidFill>
              <a:schemeClr val="tx1"/>
            </a:solid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p>
            <a:pPr algn="ctr" defTabSz="1219170" fontAlgn="base">
              <a:spcBef>
                <a:spcPct val="0"/>
              </a:spcBef>
              <a:spcAft>
                <a:spcPct val="0"/>
              </a:spcAft>
            </a:pPr>
            <a:r>
              <a:rPr kumimoji="1" lang="en-US" sz="1867" b="1" dirty="0">
                <a:solidFill>
                  <a:schemeClr val="bg2"/>
                </a:solidFill>
                <a:latin typeface="Verdana" pitchFamily="45" charset="0"/>
              </a:rPr>
              <a:t>2017</a:t>
            </a:r>
          </a:p>
        </p:txBody>
      </p:sp>
      <p:cxnSp>
        <p:nvCxnSpPr>
          <p:cNvPr id="34" name="Straight Connector 33">
            <a:extLst>
              <a:ext uri="{FF2B5EF4-FFF2-40B4-BE49-F238E27FC236}">
                <a16:creationId xmlns:a16="http://schemas.microsoft.com/office/drawing/2014/main" id="{3869E563-C17C-4CE2-8CD8-84F0ABCA0F00}"/>
              </a:ext>
            </a:extLst>
          </p:cNvPr>
          <p:cNvCxnSpPr/>
          <p:nvPr/>
        </p:nvCxnSpPr>
        <p:spPr bwMode="auto">
          <a:xfrm>
            <a:off x="12368" y="5867400"/>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a:off x="0" y="533400"/>
            <a:ext cx="12192000" cy="0"/>
          </a:xfrm>
          <a:prstGeom prst="line">
            <a:avLst/>
          </a:prstGeom>
          <a:solidFill>
            <a:schemeClr val="accent1"/>
          </a:solidFill>
          <a:ln w="73025" cap="flat" cmpd="sng" algn="ctr">
            <a:solidFill>
              <a:schemeClr val="tx1"/>
            </a:solidFill>
            <a:prstDash val="solid"/>
            <a:round/>
            <a:headEnd type="none" w="med" len="med"/>
            <a:tailEnd type="none" w="med" len="med"/>
          </a:ln>
          <a:effectLst/>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9B8A3D-C4FA-48C6-8207-FE7D5C2571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90" y="-11113"/>
            <a:ext cx="12181609" cy="6030912"/>
          </a:xfrm>
          <a:prstGeom prst="rect">
            <a:avLst/>
          </a:prstGeom>
        </p:spPr>
      </p:pic>
      <p:sp>
        <p:nvSpPr>
          <p:cNvPr id="5" name="Rectangle 4">
            <a:extLst>
              <a:ext uri="{FF2B5EF4-FFF2-40B4-BE49-F238E27FC236}">
                <a16:creationId xmlns:a16="http://schemas.microsoft.com/office/drawing/2014/main" id="{5BB1471F-5747-488F-B65E-255022C96ADA}"/>
              </a:ext>
            </a:extLst>
          </p:cNvPr>
          <p:cNvSpPr/>
          <p:nvPr/>
        </p:nvSpPr>
        <p:spPr>
          <a:xfrm flipV="1">
            <a:off x="0" y="-11113"/>
            <a:ext cx="12192000" cy="5802313"/>
          </a:xfrm>
          <a:prstGeom prst="rect">
            <a:avLst/>
          </a:prstGeom>
          <a:gradFill>
            <a:gsLst>
              <a:gs pos="0">
                <a:schemeClr val="bg1">
                  <a:alpha val="0"/>
                </a:schemeClr>
              </a:gs>
              <a:gs pos="81000">
                <a:schemeClr val="bg1">
                  <a:alpha val="58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B60019-91AC-4EA7-9854-C4F46942CB51}"/>
              </a:ext>
            </a:extLst>
          </p:cNvPr>
          <p:cNvSpPr>
            <a:spLocks noGrp="1"/>
          </p:cNvSpPr>
          <p:nvPr>
            <p:ph type="title"/>
          </p:nvPr>
        </p:nvSpPr>
        <p:spPr>
          <a:xfrm>
            <a:off x="1371600" y="764373"/>
            <a:ext cx="10134600" cy="1293028"/>
          </a:xfrm>
        </p:spPr>
        <p:txBody>
          <a:bodyPr/>
          <a:lstStyle/>
          <a:p>
            <a:r>
              <a:rPr lang="en-US" dirty="0" err="1"/>
              <a:t>Art|dev|EDU|art|ADMIN|dev|art</a:t>
            </a:r>
            <a:endParaRPr lang="en-US" dirty="0"/>
          </a:p>
        </p:txBody>
      </p:sp>
      <p:cxnSp>
        <p:nvCxnSpPr>
          <p:cNvPr id="6" name="Straight Connector 5">
            <a:extLst>
              <a:ext uri="{FF2B5EF4-FFF2-40B4-BE49-F238E27FC236}">
                <a16:creationId xmlns:a16="http://schemas.microsoft.com/office/drawing/2014/main" id="{F3F1F530-0E20-4A69-9197-E4D3C1BB7BB6}"/>
              </a:ext>
            </a:extLst>
          </p:cNvPr>
          <p:cNvCxnSpPr/>
          <p:nvPr/>
        </p:nvCxnSpPr>
        <p:spPr>
          <a:xfrm>
            <a:off x="0" y="6019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9B08E65C-8E23-4B21-A8DA-EACAEC47CAA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8316" y="4257211"/>
            <a:ext cx="1513610" cy="1564133"/>
          </a:xfrm>
          <a:prstGeom prst="rect">
            <a:avLst/>
          </a:prstGeom>
          <a:ln w="25400">
            <a:solidFill>
              <a:schemeClr val="tx1"/>
            </a:solidFill>
          </a:ln>
        </p:spPr>
      </p:pic>
      <p:pic>
        <p:nvPicPr>
          <p:cNvPr id="9" name="Picture 8">
            <a:extLst>
              <a:ext uri="{FF2B5EF4-FFF2-40B4-BE49-F238E27FC236}">
                <a16:creationId xmlns:a16="http://schemas.microsoft.com/office/drawing/2014/main" id="{8FE11CFA-B58B-4400-B12E-80D2445EF0F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910526" y="4257211"/>
            <a:ext cx="1559337" cy="1564133"/>
          </a:xfrm>
          <a:prstGeom prst="rect">
            <a:avLst/>
          </a:prstGeom>
          <a:ln w="25400">
            <a:solidFill>
              <a:schemeClr val="tx1"/>
            </a:solidFill>
          </a:ln>
        </p:spPr>
      </p:pic>
      <p:pic>
        <p:nvPicPr>
          <p:cNvPr id="11" name="Picture 10">
            <a:extLst>
              <a:ext uri="{FF2B5EF4-FFF2-40B4-BE49-F238E27FC236}">
                <a16:creationId xmlns:a16="http://schemas.microsoft.com/office/drawing/2014/main" id="{E24E0A31-B4B2-4A22-98D4-B94535D7B185}"/>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663126" y="4257211"/>
            <a:ext cx="1635537" cy="1564133"/>
          </a:xfrm>
          <a:prstGeom prst="rect">
            <a:avLst/>
          </a:prstGeom>
          <a:ln w="25400">
            <a:solidFill>
              <a:schemeClr val="tx1"/>
            </a:solidFill>
          </a:ln>
        </p:spPr>
      </p:pic>
      <p:pic>
        <p:nvPicPr>
          <p:cNvPr id="13" name="Picture 12">
            <a:extLst>
              <a:ext uri="{FF2B5EF4-FFF2-40B4-BE49-F238E27FC236}">
                <a16:creationId xmlns:a16="http://schemas.microsoft.com/office/drawing/2014/main" id="{C7730EB2-2B8D-425A-AFAB-DEA5FE53C498}"/>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5527263" y="4257211"/>
            <a:ext cx="1635537" cy="1564133"/>
          </a:xfrm>
          <a:prstGeom prst="rect">
            <a:avLst/>
          </a:prstGeom>
          <a:ln w="25400">
            <a:solidFill>
              <a:schemeClr val="tx1"/>
            </a:solidFill>
          </a:ln>
        </p:spPr>
      </p:pic>
    </p:spTree>
    <p:extLst>
      <p:ext uri="{BB962C8B-B14F-4D97-AF65-F5344CB8AC3E}">
        <p14:creationId xmlns:p14="http://schemas.microsoft.com/office/powerpoint/2010/main" val="34845938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5DE1C-5177-4965-B16A-80C22886837D}"/>
              </a:ext>
            </a:extLst>
          </p:cNvPr>
          <p:cNvSpPr>
            <a:spLocks noGrp="1"/>
          </p:cNvSpPr>
          <p:nvPr>
            <p:ph type="title"/>
          </p:nvPr>
        </p:nvSpPr>
        <p:spPr>
          <a:xfrm>
            <a:off x="3352800" y="762000"/>
            <a:ext cx="8610600" cy="1293028"/>
          </a:xfrm>
        </p:spPr>
        <p:txBody>
          <a:bodyPr/>
          <a:lstStyle/>
          <a:p>
            <a:r>
              <a:rPr lang="en-US" dirty="0"/>
              <a:t>Prior to games / early years</a:t>
            </a:r>
          </a:p>
        </p:txBody>
      </p:sp>
      <p:sp>
        <p:nvSpPr>
          <p:cNvPr id="3" name="Content Placeholder 2">
            <a:extLst>
              <a:ext uri="{FF2B5EF4-FFF2-40B4-BE49-F238E27FC236}">
                <a16:creationId xmlns:a16="http://schemas.microsoft.com/office/drawing/2014/main" id="{5FB281EA-D70A-4B3A-9D02-2639D12E5BE6}"/>
              </a:ext>
            </a:extLst>
          </p:cNvPr>
          <p:cNvSpPr>
            <a:spLocks noGrp="1"/>
          </p:cNvSpPr>
          <p:nvPr>
            <p:ph idx="1"/>
          </p:nvPr>
        </p:nvSpPr>
        <p:spPr>
          <a:xfrm>
            <a:off x="3733800" y="1462275"/>
            <a:ext cx="7848600" cy="4024125"/>
          </a:xfrm>
        </p:spPr>
        <p:txBody>
          <a:bodyPr/>
          <a:lstStyle/>
          <a:p>
            <a:r>
              <a:rPr lang="en-US" dirty="0"/>
              <a:t>Brand new faculty in Information Technology teaching database, web development, systems programming.  (from a thesis in multi-user narratives and virtual worlds)</a:t>
            </a:r>
          </a:p>
          <a:p>
            <a:r>
              <a:rPr lang="en-US" dirty="0"/>
              <a:t>Quickly tasked to re-engineer the graduate program from which I had just graduated</a:t>
            </a:r>
          </a:p>
          <a:p>
            <a:r>
              <a:rPr lang="en-US" dirty="0"/>
              <a:t>On the ground floor of work to establish ABET accreditation in Information Technology</a:t>
            </a:r>
          </a:p>
          <a:p>
            <a:r>
              <a:rPr lang="en-US" dirty="0"/>
              <a:t>Proponent and leader of movement to promote ‘active learning model’ and ‘lab based instruction’</a:t>
            </a:r>
          </a:p>
          <a:p>
            <a:r>
              <a:rPr lang="en-US" b="1" dirty="0"/>
              <a:t>Personal research focus on creating artist and casual tools that allowed for content creation by less technical practitioners…</a:t>
            </a:r>
          </a:p>
        </p:txBody>
      </p:sp>
      <p:cxnSp>
        <p:nvCxnSpPr>
          <p:cNvPr id="4" name="Straight Connector 3">
            <a:extLst>
              <a:ext uri="{FF2B5EF4-FFF2-40B4-BE49-F238E27FC236}">
                <a16:creationId xmlns:a16="http://schemas.microsoft.com/office/drawing/2014/main" id="{1EFEB135-7F7D-42F4-B4CD-92B1471CF4E0}"/>
              </a:ext>
            </a:extLst>
          </p:cNvPr>
          <p:cNvCxnSpPr/>
          <p:nvPr/>
        </p:nvCxnSpPr>
        <p:spPr>
          <a:xfrm>
            <a:off x="0" y="6019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4FF81D3-C737-42AA-8602-23C5880971F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52400" y="133352"/>
            <a:ext cx="3454100" cy="2762239"/>
          </a:xfrm>
          <a:prstGeom prst="rect">
            <a:avLst/>
          </a:prstGeom>
        </p:spPr>
      </p:pic>
      <p:pic>
        <p:nvPicPr>
          <p:cNvPr id="8" name="Picture 7">
            <a:extLst>
              <a:ext uri="{FF2B5EF4-FFF2-40B4-BE49-F238E27FC236}">
                <a16:creationId xmlns:a16="http://schemas.microsoft.com/office/drawing/2014/main" id="{13774C63-C217-48B7-ABC7-72FDC8B18F51}"/>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200" y="838199"/>
            <a:ext cx="2701263" cy="2057400"/>
          </a:xfrm>
          <a:prstGeom prst="rect">
            <a:avLst/>
          </a:prstGeom>
        </p:spPr>
      </p:pic>
      <p:pic>
        <p:nvPicPr>
          <p:cNvPr id="10" name="Picture 9">
            <a:extLst>
              <a:ext uri="{FF2B5EF4-FFF2-40B4-BE49-F238E27FC236}">
                <a16:creationId xmlns:a16="http://schemas.microsoft.com/office/drawing/2014/main" id="{2B99F631-496F-413D-A0C9-ED110D55EB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4724400"/>
            <a:ext cx="1447800" cy="1093893"/>
          </a:xfrm>
          <a:prstGeom prst="rect">
            <a:avLst/>
          </a:prstGeom>
          <a:noFill/>
          <a:ln w="19050">
            <a:solidFill>
              <a:schemeClr val="tx1"/>
            </a:solidFill>
          </a:ln>
        </p:spPr>
      </p:pic>
      <p:pic>
        <p:nvPicPr>
          <p:cNvPr id="12" name="Picture 11">
            <a:extLst>
              <a:ext uri="{FF2B5EF4-FFF2-40B4-BE49-F238E27FC236}">
                <a16:creationId xmlns:a16="http://schemas.microsoft.com/office/drawing/2014/main" id="{205145D9-9912-4C4A-9878-361D383AE4D7}"/>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794537" y="4190431"/>
            <a:ext cx="1627862" cy="1627862"/>
          </a:xfrm>
          <a:prstGeom prst="rect">
            <a:avLst/>
          </a:prstGeom>
          <a:ln w="15875">
            <a:solidFill>
              <a:schemeClr val="tx1"/>
            </a:solidFill>
          </a:ln>
        </p:spPr>
      </p:pic>
      <p:pic>
        <p:nvPicPr>
          <p:cNvPr id="14" name="Picture 13">
            <a:extLst>
              <a:ext uri="{FF2B5EF4-FFF2-40B4-BE49-F238E27FC236}">
                <a16:creationId xmlns:a16="http://schemas.microsoft.com/office/drawing/2014/main" id="{CC0F2349-5AF5-4A83-9A7A-A8976C6B76F6}"/>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414859" y="1970182"/>
            <a:ext cx="1492207" cy="1297768"/>
          </a:xfrm>
          <a:prstGeom prst="rect">
            <a:avLst/>
          </a:prstGeom>
          <a:ln w="15875">
            <a:solidFill>
              <a:schemeClr val="tx1"/>
            </a:solidFill>
          </a:ln>
        </p:spPr>
      </p:pic>
      <p:pic>
        <p:nvPicPr>
          <p:cNvPr id="16" name="Picture 15">
            <a:extLst>
              <a:ext uri="{FF2B5EF4-FFF2-40B4-BE49-F238E27FC236}">
                <a16:creationId xmlns:a16="http://schemas.microsoft.com/office/drawing/2014/main" id="{5FF5BFE7-FC74-4209-BE17-689BD28DC1A0}"/>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44769" y="4410443"/>
            <a:ext cx="1039152" cy="847357"/>
          </a:xfrm>
          <a:prstGeom prst="rect">
            <a:avLst/>
          </a:prstGeom>
          <a:ln w="15875">
            <a:solidFill>
              <a:schemeClr val="tx1"/>
            </a:solidFill>
          </a:ln>
        </p:spPr>
      </p:pic>
      <p:pic>
        <p:nvPicPr>
          <p:cNvPr id="18" name="Picture 17">
            <a:extLst>
              <a:ext uri="{FF2B5EF4-FFF2-40B4-BE49-F238E27FC236}">
                <a16:creationId xmlns:a16="http://schemas.microsoft.com/office/drawing/2014/main" id="{9810A4B5-8E83-41C1-820C-E8FA8A62FEC7}"/>
              </a:ext>
            </a:extLst>
          </p:cNvPr>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319363" y="408164"/>
            <a:ext cx="1113874" cy="924566"/>
          </a:xfrm>
          <a:prstGeom prst="rect">
            <a:avLst/>
          </a:prstGeom>
          <a:ln w="15875">
            <a:solidFill>
              <a:schemeClr val="tx1"/>
            </a:solidFill>
          </a:ln>
        </p:spPr>
      </p:pic>
      <p:pic>
        <p:nvPicPr>
          <p:cNvPr id="20" name="Picture 19">
            <a:extLst>
              <a:ext uri="{FF2B5EF4-FFF2-40B4-BE49-F238E27FC236}">
                <a16:creationId xmlns:a16="http://schemas.microsoft.com/office/drawing/2014/main" id="{BCA603BA-065B-45B5-BF6C-B28E3FF838A1}"/>
              </a:ext>
            </a:extLst>
          </p:cNvPr>
          <p:cNvPicPr>
            <a:picLocks noChangeAspect="1"/>
          </p:cNvPicPr>
          <p:nvPr/>
        </p:nvPicPr>
        <p:blipFill>
          <a:blip r:embed="rId10" cstate="email">
            <a:extLst>
              <a:ext uri="{28A0092B-C50C-407E-A947-70E740481C1C}">
                <a14:useLocalDpi xmlns:a14="http://schemas.microsoft.com/office/drawing/2010/main" val="0"/>
              </a:ext>
            </a:extLst>
          </a:blip>
          <a:stretch>
            <a:fillRect/>
          </a:stretch>
        </p:blipFill>
        <p:spPr>
          <a:xfrm>
            <a:off x="2098903" y="2971800"/>
            <a:ext cx="1492206" cy="1082295"/>
          </a:xfrm>
          <a:prstGeom prst="rect">
            <a:avLst/>
          </a:prstGeom>
          <a:ln w="15875">
            <a:solidFill>
              <a:schemeClr val="tx1"/>
            </a:solidFill>
          </a:ln>
        </p:spPr>
      </p:pic>
      <p:pic>
        <p:nvPicPr>
          <p:cNvPr id="22" name="Picture 21">
            <a:extLst>
              <a:ext uri="{FF2B5EF4-FFF2-40B4-BE49-F238E27FC236}">
                <a16:creationId xmlns:a16="http://schemas.microsoft.com/office/drawing/2014/main" id="{A059A0D9-2945-4CC0-A664-3E2A49C61676}"/>
              </a:ext>
            </a:extLst>
          </p:cNvPr>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644769" y="3043781"/>
            <a:ext cx="1793631" cy="1223412"/>
          </a:xfrm>
          <a:prstGeom prst="rect">
            <a:avLst/>
          </a:prstGeom>
          <a:ln w="15875">
            <a:solidFill>
              <a:schemeClr val="tx1"/>
            </a:solidFill>
          </a:ln>
        </p:spPr>
      </p:pic>
    </p:spTree>
    <p:extLst>
      <p:ext uri="{BB962C8B-B14F-4D97-AF65-F5344CB8AC3E}">
        <p14:creationId xmlns:p14="http://schemas.microsoft.com/office/powerpoint/2010/main" val="700912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ABB230-3906-434B-8157-B336DE77D7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459686" cy="6019800"/>
          </a:xfrm>
          <a:prstGeom prst="rect">
            <a:avLst/>
          </a:prstGeom>
        </p:spPr>
      </p:pic>
      <p:sp>
        <p:nvSpPr>
          <p:cNvPr id="6" name="Rectangle 5">
            <a:extLst>
              <a:ext uri="{FF2B5EF4-FFF2-40B4-BE49-F238E27FC236}">
                <a16:creationId xmlns:a16="http://schemas.microsoft.com/office/drawing/2014/main" id="{30B0F640-B361-4EB6-BCE1-4FB70F41A0F5}"/>
              </a:ext>
            </a:extLst>
          </p:cNvPr>
          <p:cNvSpPr/>
          <p:nvPr/>
        </p:nvSpPr>
        <p:spPr>
          <a:xfrm>
            <a:off x="0" y="0"/>
            <a:ext cx="9459686" cy="6019800"/>
          </a:xfrm>
          <a:prstGeom prst="rect">
            <a:avLst/>
          </a:prstGeom>
          <a:gradFill>
            <a:gsLst>
              <a:gs pos="18000">
                <a:schemeClr val="bg1"/>
              </a:gs>
              <a:gs pos="100000">
                <a:schemeClr val="bg1">
                  <a:alpha val="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728D66-BA7D-4293-9F8B-5DFD5A2610A6}"/>
              </a:ext>
            </a:extLst>
          </p:cNvPr>
          <p:cNvSpPr>
            <a:spLocks noGrp="1"/>
          </p:cNvSpPr>
          <p:nvPr>
            <p:ph type="title"/>
          </p:nvPr>
        </p:nvSpPr>
        <p:spPr>
          <a:xfrm>
            <a:off x="3733800" y="533400"/>
            <a:ext cx="8458200" cy="1293028"/>
          </a:xfrm>
        </p:spPr>
        <p:txBody>
          <a:bodyPr/>
          <a:lstStyle/>
          <a:p>
            <a:pPr algn="ctr"/>
            <a:r>
              <a:rPr lang="en-US" dirty="0"/>
              <a:t>GAME DESIGN &amp; DEVELOPMENT &amp; WHY &amp; HOW</a:t>
            </a:r>
          </a:p>
        </p:txBody>
      </p:sp>
      <p:sp>
        <p:nvSpPr>
          <p:cNvPr id="3" name="Content Placeholder 2">
            <a:extLst>
              <a:ext uri="{FF2B5EF4-FFF2-40B4-BE49-F238E27FC236}">
                <a16:creationId xmlns:a16="http://schemas.microsoft.com/office/drawing/2014/main" id="{E99C1FF0-DDCC-4955-BED8-D178149698ED}"/>
              </a:ext>
            </a:extLst>
          </p:cNvPr>
          <p:cNvSpPr>
            <a:spLocks noGrp="1"/>
          </p:cNvSpPr>
          <p:nvPr>
            <p:ph idx="1"/>
          </p:nvPr>
        </p:nvSpPr>
        <p:spPr>
          <a:xfrm>
            <a:off x="3810000" y="1963587"/>
            <a:ext cx="7696200" cy="4024125"/>
          </a:xfrm>
        </p:spPr>
        <p:txBody>
          <a:bodyPr/>
          <a:lstStyle/>
          <a:p>
            <a:r>
              <a:rPr lang="en-US" dirty="0"/>
              <a:t>Really, really humble beginnings in 2000 or so</a:t>
            </a:r>
          </a:p>
          <a:p>
            <a:r>
              <a:rPr lang="en-US" dirty="0"/>
              <a:t>The NYT covered my intro course, and my mom saw it before me</a:t>
            </a:r>
          </a:p>
          <a:p>
            <a:r>
              <a:rPr lang="en-US" dirty="0"/>
              <a:t>RIT is a very applied, very engineering-oriented place</a:t>
            </a:r>
          </a:p>
          <a:p>
            <a:r>
              <a:rPr lang="en-US" dirty="0"/>
              <a:t>There was an ongoing culture war around application and games stepped into the middle of it</a:t>
            </a:r>
          </a:p>
          <a:p>
            <a:r>
              <a:rPr lang="en-US" dirty="0"/>
              <a:t>I was someone with an art background developing an MS degree in a (soon to be) college of computing and information science (</a:t>
            </a:r>
            <a:r>
              <a:rPr lang="en-US" dirty="0" err="1"/>
              <a:t>eeeeek</a:t>
            </a:r>
            <a:r>
              <a:rPr lang="en-US" dirty="0"/>
              <a:t>)</a:t>
            </a:r>
          </a:p>
          <a:p>
            <a:r>
              <a:rPr lang="en-US" dirty="0"/>
              <a:t>“A Little Bit Of Everything Goes A Long Way”</a:t>
            </a:r>
          </a:p>
          <a:p>
            <a:endParaRPr lang="en-US" dirty="0"/>
          </a:p>
        </p:txBody>
      </p:sp>
      <p:cxnSp>
        <p:nvCxnSpPr>
          <p:cNvPr id="8" name="Straight Connector 7">
            <a:extLst>
              <a:ext uri="{FF2B5EF4-FFF2-40B4-BE49-F238E27FC236}">
                <a16:creationId xmlns:a16="http://schemas.microsoft.com/office/drawing/2014/main" id="{0E00E790-EDD6-4758-9CE1-DB1BF3AF1378}"/>
              </a:ext>
            </a:extLst>
          </p:cNvPr>
          <p:cNvCxnSpPr/>
          <p:nvPr/>
        </p:nvCxnSpPr>
        <p:spPr>
          <a:xfrm>
            <a:off x="0" y="6019800"/>
            <a:ext cx="1219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6010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532FAE-BCD3-406A-9FA6-C992E1108497}"/>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7620" y="0"/>
            <a:ext cx="12184380" cy="5943600"/>
          </a:xfrm>
          <a:prstGeom prst="rect">
            <a:avLst/>
          </a:prstGeom>
        </p:spPr>
      </p:pic>
      <p:sp>
        <p:nvSpPr>
          <p:cNvPr id="6" name="Rectangle 5">
            <a:extLst>
              <a:ext uri="{FF2B5EF4-FFF2-40B4-BE49-F238E27FC236}">
                <a16:creationId xmlns:a16="http://schemas.microsoft.com/office/drawing/2014/main" id="{211D7161-7822-4B2C-90FC-62897A432964}"/>
              </a:ext>
            </a:extLst>
          </p:cNvPr>
          <p:cNvSpPr/>
          <p:nvPr/>
        </p:nvSpPr>
        <p:spPr>
          <a:xfrm>
            <a:off x="1" y="2057400"/>
            <a:ext cx="12192000" cy="3886200"/>
          </a:xfrm>
          <a:prstGeom prst="rect">
            <a:avLst/>
          </a:prstGeom>
          <a:gradFill flip="none" rotWithShape="1">
            <a:gsLst>
              <a:gs pos="0">
                <a:schemeClr val="bg1">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C836A9-C507-41CB-A7A3-1C5F44D80425}"/>
              </a:ext>
            </a:extLst>
          </p:cNvPr>
          <p:cNvSpPr>
            <a:spLocks noGrp="1"/>
          </p:cNvSpPr>
          <p:nvPr>
            <p:ph type="title"/>
          </p:nvPr>
        </p:nvSpPr>
        <p:spPr>
          <a:xfrm>
            <a:off x="1270000" y="4572000"/>
            <a:ext cx="10769600" cy="1041400"/>
          </a:xfrm>
        </p:spPr>
        <p:txBody>
          <a:bodyPr/>
          <a:lstStyle/>
          <a:p>
            <a:r>
              <a:rPr lang="en-US" dirty="0"/>
              <a:t>EVERYONE KNOWS WHAT I DID.</a:t>
            </a:r>
          </a:p>
        </p:txBody>
      </p:sp>
      <p:sp>
        <p:nvSpPr>
          <p:cNvPr id="4" name="Title 1">
            <a:extLst>
              <a:ext uri="{FF2B5EF4-FFF2-40B4-BE49-F238E27FC236}">
                <a16:creationId xmlns:a16="http://schemas.microsoft.com/office/drawing/2014/main" id="{2A0BEAB1-74DE-41D6-846D-E0399C0EF963}"/>
              </a:ext>
            </a:extLst>
          </p:cNvPr>
          <p:cNvSpPr txBox="1">
            <a:spLocks/>
          </p:cNvSpPr>
          <p:nvPr/>
        </p:nvSpPr>
        <p:spPr>
          <a:xfrm>
            <a:off x="228600" y="5105400"/>
            <a:ext cx="11811000" cy="1041400"/>
          </a:xfrm>
          <a:prstGeom prst="rect">
            <a:avLst/>
          </a:prstGeom>
        </p:spPr>
        <p:txBody>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dirty="0"/>
              <a:t>I’m THINKING A LOT MORE ABOUT WHY.</a:t>
            </a:r>
          </a:p>
        </p:txBody>
      </p:sp>
    </p:spTree>
    <p:extLst>
      <p:ext uri="{BB962C8B-B14F-4D97-AF65-F5344CB8AC3E}">
        <p14:creationId xmlns:p14="http://schemas.microsoft.com/office/powerpoint/2010/main" val="857871301"/>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TM04033937[[fn=Vapor Trail]]</Template>
  <TotalTime>24055</TotalTime>
  <Words>2245</Words>
  <Application>Microsoft Office PowerPoint</Application>
  <PresentationFormat>Widescreen</PresentationFormat>
  <Paragraphs>231</Paragraphs>
  <Slides>47</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Century Gothic</vt:lpstr>
      <vt:lpstr>Verdana</vt:lpstr>
      <vt:lpstr>Wingdings</vt:lpstr>
      <vt:lpstr>ヒラギノ角ゴ Pro W3</vt:lpstr>
      <vt:lpstr>Vapor Trail</vt:lpstr>
      <vt:lpstr>PowerPoint Presentation</vt:lpstr>
      <vt:lpstr>Today’s Talk</vt:lpstr>
      <vt:lpstr>HI, I’m ANDY</vt:lpstr>
      <vt:lpstr>I make things.</vt:lpstr>
      <vt:lpstr>RIT GAMES &amp; INTERACTIVE MEDIA TIMELINES</vt:lpstr>
      <vt:lpstr>Art|dev|EDU|art|ADMIN|dev|art</vt:lpstr>
      <vt:lpstr>Prior to games / early years</vt:lpstr>
      <vt:lpstr>GAME DESIGN &amp; DEVELOPMENT &amp; WHY &amp; HOW</vt:lpstr>
      <vt:lpstr>EVERYONE KNOWS WHAT I DID.</vt:lpstr>
      <vt:lpstr>GAME DESIGN &amp; DEVELOPMENT ROOTS</vt:lpstr>
      <vt:lpstr>MUPPETS CVE FOR INTRO DEVELOPMENT</vt:lpstr>
      <vt:lpstr>PowerPoint Presentation</vt:lpstr>
      <vt:lpstr>PowerPoint Presentation</vt:lpstr>
      <vt:lpstr> INCREDIBLE ALUMNI</vt:lpstr>
      <vt:lpstr> </vt:lpstr>
      <vt:lpstr>WE LEARN BY MAKING THINGS</vt:lpstr>
      <vt:lpstr>Why IS MAGIC?</vt:lpstr>
      <vt:lpstr>CONVERGENCE OF ANOTHER SORT</vt:lpstr>
      <vt:lpstr>   HOW IS MAGIC: </vt:lpstr>
      <vt:lpstr>MAGIC TODAY &amp; TOMORROW</vt:lpstr>
      <vt:lpstr>…The M is for Messy</vt:lpstr>
      <vt:lpstr>Teaching game production</vt:lpstr>
      <vt:lpstr> A Strange Game   for Strange Reasons</vt:lpstr>
      <vt:lpstr>PowerPoint Presentation</vt:lpstr>
      <vt:lpstr>PowerPoint Presentation</vt:lpstr>
      <vt:lpstr>A SUMMER WITH THE BUFFALO BILLS</vt:lpstr>
      <vt:lpstr>PowerPoint Presentation</vt:lpstr>
      <vt:lpstr>PowerPoint Presentation</vt:lpstr>
      <vt:lpstr>IN GAME UI, DESIGN, GAMEPLAY, ETC.</vt:lpstr>
      <vt:lpstr>OUT OF GAME UI/UX and MENUFLOW</vt:lpstr>
      <vt:lpstr>COMMUNICATIONS INFRASTRUCTURE</vt:lpstr>
      <vt:lpstr>PowerPoint Presentation</vt:lpstr>
      <vt:lpstr>WHAT BIG PROBLEMS WERE WE TRYING TO SOLVE?</vt:lpstr>
      <vt:lpstr>CORE DESIGN PRINCIPLE</vt:lpstr>
      <vt:lpstr>Artech CRE8-A-THON: CHANGING JAM CULTURE</vt:lpstr>
      <vt:lpstr>Future work and IDEAS </vt:lpstr>
      <vt:lpstr>RETHINKING APPRENTICESHIP ?</vt:lpstr>
      <vt:lpstr>NICE SHEEP</vt:lpstr>
      <vt:lpstr>A tale of  two Adams</vt:lpstr>
      <vt:lpstr>A Tale Of Two Adams</vt:lpstr>
      <vt:lpstr>DEVELOPMENT Streaming…</vt:lpstr>
      <vt:lpstr>PowerPoint Presentation</vt:lpstr>
      <vt:lpstr>PowerPoint Presentation</vt:lpstr>
      <vt:lpstr>WHATS NEXT FOR GAMES in higher ed?</vt:lpstr>
      <vt:lpstr>What’s next for andy?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Andy</dc:creator>
  <cp:lastModifiedBy>andy phelps</cp:lastModifiedBy>
  <cp:revision>456</cp:revision>
  <dcterms:created xsi:type="dcterms:W3CDTF">2009-06-02T00:38:38Z</dcterms:created>
  <dcterms:modified xsi:type="dcterms:W3CDTF">2018-11-12T15:43:05Z</dcterms:modified>
</cp:coreProperties>
</file>