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6"/>
  </p:notesMasterIdLst>
  <p:sldIdLst>
    <p:sldId id="557" r:id="rId2"/>
    <p:sldId id="394" r:id="rId3"/>
    <p:sldId id="563" r:id="rId4"/>
    <p:sldId id="568" r:id="rId5"/>
    <p:sldId id="558" r:id="rId6"/>
    <p:sldId id="559" r:id="rId7"/>
    <p:sldId id="560" r:id="rId8"/>
    <p:sldId id="561" r:id="rId9"/>
    <p:sldId id="562" r:id="rId10"/>
    <p:sldId id="570" r:id="rId11"/>
    <p:sldId id="564" r:id="rId12"/>
    <p:sldId id="565" r:id="rId13"/>
    <p:sldId id="566" r:id="rId14"/>
    <p:sldId id="567" r:id="rId15"/>
    <p:sldId id="569" r:id="rId16"/>
    <p:sldId id="571" r:id="rId17"/>
    <p:sldId id="572" r:id="rId18"/>
    <p:sldId id="573" r:id="rId19"/>
    <p:sldId id="256" r:id="rId20"/>
    <p:sldId id="302" r:id="rId21"/>
    <p:sldId id="574" r:id="rId22"/>
    <p:sldId id="575" r:id="rId23"/>
    <p:sldId id="576" r:id="rId24"/>
    <p:sldId id="52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Phelps" initials="AP" lastIdx="1" clrIdx="0">
    <p:extLst>
      <p:ext uri="{19B8F6BF-5375-455C-9EA6-DF929625EA0E}">
        <p15:presenceInfo xmlns:p15="http://schemas.microsoft.com/office/powerpoint/2012/main" userId="S::phelps@american.edu::9c5dcb8b-56b1-40ce-b88d-d8068bb07c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F00FF"/>
    <a:srgbClr val="FF99FF"/>
    <a:srgbClr val="82F1F9"/>
    <a:srgbClr val="CD0110"/>
    <a:srgbClr val="FF2CF8"/>
    <a:srgbClr val="E25A24"/>
    <a:srgbClr val="266998"/>
    <a:srgbClr val="1683C3"/>
    <a:srgbClr val="317AC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342" autoAdjust="0"/>
    <p:restoredTop sz="62159" autoAdjust="0"/>
  </p:normalViewPr>
  <p:slideViewPr>
    <p:cSldViewPr>
      <p:cViewPr varScale="1">
        <p:scale>
          <a:sx n="78" d="100"/>
          <a:sy n="78" d="100"/>
        </p:scale>
        <p:origin x="200" y="320"/>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10/5/21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ppcoda.com/packages-macos-apps-distribu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a:t>
            </a:fld>
            <a:endParaRPr lang="en-US"/>
          </a:p>
        </p:txBody>
      </p:sp>
    </p:spTree>
    <p:extLst>
      <p:ext uri="{BB962C8B-B14F-4D97-AF65-F5344CB8AC3E}">
        <p14:creationId xmlns:p14="http://schemas.microsoft.com/office/powerpoint/2010/main" val="191992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9</a:t>
            </a:fld>
            <a:endParaRPr lang="en-US"/>
          </a:p>
        </p:txBody>
      </p:sp>
    </p:spTree>
    <p:extLst>
      <p:ext uri="{BB962C8B-B14F-4D97-AF65-F5344CB8AC3E}">
        <p14:creationId xmlns:p14="http://schemas.microsoft.com/office/powerpoint/2010/main" val="47140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FROM MODERN VERSION OF NWJS</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1. Make a copy of </a:t>
            </a:r>
            <a:r>
              <a:rPr lang="en-US" sz="1200" kern="1200" dirty="0" err="1">
                <a:solidFill>
                  <a:schemeClr val="tx1"/>
                </a:solidFill>
                <a:effectLst/>
                <a:latin typeface="+mn-lt"/>
                <a:ea typeface="+mn-ea"/>
                <a:cs typeface="+mn-cs"/>
              </a:rPr>
              <a:t>ww</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UNSIGNED.app</a:t>
            </a:r>
            <a:r>
              <a:rPr lang="en-US" sz="1200" kern="1200" dirty="0">
                <a:solidFill>
                  <a:schemeClr val="tx1"/>
                </a:solidFill>
                <a:effectLst/>
                <a:latin typeface="+mn-lt"/>
                <a:ea typeface="+mn-ea"/>
                <a:cs typeface="+mn-cs"/>
              </a:rPr>
              <a:t> and name it </a:t>
            </a:r>
            <a:r>
              <a:rPr lang="en-US" sz="1200" kern="1200" dirty="0" err="1">
                <a:solidFill>
                  <a:schemeClr val="tx1"/>
                </a:solidFill>
                <a:effectLst/>
                <a:latin typeface="+mn-lt"/>
                <a:ea typeface="+mn-ea"/>
                <a:cs typeface="+mn-cs"/>
              </a:rPr>
              <a:t>ww.app</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2. From the shell, remove all extended attribute info</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xattr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AppRoot</a:t>
            </a:r>
            <a:r>
              <a:rPr lang="en-US" sz="1200" kern="1200" dirty="0">
                <a:solidFill>
                  <a:schemeClr val="tx1"/>
                </a:solidFill>
                <a:effectLst/>
                <a:latin typeface="+mn-lt"/>
                <a:ea typeface="+mn-ea"/>
                <a:cs typeface="+mn-cs"/>
              </a:rPr>
              <a:t>/Applications/</a:t>
            </a:r>
            <a:r>
              <a:rPr lang="en-US" sz="1200" kern="1200" dirty="0" err="1">
                <a:solidFill>
                  <a:schemeClr val="tx1"/>
                </a:solidFill>
                <a:effectLst/>
                <a:latin typeface="+mn-lt"/>
                <a:ea typeface="+mn-ea"/>
                <a:cs typeface="+mn-cs"/>
              </a:rPr>
              <a:t>ww.app</a:t>
            </a:r>
            <a:endParaRPr lang="en-US" sz="18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3. From the shell, run ./codesign2.sh</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4. Create a temporary package so we can notarize the app</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pkgbuild</a:t>
            </a:r>
            <a:r>
              <a:rPr lang="en-US" sz="1200" kern="1200" dirty="0">
                <a:solidFill>
                  <a:schemeClr val="tx1"/>
                </a:solidFill>
                <a:effectLst/>
                <a:latin typeface="+mn-lt"/>
                <a:ea typeface="+mn-ea"/>
                <a:cs typeface="+mn-cs"/>
              </a:rPr>
              <a:t> --root </a:t>
            </a:r>
            <a:r>
              <a:rPr lang="en-US" sz="1200" kern="1200" dirty="0" err="1">
                <a:solidFill>
                  <a:schemeClr val="tx1"/>
                </a:solidFill>
                <a:effectLst/>
                <a:latin typeface="+mn-lt"/>
                <a:ea typeface="+mn-ea"/>
                <a:cs typeface="+mn-cs"/>
              </a:rPr>
              <a:t>AppRoot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ww.pkg</a:t>
            </a:r>
            <a:r>
              <a:rPr lang="en-US" sz="1200" kern="1200" dirty="0">
                <a:solidFill>
                  <a:schemeClr val="tx1"/>
                </a:solidFill>
                <a:effectLst/>
                <a:latin typeface="+mn-lt"/>
                <a:ea typeface="+mn-ea"/>
                <a:cs typeface="+mn-cs"/>
              </a:rPr>
              <a:t> --sign ”$NAME ($DEVELOPER_ID_CODE)" --timestamp --	options=runtime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pkgbuild</a:t>
            </a:r>
            <a:r>
              <a:rPr lang="en-US" sz="1200" kern="1200" dirty="0">
                <a:solidFill>
                  <a:schemeClr val="tx1"/>
                </a:solidFill>
                <a:effectLst/>
                <a:latin typeface="+mn-lt"/>
                <a:ea typeface="+mn-ea"/>
                <a:cs typeface="+mn-cs"/>
              </a:rPr>
              <a:t> --install-location /Applications --component ///Applications/</a:t>
            </a:r>
            <a:r>
              <a:rPr lang="en-US" sz="1200" kern="1200" dirty="0" err="1">
                <a:solidFill>
                  <a:schemeClr val="tx1"/>
                </a:solidFill>
                <a:effectLst/>
                <a:latin typeface="+mn-lt"/>
                <a:ea typeface="+mn-ea"/>
                <a:cs typeface="+mn-cs"/>
              </a:rPr>
              <a:t>ww.app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ww.pkg</a:t>
            </a:r>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--sign ”$NAME 	//($DEVELOPER_ID_CODE)" --timestamp --options=runtime</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5. When successful (see way to check below) – notarize the app:</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xcrun</a:t>
            </a:r>
            <a:r>
              <a:rPr lang="en-US" sz="1200" kern="1200" dirty="0">
                <a:solidFill>
                  <a:schemeClr val="tx1"/>
                </a:solidFill>
                <a:effectLst/>
                <a:latin typeface="+mn-lt"/>
                <a:ea typeface="+mn-ea"/>
                <a:cs typeface="+mn-cs"/>
              </a:rPr>
              <a:t> stapler staple ./</a:t>
            </a:r>
            <a:r>
              <a:rPr lang="en-US" sz="1200" kern="1200" dirty="0" err="1">
                <a:solidFill>
                  <a:schemeClr val="tx1"/>
                </a:solidFill>
                <a:effectLst/>
                <a:latin typeface="+mn-lt"/>
                <a:ea typeface="+mn-ea"/>
                <a:cs typeface="+mn-cs"/>
              </a:rPr>
              <a:t>AppRoot</a:t>
            </a:r>
            <a:r>
              <a:rPr lang="en-US" sz="1200" kern="1200" dirty="0">
                <a:solidFill>
                  <a:schemeClr val="tx1"/>
                </a:solidFill>
                <a:effectLst/>
                <a:latin typeface="+mn-lt"/>
                <a:ea typeface="+mn-ea"/>
                <a:cs typeface="+mn-cs"/>
              </a:rPr>
              <a:t>/Applications/</a:t>
            </a:r>
            <a:r>
              <a:rPr lang="en-US" sz="1200" kern="1200" dirty="0" err="1">
                <a:solidFill>
                  <a:schemeClr val="tx1"/>
                </a:solidFill>
                <a:effectLst/>
                <a:latin typeface="+mn-lt"/>
                <a:ea typeface="+mn-ea"/>
                <a:cs typeface="+mn-cs"/>
              </a:rPr>
              <a:t>ww.app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6. Create the full distro package (IN THE PACKAGES SOFTWARE   </a:t>
            </a:r>
            <a:r>
              <a:rPr lang="en-US" sz="1200" u="sng" kern="1200" dirty="0">
                <a:solidFill>
                  <a:schemeClr val="tx1"/>
                </a:solidFill>
                <a:effectLst/>
                <a:latin typeface="+mn-lt"/>
                <a:ea typeface="+mn-ea"/>
                <a:cs typeface="+mn-cs"/>
                <a:hlinkClick r:id="rId3"/>
              </a:rPr>
              <a:t>https://www.appcoda.com/packages-macos-apps-distribution/</a:t>
            </a:r>
            <a:r>
              <a:rPr lang="en-US" sz="1200" kern="1200" dirty="0">
                <a:solidFill>
                  <a:schemeClr val="tx1"/>
                </a:solidFill>
                <a:effectLst/>
                <a:latin typeface="+mn-lt"/>
                <a:ea typeface="+mn-ea"/>
                <a:cs typeface="+mn-cs"/>
              </a:rPr>
              <a:t> )and then take what it output, put it back in the root directory and rename to </a:t>
            </a:r>
            <a:r>
              <a:rPr lang="en-US" sz="1200" kern="1200" dirty="0" err="1">
                <a:solidFill>
                  <a:schemeClr val="tx1"/>
                </a:solidFill>
                <a:effectLst/>
                <a:latin typeface="+mn-lt"/>
                <a:ea typeface="+mn-ea"/>
                <a:cs typeface="+mn-cs"/>
              </a:rPr>
              <a:t>ww.pkg</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7. Sign the full package using </a:t>
            </a:r>
            <a:r>
              <a:rPr lang="en-US" sz="1200" kern="1200" dirty="0" err="1">
                <a:solidFill>
                  <a:schemeClr val="tx1"/>
                </a:solidFill>
                <a:effectLst/>
                <a:latin typeface="+mn-lt"/>
                <a:ea typeface="+mn-ea"/>
                <a:cs typeface="+mn-cs"/>
              </a:rPr>
              <a:t>productsign</a:t>
            </a:r>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productsign</a:t>
            </a:r>
            <a:r>
              <a:rPr lang="en-US" sz="1200" kern="1200" dirty="0">
                <a:solidFill>
                  <a:schemeClr val="tx1"/>
                </a:solidFill>
                <a:effectLst/>
                <a:latin typeface="+mn-lt"/>
                <a:ea typeface="+mn-ea"/>
                <a:cs typeface="+mn-cs"/>
              </a:rPr>
              <a:t> --sign ”$NAME ($DEVELOPER_ID_CODE)" --timestamp --options=runtime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ww.pkg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wws.pkg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unsigned.pkg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signed.pkg</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8. Submit the SIGNED package for verification</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xcrun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altool</a:t>
            </a:r>
            <a:r>
              <a:rPr lang="en-US" sz="1200" kern="1200" dirty="0">
                <a:solidFill>
                  <a:schemeClr val="tx1"/>
                </a:solidFill>
                <a:effectLst/>
                <a:latin typeface="+mn-lt"/>
                <a:ea typeface="+mn-ea"/>
                <a:cs typeface="+mn-cs"/>
              </a:rPr>
              <a:t> --notarize-app --primary-bundle-id "</a:t>
            </a:r>
            <a:r>
              <a:rPr lang="en-US" sz="1200" kern="1200" dirty="0" err="1">
                <a:solidFill>
                  <a:schemeClr val="tx1"/>
                </a:solidFill>
                <a:effectLst/>
                <a:latin typeface="+mn-lt"/>
                <a:ea typeface="+mn-ea"/>
                <a:cs typeface="+mn-cs"/>
              </a:rPr>
              <a:t>io.nwjs.nwjs</a:t>
            </a:r>
            <a:r>
              <a:rPr lang="en-US" sz="1200" kern="1200" dirty="0">
                <a:solidFill>
                  <a:schemeClr val="tx1"/>
                </a:solidFill>
                <a:effectLst/>
                <a:latin typeface="+mn-lt"/>
                <a:ea typeface="+mn-ea"/>
                <a:cs typeface="+mn-cs"/>
              </a:rPr>
              <a:t>" --file "</a:t>
            </a:r>
            <a:r>
              <a:rPr lang="en-US" sz="1200" kern="1200" dirty="0" err="1">
                <a:solidFill>
                  <a:schemeClr val="tx1"/>
                </a:solidFill>
                <a:effectLst/>
                <a:latin typeface="+mn-lt"/>
                <a:ea typeface="+mn-ea"/>
                <a:cs typeface="+mn-cs"/>
              </a:rPr>
              <a:t>wws.pkg</a:t>
            </a:r>
            <a:r>
              <a:rPr lang="en-US" sz="1200" kern="1200" dirty="0">
                <a:solidFill>
                  <a:schemeClr val="tx1"/>
                </a:solidFill>
                <a:effectLst/>
                <a:latin typeface="+mn-lt"/>
                <a:ea typeface="+mn-ea"/>
                <a:cs typeface="+mn-cs"/>
              </a:rPr>
              <a:t>" --username 	“$DEVELOPER_EMAIL_ADDRESS" --password ”$DEVELOPER_PASSWORD"</a:t>
            </a:r>
            <a:endParaRPr lang="en-US" sz="1400" kern="1200" dirty="0">
              <a:solidFill>
                <a:schemeClr val="tx1"/>
              </a:solidFill>
              <a:effectLst/>
              <a:latin typeface="+mn-lt"/>
              <a:ea typeface="+mn-ea"/>
              <a:cs typeface="+mn-cs"/>
            </a:endParaRPr>
          </a:p>
          <a:p>
            <a:pPr lvl="1"/>
            <a:r>
              <a:rPr lang="en-US" sz="1400" kern="1200" dirty="0">
                <a:solidFill>
                  <a:schemeClr val="tx1"/>
                </a:solidFill>
                <a:effectLst/>
                <a:latin typeface="+mn-lt"/>
                <a:ea typeface="+mn-ea"/>
                <a:cs typeface="+mn-cs"/>
              </a:rPr>
              <a:t>9. </a:t>
            </a:r>
            <a:r>
              <a:rPr lang="en-US" sz="1200" kern="1200" dirty="0">
                <a:solidFill>
                  <a:schemeClr val="tx1"/>
                </a:solidFill>
                <a:effectLst/>
                <a:latin typeface="+mn-lt"/>
                <a:ea typeface="+mn-ea"/>
                <a:cs typeface="+mn-cs"/>
              </a:rPr>
              <a:t>Check on status until hopefully success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xcrun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altool</a:t>
            </a:r>
            <a:r>
              <a:rPr lang="en-US" sz="1200" kern="1200" dirty="0">
                <a:solidFill>
                  <a:schemeClr val="tx1"/>
                </a:solidFill>
                <a:effectLst/>
                <a:latin typeface="+mn-lt"/>
                <a:ea typeface="+mn-ea"/>
                <a:cs typeface="+mn-cs"/>
              </a:rPr>
              <a:t> --notarization-info &lt;&lt;</a:t>
            </a:r>
            <a:r>
              <a:rPr lang="en-US" sz="1200" kern="1200" dirty="0" err="1">
                <a:solidFill>
                  <a:schemeClr val="tx1"/>
                </a:solidFill>
                <a:effectLst/>
                <a:latin typeface="+mn-lt"/>
                <a:ea typeface="+mn-ea"/>
                <a:cs typeface="+mn-cs"/>
              </a:rPr>
              <a:t>RequestUUID</a:t>
            </a:r>
            <a:r>
              <a:rPr lang="en-US" sz="1200" kern="1200" dirty="0">
                <a:solidFill>
                  <a:schemeClr val="tx1"/>
                </a:solidFill>
                <a:effectLst/>
                <a:latin typeface="+mn-lt"/>
                <a:ea typeface="+mn-ea"/>
                <a:cs typeface="+mn-cs"/>
              </a:rPr>
              <a:t>&gt;&gt; --username “$DEVELOPER_EMAIL_ADDRESS" </a:t>
            </a:r>
          </a:p>
          <a:p>
            <a:r>
              <a:rPr lang="en-US" sz="1200" kern="1200" dirty="0">
                <a:solidFill>
                  <a:schemeClr val="tx1"/>
                </a:solidFill>
                <a:effectLst/>
                <a:latin typeface="+mn-lt"/>
                <a:ea typeface="+mn-ea"/>
                <a:cs typeface="+mn-cs"/>
              </a:rPr>
              <a:t>	--password ”$DEVELOPER_PASSWORD”</a:t>
            </a:r>
          </a:p>
          <a:p>
            <a:pPr lvl="1"/>
            <a:r>
              <a:rPr lang="en-US" sz="1200" kern="1200" dirty="0">
                <a:solidFill>
                  <a:schemeClr val="tx1"/>
                </a:solidFill>
                <a:effectLst/>
                <a:latin typeface="+mn-lt"/>
                <a:ea typeface="+mn-ea"/>
                <a:cs typeface="+mn-cs"/>
              </a:rPr>
              <a:t>10. Staple the approval to the package, and then the app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xcrun</a:t>
            </a:r>
            <a:r>
              <a:rPr lang="en-US" sz="1200" kern="1200" dirty="0">
                <a:solidFill>
                  <a:schemeClr val="tx1"/>
                </a:solidFill>
                <a:effectLst/>
                <a:latin typeface="+mn-lt"/>
                <a:ea typeface="+mn-ea"/>
                <a:cs typeface="+mn-cs"/>
              </a:rPr>
              <a:t> stapler staple </a:t>
            </a:r>
            <a:r>
              <a:rPr lang="en-US" sz="1200" kern="1200" dirty="0" err="1">
                <a:solidFill>
                  <a:schemeClr val="tx1"/>
                </a:solidFill>
                <a:effectLst/>
                <a:latin typeface="+mn-lt"/>
                <a:ea typeface="+mn-ea"/>
                <a:cs typeface="+mn-cs"/>
              </a:rPr>
              <a:t>wws.pkg</a:t>
            </a:r>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21</a:t>
            </a:fld>
            <a:endParaRPr lang="en-US"/>
          </a:p>
        </p:txBody>
      </p:sp>
    </p:spTree>
    <p:extLst>
      <p:ext uri="{BB962C8B-B14F-4D97-AF65-F5344CB8AC3E}">
        <p14:creationId xmlns:p14="http://schemas.microsoft.com/office/powerpoint/2010/main" val="406527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24</a:t>
            </a:fld>
            <a:endParaRPr lang="en-US"/>
          </a:p>
        </p:txBody>
      </p:sp>
    </p:spTree>
    <p:extLst>
      <p:ext uri="{BB962C8B-B14F-4D97-AF65-F5344CB8AC3E}">
        <p14:creationId xmlns:p14="http://schemas.microsoft.com/office/powerpoint/2010/main" val="221170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10/5/21</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10/5/21</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10/5/21</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10/5/21</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10/5/21</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10/5/21</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10/5/21</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10/5/21</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447800" y="60960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a:t>
            </a:r>
          </a:p>
          <a:p>
            <a:pPr algn="l"/>
            <a:r>
              <a:rPr lang="en-US" sz="1200" baseline="0" dirty="0">
                <a:solidFill>
                  <a:schemeClr val="tx2">
                    <a:lumMod val="90000"/>
                  </a:schemeClr>
                </a:solidFill>
                <a:latin typeface="Calibri" panose="020F0502020204030204" pitchFamily="34" charset="0"/>
              </a:rPr>
              <a:t>ANDYWORLD.IO </a:t>
            </a:r>
          </a:p>
          <a:p>
            <a:pPr algn="l"/>
            <a:r>
              <a:rPr lang="en-US" sz="1200" baseline="0" dirty="0">
                <a:solidFill>
                  <a:schemeClr val="tx2">
                    <a:lumMod val="90000"/>
                  </a:schemeClr>
                </a:solidFill>
                <a:latin typeface="Calibri" panose="020F0502020204030204" pitchFamily="34" charset="0"/>
              </a:rPr>
              <a:t>@ANDYMPHELPS</a:t>
            </a:r>
            <a:endParaRPr lang="en-US" sz="1200" dirty="0">
              <a:solidFill>
                <a:schemeClr val="tx2">
                  <a:lumMod val="90000"/>
                </a:schemeClr>
              </a:solidFill>
              <a:latin typeface="Calibri" panose="020F0502020204030204" pitchFamily="34" charset="0"/>
            </a:endParaRPr>
          </a:p>
        </p:txBody>
      </p:sp>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28600" y="6096000"/>
            <a:ext cx="1066800" cy="555131"/>
          </a:xfrm>
          <a:prstGeom prst="rect">
            <a:avLst/>
          </a:prstGeom>
          <a:ln w="12700">
            <a:solidFill>
              <a:schemeClr val="tx1"/>
            </a:solidFill>
          </a:ln>
        </p:spPr>
      </p:pic>
      <p:pic>
        <p:nvPicPr>
          <p:cNvPr id="5" name="Picture 4">
            <a:extLst>
              <a:ext uri="{FF2B5EF4-FFF2-40B4-BE49-F238E27FC236}">
                <a16:creationId xmlns:a16="http://schemas.microsoft.com/office/drawing/2014/main" id="{3A676D98-126E-4236-8D46-CA16B3B7F49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11430474" y="6096000"/>
            <a:ext cx="532926" cy="559613"/>
          </a:xfrm>
          <a:prstGeom prst="rect">
            <a:avLst/>
          </a:prstGeom>
          <a:ln w="12700">
            <a:solidFill>
              <a:schemeClr val="tx1"/>
            </a:solidFill>
          </a:ln>
        </p:spPr>
      </p:pic>
      <p:pic>
        <p:nvPicPr>
          <p:cNvPr id="6" name="Picture 5">
            <a:extLst>
              <a:ext uri="{FF2B5EF4-FFF2-40B4-BE49-F238E27FC236}">
                <a16:creationId xmlns:a16="http://schemas.microsoft.com/office/drawing/2014/main" id="{A4751B3E-32C5-4069-85EA-68A80BBA66C4}"/>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622356" y="6100481"/>
            <a:ext cx="571500" cy="555132"/>
          </a:xfrm>
          <a:prstGeom prst="rect">
            <a:avLst/>
          </a:prstGeom>
          <a:ln w="12700">
            <a:solidFill>
              <a:schemeClr val="tx1"/>
            </a:solidFill>
          </a:ln>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tiff"/><Relationship Id="rId4" Type="http://schemas.openxmlformats.org/officeDocument/2006/relationships/image" Target="../media/image21.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0.jpeg"/><Relationship Id="rId7" Type="http://schemas.openxmlformats.org/officeDocument/2006/relationships/image" Target="../media/image10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eveloper.mozilla.org/en-US/docs/Web/API/Storage" TargetMode="External"/><Relationship Id="rId2" Type="http://schemas.openxmlformats.org/officeDocument/2006/relationships/hyperlink" Target="https://developer.mozilla.org/en-US/docs/Web/API/Window" TargetMode="External"/><Relationship Id="rId1" Type="http://schemas.openxmlformats.org/officeDocument/2006/relationships/slideLayout" Target="../slideLayouts/slideLayout2.xml"/><Relationship Id="rId6" Type="http://schemas.openxmlformats.org/officeDocument/2006/relationships/hyperlink" Target="https://developer.mozilla.org/en-US/docs/Web/API/Window/sessionStorage" TargetMode="External"/><Relationship Id="rId5" Type="http://schemas.openxmlformats.org/officeDocument/2006/relationships/hyperlink" Target="https://developer.mozilla.org/en-US/docs/Glossary/Origin" TargetMode="External"/><Relationship Id="rId4" Type="http://schemas.openxmlformats.org/officeDocument/2006/relationships/hyperlink" Target="https://developer.mozilla.org/en-US/docs/Web/API/Docume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0FC9D4-9E36-1C4C-89DD-0756B5A18793}"/>
              </a:ext>
            </a:extLst>
          </p:cNvPr>
          <p:cNvPicPr>
            <a:picLocks noChangeAspect="1"/>
          </p:cNvPicPr>
          <p:nvPr/>
        </p:nvPicPr>
        <p:blipFill rotWithShape="1">
          <a:blip r:embed="rId3"/>
          <a:srcRect t="23338" b="25560"/>
          <a:stretch/>
        </p:blipFill>
        <p:spPr>
          <a:xfrm>
            <a:off x="0" y="35942"/>
            <a:ext cx="12192000" cy="3505200"/>
          </a:xfrm>
          <a:prstGeom prst="rect">
            <a:avLst/>
          </a:prstGeom>
        </p:spPr>
      </p:pic>
      <p:sp>
        <p:nvSpPr>
          <p:cNvPr id="17" name="Rectangle 16">
            <a:extLst>
              <a:ext uri="{FF2B5EF4-FFF2-40B4-BE49-F238E27FC236}">
                <a16:creationId xmlns:a16="http://schemas.microsoft.com/office/drawing/2014/main" id="{5EC125D9-D7D7-46BF-BF1B-08D7BFE3740D}"/>
              </a:ext>
            </a:extLst>
          </p:cNvPr>
          <p:cNvSpPr/>
          <p:nvPr/>
        </p:nvSpPr>
        <p:spPr>
          <a:xfrm>
            <a:off x="-13242" y="980269"/>
            <a:ext cx="12213117" cy="2581106"/>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1757459" y="4278613"/>
            <a:ext cx="10205941" cy="17411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solidFill>
                  <a:schemeClr val="tx1"/>
                </a:solidFill>
              </a:rPr>
              <a:t>Andrew M. Phelps</a:t>
            </a:r>
          </a:p>
          <a:p>
            <a:pPr marL="0" indent="0">
              <a:spcBef>
                <a:spcPts val="0"/>
              </a:spcBef>
              <a:buNone/>
            </a:pPr>
            <a:r>
              <a:rPr lang="en-US" sz="1400" b="1" dirty="0">
                <a:solidFill>
                  <a:schemeClr val="tx1"/>
                </a:solidFill>
              </a:rPr>
              <a:t>Professor of Human Interface Technology (HITLabNZ), College of Engineering, University of Canterbury, NZ</a:t>
            </a:r>
          </a:p>
          <a:p>
            <a:pPr marL="0" indent="0">
              <a:spcBef>
                <a:spcPts val="0"/>
              </a:spcBef>
              <a:buNone/>
            </a:pPr>
            <a:r>
              <a:rPr lang="en-US" sz="1400" b="1" dirty="0">
                <a:solidFill>
                  <a:schemeClr val="tx1"/>
                </a:solidFill>
              </a:rPr>
              <a:t>Professor, Film &amp; Media Arts, School of Communication, American University, USA</a:t>
            </a:r>
          </a:p>
          <a:p>
            <a:pPr marL="0" indent="0">
              <a:spcBef>
                <a:spcPts val="0"/>
              </a:spcBef>
              <a:buNone/>
            </a:pPr>
            <a:r>
              <a:rPr lang="en-US" sz="1400" b="1" dirty="0">
                <a:solidFill>
                  <a:schemeClr val="tx1"/>
                </a:solidFill>
              </a:rPr>
              <a:t>Professor, Computer Science, College of Arts &amp; Sciences, American University, USA</a:t>
            </a:r>
          </a:p>
          <a:p>
            <a:pPr marL="0" indent="0">
              <a:spcBef>
                <a:spcPts val="0"/>
              </a:spcBef>
              <a:buNone/>
            </a:pPr>
            <a:r>
              <a:rPr lang="en-US" sz="1400" dirty="0">
                <a:solidFill>
                  <a:schemeClr val="tx1"/>
                </a:solidFill>
              </a:rPr>
              <a:t>Director, AU Game Center &amp; American University Game Initiative</a:t>
            </a:r>
          </a:p>
          <a:p>
            <a:pPr marL="0" indent="0">
              <a:spcBef>
                <a:spcPts val="0"/>
              </a:spcBef>
              <a:buNone/>
            </a:pPr>
            <a:r>
              <a:rPr lang="en-US" sz="1400" dirty="0">
                <a:solidFill>
                  <a:schemeClr val="tx1"/>
                </a:solidFill>
              </a:rPr>
              <a:t>President, Higher Education Video Game Alliance</a:t>
            </a:r>
          </a:p>
          <a:p>
            <a:pPr marL="0" indent="0">
              <a:spcBef>
                <a:spcPts val="0"/>
              </a:spcBef>
              <a:buNone/>
            </a:pPr>
            <a:endParaRPr lang="en-US" sz="1400" dirty="0">
              <a:solidFill>
                <a:schemeClr val="tx1"/>
              </a:solidFill>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9501" y="4357372"/>
            <a:ext cx="1371600" cy="1371600"/>
          </a:xfrm>
          <a:prstGeom prst="rect">
            <a:avLst/>
          </a:prstGeom>
          <a:ln w="25400">
            <a:solidFill>
              <a:schemeClr val="tx1"/>
            </a:solidFill>
          </a:ln>
        </p:spPr>
      </p:pic>
      <p:sp>
        <p:nvSpPr>
          <p:cNvPr id="12" name="Rectangle 11">
            <a:extLst>
              <a:ext uri="{FF2B5EF4-FFF2-40B4-BE49-F238E27FC236}">
                <a16:creationId xmlns:a16="http://schemas.microsoft.com/office/drawing/2014/main" id="{1AE89B14-FE1F-48C1-8E7D-F0682AC312F6}"/>
              </a:ext>
            </a:extLst>
          </p:cNvPr>
          <p:cNvSpPr/>
          <p:nvPr/>
        </p:nvSpPr>
        <p:spPr>
          <a:xfrm>
            <a:off x="196104" y="1860646"/>
            <a:ext cx="11947846" cy="1480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sz="19900" b="1" dirty="0">
              <a:solidFill>
                <a:schemeClr val="bg1"/>
              </a:solidFill>
            </a:endParaRPr>
          </a:p>
        </p:txBody>
      </p:sp>
      <p:sp>
        <p:nvSpPr>
          <p:cNvPr id="15" name="Rectangle 14"/>
          <p:cNvSpPr/>
          <p:nvPr/>
        </p:nvSpPr>
        <p:spPr>
          <a:xfrm>
            <a:off x="34195" y="2057400"/>
            <a:ext cx="12186641" cy="858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t>HACKING TWINE</a:t>
            </a:r>
          </a:p>
          <a:p>
            <a:pPr algn="ctr"/>
            <a:r>
              <a:rPr lang="en-US" sz="2800" b="1" dirty="0"/>
              <a:t>Implications of Extending State-Based Tracking Elements and Application Packaging for HTML-Based Interactive Narratives </a:t>
            </a:r>
          </a:p>
        </p:txBody>
      </p:sp>
      <p:sp>
        <p:nvSpPr>
          <p:cNvPr id="21" name="Rectangle 20"/>
          <p:cNvSpPr/>
          <p:nvPr/>
        </p:nvSpPr>
        <p:spPr>
          <a:xfrm>
            <a:off x="-1" y="3547296"/>
            <a:ext cx="12199877" cy="981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E51F48-5912-43BA-A933-3B7F64ACAD4A}"/>
              </a:ext>
            </a:extLst>
          </p:cNvPr>
          <p:cNvSpPr/>
          <p:nvPr/>
        </p:nvSpPr>
        <p:spPr>
          <a:xfrm>
            <a:off x="0" y="4038600"/>
            <a:ext cx="12224418" cy="9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56E26B-8468-4C30-BA9F-64A6ED69193E}"/>
              </a:ext>
            </a:extLst>
          </p:cNvPr>
          <p:cNvSpPr/>
          <p:nvPr/>
        </p:nvSpPr>
        <p:spPr>
          <a:xfrm>
            <a:off x="0" y="3603403"/>
            <a:ext cx="12192000" cy="463142"/>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Presented for the ARDIN Online Monthly Gathering | October 2021</a:t>
            </a:r>
          </a:p>
        </p:txBody>
      </p:sp>
      <p:sp>
        <p:nvSpPr>
          <p:cNvPr id="4" name="Rectangle 3">
            <a:extLst>
              <a:ext uri="{FF2B5EF4-FFF2-40B4-BE49-F238E27FC236}">
                <a16:creationId xmlns:a16="http://schemas.microsoft.com/office/drawing/2014/main" id="{4903BA4A-6716-4491-AB4E-09B04411F6B1}"/>
              </a:ext>
            </a:extLst>
          </p:cNvPr>
          <p:cNvSpPr/>
          <p:nvPr/>
        </p:nvSpPr>
        <p:spPr>
          <a:xfrm>
            <a:off x="0" y="0"/>
            <a:ext cx="12221674" cy="68579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86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FC90-EAC1-F748-A23A-4271A3CD695C}"/>
              </a:ext>
            </a:extLst>
          </p:cNvPr>
          <p:cNvSpPr>
            <a:spLocks noGrp="1"/>
          </p:cNvSpPr>
          <p:nvPr>
            <p:ph type="title"/>
          </p:nvPr>
        </p:nvSpPr>
        <p:spPr/>
        <p:txBody>
          <a:bodyPr/>
          <a:lstStyle/>
          <a:p>
            <a:r>
              <a:rPr lang="en-US" dirty="0"/>
              <a:t>THIS IS WHAT IS ACTUALLY IN THERE</a:t>
            </a:r>
          </a:p>
        </p:txBody>
      </p:sp>
      <p:sp>
        <p:nvSpPr>
          <p:cNvPr id="3" name="Content Placeholder 2">
            <a:extLst>
              <a:ext uri="{FF2B5EF4-FFF2-40B4-BE49-F238E27FC236}">
                <a16:creationId xmlns:a16="http://schemas.microsoft.com/office/drawing/2014/main" id="{C39668A4-422B-C44A-B024-A967BAE81A84}"/>
              </a:ext>
            </a:extLst>
          </p:cNvPr>
          <p:cNvSpPr>
            <a:spLocks noGrp="1"/>
          </p:cNvSpPr>
          <p:nvPr>
            <p:ph idx="1"/>
          </p:nvPr>
        </p:nvSpPr>
        <p:spPr>
          <a:xfrm>
            <a:off x="685800" y="1676400"/>
            <a:ext cx="10820400" cy="4024125"/>
          </a:xfrm>
        </p:spPr>
        <p:txBody>
          <a:bodyPr/>
          <a:lstStyle/>
          <a:p>
            <a:pPr marL="0" indent="0">
              <a:buNone/>
            </a:pPr>
            <a:r>
              <a:rPr lang="en-US" sz="1000" dirty="0"/>
              <a:t>{"(Saved Game Filename 5AA9EAA4-5CD3-40D1-A199-CBBA0A70B914) Slot A":"","(Saved Game 5AA9EAA4-5CD3-40D1-A199-CBBA0A70B914) Slot A":"[{\"passage\":\"Arrival\",\"variables\":{}},{\"passage\":\"Ghost and Spunk\",\"variables\":{}},{\"passage\":\"Arrival\",\"variables\":{}},{\"passage\":\"Ghost and Spunk\",\"variables\":{}},{\"passage\":\"Arrival\",\"variables\":{}},{\"passage\":\"shrill, whistling noise\",\"variables\":{}},{\"passage\":\"into the kitchen\",\"variables\":{}},{\"passage\":\"pour the boiling water into the mug\",\"variables\":{}},{\"passage\":\"Explore the House\",\"variables\":{}},{\"passage\":\"Arrival\",\"variables\":{}},{\"passage\":\"Arrival\",\"variables\":{}},{\"passage\":\"Arrival\",\"variables\":{}},{\"passage\":\"Arrival\",\"variables\":{}},{\"passage\":\"Ghost and Spunk\",\"variables\":{}},{\"passage\":\"shrill, whistling noise\",\"variables\":{}},{\"passage\":\"into the kitchen\",\"variables\":{}},{\"passage\":\"pour the boiling water into the mug\",\"variables\":{}},{\"passage\":\"Explore the House\",\"variables\":{}},{\"passage\":\"Follow Spunk into the basement\",\"variables\":{}},{\"passage\":\"You try to push the door open\",\"variables\":{}},{\"passage\":\"living room after basement\",\"variables\":{}},{\"passage\":\"ask shelf how to open basement door\",\"variables\":{}},{\"passage\":\"opening basement door with knocking\",\"variables\":{}},{\"passage\":\"knock a little rhythm\",\"variables\":{}},{\"passage\":\"magical furnace\",\"variables\":{}},{\"passage\":\"Arrival\",\"variables\":{}},{\"passage\":\"Ghost and Spunk\",\"variables\":{}},{\"passage\":\"shrill, whistling noise\",\"variables\":{}},{\"passage\":\"into the kitchen\",\"variables\":{}},{\"passage\":\"pour the boiling water into the mug\",\"variables\":{}},{\"passage\":\"Explore the House\",\"variables\":{}},{\"passage\":\"Follow Spunk into the basement\",\"variables\":{}},{\"passage\":\"You try to push the door open\",\"variables\":{}},{\"passage\":\"living room after basement\",\"variables\":{}},{\"passage\":\"ask shelf how to open basement door\",\"variables\":{}},{\"passage\":\"opening basement door with knocking\",\"variables\":{}},{\"passage\":\"knock a little rhythm\",\"variables\":{}},{\"passage\":\"Arrival\",\"variables\":{}},{\"passage\":\"Ghost and Spunk\",\"variables\":{}},{\"passage\":\"shrill, whistling noise\",\"variables\":{}},{\"passage\":\"Arrival\",\"variables\":{}},{\"passage\":\"Ghost and Spunk\",\"variables\":{}},{\"passage\":\"Arrival\",\"variables\":{}},{\"passage\":\"Arrival\",\"variables\":{}},{\"passage\":\"Arrival\",\"variables\":{}},{\"passage\":\"Ghost and Spunk\",\"variables\":{}},{\"passage\":\"shrill, whistling noise\",\"variables\":{}},{\"passage\":\"Arrival\",\"variables\":{}},{\"passage\":\"shrill, whistling noise\",\"variables\":{}},{\"passage\":\"Arrival\",\"variables\":{}},{\"passage\":\"Arrival\",\"variables\":{}},{\"passage\":\"Ghost and Spunk\",\"variables\":{}},{\"passage\":\"shrill, whistling noise\",\"variables\":{}},{\"passage\":\"Arrival\",\"variables\":{}},{\"passage\":\"Arrival\",\"variables\":{}},{\"passage\":\"Arrival\",\"variables\":{}},{\"passage\":\"Ghost and Spunk\",\"variables\":{}},{\"passage\":\"shrill, whistling noise\",\"variables\":{}},{\"passage\":\"Arrival\",\"variables\":{}},{\"passage\":\"Arrival\",\"variables\":{}},{\"passage\":\"Ghost and Spunk\",\"variables\":{}},{\"passage\":\"shrill, whistling noise\",\"variables\":{}},{\"passage\":\"Arrival\",\"variables\":{}},{\"passage\":\"shrill, whistling noise\",\"variables\":{}},{\"passage\":\"Arrival\",\"variables\":{}},{\"passage\":\"shrill, whistling noise\",\"variables\":{}},{\"passage\":\"into the kitchen\",\"variables\":{}},{\"passage\":\"pour the boiling water into the mug\",\"variables\":{}},{\"passage\":\"Explore the House\",\"variables\":{}}]"}</a:t>
            </a:r>
          </a:p>
        </p:txBody>
      </p:sp>
    </p:spTree>
    <p:extLst>
      <p:ext uri="{BB962C8B-B14F-4D97-AF65-F5344CB8AC3E}">
        <p14:creationId xmlns:p14="http://schemas.microsoft.com/office/powerpoint/2010/main" val="4071423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EA62B-D897-9248-80E6-4513599AF2C8}"/>
              </a:ext>
            </a:extLst>
          </p:cNvPr>
          <p:cNvSpPr>
            <a:spLocks noGrp="1"/>
          </p:cNvSpPr>
          <p:nvPr>
            <p:ph type="title"/>
          </p:nvPr>
        </p:nvSpPr>
        <p:spPr/>
        <p:txBody>
          <a:bodyPr/>
          <a:lstStyle/>
          <a:p>
            <a:r>
              <a:rPr lang="en-US" dirty="0"/>
              <a:t>Remember local storage was read only?</a:t>
            </a:r>
          </a:p>
        </p:txBody>
      </p:sp>
      <p:sp>
        <p:nvSpPr>
          <p:cNvPr id="3" name="Content Placeholder 2">
            <a:extLst>
              <a:ext uri="{FF2B5EF4-FFF2-40B4-BE49-F238E27FC236}">
                <a16:creationId xmlns:a16="http://schemas.microsoft.com/office/drawing/2014/main" id="{DDD25736-773D-2743-930B-D8C67DF97412}"/>
              </a:ext>
            </a:extLst>
          </p:cNvPr>
          <p:cNvSpPr>
            <a:spLocks noGrp="1"/>
          </p:cNvSpPr>
          <p:nvPr>
            <p:ph idx="1"/>
          </p:nvPr>
        </p:nvSpPr>
        <p:spPr/>
        <p:txBody>
          <a:bodyPr/>
          <a:lstStyle/>
          <a:p>
            <a:r>
              <a:rPr lang="en-US" dirty="0"/>
              <a:t>Well, not really, because you can set item/value pairs. </a:t>
            </a:r>
          </a:p>
          <a:p>
            <a:r>
              <a:rPr lang="en-US" dirty="0"/>
              <a:t>You can also thus OVERWRITE item/value pairs with the same names. </a:t>
            </a:r>
          </a:p>
          <a:p>
            <a:r>
              <a:rPr lang="en-US" dirty="0"/>
              <a:t>So you can, in essence, store those same item/value pairs in other places, and can then overwrite them in the </a:t>
            </a:r>
            <a:r>
              <a:rPr lang="en-US" dirty="0" err="1"/>
              <a:t>localStorage</a:t>
            </a:r>
            <a:r>
              <a:rPr lang="en-US" dirty="0"/>
              <a:t> of the window, which in essence makes it writeable as well as readable.</a:t>
            </a:r>
          </a:p>
          <a:p>
            <a:endParaRPr lang="en-US" dirty="0"/>
          </a:p>
          <a:p>
            <a:r>
              <a:rPr lang="en-US" dirty="0"/>
              <a:t>Twine makes a default system available to do this that stores the current state in a named ‘slot’ as an homage to old video game file systems (</a:t>
            </a:r>
            <a:r>
              <a:rPr lang="en-US" dirty="0" err="1"/>
              <a:t>SlotA</a:t>
            </a:r>
            <a:r>
              <a:rPr lang="en-US" dirty="0"/>
              <a:t>, </a:t>
            </a:r>
            <a:r>
              <a:rPr lang="en-US" dirty="0" err="1"/>
              <a:t>SlotB</a:t>
            </a:r>
            <a:r>
              <a:rPr lang="en-US" dirty="0"/>
              <a:t>, </a:t>
            </a:r>
            <a:r>
              <a:rPr lang="en-US" dirty="0" err="1"/>
              <a:t>etc</a:t>
            </a:r>
            <a:r>
              <a:rPr lang="en-US" dirty="0"/>
              <a:t>)</a:t>
            </a:r>
          </a:p>
        </p:txBody>
      </p:sp>
    </p:spTree>
    <p:extLst>
      <p:ext uri="{BB962C8B-B14F-4D97-AF65-F5344CB8AC3E}">
        <p14:creationId xmlns:p14="http://schemas.microsoft.com/office/powerpoint/2010/main" val="3885167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73576C-EEAD-5141-930D-FD3D37ED5323}"/>
              </a:ext>
            </a:extLst>
          </p:cNvPr>
          <p:cNvSpPr>
            <a:spLocks noGrp="1"/>
          </p:cNvSpPr>
          <p:nvPr>
            <p:ph idx="1"/>
          </p:nvPr>
        </p:nvSpPr>
        <p:spPr>
          <a:xfrm>
            <a:off x="685800" y="4925657"/>
            <a:ext cx="10820400" cy="1293028"/>
          </a:xfrm>
        </p:spPr>
        <p:txBody>
          <a:bodyPr/>
          <a:lstStyle/>
          <a:p>
            <a:r>
              <a:rPr lang="en-US" dirty="0"/>
              <a:t>This system is USER INITIATED... </a:t>
            </a:r>
          </a:p>
          <a:p>
            <a:r>
              <a:rPr lang="en-US" dirty="0"/>
              <a:t>What I wanted for </a:t>
            </a:r>
            <a:r>
              <a:rPr lang="en-US" i="1" dirty="0"/>
              <a:t>The Witch’s Way </a:t>
            </a:r>
            <a:r>
              <a:rPr lang="en-US" dirty="0"/>
              <a:t>was an AUTO-SAVE</a:t>
            </a:r>
          </a:p>
        </p:txBody>
      </p:sp>
      <p:pic>
        <p:nvPicPr>
          <p:cNvPr id="4" name="Picture 3">
            <a:extLst>
              <a:ext uri="{FF2B5EF4-FFF2-40B4-BE49-F238E27FC236}">
                <a16:creationId xmlns:a16="http://schemas.microsoft.com/office/drawing/2014/main" id="{30B5AB1F-E6A5-2040-80BF-07B3EAF5673C}"/>
              </a:ext>
            </a:extLst>
          </p:cNvPr>
          <p:cNvPicPr>
            <a:picLocks noChangeAspect="1"/>
          </p:cNvPicPr>
          <p:nvPr/>
        </p:nvPicPr>
        <p:blipFill>
          <a:blip r:embed="rId2"/>
          <a:stretch>
            <a:fillRect/>
          </a:stretch>
        </p:blipFill>
        <p:spPr>
          <a:xfrm>
            <a:off x="0" y="381000"/>
            <a:ext cx="7620001" cy="4286251"/>
          </a:xfrm>
          <a:prstGeom prst="rect">
            <a:avLst/>
          </a:prstGeom>
        </p:spPr>
      </p:pic>
      <p:sp>
        <p:nvSpPr>
          <p:cNvPr id="5" name="Rectangle 4">
            <a:extLst>
              <a:ext uri="{FF2B5EF4-FFF2-40B4-BE49-F238E27FC236}">
                <a16:creationId xmlns:a16="http://schemas.microsoft.com/office/drawing/2014/main" id="{CFD7816E-89E3-0148-B19F-5333ECFC73A4}"/>
              </a:ext>
            </a:extLst>
          </p:cNvPr>
          <p:cNvSpPr/>
          <p:nvPr/>
        </p:nvSpPr>
        <p:spPr>
          <a:xfrm>
            <a:off x="990600" y="381000"/>
            <a:ext cx="5638800" cy="4286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3AD8B-DCD1-C34E-A559-093869686A15}"/>
              </a:ext>
            </a:extLst>
          </p:cNvPr>
          <p:cNvSpPr>
            <a:spLocks noGrp="1"/>
          </p:cNvSpPr>
          <p:nvPr>
            <p:ph type="title"/>
          </p:nvPr>
        </p:nvSpPr>
        <p:spPr>
          <a:xfrm>
            <a:off x="7162800" y="764373"/>
            <a:ext cx="4343400" cy="1293028"/>
          </a:xfrm>
        </p:spPr>
        <p:txBody>
          <a:bodyPr/>
          <a:lstStyle/>
          <a:p>
            <a:r>
              <a:rPr lang="en-US" dirty="0"/>
              <a:t>BUT WE WANTED MAGIC AUTO-SAVE …</a:t>
            </a:r>
          </a:p>
        </p:txBody>
      </p:sp>
    </p:spTree>
    <p:extLst>
      <p:ext uri="{BB962C8B-B14F-4D97-AF65-F5344CB8AC3E}">
        <p14:creationId xmlns:p14="http://schemas.microsoft.com/office/powerpoint/2010/main" val="398310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7CE5-2DCA-5C4F-A6C5-4E4421F64B00}"/>
              </a:ext>
            </a:extLst>
          </p:cNvPr>
          <p:cNvSpPr>
            <a:spLocks noGrp="1"/>
          </p:cNvSpPr>
          <p:nvPr>
            <p:ph type="title"/>
          </p:nvPr>
        </p:nvSpPr>
        <p:spPr/>
        <p:txBody>
          <a:bodyPr/>
          <a:lstStyle/>
          <a:p>
            <a:r>
              <a:rPr lang="en-US" dirty="0"/>
              <a:t>Hack Number 2</a:t>
            </a:r>
          </a:p>
        </p:txBody>
      </p:sp>
      <p:sp>
        <p:nvSpPr>
          <p:cNvPr id="3" name="Content Placeholder 2">
            <a:extLst>
              <a:ext uri="{FF2B5EF4-FFF2-40B4-BE49-F238E27FC236}">
                <a16:creationId xmlns:a16="http://schemas.microsoft.com/office/drawing/2014/main" id="{A173CFB9-EA70-294F-9200-890017A5AA84}"/>
              </a:ext>
            </a:extLst>
          </p:cNvPr>
          <p:cNvSpPr>
            <a:spLocks noGrp="1"/>
          </p:cNvSpPr>
          <p:nvPr>
            <p:ph idx="1"/>
          </p:nvPr>
        </p:nvSpPr>
        <p:spPr>
          <a:xfrm>
            <a:off x="685800" y="5181600"/>
            <a:ext cx="10668000" cy="656085"/>
          </a:xfrm>
        </p:spPr>
        <p:txBody>
          <a:bodyPr/>
          <a:lstStyle/>
          <a:p>
            <a:pPr marL="0" indent="0">
              <a:buNone/>
            </a:pPr>
            <a:r>
              <a:rPr lang="en-US" dirty="0"/>
              <a:t>Embed the save function in a Header or Footer for all passages!</a:t>
            </a:r>
          </a:p>
        </p:txBody>
      </p:sp>
      <p:sp>
        <p:nvSpPr>
          <p:cNvPr id="4" name="Rectangle 3">
            <a:extLst>
              <a:ext uri="{FF2B5EF4-FFF2-40B4-BE49-F238E27FC236}">
                <a16:creationId xmlns:a16="http://schemas.microsoft.com/office/drawing/2014/main" id="{D5A9DD6D-598D-1F4C-AE48-3FBFE63F5FAC}"/>
              </a:ext>
            </a:extLst>
          </p:cNvPr>
          <p:cNvSpPr/>
          <p:nvPr/>
        </p:nvSpPr>
        <p:spPr>
          <a:xfrm>
            <a:off x="685800" y="764373"/>
            <a:ext cx="5867400" cy="762000"/>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HEADER</a:t>
            </a:r>
          </a:p>
        </p:txBody>
      </p:sp>
      <p:sp>
        <p:nvSpPr>
          <p:cNvPr id="5" name="Rectangle 4">
            <a:extLst>
              <a:ext uri="{FF2B5EF4-FFF2-40B4-BE49-F238E27FC236}">
                <a16:creationId xmlns:a16="http://schemas.microsoft.com/office/drawing/2014/main" id="{71CCED6E-3F75-AB47-B338-434F38CB0C85}"/>
              </a:ext>
            </a:extLst>
          </p:cNvPr>
          <p:cNvSpPr/>
          <p:nvPr/>
        </p:nvSpPr>
        <p:spPr>
          <a:xfrm>
            <a:off x="685800" y="1524000"/>
            <a:ext cx="5867400" cy="2553885"/>
          </a:xfrm>
          <a:prstGeom prst="rect">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PASSAGE</a:t>
            </a:r>
          </a:p>
        </p:txBody>
      </p:sp>
      <p:sp>
        <p:nvSpPr>
          <p:cNvPr id="6" name="Rectangle 5">
            <a:extLst>
              <a:ext uri="{FF2B5EF4-FFF2-40B4-BE49-F238E27FC236}">
                <a16:creationId xmlns:a16="http://schemas.microsoft.com/office/drawing/2014/main" id="{D2AC6932-7AAD-DB4F-A309-2F10B1425A0C}"/>
              </a:ext>
            </a:extLst>
          </p:cNvPr>
          <p:cNvSpPr/>
          <p:nvPr/>
        </p:nvSpPr>
        <p:spPr>
          <a:xfrm>
            <a:off x="685800" y="4077885"/>
            <a:ext cx="5867400" cy="762000"/>
          </a:xfrm>
          <a:prstGeom prst="rect">
            <a:avLst/>
          </a:prstGeom>
          <a:solidFill>
            <a:srgbClr val="99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FOOTER</a:t>
            </a:r>
          </a:p>
        </p:txBody>
      </p:sp>
    </p:spTree>
    <p:extLst>
      <p:ext uri="{BB962C8B-B14F-4D97-AF65-F5344CB8AC3E}">
        <p14:creationId xmlns:p14="http://schemas.microsoft.com/office/powerpoint/2010/main" val="2696752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5448-B31D-F949-A822-23C6FD3A68B1}"/>
              </a:ext>
            </a:extLst>
          </p:cNvPr>
          <p:cNvSpPr>
            <a:spLocks noGrp="1"/>
          </p:cNvSpPr>
          <p:nvPr>
            <p:ph type="title"/>
          </p:nvPr>
        </p:nvSpPr>
        <p:spPr/>
        <p:txBody>
          <a:bodyPr/>
          <a:lstStyle/>
          <a:p>
            <a:r>
              <a:rPr lang="en-US" dirty="0"/>
              <a:t>But REMEMBER local Storage is persistent</a:t>
            </a:r>
          </a:p>
        </p:txBody>
      </p:sp>
      <p:sp>
        <p:nvSpPr>
          <p:cNvPr id="3" name="Content Placeholder 2">
            <a:extLst>
              <a:ext uri="{FF2B5EF4-FFF2-40B4-BE49-F238E27FC236}">
                <a16:creationId xmlns:a16="http://schemas.microsoft.com/office/drawing/2014/main" id="{9EED57A7-BF8A-614B-82B6-F1ACA7D33005}"/>
              </a:ext>
            </a:extLst>
          </p:cNvPr>
          <p:cNvSpPr>
            <a:spLocks noGrp="1"/>
          </p:cNvSpPr>
          <p:nvPr>
            <p:ph idx="1"/>
          </p:nvPr>
        </p:nvSpPr>
        <p:spPr/>
        <p:txBody>
          <a:bodyPr/>
          <a:lstStyle/>
          <a:p>
            <a:r>
              <a:rPr lang="en-US" dirty="0"/>
              <a:t>So all we have to do is look into local storage, get the last known passage name, and tell Harlowe to go to that passage!</a:t>
            </a:r>
          </a:p>
          <a:p>
            <a:endParaRPr lang="en-US" dirty="0"/>
          </a:p>
          <a:p>
            <a:pPr marL="0" indent="0">
              <a:buNone/>
            </a:pPr>
            <a:r>
              <a:rPr lang="en-US" dirty="0"/>
              <a:t>	</a:t>
            </a:r>
            <a:r>
              <a:rPr lang="en-US" dirty="0">
                <a:latin typeface="Consolas" panose="020B0609020204030204" pitchFamily="49" charset="0"/>
                <a:cs typeface="Consolas" panose="020B0609020204030204" pitchFamily="49" charset="0"/>
              </a:rPr>
              <a:t>ww.contentWindow.harlowe.hacks._</a:t>
            </a:r>
            <a:r>
              <a:rPr lang="en-US" dirty="0" err="1">
                <a:latin typeface="Consolas" panose="020B0609020204030204" pitchFamily="49" charset="0"/>
                <a:cs typeface="Consolas" panose="020B0609020204030204" pitchFamily="49" charset="0"/>
              </a:rPr>
              <a:t>engine.goToPassage</a:t>
            </a:r>
            <a:r>
              <a:rPr lang="en-US" dirty="0">
                <a:latin typeface="Consolas" panose="020B0609020204030204" pitchFamily="49" charset="0"/>
                <a:cs typeface="Consolas" panose="020B0609020204030204" pitchFamily="49" charset="0"/>
              </a:rPr>
              <a:t>(passage);</a:t>
            </a:r>
          </a:p>
          <a:p>
            <a:pPr marL="0" indent="0">
              <a:buNone/>
            </a:pPr>
            <a:endParaRPr lang="en-US" dirty="0"/>
          </a:p>
          <a:p>
            <a:r>
              <a:rPr lang="en-US" dirty="0"/>
              <a:t>Only… Not really. It was designed to be, but there are lots of places and ways that this fails: closing the browser on a web served file, this is stored. Closing it on a local file, it is not. Private sessions mess with this. As do security settings.</a:t>
            </a:r>
          </a:p>
        </p:txBody>
      </p:sp>
    </p:spTree>
    <p:extLst>
      <p:ext uri="{BB962C8B-B14F-4D97-AF65-F5344CB8AC3E}">
        <p14:creationId xmlns:p14="http://schemas.microsoft.com/office/powerpoint/2010/main" val="584741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4BB6E-E4C6-D949-9897-0F533B8936AB}"/>
              </a:ext>
            </a:extLst>
          </p:cNvPr>
          <p:cNvSpPr>
            <a:spLocks noGrp="1"/>
          </p:cNvSpPr>
          <p:nvPr>
            <p:ph type="title"/>
          </p:nvPr>
        </p:nvSpPr>
        <p:spPr>
          <a:xfrm>
            <a:off x="3429000" y="152400"/>
            <a:ext cx="8610600" cy="1293028"/>
          </a:xfrm>
        </p:spPr>
        <p:txBody>
          <a:bodyPr/>
          <a:lstStyle/>
          <a:p>
            <a:r>
              <a:rPr lang="en-US" dirty="0"/>
              <a:t>3 WAY SWISS ARMY KNIFE</a:t>
            </a:r>
          </a:p>
        </p:txBody>
      </p:sp>
      <p:sp>
        <p:nvSpPr>
          <p:cNvPr id="3" name="Content Placeholder 2">
            <a:extLst>
              <a:ext uri="{FF2B5EF4-FFF2-40B4-BE49-F238E27FC236}">
                <a16:creationId xmlns:a16="http://schemas.microsoft.com/office/drawing/2014/main" id="{CC2E8A67-FB51-EB49-854E-247AB1303503}"/>
              </a:ext>
            </a:extLst>
          </p:cNvPr>
          <p:cNvSpPr>
            <a:spLocks noGrp="1"/>
          </p:cNvSpPr>
          <p:nvPr>
            <p:ph idx="1"/>
          </p:nvPr>
        </p:nvSpPr>
        <p:spPr>
          <a:xfrm>
            <a:off x="2367643" y="1143000"/>
            <a:ext cx="9829800" cy="4024125"/>
          </a:xfrm>
        </p:spPr>
        <p:txBody>
          <a:bodyPr/>
          <a:lstStyle/>
          <a:p>
            <a:r>
              <a:rPr lang="en-US" dirty="0">
                <a:solidFill>
                  <a:srgbClr val="9966FF"/>
                </a:solidFill>
              </a:rPr>
              <a:t>OPTION 0: Just use the </a:t>
            </a:r>
            <a:r>
              <a:rPr lang="en-US" dirty="0" err="1">
                <a:solidFill>
                  <a:srgbClr val="9966FF"/>
                </a:solidFill>
              </a:rPr>
              <a:t>localStorage</a:t>
            </a:r>
            <a:r>
              <a:rPr lang="en-US" dirty="0">
                <a:solidFill>
                  <a:srgbClr val="9966FF"/>
                </a:solidFill>
              </a:rPr>
              <a:t> and don’t worry about it</a:t>
            </a:r>
          </a:p>
          <a:p>
            <a:pPr lvl="1"/>
            <a:r>
              <a:rPr lang="en-US" dirty="0"/>
              <a:t>Benefit: Works most of the time as long as page is from a server</a:t>
            </a:r>
          </a:p>
          <a:p>
            <a:r>
              <a:rPr lang="en-US" dirty="0">
                <a:solidFill>
                  <a:srgbClr val="9966FF"/>
                </a:solidFill>
              </a:rPr>
              <a:t>OPTION 1: Store the </a:t>
            </a:r>
            <a:r>
              <a:rPr lang="en-US" dirty="0" err="1">
                <a:solidFill>
                  <a:srgbClr val="9966FF"/>
                </a:solidFill>
              </a:rPr>
              <a:t>localStorage</a:t>
            </a:r>
            <a:r>
              <a:rPr lang="en-US" dirty="0">
                <a:solidFill>
                  <a:srgbClr val="9966FF"/>
                </a:solidFill>
              </a:rPr>
              <a:t> as a web cookie (too small), So No.</a:t>
            </a:r>
          </a:p>
          <a:p>
            <a:r>
              <a:rPr lang="en-US" dirty="0">
                <a:solidFill>
                  <a:srgbClr val="9966FF"/>
                </a:solidFill>
              </a:rPr>
              <a:t>OPTION 2: Store the </a:t>
            </a:r>
            <a:r>
              <a:rPr lang="en-US" dirty="0" err="1">
                <a:solidFill>
                  <a:srgbClr val="9966FF"/>
                </a:solidFill>
              </a:rPr>
              <a:t>localStorage</a:t>
            </a:r>
            <a:r>
              <a:rPr lang="en-US" dirty="0">
                <a:solidFill>
                  <a:srgbClr val="9966FF"/>
                </a:solidFill>
              </a:rPr>
              <a:t> as an </a:t>
            </a:r>
            <a:r>
              <a:rPr lang="en-US" dirty="0" err="1">
                <a:solidFill>
                  <a:srgbClr val="9966FF"/>
                </a:solidFill>
              </a:rPr>
              <a:t>IndexedDB</a:t>
            </a:r>
            <a:r>
              <a:rPr lang="en-US" dirty="0">
                <a:solidFill>
                  <a:srgbClr val="9966FF"/>
                </a:solidFill>
              </a:rPr>
              <a:t> table in the browser</a:t>
            </a:r>
          </a:p>
          <a:p>
            <a:pPr lvl="1"/>
            <a:r>
              <a:rPr lang="en-US" dirty="0"/>
              <a:t>Benefit: large size (theoretically unlimited)</a:t>
            </a:r>
          </a:p>
          <a:p>
            <a:pPr lvl="1"/>
            <a:r>
              <a:rPr lang="en-US" dirty="0"/>
              <a:t>Benefit: transactional database schema so can store and retrieve record by record.</a:t>
            </a:r>
          </a:p>
          <a:p>
            <a:pPr lvl="1"/>
            <a:r>
              <a:rPr lang="en-US" dirty="0">
                <a:sym typeface="Wingdings" pitchFamily="2" charset="2"/>
              </a:rPr>
              <a:t>Drawback: Apple has started limiting this to 30 days past last page visit</a:t>
            </a:r>
          </a:p>
          <a:p>
            <a:r>
              <a:rPr lang="en-US" dirty="0">
                <a:solidFill>
                  <a:srgbClr val="9966FF"/>
                </a:solidFill>
                <a:sym typeface="Wingdings" pitchFamily="2" charset="2"/>
              </a:rPr>
              <a:t>OPTION 3: Store it in a local save-game file</a:t>
            </a:r>
          </a:p>
          <a:p>
            <a:pPr lvl="1"/>
            <a:r>
              <a:rPr lang="en-US" dirty="0">
                <a:sym typeface="Wingdings" pitchFamily="2" charset="2"/>
              </a:rPr>
              <a:t>Benefit: most robust option </a:t>
            </a:r>
          </a:p>
          <a:p>
            <a:pPr lvl="1"/>
            <a:r>
              <a:rPr lang="en-US" dirty="0">
                <a:sym typeface="Wingdings" pitchFamily="2" charset="2"/>
              </a:rPr>
              <a:t>Drawback: Player can hack them if they want to (unless obfuscated)</a:t>
            </a:r>
          </a:p>
          <a:p>
            <a:pPr lvl="1"/>
            <a:r>
              <a:rPr lang="en-US" dirty="0">
                <a:sym typeface="Wingdings" pitchFamily="2" charset="2"/>
              </a:rPr>
              <a:t>Drawback: You actually need access to the file system!</a:t>
            </a:r>
          </a:p>
        </p:txBody>
      </p:sp>
      <p:pic>
        <p:nvPicPr>
          <p:cNvPr id="8" name="Picture 7" descr="A red and white stapler&#10;&#10;Description automatically generated with low confidence">
            <a:extLst>
              <a:ext uri="{FF2B5EF4-FFF2-40B4-BE49-F238E27FC236}">
                <a16:creationId xmlns:a16="http://schemas.microsoft.com/office/drawing/2014/main" id="{E7DF953B-2898-0947-8D8D-8FB70A85B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514600"/>
            <a:ext cx="3200400" cy="2133600"/>
          </a:xfrm>
          <a:prstGeom prst="rect">
            <a:avLst/>
          </a:prstGeom>
        </p:spPr>
      </p:pic>
    </p:spTree>
    <p:extLst>
      <p:ext uri="{BB962C8B-B14F-4D97-AF65-F5344CB8AC3E}">
        <p14:creationId xmlns:p14="http://schemas.microsoft.com/office/powerpoint/2010/main" val="1289286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3FAF-B92D-1B43-A79F-6129A01644EF}"/>
              </a:ext>
            </a:extLst>
          </p:cNvPr>
          <p:cNvSpPr>
            <a:spLocks noGrp="1"/>
          </p:cNvSpPr>
          <p:nvPr>
            <p:ph type="title"/>
          </p:nvPr>
        </p:nvSpPr>
        <p:spPr>
          <a:xfrm>
            <a:off x="6934200" y="764373"/>
            <a:ext cx="4572000" cy="1293028"/>
          </a:xfrm>
        </p:spPr>
        <p:txBody>
          <a:bodyPr/>
          <a:lstStyle/>
          <a:p>
            <a:r>
              <a:rPr lang="en-US" dirty="0"/>
              <a:t>PART 2: WEB PAGES AS DESKTOP APPLICATIONS</a:t>
            </a:r>
          </a:p>
        </p:txBody>
      </p:sp>
      <p:pic>
        <p:nvPicPr>
          <p:cNvPr id="6" name="Picture 5">
            <a:extLst>
              <a:ext uri="{FF2B5EF4-FFF2-40B4-BE49-F238E27FC236}">
                <a16:creationId xmlns:a16="http://schemas.microsoft.com/office/drawing/2014/main" id="{BC758EB5-93A1-864B-823E-331A124EB91F}"/>
              </a:ext>
            </a:extLst>
          </p:cNvPr>
          <p:cNvPicPr>
            <a:picLocks noChangeAspect="1"/>
          </p:cNvPicPr>
          <p:nvPr/>
        </p:nvPicPr>
        <p:blipFill>
          <a:blip r:embed="rId2"/>
          <a:stretch>
            <a:fillRect/>
          </a:stretch>
        </p:blipFill>
        <p:spPr>
          <a:xfrm>
            <a:off x="152400" y="-497500"/>
            <a:ext cx="6959600" cy="5330757"/>
          </a:xfrm>
          <a:prstGeom prst="rect">
            <a:avLst/>
          </a:prstGeom>
        </p:spPr>
      </p:pic>
      <p:pic>
        <p:nvPicPr>
          <p:cNvPr id="7" name="Picture 6">
            <a:extLst>
              <a:ext uri="{FF2B5EF4-FFF2-40B4-BE49-F238E27FC236}">
                <a16:creationId xmlns:a16="http://schemas.microsoft.com/office/drawing/2014/main" id="{AB396B27-5F20-4E40-BA79-5621079E8260}"/>
              </a:ext>
            </a:extLst>
          </p:cNvPr>
          <p:cNvPicPr>
            <a:picLocks noChangeAspect="1"/>
          </p:cNvPicPr>
          <p:nvPr/>
        </p:nvPicPr>
        <p:blipFill>
          <a:blip r:embed="rId3"/>
          <a:stretch>
            <a:fillRect/>
          </a:stretch>
        </p:blipFill>
        <p:spPr>
          <a:xfrm>
            <a:off x="4261757" y="3657600"/>
            <a:ext cx="2743200" cy="2743200"/>
          </a:xfrm>
          <a:prstGeom prst="rect">
            <a:avLst/>
          </a:prstGeom>
        </p:spPr>
      </p:pic>
      <p:pic>
        <p:nvPicPr>
          <p:cNvPr id="9" name="Picture 8">
            <a:extLst>
              <a:ext uri="{FF2B5EF4-FFF2-40B4-BE49-F238E27FC236}">
                <a16:creationId xmlns:a16="http://schemas.microsoft.com/office/drawing/2014/main" id="{E7B7E7B8-5E9E-794C-9771-24468C23D3F6}"/>
              </a:ext>
            </a:extLst>
          </p:cNvPr>
          <p:cNvPicPr>
            <a:picLocks noChangeAspect="1"/>
          </p:cNvPicPr>
          <p:nvPr/>
        </p:nvPicPr>
        <p:blipFill>
          <a:blip r:embed="rId4"/>
          <a:stretch>
            <a:fillRect/>
          </a:stretch>
        </p:blipFill>
        <p:spPr>
          <a:xfrm>
            <a:off x="7391400" y="3657600"/>
            <a:ext cx="2766848" cy="2971800"/>
          </a:xfrm>
          <a:prstGeom prst="rect">
            <a:avLst/>
          </a:prstGeom>
        </p:spPr>
      </p:pic>
    </p:spTree>
    <p:extLst>
      <p:ext uri="{BB962C8B-B14F-4D97-AF65-F5344CB8AC3E}">
        <p14:creationId xmlns:p14="http://schemas.microsoft.com/office/powerpoint/2010/main" val="696488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59D1-39DC-D142-BECB-E7E1D648C64B}"/>
              </a:ext>
            </a:extLst>
          </p:cNvPr>
          <p:cNvSpPr>
            <a:spLocks noGrp="1"/>
          </p:cNvSpPr>
          <p:nvPr>
            <p:ph type="title"/>
          </p:nvPr>
        </p:nvSpPr>
        <p:spPr/>
        <p:txBody>
          <a:bodyPr/>
          <a:lstStyle/>
          <a:p>
            <a:r>
              <a:rPr lang="en-US" dirty="0"/>
              <a:t>THIS WORKS GREAT!</a:t>
            </a:r>
          </a:p>
        </p:txBody>
      </p:sp>
      <p:sp>
        <p:nvSpPr>
          <p:cNvPr id="3" name="Content Placeholder 2">
            <a:extLst>
              <a:ext uri="{FF2B5EF4-FFF2-40B4-BE49-F238E27FC236}">
                <a16:creationId xmlns:a16="http://schemas.microsoft.com/office/drawing/2014/main" id="{25F2FC5D-628F-8F4C-A438-AB61AF565EF9}"/>
              </a:ext>
            </a:extLst>
          </p:cNvPr>
          <p:cNvSpPr>
            <a:spLocks noGrp="1"/>
          </p:cNvSpPr>
          <p:nvPr>
            <p:ph idx="1"/>
          </p:nvPr>
        </p:nvSpPr>
        <p:spPr>
          <a:xfrm>
            <a:off x="685800" y="1066800"/>
            <a:ext cx="10820400" cy="4024125"/>
          </a:xfrm>
        </p:spPr>
        <p:txBody>
          <a:bodyPr/>
          <a:lstStyle/>
          <a:p>
            <a:r>
              <a:rPr lang="en-US" sz="3200" dirty="0"/>
              <a:t>In the sense that</a:t>
            </a:r>
          </a:p>
          <a:p>
            <a:pPr lvl="1"/>
            <a:r>
              <a:rPr lang="en-US" sz="3200" dirty="0"/>
              <a:t>(a) This kills the browser _and_ server context every time you restart the app, which defeats 99% of our prior work, BUT</a:t>
            </a:r>
          </a:p>
          <a:p>
            <a:pPr lvl="1"/>
            <a:r>
              <a:rPr lang="en-US" sz="3200" dirty="0"/>
              <a:t>(b) allows us access to the local file system without user intervention which is a big no-no for every other kind of web-page-in-a-browser-scenario, and</a:t>
            </a:r>
          </a:p>
          <a:p>
            <a:pPr lvl="1"/>
            <a:r>
              <a:rPr lang="en-US" sz="3200" dirty="0"/>
              <a:t>(c) lets us break a whole host of other rules but most importantly:</a:t>
            </a:r>
          </a:p>
        </p:txBody>
      </p:sp>
    </p:spTree>
    <p:extLst>
      <p:ext uri="{BB962C8B-B14F-4D97-AF65-F5344CB8AC3E}">
        <p14:creationId xmlns:p14="http://schemas.microsoft.com/office/powerpoint/2010/main" val="287466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9F3F2-305B-614D-8F30-495CC4BDB4F2}"/>
              </a:ext>
            </a:extLst>
          </p:cNvPr>
          <p:cNvPicPr>
            <a:picLocks noChangeAspect="1"/>
          </p:cNvPicPr>
          <p:nvPr/>
        </p:nvPicPr>
        <p:blipFill rotWithShape="1">
          <a:blip r:embed="rId2"/>
          <a:srcRect t="297" b="37197"/>
          <a:stretch/>
        </p:blipFill>
        <p:spPr>
          <a:xfrm>
            <a:off x="1" y="0"/>
            <a:ext cx="12191999" cy="5715000"/>
          </a:xfrm>
          <a:prstGeom prst="rect">
            <a:avLst/>
          </a:prstGeom>
        </p:spPr>
      </p:pic>
      <p:sp>
        <p:nvSpPr>
          <p:cNvPr id="2" name="Title 1">
            <a:extLst>
              <a:ext uri="{FF2B5EF4-FFF2-40B4-BE49-F238E27FC236}">
                <a16:creationId xmlns:a16="http://schemas.microsoft.com/office/drawing/2014/main" id="{0F6CA150-86F7-604A-9A39-F39016303570}"/>
              </a:ext>
            </a:extLst>
          </p:cNvPr>
          <p:cNvSpPr>
            <a:spLocks noGrp="1"/>
          </p:cNvSpPr>
          <p:nvPr>
            <p:ph type="title"/>
          </p:nvPr>
        </p:nvSpPr>
        <p:spPr>
          <a:xfrm>
            <a:off x="1600200" y="764373"/>
            <a:ext cx="9906000" cy="1293028"/>
          </a:xfrm>
        </p:spPr>
        <p:txBody>
          <a:bodyPr/>
          <a:lstStyle/>
          <a:p>
            <a:r>
              <a:rPr lang="en-US" dirty="0"/>
              <a:t>(D)PRESERVES BOTH THE WEB PAGE AND THE BROWSER SIMULTANEOUSLY AS AN OS APPLICATION</a:t>
            </a:r>
          </a:p>
        </p:txBody>
      </p:sp>
      <p:cxnSp>
        <p:nvCxnSpPr>
          <p:cNvPr id="5" name="Straight Connector 4">
            <a:extLst>
              <a:ext uri="{FF2B5EF4-FFF2-40B4-BE49-F238E27FC236}">
                <a16:creationId xmlns:a16="http://schemas.microsoft.com/office/drawing/2014/main" id="{C2B4E41F-8D08-5040-A22A-BC5745A4065B}"/>
              </a:ext>
            </a:extLst>
          </p:cNvPr>
          <p:cNvCxnSpPr/>
          <p:nvPr/>
        </p:nvCxnSpPr>
        <p:spPr>
          <a:xfrm>
            <a:off x="0" y="57150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830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6" y="504372"/>
            <a:ext cx="12260816" cy="4524825"/>
          </a:xfrm>
          <a:prstGeom prst="rect">
            <a:avLst/>
          </a:prstGeom>
          <a:ln w="0">
            <a:noFill/>
          </a:ln>
        </p:spPr>
      </p:pic>
      <p:sp>
        <p:nvSpPr>
          <p:cNvPr id="6" name="Rectangle 5"/>
          <p:cNvSpPr/>
          <p:nvPr/>
        </p:nvSpPr>
        <p:spPr>
          <a:xfrm>
            <a:off x="5486400" y="4844837"/>
            <a:ext cx="4876800" cy="609600"/>
          </a:xfrm>
          <a:prstGeom prst="rect">
            <a:avLst/>
          </a:prstGeom>
          <a:solidFill>
            <a:schemeClr val="bg1">
              <a:alpha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Racer" panose="02000605070000020004" pitchFamily="2" charset="0"/>
              </a:rPr>
              <a:t>www.splattershmup.net</a:t>
            </a:r>
            <a:endParaRPr lang="en-US" sz="2800" dirty="0">
              <a:latin typeface="Racer" panose="02000605070000020004" pitchFamily="2" charset="0"/>
            </a:endParaRPr>
          </a:p>
        </p:txBody>
      </p:sp>
      <p:cxnSp>
        <p:nvCxnSpPr>
          <p:cNvPr id="8" name="Straight Connector 7"/>
          <p:cNvCxnSpPr>
            <a:cxnSpLocks/>
          </p:cNvCxnSpPr>
          <p:nvPr/>
        </p:nvCxnSpPr>
        <p:spPr>
          <a:xfrm>
            <a:off x="0" y="504372"/>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0" y="5021871"/>
            <a:ext cx="5486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10363200" y="5029200"/>
            <a:ext cx="182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31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972074"/>
            <a:ext cx="12192000" cy="1293028"/>
          </a:xfrm>
        </p:spPr>
        <p:txBody>
          <a:bodyPr/>
          <a:lstStyle/>
          <a:p>
            <a:pPr algn="ctr"/>
            <a:r>
              <a:rPr lang="en-US" dirty="0"/>
              <a:t>HI, I’m ANDY</a:t>
            </a:r>
          </a:p>
        </p:txBody>
      </p:sp>
    </p:spTree>
    <p:extLst>
      <p:ext uri="{BB962C8B-B14F-4D97-AF65-F5344CB8AC3E}">
        <p14:creationId xmlns:p14="http://schemas.microsoft.com/office/powerpoint/2010/main" val="403907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a:xfrm rot="8336200">
            <a:off x="4706400" y="3216191"/>
            <a:ext cx="868643"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76400"/>
            <a:ext cx="12192000" cy="16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solidFill>
            <a:schemeClr val="bg1">
              <a:alpha val="0"/>
            </a:schemeClr>
          </a:solidFill>
        </p:spPr>
        <p:txBody>
          <a:bodyPr/>
          <a:lstStyle/>
          <a:p>
            <a:r>
              <a:rPr lang="en-US" dirty="0"/>
              <a:t>SOURCE &amp; COMPILE TARGETS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853" y="1717225"/>
            <a:ext cx="2743200" cy="160934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4173" y="2085717"/>
            <a:ext cx="821557" cy="934749"/>
          </a:xfrm>
          <a:prstGeom prst="rect">
            <a:avLst/>
          </a:prstGeom>
        </p:spPr>
      </p:pic>
      <p:sp>
        <p:nvSpPr>
          <p:cNvPr id="8" name="Rectangle 7"/>
          <p:cNvSpPr/>
          <p:nvPr/>
        </p:nvSpPr>
        <p:spPr>
          <a:xfrm>
            <a:off x="4382692" y="2218547"/>
            <a:ext cx="795680" cy="73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a:t>
            </a:r>
          </a:p>
        </p:txBody>
      </p:sp>
      <p:sp>
        <p:nvSpPr>
          <p:cNvPr id="9" name="Rectangle 8"/>
          <p:cNvSpPr/>
          <p:nvPr/>
        </p:nvSpPr>
        <p:spPr>
          <a:xfrm>
            <a:off x="5975347" y="2203101"/>
            <a:ext cx="795680" cy="73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1136" y="3660165"/>
            <a:ext cx="756871" cy="75687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4366" y="4316455"/>
            <a:ext cx="1730290" cy="1730290"/>
          </a:xfrm>
          <a:prstGeom prst="rect">
            <a:avLst/>
          </a:prstGeom>
        </p:spPr>
      </p:pic>
      <p:sp>
        <p:nvSpPr>
          <p:cNvPr id="19" name="Right Arrow 18"/>
          <p:cNvSpPr/>
          <p:nvPr/>
        </p:nvSpPr>
        <p:spPr>
          <a:xfrm rot="8336200">
            <a:off x="3550527" y="4157055"/>
            <a:ext cx="588921"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3818019">
            <a:off x="6001155" y="3485685"/>
            <a:ext cx="1607851"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6193363">
            <a:off x="4063248" y="4466077"/>
            <a:ext cx="588921"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3775962">
            <a:off x="8368242" y="3566851"/>
            <a:ext cx="1626608"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2942" y="4705684"/>
            <a:ext cx="1730290" cy="1730290"/>
          </a:xfrm>
          <a:prstGeom prst="rect">
            <a:avLst/>
          </a:prstGeom>
        </p:spPr>
      </p:pic>
      <p:sp>
        <p:nvSpPr>
          <p:cNvPr id="26" name="Right Arrow 25">
            <a:extLst>
              <a:ext uri="{FF2B5EF4-FFF2-40B4-BE49-F238E27FC236}">
                <a16:creationId xmlns:a16="http://schemas.microsoft.com/office/drawing/2014/main" id="{64242292-9EA5-B24C-853F-571096EFC375}"/>
              </a:ext>
            </a:extLst>
          </p:cNvPr>
          <p:cNvSpPr/>
          <p:nvPr/>
        </p:nvSpPr>
        <p:spPr>
          <a:xfrm rot="3818019">
            <a:off x="7031770" y="3707595"/>
            <a:ext cx="1905812" cy="609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DAB0DB-5F53-8A43-9B60-53514E25039C}"/>
              </a:ext>
            </a:extLst>
          </p:cNvPr>
          <p:cNvPicPr>
            <a:picLocks noChangeAspect="1"/>
          </p:cNvPicPr>
          <p:nvPr/>
        </p:nvPicPr>
        <p:blipFill>
          <a:blip r:embed="rId7"/>
          <a:stretch>
            <a:fillRect/>
          </a:stretch>
        </p:blipFill>
        <p:spPr>
          <a:xfrm>
            <a:off x="6828879" y="4476862"/>
            <a:ext cx="994265" cy="1032378"/>
          </a:xfrm>
          <a:prstGeom prst="rect">
            <a:avLst/>
          </a:prstGeom>
        </p:spPr>
      </p:pic>
      <p:pic>
        <p:nvPicPr>
          <p:cNvPr id="10" name="Picture 9">
            <a:extLst>
              <a:ext uri="{FF2B5EF4-FFF2-40B4-BE49-F238E27FC236}">
                <a16:creationId xmlns:a16="http://schemas.microsoft.com/office/drawing/2014/main" id="{A9CEE30C-25DE-A74D-82FF-C49B2C82A03D}"/>
              </a:ext>
            </a:extLst>
          </p:cNvPr>
          <p:cNvPicPr>
            <a:picLocks noChangeAspect="1"/>
          </p:cNvPicPr>
          <p:nvPr/>
        </p:nvPicPr>
        <p:blipFill>
          <a:blip r:embed="rId8"/>
          <a:stretch>
            <a:fillRect/>
          </a:stretch>
        </p:blipFill>
        <p:spPr>
          <a:xfrm>
            <a:off x="7909802" y="4993051"/>
            <a:ext cx="1134456" cy="1130042"/>
          </a:xfrm>
          <a:prstGeom prst="rect">
            <a:avLst/>
          </a:prstGeom>
        </p:spPr>
      </p:pic>
      <p:pic>
        <p:nvPicPr>
          <p:cNvPr id="15" name="Picture 14">
            <a:extLst>
              <a:ext uri="{FF2B5EF4-FFF2-40B4-BE49-F238E27FC236}">
                <a16:creationId xmlns:a16="http://schemas.microsoft.com/office/drawing/2014/main" id="{0AB99961-6D32-7747-BF1B-3D1A1F3EA16C}"/>
              </a:ext>
            </a:extLst>
          </p:cNvPr>
          <p:cNvPicPr>
            <a:picLocks noChangeAspect="1"/>
          </p:cNvPicPr>
          <p:nvPr/>
        </p:nvPicPr>
        <p:blipFill>
          <a:blip r:embed="rId9"/>
          <a:stretch>
            <a:fillRect/>
          </a:stretch>
        </p:blipFill>
        <p:spPr>
          <a:xfrm>
            <a:off x="9221836" y="4588624"/>
            <a:ext cx="1287171" cy="1287171"/>
          </a:xfrm>
          <a:prstGeom prst="rect">
            <a:avLst/>
          </a:prstGeom>
        </p:spPr>
      </p:pic>
      <p:pic>
        <p:nvPicPr>
          <p:cNvPr id="28" name="Picture 27">
            <a:extLst>
              <a:ext uri="{FF2B5EF4-FFF2-40B4-BE49-F238E27FC236}">
                <a16:creationId xmlns:a16="http://schemas.microsoft.com/office/drawing/2014/main" id="{BAFAB9AA-F8A4-A94E-B531-F8681FC4B747}"/>
              </a:ext>
            </a:extLst>
          </p:cNvPr>
          <p:cNvPicPr>
            <a:picLocks noChangeAspect="1"/>
          </p:cNvPicPr>
          <p:nvPr/>
        </p:nvPicPr>
        <p:blipFill>
          <a:blip r:embed="rId10"/>
          <a:stretch>
            <a:fillRect/>
          </a:stretch>
        </p:blipFill>
        <p:spPr>
          <a:xfrm>
            <a:off x="6672668" y="1807303"/>
            <a:ext cx="2345798" cy="1313647"/>
          </a:xfrm>
          <a:prstGeom prst="rect">
            <a:avLst/>
          </a:prstGeom>
        </p:spPr>
      </p:pic>
    </p:spTree>
    <p:extLst>
      <p:ext uri="{BB962C8B-B14F-4D97-AF65-F5344CB8AC3E}">
        <p14:creationId xmlns:p14="http://schemas.microsoft.com/office/powerpoint/2010/main" val="3862248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D8966B-6D68-D546-89E2-9C1DE25CBE7F}"/>
              </a:ext>
            </a:extLst>
          </p:cNvPr>
          <p:cNvPicPr>
            <a:picLocks noChangeAspect="1"/>
          </p:cNvPicPr>
          <p:nvPr/>
        </p:nvPicPr>
        <p:blipFill rotWithShape="1">
          <a:blip r:embed="rId3"/>
          <a:srcRect b="23586"/>
          <a:stretch/>
        </p:blipFill>
        <p:spPr>
          <a:xfrm>
            <a:off x="-76200" y="-63678"/>
            <a:ext cx="12344400" cy="5778678"/>
          </a:xfrm>
          <a:prstGeom prst="rect">
            <a:avLst/>
          </a:prstGeom>
        </p:spPr>
      </p:pic>
      <p:sp>
        <p:nvSpPr>
          <p:cNvPr id="2" name="Title 1">
            <a:extLst>
              <a:ext uri="{FF2B5EF4-FFF2-40B4-BE49-F238E27FC236}">
                <a16:creationId xmlns:a16="http://schemas.microsoft.com/office/drawing/2014/main" id="{ED81143E-07D6-A340-B276-3D4BD4F4EB5E}"/>
              </a:ext>
            </a:extLst>
          </p:cNvPr>
          <p:cNvSpPr>
            <a:spLocks noGrp="1"/>
          </p:cNvSpPr>
          <p:nvPr>
            <p:ph type="title"/>
          </p:nvPr>
        </p:nvSpPr>
        <p:spPr>
          <a:xfrm>
            <a:off x="1295400" y="764373"/>
            <a:ext cx="10210800" cy="1293028"/>
          </a:xfrm>
        </p:spPr>
        <p:txBody>
          <a:bodyPr/>
          <a:lstStyle/>
          <a:p>
            <a:r>
              <a:rPr lang="en-US" dirty="0"/>
              <a:t>THIS ALSO ALLOWS US TO SIGN AN APP SECURELY SO IT CAN INSTALL ‘CLEANLY’</a:t>
            </a:r>
          </a:p>
        </p:txBody>
      </p:sp>
      <p:cxnSp>
        <p:nvCxnSpPr>
          <p:cNvPr id="5" name="Straight Connector 4">
            <a:extLst>
              <a:ext uri="{FF2B5EF4-FFF2-40B4-BE49-F238E27FC236}">
                <a16:creationId xmlns:a16="http://schemas.microsoft.com/office/drawing/2014/main" id="{D32F8658-84AE-9A40-B9B4-200562B9E3CF}"/>
              </a:ext>
            </a:extLst>
          </p:cNvPr>
          <p:cNvCxnSpPr>
            <a:cxnSpLocks/>
          </p:cNvCxnSpPr>
          <p:nvPr/>
        </p:nvCxnSpPr>
        <p:spPr>
          <a:xfrm>
            <a:off x="0" y="5718629"/>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815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39C4-3838-EB4A-A2A1-827A3CF55007}"/>
              </a:ext>
            </a:extLst>
          </p:cNvPr>
          <p:cNvSpPr>
            <a:spLocks noGrp="1"/>
          </p:cNvSpPr>
          <p:nvPr>
            <p:ph type="title"/>
          </p:nvPr>
        </p:nvSpPr>
        <p:spPr>
          <a:xfrm>
            <a:off x="685800" y="764373"/>
            <a:ext cx="10820400" cy="1293028"/>
          </a:xfrm>
        </p:spPr>
        <p:txBody>
          <a:bodyPr/>
          <a:lstStyle/>
          <a:p>
            <a:r>
              <a:rPr lang="en-US" dirty="0"/>
              <a:t>THIS _also_ PRESERVES OUR TWINE HACK, AND OUR STORY, AGAINST FUTURE ”FIXING”</a:t>
            </a:r>
          </a:p>
        </p:txBody>
      </p:sp>
      <p:sp>
        <p:nvSpPr>
          <p:cNvPr id="3" name="Content Placeholder 2">
            <a:extLst>
              <a:ext uri="{FF2B5EF4-FFF2-40B4-BE49-F238E27FC236}">
                <a16:creationId xmlns:a16="http://schemas.microsoft.com/office/drawing/2014/main" id="{1D406B27-554E-B243-B857-9D2D03E16405}"/>
              </a:ext>
            </a:extLst>
          </p:cNvPr>
          <p:cNvSpPr>
            <a:spLocks noGrp="1"/>
          </p:cNvSpPr>
          <p:nvPr>
            <p:ph idx="1"/>
          </p:nvPr>
        </p:nvSpPr>
        <p:spPr>
          <a:xfrm>
            <a:off x="685800" y="2057400"/>
            <a:ext cx="10820400" cy="4024125"/>
          </a:xfrm>
        </p:spPr>
        <p:txBody>
          <a:bodyPr/>
          <a:lstStyle/>
          <a:p>
            <a:r>
              <a:rPr lang="en-US" dirty="0"/>
              <a:t>Because the Twine engine is embedded in the page with our content, and our page is </a:t>
            </a:r>
            <a:r>
              <a:rPr lang="en-US"/>
              <a:t>in turn </a:t>
            </a:r>
            <a:r>
              <a:rPr lang="en-US" dirty="0"/>
              <a:t>embedded in the application along with the browser (literally a copy of Chromium as static for a particular release when the app Is packaged), the entire application preserves its working order. </a:t>
            </a:r>
          </a:p>
          <a:p>
            <a:r>
              <a:rPr lang="en-US" dirty="0">
                <a:solidFill>
                  <a:srgbClr val="FF99FF"/>
                </a:solidFill>
              </a:rPr>
              <a:t>This also makes it possible for applications to run long term via emulation in the context they were created, which means future updates and changes to browsers won’t break existing applications/scripts</a:t>
            </a:r>
          </a:p>
          <a:p>
            <a:r>
              <a:rPr lang="en-US" dirty="0">
                <a:solidFill>
                  <a:srgbClr val="FF00FF"/>
                </a:solidFill>
              </a:rPr>
              <a:t>But this ALSO means that any flaws or security issues contained in the entire stack are also preserved, which can be dangerous</a:t>
            </a:r>
          </a:p>
          <a:p>
            <a:r>
              <a:rPr lang="en-US" dirty="0">
                <a:solidFill>
                  <a:srgbClr val="9966FF"/>
                </a:solidFill>
              </a:rPr>
              <a:t>Ultimately, though, it means individual applications might not need to be preserved if OS compatibility and file availability are present</a:t>
            </a:r>
          </a:p>
        </p:txBody>
      </p:sp>
    </p:spTree>
    <p:extLst>
      <p:ext uri="{BB962C8B-B14F-4D97-AF65-F5344CB8AC3E}">
        <p14:creationId xmlns:p14="http://schemas.microsoft.com/office/powerpoint/2010/main" val="709726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76CEE-1251-724C-BDD6-81D99041CDB6}"/>
              </a:ext>
            </a:extLst>
          </p:cNvPr>
          <p:cNvPicPr>
            <a:picLocks noChangeAspect="1"/>
          </p:cNvPicPr>
          <p:nvPr/>
        </p:nvPicPr>
        <p:blipFill>
          <a:blip r:embed="rId2"/>
          <a:stretch>
            <a:fillRect/>
          </a:stretch>
        </p:blipFill>
        <p:spPr>
          <a:xfrm>
            <a:off x="0" y="-1"/>
            <a:ext cx="12192000" cy="3505200"/>
          </a:xfrm>
          <a:prstGeom prst="rect">
            <a:avLst/>
          </a:prstGeom>
        </p:spPr>
      </p:pic>
      <p:cxnSp>
        <p:nvCxnSpPr>
          <p:cNvPr id="5" name="Straight Connector 4">
            <a:extLst>
              <a:ext uri="{FF2B5EF4-FFF2-40B4-BE49-F238E27FC236}">
                <a16:creationId xmlns:a16="http://schemas.microsoft.com/office/drawing/2014/main" id="{A93A621E-C17F-DF47-9B36-155AD5EF048A}"/>
              </a:ext>
            </a:extLst>
          </p:cNvPr>
          <p:cNvCxnSpPr>
            <a:cxnSpLocks/>
          </p:cNvCxnSpPr>
          <p:nvPr/>
        </p:nvCxnSpPr>
        <p:spPr>
          <a:xfrm>
            <a:off x="0" y="35052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72B0C69-E597-0D44-96D2-051A60ED1335}"/>
              </a:ext>
            </a:extLst>
          </p:cNvPr>
          <p:cNvSpPr>
            <a:spLocks noGrp="1"/>
          </p:cNvSpPr>
          <p:nvPr>
            <p:ph type="title"/>
          </p:nvPr>
        </p:nvSpPr>
        <p:spPr>
          <a:xfrm>
            <a:off x="990600" y="3886200"/>
            <a:ext cx="10820400" cy="1293028"/>
          </a:xfrm>
        </p:spPr>
        <p:txBody>
          <a:bodyPr/>
          <a:lstStyle/>
          <a:p>
            <a:r>
              <a:rPr lang="en-US" dirty="0"/>
              <a:t>THAT HAS SOME INTERESTING TWISTS AND TURNS FROM A PVW POINT OF VIEW</a:t>
            </a:r>
          </a:p>
        </p:txBody>
      </p:sp>
    </p:spTree>
    <p:extLst>
      <p:ext uri="{BB962C8B-B14F-4D97-AF65-F5344CB8AC3E}">
        <p14:creationId xmlns:p14="http://schemas.microsoft.com/office/powerpoint/2010/main" val="1607635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20919" y="1371600"/>
            <a:ext cx="12228441" cy="738664"/>
          </a:xfrm>
          <a:prstGeom prst="rect">
            <a:avLst/>
          </a:prstGeom>
          <a:noFill/>
        </p:spPr>
        <p:txBody>
          <a:bodyPr wrap="square" rtlCol="0">
            <a:spAutoFit/>
          </a:bodyPr>
          <a:lstStyle/>
          <a:p>
            <a:pPr algn="ctr"/>
            <a:r>
              <a:rPr lang="en-US" sz="2000" b="1" dirty="0"/>
              <a:t>ANDYWORLD.IO | PROFESSORANDREWPHELPS.NET | @ANDYMPHELPS | ANDYMPHELPS@GMAIL.COM</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219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A6649D9-33DC-4E50-9F5F-013FB73F352D}"/>
              </a:ext>
            </a:extLst>
          </p:cNvPr>
          <p:cNvSpPr/>
          <p:nvPr/>
        </p:nvSpPr>
        <p:spPr>
          <a:xfrm>
            <a:off x="-17532" y="4965807"/>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12" name="Straight Connector 11">
            <a:extLst>
              <a:ext uri="{FF2B5EF4-FFF2-40B4-BE49-F238E27FC236}">
                <a16:creationId xmlns:a16="http://schemas.microsoft.com/office/drawing/2014/main" id="{ED38947A-8882-4CBF-8A21-C5FA875B722D}"/>
              </a:ext>
            </a:extLst>
          </p:cNvPr>
          <p:cNvCxnSpPr/>
          <p:nvPr/>
        </p:nvCxnSpPr>
        <p:spPr>
          <a:xfrm>
            <a:off x="-17532" y="5804007"/>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905E48-5467-401A-A173-CFD7F7B0B0AB}"/>
              </a:ext>
            </a:extLst>
          </p:cNvPr>
          <p:cNvCxnSpPr/>
          <p:nvPr/>
        </p:nvCxnSpPr>
        <p:spPr>
          <a:xfrm>
            <a:off x="-17532" y="497289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59B4-EB7B-4246-84DC-98218DDAC85D}"/>
              </a:ext>
            </a:extLst>
          </p:cNvPr>
          <p:cNvSpPr>
            <a:spLocks noGrp="1"/>
          </p:cNvSpPr>
          <p:nvPr>
            <p:ph type="title"/>
          </p:nvPr>
        </p:nvSpPr>
        <p:spPr/>
        <p:txBody>
          <a:bodyPr/>
          <a:lstStyle/>
          <a:p>
            <a:r>
              <a:rPr lang="en-US" dirty="0"/>
              <a:t>Digital interactive narrative…</a:t>
            </a:r>
          </a:p>
        </p:txBody>
      </p:sp>
      <p:sp>
        <p:nvSpPr>
          <p:cNvPr id="3" name="Content Placeholder 2">
            <a:extLst>
              <a:ext uri="{FF2B5EF4-FFF2-40B4-BE49-F238E27FC236}">
                <a16:creationId xmlns:a16="http://schemas.microsoft.com/office/drawing/2014/main" id="{36D6F885-1685-ED42-8774-DF2A5C641158}"/>
              </a:ext>
            </a:extLst>
          </p:cNvPr>
          <p:cNvSpPr>
            <a:spLocks noGrp="1"/>
          </p:cNvSpPr>
          <p:nvPr>
            <p:ph idx="1"/>
          </p:nvPr>
        </p:nvSpPr>
        <p:spPr>
          <a:xfrm>
            <a:off x="8686800" y="5334000"/>
            <a:ext cx="2819400" cy="884685"/>
          </a:xfrm>
        </p:spPr>
        <p:txBody>
          <a:bodyPr/>
          <a:lstStyle/>
          <a:p>
            <a:pPr marL="0" indent="0">
              <a:buNone/>
            </a:pPr>
            <a:r>
              <a:rPr lang="en-US" dirty="0"/>
              <a:t>… as SYSTEMS…</a:t>
            </a:r>
          </a:p>
        </p:txBody>
      </p:sp>
      <p:pic>
        <p:nvPicPr>
          <p:cNvPr id="4" name="Picture 3">
            <a:extLst>
              <a:ext uri="{FF2B5EF4-FFF2-40B4-BE49-F238E27FC236}">
                <a16:creationId xmlns:a16="http://schemas.microsoft.com/office/drawing/2014/main" id="{932C1353-006F-D34A-8773-EF172CFB48D8}"/>
              </a:ext>
            </a:extLst>
          </p:cNvPr>
          <p:cNvPicPr>
            <a:picLocks noChangeAspect="1"/>
          </p:cNvPicPr>
          <p:nvPr/>
        </p:nvPicPr>
        <p:blipFill rotWithShape="1">
          <a:blip r:embed="rId2"/>
          <a:srcRect t="23338" b="25560"/>
          <a:stretch/>
        </p:blipFill>
        <p:spPr>
          <a:xfrm>
            <a:off x="0" y="1600200"/>
            <a:ext cx="12192000" cy="3505200"/>
          </a:xfrm>
          <a:prstGeom prst="rect">
            <a:avLst/>
          </a:prstGeom>
        </p:spPr>
      </p:pic>
      <p:cxnSp>
        <p:nvCxnSpPr>
          <p:cNvPr id="6" name="Straight Connector 5">
            <a:extLst>
              <a:ext uri="{FF2B5EF4-FFF2-40B4-BE49-F238E27FC236}">
                <a16:creationId xmlns:a16="http://schemas.microsoft.com/office/drawing/2014/main" id="{D596A05A-EC22-1D4D-9F93-A14A3D678BCA}"/>
              </a:ext>
            </a:extLst>
          </p:cNvPr>
          <p:cNvCxnSpPr/>
          <p:nvPr/>
        </p:nvCxnSpPr>
        <p:spPr>
          <a:xfrm>
            <a:off x="0" y="16002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E2D032-066C-0947-8762-A37D92D6DF65}"/>
              </a:ext>
            </a:extLst>
          </p:cNvPr>
          <p:cNvCxnSpPr/>
          <p:nvPr/>
        </p:nvCxnSpPr>
        <p:spPr>
          <a:xfrm>
            <a:off x="0" y="51054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84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2680-3419-F244-8186-F119782FA981}"/>
              </a:ext>
            </a:extLst>
          </p:cNvPr>
          <p:cNvSpPr>
            <a:spLocks noGrp="1"/>
          </p:cNvSpPr>
          <p:nvPr>
            <p:ph type="title"/>
          </p:nvPr>
        </p:nvSpPr>
        <p:spPr/>
        <p:txBody>
          <a:bodyPr/>
          <a:lstStyle/>
          <a:p>
            <a:r>
              <a:rPr lang="en-US" dirty="0"/>
              <a:t>PART 1: SAVING, STORING, AND RECREATING STATE</a:t>
            </a:r>
          </a:p>
        </p:txBody>
      </p:sp>
      <p:pic>
        <p:nvPicPr>
          <p:cNvPr id="4" name="Picture 3">
            <a:extLst>
              <a:ext uri="{FF2B5EF4-FFF2-40B4-BE49-F238E27FC236}">
                <a16:creationId xmlns:a16="http://schemas.microsoft.com/office/drawing/2014/main" id="{D7EED372-AAD3-724D-A3EB-A4AED2457884}"/>
              </a:ext>
            </a:extLst>
          </p:cNvPr>
          <p:cNvPicPr>
            <a:picLocks noChangeAspect="1"/>
          </p:cNvPicPr>
          <p:nvPr/>
        </p:nvPicPr>
        <p:blipFill>
          <a:blip r:embed="rId2"/>
          <a:stretch>
            <a:fillRect/>
          </a:stretch>
        </p:blipFill>
        <p:spPr>
          <a:xfrm>
            <a:off x="1752600" y="1600200"/>
            <a:ext cx="4648200" cy="4175502"/>
          </a:xfrm>
          <a:prstGeom prst="rect">
            <a:avLst/>
          </a:prstGeom>
          <a:ln w="25400">
            <a:solidFill>
              <a:schemeClr val="tx1"/>
            </a:solidFill>
          </a:ln>
        </p:spPr>
      </p:pic>
    </p:spTree>
    <p:extLst>
      <p:ext uri="{BB962C8B-B14F-4D97-AF65-F5344CB8AC3E}">
        <p14:creationId xmlns:p14="http://schemas.microsoft.com/office/powerpoint/2010/main" val="58019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EC0A-7A37-0B47-B9C5-1256A45ADF2E}"/>
              </a:ext>
            </a:extLst>
          </p:cNvPr>
          <p:cNvSpPr>
            <a:spLocks noGrp="1"/>
          </p:cNvSpPr>
          <p:nvPr>
            <p:ph type="title"/>
          </p:nvPr>
        </p:nvSpPr>
        <p:spPr>
          <a:xfrm>
            <a:off x="533400" y="764373"/>
            <a:ext cx="10972800" cy="1293028"/>
          </a:xfrm>
        </p:spPr>
        <p:txBody>
          <a:bodyPr/>
          <a:lstStyle/>
          <a:p>
            <a:r>
              <a:rPr lang="en-US" dirty="0"/>
              <a:t>The Great Twine Hack (#1)</a:t>
            </a:r>
            <a:br>
              <a:rPr lang="en-US" dirty="0"/>
            </a:br>
            <a:r>
              <a:rPr lang="en-US" dirty="0"/>
              <a:t>(Which will warn you it may not work in the future *)</a:t>
            </a:r>
          </a:p>
        </p:txBody>
      </p:sp>
      <p:sp>
        <p:nvSpPr>
          <p:cNvPr id="3" name="Content Placeholder 2">
            <a:extLst>
              <a:ext uri="{FF2B5EF4-FFF2-40B4-BE49-F238E27FC236}">
                <a16:creationId xmlns:a16="http://schemas.microsoft.com/office/drawing/2014/main" id="{BA3E6A09-6933-9741-9B56-A87CF8FA0345}"/>
              </a:ext>
            </a:extLst>
          </p:cNvPr>
          <p:cNvSpPr>
            <a:spLocks noGrp="1"/>
          </p:cNvSpPr>
          <p:nvPr>
            <p:ph idx="1"/>
          </p:nvPr>
        </p:nvSpPr>
        <p:spPr>
          <a:xfrm>
            <a:off x="685800" y="2819400"/>
            <a:ext cx="10820400" cy="3399285"/>
          </a:xfrm>
        </p:spPr>
        <p:txBody>
          <a:bodyPr/>
          <a:lstStyle/>
          <a:p>
            <a:pPr marL="0" indent="0">
              <a:buNone/>
            </a:pPr>
            <a:r>
              <a:rPr lang="en-US" dirty="0">
                <a:latin typeface="Consolas" panose="020B0609020204030204" pitchFamily="49" charset="0"/>
                <a:cs typeface="Consolas" panose="020B0609020204030204" pitchFamily="49" charset="0"/>
              </a:rPr>
              <a:t>if (!</a:t>
            </a:r>
            <a:r>
              <a:rPr lang="en-US" dirty="0" err="1">
                <a:latin typeface="Consolas" panose="020B0609020204030204" pitchFamily="49" charset="0"/>
                <a:cs typeface="Consolas" panose="020B0609020204030204" pitchFamily="49" charset="0"/>
              </a:rPr>
              <a:t>window.harlowe</a:t>
            </a:r>
            <a:r>
              <a:rPr lang="en-US" dirty="0">
                <a:latin typeface="Consolas" panose="020B0609020204030204" pitchFamily="49" charset="0"/>
                <a:cs typeface="Consolas" panose="020B0609020204030204" pitchFamily="49" charset="0"/>
              </a:rPr>
              <a:t>) { </a:t>
            </a:r>
          </a:p>
          <a:p>
            <a:pPr marL="457200" lvl="1" indent="0">
              <a:buNone/>
            </a:pPr>
            <a:r>
              <a:rPr lang="en-US" dirty="0" err="1">
                <a:latin typeface="Consolas" panose="020B0609020204030204" pitchFamily="49" charset="0"/>
                <a:cs typeface="Consolas" panose="020B0609020204030204" pitchFamily="49" charset="0"/>
              </a:rPr>
              <a:t>window.harlowe</a:t>
            </a:r>
            <a:r>
              <a:rPr lang="en-US" dirty="0">
                <a:latin typeface="Consolas" panose="020B0609020204030204" pitchFamily="49" charset="0"/>
                <a:cs typeface="Consolas" panose="020B0609020204030204" pitchFamily="49" charset="0"/>
              </a:rPr>
              <a:t> = {"State": State}; </a:t>
            </a:r>
          </a:p>
          <a:p>
            <a:pPr marL="0" indent="0">
              <a:buNone/>
            </a:pPr>
            <a:r>
              <a:rPr lang="en-US" dirty="0">
                <a:latin typeface="Consolas" panose="020B0609020204030204" pitchFamily="49" charset="0"/>
                <a:cs typeface="Consolas" panose="020B0609020204030204" pitchFamily="49" charset="0"/>
              </a:rPr>
              <a:t>}</a:t>
            </a:r>
          </a:p>
          <a:p>
            <a:pPr marL="0" indent="0">
              <a:buNone/>
            </a:pPr>
            <a:endParaRPr lang="en-US" dirty="0">
              <a:latin typeface="Consolas" panose="020B0609020204030204" pitchFamily="49" charset="0"/>
              <a:cs typeface="Consolas" panose="020B0609020204030204" pitchFamily="49" charset="0"/>
            </a:endParaRPr>
          </a:p>
          <a:p>
            <a:pPr marL="0" indent="0">
              <a:buNone/>
            </a:pPr>
            <a:r>
              <a:rPr lang="en-US" dirty="0" err="1">
                <a:latin typeface="Consolas" panose="020B0609020204030204" pitchFamily="49" charset="0"/>
                <a:cs typeface="Consolas" panose="020B0609020204030204" pitchFamily="49" charset="0"/>
              </a:rPr>
              <a:t>window.harlowe.hacks</a:t>
            </a:r>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window.harlowe.hacks</a:t>
            </a:r>
            <a:r>
              <a:rPr lang="en-US" dirty="0">
                <a:latin typeface="Consolas" panose="020B0609020204030204" pitchFamily="49" charset="0"/>
                <a:cs typeface="Consolas" panose="020B0609020204030204" pitchFamily="49" charset="0"/>
              </a:rPr>
              <a:t> || { _engine : Engine };</a:t>
            </a:r>
          </a:p>
          <a:p>
            <a:pPr marL="0" indent="0">
              <a:buNone/>
            </a:pPr>
            <a:r>
              <a:rPr lang="en-US" dirty="0">
                <a:solidFill>
                  <a:srgbClr val="9966FF"/>
                </a:solidFill>
                <a:latin typeface="Consolas" panose="020B0609020204030204" pitchFamily="49" charset="0"/>
                <a:cs typeface="Consolas" panose="020B0609020204030204" pitchFamily="49" charset="0"/>
              </a:rPr>
              <a:t>//NOTE: a million times easier in </a:t>
            </a:r>
            <a:r>
              <a:rPr lang="en-US" dirty="0" err="1">
                <a:solidFill>
                  <a:srgbClr val="9966FF"/>
                </a:solidFill>
                <a:latin typeface="Consolas" panose="020B0609020204030204" pitchFamily="49" charset="0"/>
                <a:cs typeface="Consolas" panose="020B0609020204030204" pitchFamily="49" charset="0"/>
              </a:rPr>
              <a:t>sugarcube</a:t>
            </a:r>
            <a:r>
              <a:rPr lang="en-US" dirty="0">
                <a:solidFill>
                  <a:srgbClr val="9966FF"/>
                </a:solidFill>
                <a:latin typeface="Consolas" panose="020B0609020204030204" pitchFamily="49" charset="0"/>
                <a:cs typeface="Consolas" panose="020B0609020204030204" pitchFamily="49" charset="0"/>
              </a:rPr>
              <a:t>, but my co-author didn’t use </a:t>
            </a:r>
            <a:r>
              <a:rPr lang="en-US" dirty="0" err="1">
                <a:solidFill>
                  <a:srgbClr val="9966FF"/>
                </a:solidFill>
                <a:latin typeface="Consolas" panose="020B0609020204030204" pitchFamily="49" charset="0"/>
                <a:cs typeface="Consolas" panose="020B0609020204030204" pitchFamily="49" charset="0"/>
              </a:rPr>
              <a:t>sugarcube</a:t>
            </a:r>
            <a:r>
              <a:rPr lang="en-US" dirty="0">
                <a:solidFill>
                  <a:srgbClr val="9966FF"/>
                </a:solidFill>
                <a:latin typeface="Consolas" panose="020B0609020204030204" pitchFamily="49" charset="0"/>
                <a:cs typeface="Consolas" panose="020B0609020204030204" pitchFamily="49" charset="0"/>
              </a:rPr>
              <a:t>…</a:t>
            </a:r>
          </a:p>
          <a:p>
            <a:pPr marL="0" indent="0">
              <a:buNone/>
            </a:pPr>
            <a:endParaRPr lang="en-US" dirty="0"/>
          </a:p>
        </p:txBody>
      </p:sp>
      <p:sp>
        <p:nvSpPr>
          <p:cNvPr id="4" name="Content Placeholder 2">
            <a:extLst>
              <a:ext uri="{FF2B5EF4-FFF2-40B4-BE49-F238E27FC236}">
                <a16:creationId xmlns:a16="http://schemas.microsoft.com/office/drawing/2014/main" id="{285FC773-A181-4746-9E6A-8CBDA11385B7}"/>
              </a:ext>
            </a:extLst>
          </p:cNvPr>
          <p:cNvSpPr txBox="1">
            <a:spLocks/>
          </p:cNvSpPr>
          <p:nvPr/>
        </p:nvSpPr>
        <p:spPr>
          <a:xfrm>
            <a:off x="10096500" y="2422199"/>
            <a:ext cx="2819400" cy="503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dirty="0"/>
              <a:t>*</a:t>
            </a:r>
            <a:r>
              <a:rPr lang="en-US" sz="1200" dirty="0"/>
              <a:t>we will fix this…</a:t>
            </a:r>
          </a:p>
        </p:txBody>
      </p:sp>
    </p:spTree>
    <p:extLst>
      <p:ext uri="{BB962C8B-B14F-4D97-AF65-F5344CB8AC3E}">
        <p14:creationId xmlns:p14="http://schemas.microsoft.com/office/powerpoint/2010/main" val="868691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292C-DC59-804D-A169-649280AB5816}"/>
              </a:ext>
            </a:extLst>
          </p:cNvPr>
          <p:cNvSpPr>
            <a:spLocks noGrp="1"/>
          </p:cNvSpPr>
          <p:nvPr>
            <p:ph type="title"/>
          </p:nvPr>
        </p:nvSpPr>
        <p:spPr>
          <a:xfrm>
            <a:off x="6477000" y="764373"/>
            <a:ext cx="5029200" cy="1293028"/>
          </a:xfrm>
        </p:spPr>
        <p:txBody>
          <a:bodyPr/>
          <a:lstStyle/>
          <a:p>
            <a:r>
              <a:rPr lang="en-US" dirty="0"/>
              <a:t>AND TO ADD TO COMPLEXITY / FUNCTIONALITY, A TWO-PAGE FRAME!</a:t>
            </a:r>
          </a:p>
        </p:txBody>
      </p:sp>
      <p:pic>
        <p:nvPicPr>
          <p:cNvPr id="4" name="Picture 3">
            <a:extLst>
              <a:ext uri="{FF2B5EF4-FFF2-40B4-BE49-F238E27FC236}">
                <a16:creationId xmlns:a16="http://schemas.microsoft.com/office/drawing/2014/main" id="{0ED383F7-F5EC-CF44-A6D1-DAB6A46223BF}"/>
              </a:ext>
            </a:extLst>
          </p:cNvPr>
          <p:cNvPicPr>
            <a:picLocks noChangeAspect="1"/>
          </p:cNvPicPr>
          <p:nvPr/>
        </p:nvPicPr>
        <p:blipFill>
          <a:blip r:embed="rId2"/>
          <a:stretch>
            <a:fillRect/>
          </a:stretch>
        </p:blipFill>
        <p:spPr>
          <a:xfrm>
            <a:off x="674914" y="533400"/>
            <a:ext cx="5759450" cy="4489650"/>
          </a:xfrm>
          <a:prstGeom prst="rect">
            <a:avLst/>
          </a:prstGeom>
          <a:ln>
            <a:solidFill>
              <a:schemeClr val="tx1"/>
            </a:solidFill>
          </a:ln>
        </p:spPr>
      </p:pic>
    </p:spTree>
    <p:extLst>
      <p:ext uri="{BB962C8B-B14F-4D97-AF65-F5344CB8AC3E}">
        <p14:creationId xmlns:p14="http://schemas.microsoft.com/office/powerpoint/2010/main" val="237801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CF53-5206-BB40-8626-D5CC3925DF10}"/>
              </a:ext>
            </a:extLst>
          </p:cNvPr>
          <p:cNvSpPr>
            <a:spLocks noGrp="1"/>
          </p:cNvSpPr>
          <p:nvPr>
            <p:ph type="title"/>
          </p:nvPr>
        </p:nvSpPr>
        <p:spPr/>
        <p:txBody>
          <a:bodyPr/>
          <a:lstStyle/>
          <a:p>
            <a:r>
              <a:rPr lang="en-US" dirty="0"/>
              <a:t>SO WHAT CAN WE ACCESS?</a:t>
            </a:r>
          </a:p>
        </p:txBody>
      </p:sp>
      <p:sp>
        <p:nvSpPr>
          <p:cNvPr id="3" name="Content Placeholder 2">
            <a:extLst>
              <a:ext uri="{FF2B5EF4-FFF2-40B4-BE49-F238E27FC236}">
                <a16:creationId xmlns:a16="http://schemas.microsoft.com/office/drawing/2014/main" id="{4FDA6619-24A6-3D48-A74B-702FD4EEA18C}"/>
              </a:ext>
            </a:extLst>
          </p:cNvPr>
          <p:cNvSpPr>
            <a:spLocks noGrp="1"/>
          </p:cNvSpPr>
          <p:nvPr>
            <p:ph idx="1"/>
          </p:nvPr>
        </p:nvSpPr>
        <p:spPr>
          <a:xfrm>
            <a:off x="685800" y="1919475"/>
            <a:ext cx="10820400" cy="4024125"/>
          </a:xfrm>
        </p:spPr>
        <p:txBody>
          <a:bodyPr/>
          <a:lstStyle/>
          <a:p>
            <a:r>
              <a:rPr lang="en-US" dirty="0"/>
              <a:t>State (Where is the player)</a:t>
            </a:r>
          </a:p>
          <a:p>
            <a:r>
              <a:rPr lang="en-US" dirty="0"/>
              <a:t>Next (What is the next place the player has been if not all the way forward)</a:t>
            </a:r>
          </a:p>
          <a:p>
            <a:r>
              <a:rPr lang="en-US" dirty="0"/>
              <a:t>Options (What choices are available from current node)</a:t>
            </a:r>
          </a:p>
          <a:p>
            <a:r>
              <a:rPr lang="en-US" dirty="0"/>
              <a:t>Passages (all the passages in the narrative)</a:t>
            </a:r>
          </a:p>
          <a:p>
            <a:r>
              <a:rPr lang="en-US" dirty="0"/>
              <a:t>Back (Return to last known location)</a:t>
            </a:r>
          </a:p>
          <a:p>
            <a:r>
              <a:rPr lang="en-US" dirty="0"/>
              <a:t>History (Back is a never ending list of every choice ever made…)</a:t>
            </a:r>
          </a:p>
          <a:p>
            <a:r>
              <a:rPr lang="en-US" dirty="0"/>
              <a:t>Current Passage (by name) – this is both readable </a:t>
            </a:r>
            <a:r>
              <a:rPr lang="en-US" b="1" dirty="0"/>
              <a:t>and writeable</a:t>
            </a:r>
            <a:r>
              <a:rPr lang="en-US" dirty="0"/>
              <a:t>…</a:t>
            </a:r>
          </a:p>
          <a:p>
            <a:r>
              <a:rPr lang="en-US" dirty="0"/>
              <a:t>…and a LOT more…</a:t>
            </a:r>
          </a:p>
          <a:p>
            <a:r>
              <a:rPr lang="en-US" dirty="0">
                <a:solidFill>
                  <a:srgbClr val="9966FF"/>
                </a:solidFill>
              </a:rPr>
              <a:t>Most importantly: </a:t>
            </a:r>
            <a:r>
              <a:rPr lang="en-US" dirty="0" err="1">
                <a:solidFill>
                  <a:srgbClr val="9966FF"/>
                </a:solidFill>
              </a:rPr>
              <a:t>localStorage</a:t>
            </a:r>
            <a:r>
              <a:rPr lang="en-US" dirty="0">
                <a:solidFill>
                  <a:srgbClr val="9966FF"/>
                </a:solidFill>
              </a:rPr>
              <a:t> as a browser concept….</a:t>
            </a:r>
          </a:p>
        </p:txBody>
      </p:sp>
    </p:spTree>
    <p:extLst>
      <p:ext uri="{BB962C8B-B14F-4D97-AF65-F5344CB8AC3E}">
        <p14:creationId xmlns:p14="http://schemas.microsoft.com/office/powerpoint/2010/main" val="290342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4095-C60A-6A4C-BB1A-F5A7E3F68394}"/>
              </a:ext>
            </a:extLst>
          </p:cNvPr>
          <p:cNvSpPr>
            <a:spLocks noGrp="1"/>
          </p:cNvSpPr>
          <p:nvPr>
            <p:ph type="title"/>
          </p:nvPr>
        </p:nvSpPr>
        <p:spPr/>
        <p:txBody>
          <a:bodyPr/>
          <a:lstStyle/>
          <a:p>
            <a:r>
              <a:rPr lang="en-US" dirty="0"/>
              <a:t>Local Storage(?)</a:t>
            </a:r>
          </a:p>
        </p:txBody>
      </p:sp>
      <p:sp>
        <p:nvSpPr>
          <p:cNvPr id="3" name="Content Placeholder 2">
            <a:extLst>
              <a:ext uri="{FF2B5EF4-FFF2-40B4-BE49-F238E27FC236}">
                <a16:creationId xmlns:a16="http://schemas.microsoft.com/office/drawing/2014/main" id="{72B420DB-6B45-E94D-98B6-539BF19F8F50}"/>
              </a:ext>
            </a:extLst>
          </p:cNvPr>
          <p:cNvSpPr>
            <a:spLocks noGrp="1"/>
          </p:cNvSpPr>
          <p:nvPr>
            <p:ph idx="1"/>
          </p:nvPr>
        </p:nvSpPr>
        <p:spPr>
          <a:xfrm>
            <a:off x="685800" y="1919475"/>
            <a:ext cx="10820400" cy="4024125"/>
          </a:xfrm>
        </p:spPr>
        <p:txBody>
          <a:bodyPr/>
          <a:lstStyle/>
          <a:p>
            <a:r>
              <a:rPr lang="en-US" dirty="0"/>
              <a:t>The </a:t>
            </a:r>
            <a:r>
              <a:rPr lang="en-US" b="1" dirty="0" err="1"/>
              <a:t>localStorage</a:t>
            </a:r>
            <a:r>
              <a:rPr lang="en-US" dirty="0"/>
              <a:t> read-only property of the </a:t>
            </a:r>
            <a:r>
              <a:rPr lang="en-US" u="sng" dirty="0">
                <a:hlinkClick r:id="rId2"/>
              </a:rPr>
              <a:t>window</a:t>
            </a:r>
            <a:r>
              <a:rPr lang="en-US" dirty="0"/>
              <a:t> interface allows you to access a </a:t>
            </a:r>
            <a:r>
              <a:rPr lang="en-US" u="sng" dirty="0">
                <a:hlinkClick r:id="rId3"/>
              </a:rPr>
              <a:t>Storage</a:t>
            </a:r>
            <a:r>
              <a:rPr lang="en-US" dirty="0"/>
              <a:t> object for the </a:t>
            </a:r>
            <a:r>
              <a:rPr lang="en-US" u="sng" dirty="0">
                <a:hlinkClick r:id="rId4"/>
              </a:rPr>
              <a:t>Document</a:t>
            </a:r>
            <a:r>
              <a:rPr lang="en-US" dirty="0"/>
              <a:t>'s </a:t>
            </a:r>
            <a:r>
              <a:rPr lang="en-US" u="sng" dirty="0">
                <a:hlinkClick r:id="rId5"/>
              </a:rPr>
              <a:t>origin</a:t>
            </a:r>
            <a:r>
              <a:rPr lang="en-US" dirty="0"/>
              <a:t>; the stored data is saved across browser sessions.</a:t>
            </a:r>
          </a:p>
          <a:p>
            <a:r>
              <a:rPr lang="en-US" dirty="0" err="1"/>
              <a:t>localStorage</a:t>
            </a:r>
            <a:r>
              <a:rPr lang="en-US" dirty="0"/>
              <a:t> is similar to </a:t>
            </a:r>
            <a:r>
              <a:rPr lang="en-US" u="sng" dirty="0">
                <a:hlinkClick r:id="rId6" tooltip="sessionStorage"/>
              </a:rPr>
              <a:t>sessionStorage</a:t>
            </a:r>
            <a:r>
              <a:rPr lang="en-US" dirty="0"/>
              <a:t>, except that while </a:t>
            </a:r>
            <a:r>
              <a:rPr lang="en-US" dirty="0" err="1"/>
              <a:t>localStorage</a:t>
            </a:r>
            <a:r>
              <a:rPr lang="en-US" dirty="0"/>
              <a:t> data has no expiration time, </a:t>
            </a:r>
            <a:r>
              <a:rPr lang="en-US" dirty="0" err="1"/>
              <a:t>sessionStorage</a:t>
            </a:r>
            <a:r>
              <a:rPr lang="en-US" dirty="0"/>
              <a:t> data gets cleared when the page session ends — that is, when the page is closed. (</a:t>
            </a:r>
            <a:r>
              <a:rPr lang="en-US" dirty="0" err="1"/>
              <a:t>localStorage</a:t>
            </a:r>
            <a:r>
              <a:rPr lang="en-US" dirty="0"/>
              <a:t> data for a document loaded in a "private browsing" or "incognito" session is cleared when the last "private" tab is closed.)</a:t>
            </a:r>
          </a:p>
          <a:p>
            <a:endParaRPr lang="en-US" dirty="0"/>
          </a:p>
          <a:p>
            <a:pPr marL="0" indent="0">
              <a:buNone/>
            </a:pPr>
            <a:r>
              <a:rPr lang="en-US" dirty="0"/>
              <a:t> (https://</a:t>
            </a:r>
            <a:r>
              <a:rPr lang="en-US" dirty="0" err="1"/>
              <a:t>developer.mozilla.org</a:t>
            </a:r>
            <a:r>
              <a:rPr lang="en-US" dirty="0"/>
              <a:t>/</a:t>
            </a:r>
            <a:r>
              <a:rPr lang="en-US" dirty="0" err="1"/>
              <a:t>en</a:t>
            </a:r>
            <a:r>
              <a:rPr lang="en-US" dirty="0"/>
              <a:t>-US/docs/Web/API/Window/</a:t>
            </a:r>
            <a:r>
              <a:rPr lang="en-US" dirty="0" err="1"/>
              <a:t>localStorage</a:t>
            </a:r>
            <a:r>
              <a:rPr lang="en-US" dirty="0"/>
              <a:t>)</a:t>
            </a:r>
          </a:p>
        </p:txBody>
      </p:sp>
    </p:spTree>
    <p:extLst>
      <p:ext uri="{BB962C8B-B14F-4D97-AF65-F5344CB8AC3E}">
        <p14:creationId xmlns:p14="http://schemas.microsoft.com/office/powerpoint/2010/main" val="321693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C0FBD-42E4-6A49-BDD5-B659FA2F4FFD}"/>
              </a:ext>
            </a:extLst>
          </p:cNvPr>
          <p:cNvPicPr>
            <a:picLocks noChangeAspect="1"/>
          </p:cNvPicPr>
          <p:nvPr/>
        </p:nvPicPr>
        <p:blipFill rotWithShape="1">
          <a:blip r:embed="rId3"/>
          <a:srcRect b="5579"/>
          <a:stretch/>
        </p:blipFill>
        <p:spPr>
          <a:xfrm>
            <a:off x="32656" y="10627"/>
            <a:ext cx="12159343" cy="5704373"/>
          </a:xfrm>
          <a:prstGeom prst="rect">
            <a:avLst/>
          </a:prstGeom>
          <a:ln>
            <a:noFill/>
          </a:ln>
        </p:spPr>
      </p:pic>
      <p:sp>
        <p:nvSpPr>
          <p:cNvPr id="5" name="Rectangle 4">
            <a:extLst>
              <a:ext uri="{FF2B5EF4-FFF2-40B4-BE49-F238E27FC236}">
                <a16:creationId xmlns:a16="http://schemas.microsoft.com/office/drawing/2014/main" id="{C7BD4BD9-9782-4E47-9A1A-84AE105270C7}"/>
              </a:ext>
            </a:extLst>
          </p:cNvPr>
          <p:cNvSpPr/>
          <p:nvPr/>
        </p:nvSpPr>
        <p:spPr>
          <a:xfrm>
            <a:off x="-13242" y="0"/>
            <a:ext cx="12213117" cy="5714999"/>
          </a:xfrm>
          <a:prstGeom prst="rect">
            <a:avLst/>
          </a:prstGeom>
          <a:gradFill flip="none" rotWithShape="1">
            <a:gsLst>
              <a:gs pos="0">
                <a:schemeClr val="bg1">
                  <a:alpha val="31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27F0D-CB7D-9044-9E24-18AAA065CAD5}"/>
              </a:ext>
            </a:extLst>
          </p:cNvPr>
          <p:cNvSpPr>
            <a:spLocks noGrp="1"/>
          </p:cNvSpPr>
          <p:nvPr>
            <p:ph type="title"/>
          </p:nvPr>
        </p:nvSpPr>
        <p:spPr/>
        <p:txBody>
          <a:bodyPr/>
          <a:lstStyle/>
          <a:p>
            <a:r>
              <a:rPr lang="en-US" dirty="0"/>
              <a:t>This is the core of Harlowe’s idea of a ‘</a:t>
            </a:r>
            <a:r>
              <a:rPr lang="en-US" dirty="0" err="1"/>
              <a:t>SAVEd</a:t>
            </a:r>
            <a:r>
              <a:rPr lang="en-US" dirty="0"/>
              <a:t> state’</a:t>
            </a:r>
          </a:p>
        </p:txBody>
      </p:sp>
      <p:sp>
        <p:nvSpPr>
          <p:cNvPr id="3" name="Content Placeholder 2">
            <a:extLst>
              <a:ext uri="{FF2B5EF4-FFF2-40B4-BE49-F238E27FC236}">
                <a16:creationId xmlns:a16="http://schemas.microsoft.com/office/drawing/2014/main" id="{874E7D40-2F2A-D741-B196-491A51D21F80}"/>
              </a:ext>
            </a:extLst>
          </p:cNvPr>
          <p:cNvSpPr>
            <a:spLocks noGrp="1"/>
          </p:cNvSpPr>
          <p:nvPr>
            <p:ph idx="1"/>
          </p:nvPr>
        </p:nvSpPr>
        <p:spPr>
          <a:xfrm>
            <a:off x="3505200" y="2194560"/>
            <a:ext cx="8001000" cy="4024125"/>
          </a:xfrm>
        </p:spPr>
        <p:txBody>
          <a:bodyPr/>
          <a:lstStyle/>
          <a:p>
            <a:r>
              <a:rPr lang="en-US" dirty="0"/>
              <a:t>All Twine (and most similar packages) do is store a variable of the current passage, and then to ‘load’ a ‘game’ just advance to that passage.</a:t>
            </a:r>
          </a:p>
          <a:p>
            <a:r>
              <a:rPr lang="en-US" dirty="0"/>
              <a:t>In Twine’s case, this depends what you choose to save: the default is to simply save the entire </a:t>
            </a:r>
            <a:r>
              <a:rPr lang="en-US" dirty="0" err="1"/>
              <a:t>localStorage</a:t>
            </a:r>
            <a:r>
              <a:rPr lang="en-US" dirty="0"/>
              <a:t> history of the page, and load it again, so you get the entire choice history of the narrative.</a:t>
            </a:r>
          </a:p>
          <a:p>
            <a:r>
              <a:rPr lang="en-US" dirty="0"/>
              <a:t>This is both good and bad: it’s good to have the </a:t>
            </a:r>
            <a:r>
              <a:rPr lang="en-US" dirty="0" err="1"/>
              <a:t>rewindability</a:t>
            </a:r>
            <a:r>
              <a:rPr lang="en-US" dirty="0"/>
              <a:t>, but in a large narrative it can become somewhat cumbersome.</a:t>
            </a:r>
          </a:p>
        </p:txBody>
      </p:sp>
    </p:spTree>
    <p:extLst>
      <p:ext uri="{BB962C8B-B14F-4D97-AF65-F5344CB8AC3E}">
        <p14:creationId xmlns:p14="http://schemas.microsoft.com/office/powerpoint/2010/main" val="279562261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42704</TotalTime>
  <Words>2182</Words>
  <Application>Microsoft Macintosh PowerPoint</Application>
  <PresentationFormat>Widescreen</PresentationFormat>
  <Paragraphs>125</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Century Gothic</vt:lpstr>
      <vt:lpstr>Consolas</vt:lpstr>
      <vt:lpstr>Racer</vt:lpstr>
      <vt:lpstr>Vapor Trail</vt:lpstr>
      <vt:lpstr>PowerPoint Presentation</vt:lpstr>
      <vt:lpstr>HI, I’m ANDY</vt:lpstr>
      <vt:lpstr>Digital interactive narrative…</vt:lpstr>
      <vt:lpstr>PART 1: SAVING, STORING, AND RECREATING STATE</vt:lpstr>
      <vt:lpstr>The Great Twine Hack (#1) (Which will warn you it may not work in the future *)</vt:lpstr>
      <vt:lpstr>AND TO ADD TO COMPLEXITY / FUNCTIONALITY, A TWO-PAGE FRAME!</vt:lpstr>
      <vt:lpstr>SO WHAT CAN WE ACCESS?</vt:lpstr>
      <vt:lpstr>Local Storage(?)</vt:lpstr>
      <vt:lpstr>This is the core of Harlowe’s idea of a ‘SAVEd state’</vt:lpstr>
      <vt:lpstr>THIS IS WHAT IS ACTUALLY IN THERE</vt:lpstr>
      <vt:lpstr>Remember local storage was read only?</vt:lpstr>
      <vt:lpstr>BUT WE WANTED MAGIC AUTO-SAVE …</vt:lpstr>
      <vt:lpstr>Hack Number 2</vt:lpstr>
      <vt:lpstr>But REMEMBER local Storage is persistent</vt:lpstr>
      <vt:lpstr>3 WAY SWISS ARMY KNIFE</vt:lpstr>
      <vt:lpstr>PART 2: WEB PAGES AS DESKTOP APPLICATIONS</vt:lpstr>
      <vt:lpstr>THIS WORKS GREAT!</vt:lpstr>
      <vt:lpstr>(D)PRESERVES BOTH THE WEB PAGE AND THE BROWSER SIMULTANEOUSLY AS AN OS APPLICATION</vt:lpstr>
      <vt:lpstr>PowerPoint Presentation</vt:lpstr>
      <vt:lpstr>SOURCE &amp; COMPILE TARGETS</vt:lpstr>
      <vt:lpstr>THIS ALSO ALLOWS US TO SIGN AN APP SECURELY SO IT CAN INSTALL ‘CLEANLY’</vt:lpstr>
      <vt:lpstr>THIS _also_ PRESERVES OUR TWINE HACK, AND OUR STORY, AGAINST FUTURE ”FIXING”</vt:lpstr>
      <vt:lpstr>THAT HAS SOME INTERESTING TWISTS AND TURNS FROM A PVW POINT OF 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642</cp:revision>
  <dcterms:created xsi:type="dcterms:W3CDTF">2009-06-02T00:38:38Z</dcterms:created>
  <dcterms:modified xsi:type="dcterms:W3CDTF">2021-10-05T16:51:38Z</dcterms:modified>
</cp:coreProperties>
</file>