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619" r:id="rId7"/>
    <p:sldId id="655" r:id="rId8"/>
    <p:sldId id="656" r:id="rId9"/>
    <p:sldId id="587" r:id="rId10"/>
    <p:sldId id="267" r:id="rId11"/>
    <p:sldId id="657" r:id="rId12"/>
    <p:sldId id="630" r:id="rId13"/>
    <p:sldId id="658" r:id="rId14"/>
    <p:sldId id="634" r:id="rId15"/>
    <p:sldId id="633" r:id="rId16"/>
    <p:sldId id="631" r:id="rId17"/>
    <p:sldId id="632" r:id="rId18"/>
    <p:sldId id="264" r:id="rId19"/>
    <p:sldId id="659"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61"/>
    <a:srgbClr val="00271F"/>
    <a:srgbClr val="B3F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4626" autoAdjust="0"/>
  </p:normalViewPr>
  <p:slideViewPr>
    <p:cSldViewPr snapToGrid="0">
      <p:cViewPr varScale="1">
        <p:scale>
          <a:sx n="100" d="100"/>
          <a:sy n="100" d="100"/>
        </p:scale>
        <p:origin x="160" y="61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07026-BFB6-B14E-89B3-AF966C94E98E}" type="datetimeFigureOut">
              <a:rPr lang="en-US" smtClean="0"/>
              <a:t>10/21/22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7FFD1-9CF9-CC46-982E-139D8036C4AC}" type="slidenum">
              <a:rPr lang="en-US" smtClean="0"/>
              <a:t>‹#›</a:t>
            </a:fld>
            <a:endParaRPr lang="en-US"/>
          </a:p>
        </p:txBody>
      </p:sp>
    </p:spTree>
    <p:extLst>
      <p:ext uri="{BB962C8B-B14F-4D97-AF65-F5344CB8AC3E}">
        <p14:creationId xmlns:p14="http://schemas.microsoft.com/office/powerpoint/2010/main" val="166596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from https://</a:t>
            </a:r>
            <a:r>
              <a:rPr lang="en-US" dirty="0" err="1"/>
              <a:t>origins.osu.edu</a:t>
            </a:r>
            <a:r>
              <a:rPr lang="en-US" dirty="0"/>
              <a:t>/connecting-history/top-ten-origins-civil-defense-nuclear-war-and-duct-tape</a:t>
            </a:r>
          </a:p>
        </p:txBody>
      </p:sp>
      <p:sp>
        <p:nvSpPr>
          <p:cNvPr id="4" name="Slide Number Placeholder 3"/>
          <p:cNvSpPr>
            <a:spLocks noGrp="1"/>
          </p:cNvSpPr>
          <p:nvPr>
            <p:ph type="sldNum" sz="quarter" idx="5"/>
          </p:nvPr>
        </p:nvSpPr>
        <p:spPr/>
        <p:txBody>
          <a:bodyPr/>
          <a:lstStyle/>
          <a:p>
            <a:fld id="{2A8C442A-74B6-7B4A-94E1-A0C08F69CDF1}" type="slidenum">
              <a:rPr lang="en-US" smtClean="0"/>
              <a:t>5</a:t>
            </a:fld>
            <a:endParaRPr lang="en-US"/>
          </a:p>
        </p:txBody>
      </p:sp>
    </p:spTree>
    <p:extLst>
      <p:ext uri="{BB962C8B-B14F-4D97-AF65-F5344CB8AC3E}">
        <p14:creationId xmlns:p14="http://schemas.microsoft.com/office/powerpoint/2010/main" val="402290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REPRISE: </a:t>
            </a:r>
            <a:r>
              <a:rPr lang="en-US" sz="1200" b="1" dirty="0"/>
              <a:t>KNOWLEDGE OF A SYSTEM IS NOT EMPATHY AND DOES NOT PRESUPPOSE TRANSFORMATION</a:t>
            </a:r>
          </a:p>
          <a:p>
            <a:endParaRPr lang="en-US" dirty="0"/>
          </a:p>
          <a:p>
            <a:endParaRPr lang="en-US" dirty="0"/>
          </a:p>
        </p:txBody>
      </p:sp>
      <p:sp>
        <p:nvSpPr>
          <p:cNvPr id="4" name="Slide Number Placeholder 3"/>
          <p:cNvSpPr>
            <a:spLocks noGrp="1"/>
          </p:cNvSpPr>
          <p:nvPr>
            <p:ph type="sldNum" sz="quarter" idx="5"/>
          </p:nvPr>
        </p:nvSpPr>
        <p:spPr/>
        <p:txBody>
          <a:bodyPr/>
          <a:lstStyle/>
          <a:p>
            <a:fld id="{2A8C442A-74B6-7B4A-94E1-A0C08F69CDF1}" type="slidenum">
              <a:rPr lang="en-US" smtClean="0"/>
              <a:t>8</a:t>
            </a:fld>
            <a:endParaRPr lang="en-US"/>
          </a:p>
        </p:txBody>
      </p:sp>
    </p:spTree>
    <p:extLst>
      <p:ext uri="{BB962C8B-B14F-4D97-AF65-F5344CB8AC3E}">
        <p14:creationId xmlns:p14="http://schemas.microsoft.com/office/powerpoint/2010/main" val="276611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C442A-74B6-7B4A-94E1-A0C08F69CDF1}" type="slidenum">
              <a:rPr lang="en-US" smtClean="0"/>
              <a:t>14</a:t>
            </a:fld>
            <a:endParaRPr lang="en-US"/>
          </a:p>
        </p:txBody>
      </p:sp>
    </p:spTree>
    <p:extLst>
      <p:ext uri="{BB962C8B-B14F-4D97-AF65-F5344CB8AC3E}">
        <p14:creationId xmlns:p14="http://schemas.microsoft.com/office/powerpoint/2010/main" val="201857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C442A-74B6-7B4A-94E1-A0C08F69CDF1}" type="slidenum">
              <a:rPr lang="en-US" smtClean="0"/>
              <a:t>15</a:t>
            </a:fld>
            <a:endParaRPr lang="en-US"/>
          </a:p>
        </p:txBody>
      </p:sp>
    </p:spTree>
    <p:extLst>
      <p:ext uri="{BB962C8B-B14F-4D97-AF65-F5344CB8AC3E}">
        <p14:creationId xmlns:p14="http://schemas.microsoft.com/office/powerpoint/2010/main" val="3424115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562412-42D4-75D8-F168-8E8FCB7B5D27}"/>
              </a:ext>
            </a:extLst>
          </p:cNvPr>
          <p:cNvSpPr>
            <a:spLocks noGrp="1"/>
          </p:cNvSpPr>
          <p:nvPr>
            <p:ph type="ctrTitle" hasCustomPrompt="1"/>
          </p:nvPr>
        </p:nvSpPr>
        <p:spPr>
          <a:xfrm>
            <a:off x="2806700" y="2660107"/>
            <a:ext cx="8547100" cy="1803082"/>
          </a:xfrm>
          <a:effectLst>
            <a:outerShdw blurRad="50800" dist="38100" dir="2700000" algn="tl" rotWithShape="0">
              <a:prstClr val="black">
                <a:alpha val="40000"/>
              </a:prstClr>
            </a:outerShdw>
          </a:effectLst>
        </p:spPr>
        <p:txBody>
          <a:bodyPr anchor="b">
            <a:noAutofit/>
          </a:bodyPr>
          <a:lstStyle>
            <a:lvl1pPr algn="l">
              <a:defRPr sz="6000" b="1">
                <a:solidFill>
                  <a:schemeClr val="bg1"/>
                </a:solidFill>
              </a:defRPr>
            </a:lvl1pPr>
          </a:lstStyle>
          <a:p>
            <a:r>
              <a:rPr lang="en-US" dirty="0"/>
              <a:t>This is the Title </a:t>
            </a:r>
            <a:br>
              <a:rPr lang="en-US" dirty="0"/>
            </a:br>
            <a:r>
              <a:rPr lang="en-US" dirty="0"/>
              <a:t>of the Presentation</a:t>
            </a:r>
            <a:endParaRPr lang="ru-RU" dirty="0"/>
          </a:p>
        </p:txBody>
      </p:sp>
      <p:sp>
        <p:nvSpPr>
          <p:cNvPr id="4" name="Дата 3">
            <a:extLst>
              <a:ext uri="{FF2B5EF4-FFF2-40B4-BE49-F238E27FC236}">
                <a16:creationId xmlns:a16="http://schemas.microsoft.com/office/drawing/2014/main" id="{8B4576F8-C5A2-2810-CCA1-ED9EBDFC6DB4}"/>
              </a:ext>
            </a:extLst>
          </p:cNvPr>
          <p:cNvSpPr>
            <a:spLocks noGrp="1"/>
          </p:cNvSpPr>
          <p:nvPr>
            <p:ph type="dt" sz="half" idx="10"/>
          </p:nvPr>
        </p:nvSpPr>
        <p:spPr>
          <a:xfrm>
            <a:off x="838200" y="6442075"/>
            <a:ext cx="2743200" cy="365125"/>
          </a:xfrm>
        </p:spPr>
        <p:txBody>
          <a:bodyPr/>
          <a:lstStyle/>
          <a:p>
            <a:fld id="{7E69BE17-22CF-41D0-A3CA-461A36F674C1}" type="datetimeFigureOut">
              <a:rPr lang="ru-RU" smtClean="0"/>
              <a:t>21.10.2022</a:t>
            </a:fld>
            <a:endParaRPr lang="ru-RU"/>
          </a:p>
        </p:txBody>
      </p:sp>
      <p:sp>
        <p:nvSpPr>
          <p:cNvPr id="5" name="Нижний колонтитул 4">
            <a:extLst>
              <a:ext uri="{FF2B5EF4-FFF2-40B4-BE49-F238E27FC236}">
                <a16:creationId xmlns:a16="http://schemas.microsoft.com/office/drawing/2014/main" id="{AFCC6C0D-6374-0446-F85A-BAF10DFC7646}"/>
              </a:ext>
            </a:extLst>
          </p:cNvPr>
          <p:cNvSpPr>
            <a:spLocks noGrp="1"/>
          </p:cNvSpPr>
          <p:nvPr>
            <p:ph type="ftr" sz="quarter" idx="11"/>
          </p:nvPr>
        </p:nvSpPr>
        <p:spPr>
          <a:xfrm>
            <a:off x="4038600" y="6442075"/>
            <a:ext cx="4114800" cy="365125"/>
          </a:xfrm>
        </p:spPr>
        <p:txBody>
          <a:bodyPr/>
          <a:lstStyle/>
          <a:p>
            <a:endParaRPr lang="ru-RU"/>
          </a:p>
        </p:txBody>
      </p:sp>
      <p:sp>
        <p:nvSpPr>
          <p:cNvPr id="6" name="Номер слайда 5">
            <a:extLst>
              <a:ext uri="{FF2B5EF4-FFF2-40B4-BE49-F238E27FC236}">
                <a16:creationId xmlns:a16="http://schemas.microsoft.com/office/drawing/2014/main" id="{536358A8-1F53-E28C-9F17-592ABCF98392}"/>
              </a:ext>
            </a:extLst>
          </p:cNvPr>
          <p:cNvSpPr>
            <a:spLocks noGrp="1"/>
          </p:cNvSpPr>
          <p:nvPr>
            <p:ph type="sldNum" sz="quarter" idx="12"/>
          </p:nvPr>
        </p:nvSpPr>
        <p:spPr>
          <a:xfrm>
            <a:off x="8610600" y="6442075"/>
            <a:ext cx="2743200" cy="365125"/>
          </a:xfrm>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177268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49CF72-C4C7-40B4-1FE2-F3DDB9E2957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65B1293-35B6-9278-16F0-8F2513CAF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8D5594F-B160-3F91-4477-4469D55F6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5842963-E23C-DEFD-2A7B-C65ADDAE505F}"/>
              </a:ext>
            </a:extLst>
          </p:cNvPr>
          <p:cNvSpPr>
            <a:spLocks noGrp="1"/>
          </p:cNvSpPr>
          <p:nvPr>
            <p:ph type="dt" sz="half" idx="10"/>
          </p:nvPr>
        </p:nvSpPr>
        <p:spPr/>
        <p:txBody>
          <a:bodyPr/>
          <a:lstStyle/>
          <a:p>
            <a:fld id="{7E69BE17-22CF-41D0-A3CA-461A36F674C1}" type="datetimeFigureOut">
              <a:rPr lang="ru-RU" smtClean="0"/>
              <a:t>21.10.2022</a:t>
            </a:fld>
            <a:endParaRPr lang="ru-RU"/>
          </a:p>
        </p:txBody>
      </p:sp>
      <p:sp>
        <p:nvSpPr>
          <p:cNvPr id="6" name="Нижний колонтитул 5">
            <a:extLst>
              <a:ext uri="{FF2B5EF4-FFF2-40B4-BE49-F238E27FC236}">
                <a16:creationId xmlns:a16="http://schemas.microsoft.com/office/drawing/2014/main" id="{88A507C7-68F9-26F5-5E42-E1F806AE3B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33D50D8-1071-6DCB-187E-63A57D540151}"/>
              </a:ext>
            </a:extLst>
          </p:cNvPr>
          <p:cNvSpPr>
            <a:spLocks noGrp="1"/>
          </p:cNvSpPr>
          <p:nvPr>
            <p:ph type="sldNum" sz="quarter" idx="12"/>
          </p:nvPr>
        </p:nvSpPr>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82069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E92004-6493-08B9-4787-3194BFABA35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A67A37B-34B7-0EB1-8174-D5B553047A8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2C55E01-5BDA-41BA-EF3C-5A139321DC18}"/>
              </a:ext>
            </a:extLst>
          </p:cNvPr>
          <p:cNvSpPr>
            <a:spLocks noGrp="1"/>
          </p:cNvSpPr>
          <p:nvPr>
            <p:ph type="dt" sz="half" idx="10"/>
          </p:nvPr>
        </p:nvSpPr>
        <p:spPr/>
        <p:txBody>
          <a:bodyPr/>
          <a:lstStyle/>
          <a:p>
            <a:fld id="{7E69BE17-22CF-41D0-A3CA-461A36F674C1}" type="datetimeFigureOut">
              <a:rPr lang="ru-RU" smtClean="0"/>
              <a:t>21.10.2022</a:t>
            </a:fld>
            <a:endParaRPr lang="ru-RU"/>
          </a:p>
        </p:txBody>
      </p:sp>
      <p:sp>
        <p:nvSpPr>
          <p:cNvPr id="5" name="Нижний колонтитул 4">
            <a:extLst>
              <a:ext uri="{FF2B5EF4-FFF2-40B4-BE49-F238E27FC236}">
                <a16:creationId xmlns:a16="http://schemas.microsoft.com/office/drawing/2014/main" id="{68A5D1B6-C69A-D0F8-A5EC-A31EA2C116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BE05F7D-B4B5-4E42-20F2-3A66AD2587E7}"/>
              </a:ext>
            </a:extLst>
          </p:cNvPr>
          <p:cNvSpPr>
            <a:spLocks noGrp="1"/>
          </p:cNvSpPr>
          <p:nvPr>
            <p:ph type="sldNum" sz="quarter" idx="12"/>
          </p:nvPr>
        </p:nvSpPr>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991481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BB5C2EB-4224-E19C-CECC-F02FC1C2C78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D991653-F6DF-7400-3E76-1E7455AED65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1777BF4-6B24-1F91-E7D1-DFFEB42D95CD}"/>
              </a:ext>
            </a:extLst>
          </p:cNvPr>
          <p:cNvSpPr>
            <a:spLocks noGrp="1"/>
          </p:cNvSpPr>
          <p:nvPr>
            <p:ph type="dt" sz="half" idx="10"/>
          </p:nvPr>
        </p:nvSpPr>
        <p:spPr/>
        <p:txBody>
          <a:bodyPr/>
          <a:lstStyle/>
          <a:p>
            <a:fld id="{7E69BE17-22CF-41D0-A3CA-461A36F674C1}" type="datetimeFigureOut">
              <a:rPr lang="ru-RU" smtClean="0"/>
              <a:t>21.10.2022</a:t>
            </a:fld>
            <a:endParaRPr lang="ru-RU"/>
          </a:p>
        </p:txBody>
      </p:sp>
      <p:sp>
        <p:nvSpPr>
          <p:cNvPr id="5" name="Нижний колонтитул 4">
            <a:extLst>
              <a:ext uri="{FF2B5EF4-FFF2-40B4-BE49-F238E27FC236}">
                <a16:creationId xmlns:a16="http://schemas.microsoft.com/office/drawing/2014/main" id="{A2BB3739-CF3C-5C40-66A6-1F52365FD30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260E392-FC27-0E0C-8919-31DADB0A1CA3}"/>
              </a:ext>
            </a:extLst>
          </p:cNvPr>
          <p:cNvSpPr>
            <a:spLocks noGrp="1"/>
          </p:cNvSpPr>
          <p:nvPr>
            <p:ph type="sldNum" sz="quarter" idx="12"/>
          </p:nvPr>
        </p:nvSpPr>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31298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1190625" y="3000375"/>
            <a:ext cx="9810750" cy="480131"/>
          </a:xfrm>
          <a:prstGeom prst="rect">
            <a:avLst/>
          </a:prstGeom>
        </p:spPr>
        <p:txBody>
          <a:bodyPr>
            <a:spAutoFit/>
          </a:bodyPr>
          <a:lstStyle>
            <a:lvl1pPr marL="0" indent="0" algn="ctr">
              <a:spcBef>
                <a:spcPts val="0"/>
              </a:spcBef>
              <a:buSzTx/>
              <a:buNone/>
            </a:lvl1pPr>
          </a:lstStyle>
          <a:p>
            <a:r>
              <a:t>“Type a quote here.”</a:t>
            </a:r>
          </a:p>
        </p:txBody>
      </p:sp>
      <p:sp>
        <p:nvSpPr>
          <p:cNvPr id="94" name="–Johnny Appleseed"/>
          <p:cNvSpPr txBox="1">
            <a:spLocks noGrp="1"/>
          </p:cNvSpPr>
          <p:nvPr>
            <p:ph type="body" sz="quarter" idx="22"/>
          </p:nvPr>
        </p:nvSpPr>
        <p:spPr>
          <a:xfrm>
            <a:off x="1190625" y="4473773"/>
            <a:ext cx="9810750" cy="365036"/>
          </a:xfrm>
          <a:prstGeom prst="rect">
            <a:avLst/>
          </a:prstGeom>
        </p:spPr>
        <p:txBody>
          <a:bodyPr anchor="t">
            <a:spAutoFit/>
          </a:bodyPr>
          <a:lstStyle>
            <a:lvl1pPr marL="0" indent="0" algn="ctr">
              <a:spcBef>
                <a:spcPts val="0"/>
              </a:spcBef>
              <a:buSzTx/>
              <a:buNone/>
              <a:defRPr sz="1969"/>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24397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32D74A-B005-3EFC-04C2-A71CB2493EC8}"/>
              </a:ext>
            </a:extLst>
          </p:cNvPr>
          <p:cNvSpPr>
            <a:spLocks noGrp="1"/>
          </p:cNvSpPr>
          <p:nvPr>
            <p:ph type="title" hasCustomPrompt="1"/>
          </p:nvPr>
        </p:nvSpPr>
        <p:spPr>
          <a:xfrm>
            <a:off x="838200" y="1330325"/>
            <a:ext cx="10515600" cy="1325563"/>
          </a:xfrm>
        </p:spPr>
        <p:txBody>
          <a:bodyPr>
            <a:normAutofit/>
          </a:bodyPr>
          <a:lstStyle>
            <a:lvl1pPr>
              <a:defRPr sz="4800" b="1">
                <a:solidFill>
                  <a:srgbClr val="006861"/>
                </a:solidFill>
              </a:defRPr>
            </a:lvl1pPr>
          </a:lstStyle>
          <a:p>
            <a:r>
              <a:rPr lang="cs-CZ" dirty="0" err="1"/>
              <a:t>This</a:t>
            </a:r>
            <a:r>
              <a:rPr lang="cs-CZ" dirty="0"/>
              <a:t> </a:t>
            </a:r>
            <a:r>
              <a:rPr lang="cs-CZ" dirty="0" err="1"/>
              <a:t>is</a:t>
            </a:r>
            <a:r>
              <a:rPr lang="cs-CZ" dirty="0"/>
              <a:t> </a:t>
            </a:r>
            <a:r>
              <a:rPr lang="cs-CZ" dirty="0" err="1"/>
              <a:t>the</a:t>
            </a:r>
            <a:r>
              <a:rPr lang="cs-CZ" dirty="0"/>
              <a:t> </a:t>
            </a:r>
            <a:r>
              <a:rPr lang="cs-CZ" dirty="0" err="1"/>
              <a:t>Heading</a:t>
            </a:r>
            <a:endParaRPr lang="ru-RU" dirty="0"/>
          </a:p>
        </p:txBody>
      </p:sp>
      <p:sp>
        <p:nvSpPr>
          <p:cNvPr id="3" name="Объект 2">
            <a:extLst>
              <a:ext uri="{FF2B5EF4-FFF2-40B4-BE49-F238E27FC236}">
                <a16:creationId xmlns:a16="http://schemas.microsoft.com/office/drawing/2014/main" id="{5A7E659C-86E7-B203-0046-28CF7DC8B46C}"/>
              </a:ext>
            </a:extLst>
          </p:cNvPr>
          <p:cNvSpPr>
            <a:spLocks noGrp="1"/>
          </p:cNvSpPr>
          <p:nvPr>
            <p:ph idx="1" hasCustomPrompt="1"/>
          </p:nvPr>
        </p:nvSpPr>
        <p:spPr>
          <a:xfrm>
            <a:off x="838200" y="2790825"/>
            <a:ext cx="10515600" cy="3241675"/>
          </a:xfrm>
        </p:spPr>
        <p:txBody>
          <a:bodyPr>
            <a:noAutofit/>
          </a:bodyPr>
          <a:lstStyle>
            <a:lvl1pPr marL="0" indent="0">
              <a:buFont typeface="Arial" panose="020B0604020202020204" pitchFamily="34" charset="0"/>
              <a:buNone/>
              <a:defRPr sz="1700" b="0">
                <a:latin typeface="+mn-lt"/>
              </a:defRPr>
            </a:lvl1pPr>
            <a:lvl2pPr marL="742950" indent="-285750">
              <a:buFont typeface="Arial" panose="020B0604020202020204" pitchFamily="34" charset="0"/>
              <a:buChar char="•"/>
              <a:defRPr sz="1700"/>
            </a:lvl2pPr>
          </a:lstStyle>
          <a:p>
            <a:pPr lvl="0"/>
            <a:r>
              <a:rPr lang="en-US" dirty="0"/>
              <a:t>Leverage agile frameworks to provide a robust synopsis for high level overviews. Iterative approaches to corporate strategy foster collaborative thinking to further the overall value proposition. Organically grow the holistic world view of disruptive innovation via workplace diversity and empowerment.</a:t>
            </a:r>
          </a:p>
          <a:p>
            <a:pPr lvl="0"/>
            <a:r>
              <a:rPr lang="en-US" dirty="0"/>
              <a:t>Bring to the table win-win survival strategies to ensure proactive domination. At the end of the day, going forward, a new normal that has evolved from generation X is on the runway heading towards a streamlined cloud solution. User generated content in real-time will have multiple touchpoints for offshoring.</a:t>
            </a:r>
          </a:p>
          <a:p>
            <a:pPr lvl="0"/>
            <a:endParaRPr lang="en-US" dirty="0"/>
          </a:p>
          <a:p>
            <a:pPr lvl="1"/>
            <a:r>
              <a:rPr lang="en-US" dirty="0"/>
              <a:t>cross-media information</a:t>
            </a:r>
          </a:p>
          <a:p>
            <a:pPr lvl="1"/>
            <a:r>
              <a:rPr lang="en-US" dirty="0"/>
              <a:t>resource-leveling customer service</a:t>
            </a:r>
          </a:p>
          <a:p>
            <a:pPr lvl="1"/>
            <a:r>
              <a:rPr lang="en-US" dirty="0"/>
              <a:t>cross-media growth strategies</a:t>
            </a:r>
          </a:p>
        </p:txBody>
      </p:sp>
      <p:sp>
        <p:nvSpPr>
          <p:cNvPr id="4" name="Дата 3">
            <a:extLst>
              <a:ext uri="{FF2B5EF4-FFF2-40B4-BE49-F238E27FC236}">
                <a16:creationId xmlns:a16="http://schemas.microsoft.com/office/drawing/2014/main" id="{514FA17F-6C24-04B8-A139-0A733859A46D}"/>
              </a:ext>
            </a:extLst>
          </p:cNvPr>
          <p:cNvSpPr>
            <a:spLocks noGrp="1"/>
          </p:cNvSpPr>
          <p:nvPr>
            <p:ph type="dt" sz="half" idx="10"/>
          </p:nvPr>
        </p:nvSpPr>
        <p:spPr/>
        <p:txBody>
          <a:bodyPr/>
          <a:lstStyle/>
          <a:p>
            <a:fld id="{7E69BE17-22CF-41D0-A3CA-461A36F674C1}" type="datetimeFigureOut">
              <a:rPr lang="ru-RU" smtClean="0"/>
              <a:t>21.10.2022</a:t>
            </a:fld>
            <a:endParaRPr lang="ru-RU"/>
          </a:p>
        </p:txBody>
      </p:sp>
      <p:sp>
        <p:nvSpPr>
          <p:cNvPr id="5" name="Нижний колонтитул 4">
            <a:extLst>
              <a:ext uri="{FF2B5EF4-FFF2-40B4-BE49-F238E27FC236}">
                <a16:creationId xmlns:a16="http://schemas.microsoft.com/office/drawing/2014/main" id="{7871E421-5697-3F7F-EA9B-84F098335710}"/>
              </a:ext>
            </a:extLst>
          </p:cNvPr>
          <p:cNvSpPr>
            <a:spLocks noGrp="1"/>
          </p:cNvSpPr>
          <p:nvPr>
            <p:ph type="ftr" sz="quarter" idx="11"/>
          </p:nvPr>
        </p:nvSpPr>
        <p:spPr>
          <a:xfrm>
            <a:off x="3733800" y="6356350"/>
            <a:ext cx="4114800" cy="365125"/>
          </a:xfrm>
        </p:spPr>
        <p:txBody>
          <a:bodyPr/>
          <a:lstStyle/>
          <a:p>
            <a:endParaRPr lang="ru-RU"/>
          </a:p>
        </p:txBody>
      </p:sp>
      <p:sp>
        <p:nvSpPr>
          <p:cNvPr id="6" name="Номер слайда 5">
            <a:extLst>
              <a:ext uri="{FF2B5EF4-FFF2-40B4-BE49-F238E27FC236}">
                <a16:creationId xmlns:a16="http://schemas.microsoft.com/office/drawing/2014/main" id="{94909F89-88F3-E57A-09FB-50A5876A4B71}"/>
              </a:ext>
            </a:extLst>
          </p:cNvPr>
          <p:cNvSpPr>
            <a:spLocks noGrp="1"/>
          </p:cNvSpPr>
          <p:nvPr>
            <p:ph type="sldNum" sz="quarter" idx="12"/>
          </p:nvPr>
        </p:nvSpPr>
        <p:spPr>
          <a:xfrm>
            <a:off x="8001000" y="6356350"/>
            <a:ext cx="850900" cy="365125"/>
          </a:xfrm>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224196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32D74A-B005-3EFC-04C2-A71CB2493EC8}"/>
              </a:ext>
            </a:extLst>
          </p:cNvPr>
          <p:cNvSpPr>
            <a:spLocks noGrp="1"/>
          </p:cNvSpPr>
          <p:nvPr>
            <p:ph type="title" hasCustomPrompt="1"/>
          </p:nvPr>
        </p:nvSpPr>
        <p:spPr>
          <a:xfrm>
            <a:off x="838200" y="1330325"/>
            <a:ext cx="10515600" cy="1325563"/>
          </a:xfrm>
        </p:spPr>
        <p:txBody>
          <a:bodyPr>
            <a:normAutofit/>
          </a:bodyPr>
          <a:lstStyle>
            <a:lvl1pPr>
              <a:defRPr sz="4800" b="1">
                <a:solidFill>
                  <a:srgbClr val="006861"/>
                </a:solidFill>
              </a:defRPr>
            </a:lvl1pPr>
          </a:lstStyle>
          <a:p>
            <a:r>
              <a:rPr lang="cs-CZ" dirty="0" err="1"/>
              <a:t>This</a:t>
            </a:r>
            <a:r>
              <a:rPr lang="cs-CZ" dirty="0"/>
              <a:t> </a:t>
            </a:r>
            <a:r>
              <a:rPr lang="cs-CZ" dirty="0" err="1"/>
              <a:t>is</a:t>
            </a:r>
            <a:r>
              <a:rPr lang="cs-CZ" dirty="0"/>
              <a:t> </a:t>
            </a:r>
            <a:r>
              <a:rPr lang="cs-CZ" dirty="0" err="1"/>
              <a:t>the</a:t>
            </a:r>
            <a:r>
              <a:rPr lang="cs-CZ" dirty="0"/>
              <a:t> </a:t>
            </a:r>
            <a:r>
              <a:rPr lang="cs-CZ" dirty="0" err="1"/>
              <a:t>Heading</a:t>
            </a:r>
            <a:endParaRPr lang="ru-RU" dirty="0"/>
          </a:p>
        </p:txBody>
      </p:sp>
      <p:sp>
        <p:nvSpPr>
          <p:cNvPr id="3" name="Объект 2">
            <a:extLst>
              <a:ext uri="{FF2B5EF4-FFF2-40B4-BE49-F238E27FC236}">
                <a16:creationId xmlns:a16="http://schemas.microsoft.com/office/drawing/2014/main" id="{5A7E659C-86E7-B203-0046-28CF7DC8B46C}"/>
              </a:ext>
            </a:extLst>
          </p:cNvPr>
          <p:cNvSpPr>
            <a:spLocks noGrp="1"/>
          </p:cNvSpPr>
          <p:nvPr>
            <p:ph idx="1" hasCustomPrompt="1"/>
          </p:nvPr>
        </p:nvSpPr>
        <p:spPr>
          <a:xfrm>
            <a:off x="838200" y="2790825"/>
            <a:ext cx="10515600" cy="3457575"/>
          </a:xfrm>
        </p:spPr>
        <p:txBody>
          <a:bodyPr>
            <a:noAutofit/>
          </a:bodyPr>
          <a:lstStyle>
            <a:lvl1pPr marL="0" indent="0">
              <a:buFont typeface="Arial" panose="020B0604020202020204" pitchFamily="34" charset="0"/>
              <a:buNone/>
              <a:defRPr sz="1700">
                <a:latin typeface="+mn-lt"/>
              </a:defRPr>
            </a:lvl1pPr>
            <a:lvl2pPr marL="742950" indent="-285750">
              <a:buFont typeface="Arial" panose="020B0604020202020204" pitchFamily="34" charset="0"/>
              <a:buChar char="•"/>
              <a:defRPr sz="1700"/>
            </a:lvl2pPr>
          </a:lstStyle>
          <a:p>
            <a:pPr lvl="0"/>
            <a:r>
              <a:rPr lang="en-US" dirty="0"/>
              <a:t>Leverage agile frameworks to provide a robust synopsis for high level overviews. Iterative approaches to corporate strategy foster collaborative thinking to further the overall value proposition. Organically grow the holistic world view of disruptive innovation via workplace diversity and empowerment.</a:t>
            </a:r>
          </a:p>
          <a:p>
            <a:pPr lvl="0"/>
            <a:r>
              <a:rPr lang="en-US" dirty="0"/>
              <a:t>Bring to the table win-win survival strategies to ensure proactive domination. At the end of the day, going forward, a new normal that has evolved from generation X is on the runway heading towards a streamlined cloud solution. User generated content in real-time will have multiple touchpoints for offshoring.</a:t>
            </a:r>
            <a:endParaRPr lang="ru-RU" dirty="0"/>
          </a:p>
          <a:p>
            <a:pPr lvl="0"/>
            <a:endParaRPr lang="en-US" dirty="0"/>
          </a:p>
          <a:p>
            <a:pPr lvl="1"/>
            <a:r>
              <a:rPr lang="en-US" dirty="0"/>
              <a:t>cross-media information</a:t>
            </a:r>
          </a:p>
          <a:p>
            <a:pPr lvl="1"/>
            <a:r>
              <a:rPr lang="en-US" dirty="0"/>
              <a:t>resource-leveling customer service</a:t>
            </a:r>
          </a:p>
          <a:p>
            <a:pPr lvl="1"/>
            <a:r>
              <a:rPr lang="en-US" dirty="0"/>
              <a:t>cross-media growth strategies</a:t>
            </a:r>
            <a:endParaRPr lang="ru-RU" dirty="0"/>
          </a:p>
          <a:p>
            <a:pPr lvl="0"/>
            <a:r>
              <a:rPr lang="en-US" dirty="0" err="1"/>
              <a:t>Phosfluorescently</a:t>
            </a:r>
            <a:r>
              <a:rPr lang="en-US" dirty="0"/>
              <a:t> engage worldwide methodologies with web-enabled technology. Interactively coordinate proactive e-commerce via process-centric "outside the box" thinking. </a:t>
            </a:r>
          </a:p>
          <a:p>
            <a:pPr lvl="0"/>
            <a:endParaRPr lang="ru-RU" dirty="0"/>
          </a:p>
        </p:txBody>
      </p:sp>
      <p:sp>
        <p:nvSpPr>
          <p:cNvPr id="4" name="Дата 3">
            <a:extLst>
              <a:ext uri="{FF2B5EF4-FFF2-40B4-BE49-F238E27FC236}">
                <a16:creationId xmlns:a16="http://schemas.microsoft.com/office/drawing/2014/main" id="{514FA17F-6C24-04B8-A139-0A733859A46D}"/>
              </a:ext>
            </a:extLst>
          </p:cNvPr>
          <p:cNvSpPr>
            <a:spLocks noGrp="1"/>
          </p:cNvSpPr>
          <p:nvPr>
            <p:ph type="dt" sz="half" idx="10"/>
          </p:nvPr>
        </p:nvSpPr>
        <p:spPr>
          <a:xfrm>
            <a:off x="838200" y="6356350"/>
            <a:ext cx="1765300" cy="365125"/>
          </a:xfrm>
        </p:spPr>
        <p:txBody>
          <a:bodyPr/>
          <a:lstStyle/>
          <a:p>
            <a:fld id="{7E69BE17-22CF-41D0-A3CA-461A36F674C1}" type="datetimeFigureOut">
              <a:rPr lang="ru-RU" smtClean="0"/>
              <a:t>21.10.2022</a:t>
            </a:fld>
            <a:endParaRPr lang="ru-RU"/>
          </a:p>
        </p:txBody>
      </p:sp>
      <p:sp>
        <p:nvSpPr>
          <p:cNvPr id="5" name="Нижний колонтитул 4">
            <a:extLst>
              <a:ext uri="{FF2B5EF4-FFF2-40B4-BE49-F238E27FC236}">
                <a16:creationId xmlns:a16="http://schemas.microsoft.com/office/drawing/2014/main" id="{7871E421-5697-3F7F-EA9B-84F098335710}"/>
              </a:ext>
            </a:extLst>
          </p:cNvPr>
          <p:cNvSpPr>
            <a:spLocks noGrp="1"/>
          </p:cNvSpPr>
          <p:nvPr>
            <p:ph type="ftr" sz="quarter" idx="11"/>
          </p:nvPr>
        </p:nvSpPr>
        <p:spPr>
          <a:xfrm>
            <a:off x="2717800" y="6356350"/>
            <a:ext cx="7302500" cy="365125"/>
          </a:xfrm>
        </p:spPr>
        <p:txBody>
          <a:bodyPr/>
          <a:lstStyle/>
          <a:p>
            <a:endParaRPr lang="ru-RU"/>
          </a:p>
        </p:txBody>
      </p:sp>
      <p:sp>
        <p:nvSpPr>
          <p:cNvPr id="6" name="Номер слайда 5">
            <a:extLst>
              <a:ext uri="{FF2B5EF4-FFF2-40B4-BE49-F238E27FC236}">
                <a16:creationId xmlns:a16="http://schemas.microsoft.com/office/drawing/2014/main" id="{94909F89-88F3-E57A-09FB-50A5876A4B71}"/>
              </a:ext>
            </a:extLst>
          </p:cNvPr>
          <p:cNvSpPr>
            <a:spLocks noGrp="1"/>
          </p:cNvSpPr>
          <p:nvPr>
            <p:ph type="sldNum" sz="quarter" idx="12"/>
          </p:nvPr>
        </p:nvSpPr>
        <p:spPr>
          <a:xfrm>
            <a:off x="10109200" y="6356350"/>
            <a:ext cx="1244600" cy="365125"/>
          </a:xfrm>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320875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D1AB5-3A27-D742-AB99-707C77DC719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96E1261-95B5-48F7-5B60-75976B8E35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C19E723-D814-7F03-E89E-063D4271B40C}"/>
              </a:ext>
            </a:extLst>
          </p:cNvPr>
          <p:cNvSpPr>
            <a:spLocks noGrp="1"/>
          </p:cNvSpPr>
          <p:nvPr>
            <p:ph type="dt" sz="half" idx="10"/>
          </p:nvPr>
        </p:nvSpPr>
        <p:spPr/>
        <p:txBody>
          <a:bodyPr/>
          <a:lstStyle/>
          <a:p>
            <a:fld id="{7E69BE17-22CF-41D0-A3CA-461A36F674C1}" type="datetimeFigureOut">
              <a:rPr lang="ru-RU" smtClean="0"/>
              <a:t>21.10.2022</a:t>
            </a:fld>
            <a:endParaRPr lang="ru-RU"/>
          </a:p>
        </p:txBody>
      </p:sp>
      <p:sp>
        <p:nvSpPr>
          <p:cNvPr id="5" name="Нижний колонтитул 4">
            <a:extLst>
              <a:ext uri="{FF2B5EF4-FFF2-40B4-BE49-F238E27FC236}">
                <a16:creationId xmlns:a16="http://schemas.microsoft.com/office/drawing/2014/main" id="{7D0C3003-5F7A-8399-5B79-F844AE43679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60F997-1CFC-2A3D-2C5F-2DD982321607}"/>
              </a:ext>
            </a:extLst>
          </p:cNvPr>
          <p:cNvSpPr>
            <a:spLocks noGrp="1"/>
          </p:cNvSpPr>
          <p:nvPr>
            <p:ph type="sldNum" sz="quarter" idx="12"/>
          </p:nvPr>
        </p:nvSpPr>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182043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22DE46-C957-71E2-D397-20184034FE8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5674F45-4C7A-8BBF-8CB2-8F1541856A2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156D02D-B515-0446-6A08-EF2D05164EF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41F1489-D934-2BB0-34F9-C432F8126224}"/>
              </a:ext>
            </a:extLst>
          </p:cNvPr>
          <p:cNvSpPr>
            <a:spLocks noGrp="1"/>
          </p:cNvSpPr>
          <p:nvPr>
            <p:ph type="dt" sz="half" idx="10"/>
          </p:nvPr>
        </p:nvSpPr>
        <p:spPr/>
        <p:txBody>
          <a:bodyPr/>
          <a:lstStyle/>
          <a:p>
            <a:fld id="{7E69BE17-22CF-41D0-A3CA-461A36F674C1}" type="datetimeFigureOut">
              <a:rPr lang="ru-RU" smtClean="0"/>
              <a:t>21.10.2022</a:t>
            </a:fld>
            <a:endParaRPr lang="ru-RU"/>
          </a:p>
        </p:txBody>
      </p:sp>
      <p:sp>
        <p:nvSpPr>
          <p:cNvPr id="6" name="Нижний колонтитул 5">
            <a:extLst>
              <a:ext uri="{FF2B5EF4-FFF2-40B4-BE49-F238E27FC236}">
                <a16:creationId xmlns:a16="http://schemas.microsoft.com/office/drawing/2014/main" id="{A363ED9A-19B1-5282-3444-3D09E009A88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0AC16F7-E17A-5C5D-E968-07E2415B889A}"/>
              </a:ext>
            </a:extLst>
          </p:cNvPr>
          <p:cNvSpPr>
            <a:spLocks noGrp="1"/>
          </p:cNvSpPr>
          <p:nvPr>
            <p:ph type="sldNum" sz="quarter" idx="12"/>
          </p:nvPr>
        </p:nvSpPr>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275371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BCBF71-A788-EA0A-6027-827BA88E56A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1C66EFE-68EE-D587-3499-F628297D4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43D2AC5-9E15-DDA4-A872-F35E6F752DD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A3BCD0B-F64A-B490-9498-B1AC8C493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30D6ABE-6F72-CBB7-AD62-589515C9681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EF6CD5E-1DD5-B6BD-D771-3902CA5C8570}"/>
              </a:ext>
            </a:extLst>
          </p:cNvPr>
          <p:cNvSpPr>
            <a:spLocks noGrp="1"/>
          </p:cNvSpPr>
          <p:nvPr>
            <p:ph type="dt" sz="half" idx="10"/>
          </p:nvPr>
        </p:nvSpPr>
        <p:spPr/>
        <p:txBody>
          <a:bodyPr/>
          <a:lstStyle/>
          <a:p>
            <a:fld id="{7E69BE17-22CF-41D0-A3CA-461A36F674C1}" type="datetimeFigureOut">
              <a:rPr lang="ru-RU" smtClean="0"/>
              <a:t>21.10.2022</a:t>
            </a:fld>
            <a:endParaRPr lang="ru-RU"/>
          </a:p>
        </p:txBody>
      </p:sp>
      <p:sp>
        <p:nvSpPr>
          <p:cNvPr id="8" name="Нижний колонтитул 7">
            <a:extLst>
              <a:ext uri="{FF2B5EF4-FFF2-40B4-BE49-F238E27FC236}">
                <a16:creationId xmlns:a16="http://schemas.microsoft.com/office/drawing/2014/main" id="{9408A8D7-F20D-9FFD-E415-8D23B4B6507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A3EFFA3-FB33-C11E-643D-82BFEA43915C}"/>
              </a:ext>
            </a:extLst>
          </p:cNvPr>
          <p:cNvSpPr>
            <a:spLocks noGrp="1"/>
          </p:cNvSpPr>
          <p:nvPr>
            <p:ph type="sldNum" sz="quarter" idx="12"/>
          </p:nvPr>
        </p:nvSpPr>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223072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2E0BB9-88E4-99EC-200C-A6B8A8EA1A6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A44683A-9951-90D0-0587-D01D92076897}"/>
              </a:ext>
            </a:extLst>
          </p:cNvPr>
          <p:cNvSpPr>
            <a:spLocks noGrp="1"/>
          </p:cNvSpPr>
          <p:nvPr>
            <p:ph type="dt" sz="half" idx="10"/>
          </p:nvPr>
        </p:nvSpPr>
        <p:spPr/>
        <p:txBody>
          <a:bodyPr/>
          <a:lstStyle/>
          <a:p>
            <a:fld id="{7E69BE17-22CF-41D0-A3CA-461A36F674C1}" type="datetimeFigureOut">
              <a:rPr lang="ru-RU" smtClean="0"/>
              <a:t>21.10.2022</a:t>
            </a:fld>
            <a:endParaRPr lang="ru-RU"/>
          </a:p>
        </p:txBody>
      </p:sp>
      <p:sp>
        <p:nvSpPr>
          <p:cNvPr id="4" name="Нижний колонтитул 3">
            <a:extLst>
              <a:ext uri="{FF2B5EF4-FFF2-40B4-BE49-F238E27FC236}">
                <a16:creationId xmlns:a16="http://schemas.microsoft.com/office/drawing/2014/main" id="{6607256E-0AB0-5CA3-F5E8-25D31F2721E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ECE5FDA-82B6-A488-D947-12E2CB254BBC}"/>
              </a:ext>
            </a:extLst>
          </p:cNvPr>
          <p:cNvSpPr>
            <a:spLocks noGrp="1"/>
          </p:cNvSpPr>
          <p:nvPr>
            <p:ph type="sldNum" sz="quarter" idx="12"/>
          </p:nvPr>
        </p:nvSpPr>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312775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06962D-EF69-749F-1408-A06BE59A0F59}"/>
              </a:ext>
            </a:extLst>
          </p:cNvPr>
          <p:cNvSpPr>
            <a:spLocks noGrp="1"/>
          </p:cNvSpPr>
          <p:nvPr>
            <p:ph type="dt" sz="half" idx="10"/>
          </p:nvPr>
        </p:nvSpPr>
        <p:spPr/>
        <p:txBody>
          <a:bodyPr/>
          <a:lstStyle/>
          <a:p>
            <a:fld id="{7E69BE17-22CF-41D0-A3CA-461A36F674C1}" type="datetimeFigureOut">
              <a:rPr lang="ru-RU" smtClean="0"/>
              <a:t>21.10.2022</a:t>
            </a:fld>
            <a:endParaRPr lang="ru-RU"/>
          </a:p>
        </p:txBody>
      </p:sp>
      <p:sp>
        <p:nvSpPr>
          <p:cNvPr id="3" name="Нижний колонтитул 2">
            <a:extLst>
              <a:ext uri="{FF2B5EF4-FFF2-40B4-BE49-F238E27FC236}">
                <a16:creationId xmlns:a16="http://schemas.microsoft.com/office/drawing/2014/main" id="{32EA0462-5640-C9E8-DF8A-C6D0043DF3E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D33B4AD-8EF5-885C-9F4E-A4624F36C44D}"/>
              </a:ext>
            </a:extLst>
          </p:cNvPr>
          <p:cNvSpPr>
            <a:spLocks noGrp="1"/>
          </p:cNvSpPr>
          <p:nvPr>
            <p:ph type="sldNum" sz="quarter" idx="12"/>
          </p:nvPr>
        </p:nvSpPr>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59277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1751DB-724A-06E3-967A-0FF30E270D8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541CBDB-C603-2A4D-97D9-B9D104C6CA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1015CA1-09C3-DA4C-6E0D-DC27F4CF8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E96539C-0CE3-0A89-663E-529FBE51D476}"/>
              </a:ext>
            </a:extLst>
          </p:cNvPr>
          <p:cNvSpPr>
            <a:spLocks noGrp="1"/>
          </p:cNvSpPr>
          <p:nvPr>
            <p:ph type="dt" sz="half" idx="10"/>
          </p:nvPr>
        </p:nvSpPr>
        <p:spPr/>
        <p:txBody>
          <a:bodyPr/>
          <a:lstStyle/>
          <a:p>
            <a:fld id="{7E69BE17-22CF-41D0-A3CA-461A36F674C1}" type="datetimeFigureOut">
              <a:rPr lang="ru-RU" smtClean="0"/>
              <a:t>21.10.2022</a:t>
            </a:fld>
            <a:endParaRPr lang="ru-RU"/>
          </a:p>
        </p:txBody>
      </p:sp>
      <p:sp>
        <p:nvSpPr>
          <p:cNvPr id="6" name="Нижний колонтитул 5">
            <a:extLst>
              <a:ext uri="{FF2B5EF4-FFF2-40B4-BE49-F238E27FC236}">
                <a16:creationId xmlns:a16="http://schemas.microsoft.com/office/drawing/2014/main" id="{3D1BE39E-856D-FD78-84B6-AC3FDC5BD48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06E474D-A146-DB8A-A235-641C42060154}"/>
              </a:ext>
            </a:extLst>
          </p:cNvPr>
          <p:cNvSpPr>
            <a:spLocks noGrp="1"/>
          </p:cNvSpPr>
          <p:nvPr>
            <p:ph type="sldNum" sz="quarter" idx="12"/>
          </p:nvPr>
        </p:nvSpPr>
        <p:spPr/>
        <p:txBody>
          <a:bodyPr/>
          <a:lstStyle/>
          <a:p>
            <a:fld id="{5DCE87D8-53E4-42E2-89C2-D180B64FE2F5}" type="slidenum">
              <a:rPr lang="ru-RU" smtClean="0"/>
              <a:t>‹#›</a:t>
            </a:fld>
            <a:endParaRPr lang="ru-RU"/>
          </a:p>
        </p:txBody>
      </p:sp>
    </p:spTree>
    <p:extLst>
      <p:ext uri="{BB962C8B-B14F-4D97-AF65-F5344CB8AC3E}">
        <p14:creationId xmlns:p14="http://schemas.microsoft.com/office/powerpoint/2010/main" val="76733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EFFC13-B9A4-AF3A-B8EB-A46516D86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9BFB63E-0A7C-468F-574A-4DEC44207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6D69A14-7573-0524-BA79-C98153712B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9BE17-22CF-41D0-A3CA-461A36F674C1}" type="datetimeFigureOut">
              <a:rPr lang="ru-RU" smtClean="0"/>
              <a:t>21.10.2022</a:t>
            </a:fld>
            <a:endParaRPr lang="ru-RU"/>
          </a:p>
        </p:txBody>
      </p:sp>
      <p:sp>
        <p:nvSpPr>
          <p:cNvPr id="5" name="Нижний колонтитул 4">
            <a:extLst>
              <a:ext uri="{FF2B5EF4-FFF2-40B4-BE49-F238E27FC236}">
                <a16:creationId xmlns:a16="http://schemas.microsoft.com/office/drawing/2014/main" id="{8A2F4AD7-3D8E-98F1-4077-535CE7A58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7D554B3-783C-C0A4-991E-35232C546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E87D8-53E4-42E2-89C2-D180B64FE2F5}" type="slidenum">
              <a:rPr lang="ru-RU" smtClean="0"/>
              <a:t>‹#›</a:t>
            </a:fld>
            <a:endParaRPr lang="ru-RU"/>
          </a:p>
        </p:txBody>
      </p:sp>
    </p:spTree>
    <p:extLst>
      <p:ext uri="{BB962C8B-B14F-4D97-AF65-F5344CB8AC3E}">
        <p14:creationId xmlns:p14="http://schemas.microsoft.com/office/powerpoint/2010/main" val="2794661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amazon.com/Ludic-Society-Natalie-Denk/dp/390315072X/ref=tmm_pap_swatch_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FEDA79-28ED-EC67-AB3D-4A9749FF64F5}"/>
              </a:ext>
            </a:extLst>
          </p:cNvPr>
          <p:cNvSpPr/>
          <p:nvPr/>
        </p:nvSpPr>
        <p:spPr>
          <a:xfrm>
            <a:off x="0" y="1638546"/>
            <a:ext cx="12192000" cy="1091454"/>
          </a:xfrm>
          <a:prstGeom prst="rect">
            <a:avLst/>
          </a:prstGeom>
          <a:solidFill>
            <a:srgbClr val="B3F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80A227D-9991-4D14-6FF7-FA9F52A8FAFC}"/>
              </a:ext>
            </a:extLst>
          </p:cNvPr>
          <p:cNvSpPr>
            <a:spLocks noGrp="1"/>
          </p:cNvSpPr>
          <p:nvPr>
            <p:ph type="ctrTitle"/>
          </p:nvPr>
        </p:nvSpPr>
        <p:spPr>
          <a:xfrm>
            <a:off x="525517" y="926918"/>
            <a:ext cx="10628586" cy="1803082"/>
          </a:xfrm>
        </p:spPr>
        <p:txBody>
          <a:bodyPr/>
          <a:lstStyle/>
          <a:p>
            <a:r>
              <a:rPr lang="en-US" sz="3600" b="0" i="0" dirty="0">
                <a:ln w="0"/>
                <a:solidFill>
                  <a:schemeClr val="tx1"/>
                </a:solidFill>
                <a:effectLst>
                  <a:outerShdw blurRad="38100" dist="19050" dir="2700000" algn="tl" rotWithShape="0">
                    <a:schemeClr val="dk1">
                      <a:alpha val="40000"/>
                    </a:schemeClr>
                  </a:outerShdw>
                </a:effectLst>
                <a:latin typeface="system-ui"/>
              </a:rPr>
              <a:t>Games for personal growth: Redefining notions of impact and design towards individual transformation</a:t>
            </a:r>
            <a:endParaRPr lang="ru-RU" sz="3600" b="0" dirty="0">
              <a:ln w="0"/>
              <a:solidFill>
                <a:schemeClr val="tx1"/>
              </a:solidFill>
              <a:effectLst>
                <a:outerShdw blurRad="38100" dist="19050" dir="2700000" algn="tl" rotWithShape="0">
                  <a:schemeClr val="dk1">
                    <a:alpha val="40000"/>
                  </a:schemeClr>
                </a:outerShdw>
              </a:effectLst>
            </a:endParaRPr>
          </a:p>
        </p:txBody>
      </p:sp>
      <p:sp>
        <p:nvSpPr>
          <p:cNvPr id="3" name="Google Shape;142;p19">
            <a:extLst>
              <a:ext uri="{FF2B5EF4-FFF2-40B4-BE49-F238E27FC236}">
                <a16:creationId xmlns:a16="http://schemas.microsoft.com/office/drawing/2014/main" id="{2A312C0F-C922-D8B5-9A11-83B8EC6282E9}"/>
              </a:ext>
            </a:extLst>
          </p:cNvPr>
          <p:cNvSpPr txBox="1"/>
          <p:nvPr/>
        </p:nvSpPr>
        <p:spPr>
          <a:xfrm>
            <a:off x="2076488" y="4397892"/>
            <a:ext cx="7482191" cy="175329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1" dirty="0">
                <a:solidFill>
                  <a:schemeClr val="lt1"/>
                </a:solidFill>
                <a:effectLst>
                  <a:outerShdw blurRad="50800" dist="38100" dir="5400000" algn="t" rotWithShape="0">
                    <a:prstClr val="black">
                      <a:alpha val="40000"/>
                    </a:prstClr>
                  </a:outerShdw>
                </a:effectLst>
                <a:latin typeface="Arial" panose="020B0604020202020204" pitchFamily="34" charset="0"/>
                <a:ea typeface="Century Gothic"/>
                <a:cs typeface="Arial" panose="020B0604020202020204" pitchFamily="34" charset="0"/>
                <a:sym typeface="Century Gothic"/>
              </a:rPr>
              <a:t>Dr. Doris C. Rusch</a:t>
            </a:r>
            <a:endParaRPr lang="en-US"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effectLst>
                  <a:outerShdw blurRad="50800" dist="38100" dir="5400000" algn="t" rotWithShape="0">
                    <a:prstClr val="black">
                      <a:alpha val="40000"/>
                    </a:prstClr>
                  </a:outerShdw>
                </a:effectLst>
                <a:latin typeface="Century Gothic"/>
                <a:sym typeface="Century Gothic"/>
              </a:rPr>
              <a:t>Professor of Game Design, Uppsala University, Sweden</a:t>
            </a:r>
            <a:endParaRPr dirty="0">
              <a:effectLst>
                <a:outerShdw blurRad="50800" dist="38100" dir="5400000" algn="t" rotWithShape="0">
                  <a:prstClr val="black">
                    <a:alpha val="40000"/>
                  </a:prstClr>
                </a:outerShdw>
              </a:effectLst>
            </a:endParaRPr>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effectLst>
                  <a:outerShdw blurRad="50800" dist="38100" dir="5400000" algn="t" rotWithShape="0">
                    <a:prstClr val="black">
                      <a:alpha val="40000"/>
                    </a:prstClr>
                  </a:outerShdw>
                </a:effectLst>
                <a:latin typeface="Century Gothic"/>
                <a:ea typeface="Century Gothic"/>
                <a:cs typeface="Century Gothic"/>
                <a:sym typeface="Century Gothic"/>
              </a:rPr>
              <a:t>Deputy Head of Department of Game Design</a:t>
            </a:r>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effectLst>
                  <a:outerShdw blurRad="50800" dist="38100" dir="5400000" algn="t" rotWithShape="0">
                    <a:prstClr val="black">
                      <a:alpha val="40000"/>
                    </a:prstClr>
                  </a:outerShdw>
                </a:effectLst>
                <a:latin typeface="Century Gothic"/>
                <a:ea typeface="Century Gothic"/>
                <a:cs typeface="Century Gothic"/>
                <a:sym typeface="Century Gothic"/>
              </a:rPr>
              <a:t>Uppsala University, Gotland, Sweden</a:t>
            </a:r>
          </a:p>
        </p:txBody>
      </p:sp>
      <p:sp>
        <p:nvSpPr>
          <p:cNvPr id="4" name="Google Shape;143;p19">
            <a:extLst>
              <a:ext uri="{FF2B5EF4-FFF2-40B4-BE49-F238E27FC236}">
                <a16:creationId xmlns:a16="http://schemas.microsoft.com/office/drawing/2014/main" id="{22186E1D-35FF-6E3C-6386-154F65A492F4}"/>
              </a:ext>
            </a:extLst>
          </p:cNvPr>
          <p:cNvSpPr txBox="1"/>
          <p:nvPr/>
        </p:nvSpPr>
        <p:spPr>
          <a:xfrm>
            <a:off x="2086303" y="2781339"/>
            <a:ext cx="9067800" cy="15995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1" dirty="0">
                <a:solidFill>
                  <a:schemeClr val="lt1"/>
                </a:solidFill>
                <a:latin typeface="Arial" panose="020B0604020202020204" pitchFamily="34" charset="0"/>
                <a:ea typeface="Century Gothic"/>
                <a:cs typeface="Arial" panose="020B0604020202020204" pitchFamily="34" charset="0"/>
                <a:sym typeface="Century Gothic"/>
              </a:rPr>
              <a:t>Dr. Andrew M. Phelps</a:t>
            </a:r>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sym typeface="Century Gothic"/>
              </a:rPr>
              <a:t>Professor of Human Interface Technology, Faculty of Engineering, University of Canterbury, NZ</a:t>
            </a:r>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sym typeface="Century Gothic"/>
              </a:rPr>
              <a:t>Professor of Film &amp; Media Arts, School of Communication, American University, USA</a:t>
            </a:r>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sym typeface="Century Gothic"/>
              </a:rPr>
              <a:t>Professor of Computer Science, College of Arts &amp; Sciences, American University, USA</a:t>
            </a:r>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sym typeface="Century Gothic"/>
              </a:rPr>
              <a:t>Visiting Faculty, Department of Game Design, Uppsala University, Sweden</a:t>
            </a:r>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sym typeface="Century Gothic"/>
              </a:rPr>
              <a:t>Director, American University Game Center </a:t>
            </a:r>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sym typeface="Century Gothic"/>
              </a:rPr>
              <a:t>President, Higher Education Video Game Alliance</a:t>
            </a:r>
            <a:endParaRPr sz="1400" dirty="0">
              <a:solidFill>
                <a:schemeClr val="lt1"/>
              </a:solidFill>
              <a:latin typeface="Century Gothic"/>
            </a:endParaRPr>
          </a:p>
        </p:txBody>
      </p:sp>
      <p:pic>
        <p:nvPicPr>
          <p:cNvPr id="5" name="Google Shape;145;p19">
            <a:extLst>
              <a:ext uri="{FF2B5EF4-FFF2-40B4-BE49-F238E27FC236}">
                <a16:creationId xmlns:a16="http://schemas.microsoft.com/office/drawing/2014/main" id="{22D81881-B765-2D4D-3EA3-807E202A0DF1}"/>
              </a:ext>
            </a:extLst>
          </p:cNvPr>
          <p:cNvPicPr preferRelativeResize="0"/>
          <p:nvPr/>
        </p:nvPicPr>
        <p:blipFill rotWithShape="1">
          <a:blip r:embed="rId2">
            <a:alphaModFix/>
          </a:blip>
          <a:srcRect/>
          <a:stretch/>
        </p:blipFill>
        <p:spPr>
          <a:xfrm>
            <a:off x="628688" y="2859975"/>
            <a:ext cx="1371600" cy="1371600"/>
          </a:xfrm>
          <a:prstGeom prst="rect">
            <a:avLst/>
          </a:prstGeom>
          <a:noFill/>
          <a:ln w="25400" cap="flat" cmpd="sng">
            <a:solidFill>
              <a:schemeClr val="lt1"/>
            </a:solidFill>
            <a:prstDash val="solid"/>
            <a:round/>
            <a:headEnd type="none" w="sm" len="sm"/>
            <a:tailEnd type="none" w="sm" len="sm"/>
          </a:ln>
        </p:spPr>
      </p:pic>
      <p:pic>
        <p:nvPicPr>
          <p:cNvPr id="6" name="Picture 5" descr="A person smiling for the camera&#10;&#10;Description automatically generated">
            <a:extLst>
              <a:ext uri="{FF2B5EF4-FFF2-40B4-BE49-F238E27FC236}">
                <a16:creationId xmlns:a16="http://schemas.microsoft.com/office/drawing/2014/main" id="{F36707D5-2536-7B0C-F6C4-3AD4025F5C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688" y="4491525"/>
            <a:ext cx="1384387" cy="1371600"/>
          </a:xfrm>
          <a:prstGeom prst="rect">
            <a:avLst/>
          </a:prstGeom>
          <a:ln w="25400">
            <a:solidFill>
              <a:schemeClr val="lt1"/>
            </a:solidFill>
          </a:ln>
        </p:spPr>
      </p:pic>
      <p:cxnSp>
        <p:nvCxnSpPr>
          <p:cNvPr id="9" name="Straight Connector 8">
            <a:extLst>
              <a:ext uri="{FF2B5EF4-FFF2-40B4-BE49-F238E27FC236}">
                <a16:creationId xmlns:a16="http://schemas.microsoft.com/office/drawing/2014/main" id="{97DA73EB-124A-6008-0801-140FE480541D}"/>
              </a:ext>
            </a:extLst>
          </p:cNvPr>
          <p:cNvCxnSpPr/>
          <p:nvPr/>
        </p:nvCxnSpPr>
        <p:spPr>
          <a:xfrm>
            <a:off x="0" y="1655590"/>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7ADC51-D5CE-096B-38B7-BCAE642D037B}"/>
              </a:ext>
            </a:extLst>
          </p:cNvPr>
          <p:cNvCxnSpPr/>
          <p:nvPr/>
        </p:nvCxnSpPr>
        <p:spPr>
          <a:xfrm>
            <a:off x="0" y="2730000"/>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925E3EF8-A43A-FDCA-E5E1-0CC438A82D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9076" y="5164264"/>
            <a:ext cx="5002924" cy="852532"/>
          </a:xfrm>
          <a:prstGeom prst="rect">
            <a:avLst/>
          </a:prstGeom>
        </p:spPr>
      </p:pic>
      <p:cxnSp>
        <p:nvCxnSpPr>
          <p:cNvPr id="12" name="Straight Connector 11">
            <a:extLst>
              <a:ext uri="{FF2B5EF4-FFF2-40B4-BE49-F238E27FC236}">
                <a16:creationId xmlns:a16="http://schemas.microsoft.com/office/drawing/2014/main" id="{F2C36862-4952-A974-7941-5FCBCFCE71EB}"/>
              </a:ext>
            </a:extLst>
          </p:cNvPr>
          <p:cNvCxnSpPr/>
          <p:nvPr/>
        </p:nvCxnSpPr>
        <p:spPr>
          <a:xfrm>
            <a:off x="7189076" y="5164264"/>
            <a:ext cx="50029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FCF31B-462F-F94D-B7E4-A2044D68BCA9}"/>
              </a:ext>
            </a:extLst>
          </p:cNvPr>
          <p:cNvCxnSpPr/>
          <p:nvPr/>
        </p:nvCxnSpPr>
        <p:spPr>
          <a:xfrm>
            <a:off x="7189076" y="6024860"/>
            <a:ext cx="50029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E827CA-604C-76EE-D857-677BAD6C52B4}"/>
              </a:ext>
            </a:extLst>
          </p:cNvPr>
          <p:cNvCxnSpPr>
            <a:cxnSpLocks/>
          </p:cNvCxnSpPr>
          <p:nvPr/>
        </p:nvCxnSpPr>
        <p:spPr>
          <a:xfrm>
            <a:off x="7189076" y="5164264"/>
            <a:ext cx="0" cy="8525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C5EA0C9C-CE36-E8D3-3646-5A6DBAE3A3C8}"/>
              </a:ext>
            </a:extLst>
          </p:cNvPr>
          <p:cNvPicPr>
            <a:picLocks noChangeAspect="1"/>
          </p:cNvPicPr>
          <p:nvPr/>
        </p:nvPicPr>
        <p:blipFill>
          <a:blip r:embed="rId5"/>
          <a:stretch>
            <a:fillRect/>
          </a:stretch>
        </p:blipFill>
        <p:spPr>
          <a:xfrm>
            <a:off x="10588297" y="2873775"/>
            <a:ext cx="1546699" cy="1431141"/>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2BE818EA-2BE3-C29D-995F-D804E8640F3A}"/>
              </a:ext>
            </a:extLst>
          </p:cNvPr>
          <p:cNvPicPr>
            <a:picLocks noChangeAspect="1"/>
          </p:cNvPicPr>
          <p:nvPr/>
        </p:nvPicPr>
        <p:blipFill rotWithShape="1">
          <a:blip r:embed="rId6"/>
          <a:srcRect l="5312"/>
          <a:stretch/>
        </p:blipFill>
        <p:spPr>
          <a:xfrm>
            <a:off x="11277054" y="5338037"/>
            <a:ext cx="857942" cy="506784"/>
          </a:xfrm>
          <a:prstGeom prst="rect">
            <a:avLst/>
          </a:prstGeom>
        </p:spPr>
      </p:pic>
    </p:spTree>
    <p:extLst>
      <p:ext uri="{BB962C8B-B14F-4D97-AF65-F5344CB8AC3E}">
        <p14:creationId xmlns:p14="http://schemas.microsoft.com/office/powerpoint/2010/main" val="70806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FC7B-BEA6-6212-38A9-9B308EAF1ECC}"/>
              </a:ext>
            </a:extLst>
          </p:cNvPr>
          <p:cNvSpPr>
            <a:spLocks noGrp="1"/>
          </p:cNvSpPr>
          <p:nvPr>
            <p:ph type="title"/>
          </p:nvPr>
        </p:nvSpPr>
        <p:spPr>
          <a:xfrm>
            <a:off x="838200" y="2766218"/>
            <a:ext cx="10515600" cy="1325563"/>
          </a:xfrm>
        </p:spPr>
        <p:txBody>
          <a:bodyPr>
            <a:normAutofit fontScale="90000"/>
          </a:bodyPr>
          <a:lstStyle/>
          <a:p>
            <a:r>
              <a:rPr lang="en-US" dirty="0">
                <a:solidFill>
                  <a:srgbClr val="00271F"/>
                </a:solidFill>
              </a:rPr>
              <a:t>Where is the </a:t>
            </a:r>
            <a:r>
              <a:rPr lang="en-US" dirty="0"/>
              <a:t>‘blue skies research’ </a:t>
            </a:r>
            <a:r>
              <a:rPr lang="en-US" dirty="0">
                <a:solidFill>
                  <a:srgbClr val="00271F"/>
                </a:solidFill>
              </a:rPr>
              <a:t>of meaningful play / G4C?</a:t>
            </a:r>
          </a:p>
        </p:txBody>
      </p:sp>
    </p:spTree>
    <p:extLst>
      <p:ext uri="{BB962C8B-B14F-4D97-AF65-F5344CB8AC3E}">
        <p14:creationId xmlns:p14="http://schemas.microsoft.com/office/powerpoint/2010/main" val="143282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BCC212-4902-31DB-631F-1D486C835B2F}"/>
              </a:ext>
            </a:extLst>
          </p:cNvPr>
          <p:cNvPicPr>
            <a:picLocks noChangeAspect="1"/>
          </p:cNvPicPr>
          <p:nvPr/>
        </p:nvPicPr>
        <p:blipFill>
          <a:blip r:embed="rId2"/>
          <a:stretch>
            <a:fillRect/>
          </a:stretch>
        </p:blipFill>
        <p:spPr>
          <a:xfrm>
            <a:off x="0" y="904875"/>
            <a:ext cx="12192000" cy="5953125"/>
          </a:xfrm>
          <a:prstGeom prst="rect">
            <a:avLst/>
          </a:prstGeom>
        </p:spPr>
      </p:pic>
    </p:spTree>
    <p:extLst>
      <p:ext uri="{BB962C8B-B14F-4D97-AF65-F5344CB8AC3E}">
        <p14:creationId xmlns:p14="http://schemas.microsoft.com/office/powerpoint/2010/main" val="131361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27544750-4BD6-5344-8218-5E14DA35E957}"/>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0" y="938783"/>
            <a:ext cx="12192000" cy="5417127"/>
          </a:xfrm>
        </p:spPr>
      </p:pic>
      <p:cxnSp>
        <p:nvCxnSpPr>
          <p:cNvPr id="6" name="Straight Connector 5">
            <a:extLst>
              <a:ext uri="{FF2B5EF4-FFF2-40B4-BE49-F238E27FC236}">
                <a16:creationId xmlns:a16="http://schemas.microsoft.com/office/drawing/2014/main" id="{095B1FB3-6C0C-B56B-EEAD-631786B2A763}"/>
              </a:ext>
            </a:extLst>
          </p:cNvPr>
          <p:cNvCxnSpPr/>
          <p:nvPr/>
        </p:nvCxnSpPr>
        <p:spPr>
          <a:xfrm>
            <a:off x="0" y="542190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29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3B60-1350-6AC3-336D-057BC65473F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252D090-F6C2-7E60-6C96-FC8A95E6FA6F}"/>
              </a:ext>
            </a:extLst>
          </p:cNvPr>
          <p:cNvPicPr>
            <a:picLocks noChangeAspect="1"/>
          </p:cNvPicPr>
          <p:nvPr/>
        </p:nvPicPr>
        <p:blipFill rotWithShape="1">
          <a:blip r:embed="rId2">
            <a:extLst>
              <a:ext uri="{28A0092B-C50C-407E-A947-70E740481C1C}">
                <a14:useLocalDpi xmlns:a14="http://schemas.microsoft.com/office/drawing/2010/main"/>
              </a:ext>
            </a:extLst>
          </a:blip>
          <a:srcRect b="8772"/>
          <a:stretch/>
        </p:blipFill>
        <p:spPr>
          <a:xfrm>
            <a:off x="0" y="951188"/>
            <a:ext cx="12192000" cy="5388652"/>
          </a:xfrm>
          <a:prstGeom prst="rect">
            <a:avLst/>
          </a:prstGeom>
        </p:spPr>
      </p:pic>
    </p:spTree>
    <p:extLst>
      <p:ext uri="{BB962C8B-B14F-4D97-AF65-F5344CB8AC3E}">
        <p14:creationId xmlns:p14="http://schemas.microsoft.com/office/powerpoint/2010/main" val="27179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8AE4-5168-9CA6-BEDC-2B393B2DAC6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AE81DEF-A12D-9DFC-1E55-59F38BB058C4}"/>
              </a:ext>
            </a:extLst>
          </p:cNvPr>
          <p:cNvPicPr>
            <a:picLocks noChangeAspect="1"/>
          </p:cNvPicPr>
          <p:nvPr/>
        </p:nvPicPr>
        <p:blipFill rotWithShape="1">
          <a:blip r:embed="rId3">
            <a:extLst>
              <a:ext uri="{28A0092B-C50C-407E-A947-70E740481C1C}">
                <a14:useLocalDpi xmlns:a14="http://schemas.microsoft.com/office/drawing/2010/main"/>
              </a:ext>
            </a:extLst>
          </a:blip>
          <a:srcRect t="17422"/>
          <a:stretch/>
        </p:blipFill>
        <p:spPr>
          <a:xfrm>
            <a:off x="0" y="1036320"/>
            <a:ext cx="12192000" cy="4912057"/>
          </a:xfrm>
          <a:prstGeom prst="rect">
            <a:avLst/>
          </a:prstGeom>
        </p:spPr>
      </p:pic>
      <p:cxnSp>
        <p:nvCxnSpPr>
          <p:cNvPr id="5" name="Straight Connector 4">
            <a:extLst>
              <a:ext uri="{FF2B5EF4-FFF2-40B4-BE49-F238E27FC236}">
                <a16:creationId xmlns:a16="http://schemas.microsoft.com/office/drawing/2014/main" id="{1CAB7123-D605-3155-46AB-93F6950DA313}"/>
              </a:ext>
            </a:extLst>
          </p:cNvPr>
          <p:cNvCxnSpPr/>
          <p:nvPr/>
        </p:nvCxnSpPr>
        <p:spPr>
          <a:xfrm>
            <a:off x="0" y="594837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EBD95C5-ACB8-F45E-C06E-D01FCB012E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875" y="4115248"/>
            <a:ext cx="1877291" cy="2503055"/>
          </a:xfrm>
          <a:prstGeom prst="rect">
            <a:avLst/>
          </a:prstGeom>
          <a:ln w="25400">
            <a:solidFill>
              <a:schemeClr val="lt1"/>
            </a:solidFill>
          </a:ln>
        </p:spPr>
      </p:pic>
      <p:sp>
        <p:nvSpPr>
          <p:cNvPr id="3" name="Content Placeholder 2">
            <a:extLst>
              <a:ext uri="{FF2B5EF4-FFF2-40B4-BE49-F238E27FC236}">
                <a16:creationId xmlns:a16="http://schemas.microsoft.com/office/drawing/2014/main" id="{EDD7F70B-6C43-1640-FB04-A9DC21BF3F6C}"/>
              </a:ext>
            </a:extLst>
          </p:cNvPr>
          <p:cNvSpPr>
            <a:spLocks noGrp="1"/>
          </p:cNvSpPr>
          <p:nvPr>
            <p:ph idx="1"/>
          </p:nvPr>
        </p:nvSpPr>
        <p:spPr>
          <a:xfrm>
            <a:off x="2114549" y="6003329"/>
            <a:ext cx="4543827" cy="467209"/>
          </a:xfrm>
        </p:spPr>
        <p:txBody>
          <a:bodyPr>
            <a:normAutofit/>
          </a:bodyPr>
          <a:lstStyle/>
          <a:p>
            <a:pPr marL="0" indent="0">
              <a:buNone/>
            </a:pPr>
            <a:r>
              <a:rPr lang="en-US" dirty="0">
                <a:latin typeface="Arial" panose="020B0604020202020204" pitchFamily="34" charset="0"/>
                <a:cs typeface="Arial" panose="020B0604020202020204" pitchFamily="34" charset="0"/>
              </a:rPr>
              <a:t>(Wagner, </a:t>
            </a:r>
            <a:r>
              <a:rPr lang="en-US" dirty="0" err="1">
                <a:latin typeface="Arial" panose="020B0604020202020204" pitchFamily="34" charset="0"/>
                <a:cs typeface="Arial" panose="020B0604020202020204" pitchFamily="34" charset="0"/>
              </a:rPr>
              <a:t>Moger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Consalvo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Pheps</a:t>
            </a:r>
            <a:r>
              <a:rPr lang="en-US"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227343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9781138812130.jpg" descr="9781138812130.jpg"/>
          <p:cNvPicPr>
            <a:picLocks noChangeAspect="1"/>
          </p:cNvPicPr>
          <p:nvPr/>
        </p:nvPicPr>
        <p:blipFill>
          <a:blip r:embed="rId3"/>
          <a:stretch>
            <a:fillRect/>
          </a:stretch>
        </p:blipFill>
        <p:spPr>
          <a:xfrm>
            <a:off x="0" y="0"/>
            <a:ext cx="4537276" cy="6853508"/>
          </a:xfrm>
          <a:prstGeom prst="rect">
            <a:avLst/>
          </a:prstGeom>
          <a:ln w="12700">
            <a:miter lim="400000"/>
          </a:ln>
        </p:spPr>
      </p:pic>
      <p:sp>
        <p:nvSpPr>
          <p:cNvPr id="2" name="Rectangle 1">
            <a:extLst>
              <a:ext uri="{FF2B5EF4-FFF2-40B4-BE49-F238E27FC236}">
                <a16:creationId xmlns:a16="http://schemas.microsoft.com/office/drawing/2014/main" id="{A4D0D33A-2B64-ED4F-A7BC-30F5FEB615B3}"/>
              </a:ext>
            </a:extLst>
          </p:cNvPr>
          <p:cNvSpPr/>
          <p:nvPr/>
        </p:nvSpPr>
        <p:spPr>
          <a:xfrm>
            <a:off x="4660765" y="92513"/>
            <a:ext cx="722260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rgbClr val="006861"/>
                </a:solidFill>
                <a:latin typeface="Arial" panose="020B0604020202020204" pitchFamily="34" charset="0"/>
                <a:cs typeface="Arial" panose="020B0604020202020204" pitchFamily="34" charset="0"/>
              </a:rPr>
              <a:t>RESOURCES and ADDITIONAL WORKS on THIS KIND OF THING:</a:t>
            </a:r>
          </a:p>
          <a:p>
            <a:endParaRPr lang="en-US" sz="1500" dirty="0">
              <a:solidFill>
                <a:srgbClr val="006861"/>
              </a:solidFill>
              <a:latin typeface="Arial" panose="020B0604020202020204" pitchFamily="34" charset="0"/>
              <a:cs typeface="Arial" panose="020B0604020202020204" pitchFamily="34" charset="0"/>
            </a:endParaRPr>
          </a:p>
          <a:p>
            <a:r>
              <a:rPr lang="en-US" sz="1500" dirty="0">
                <a:solidFill>
                  <a:srgbClr val="006861"/>
                </a:solidFill>
                <a:latin typeface="Arial" panose="020B0604020202020204" pitchFamily="34" charset="0"/>
                <a:cs typeface="Arial" panose="020B0604020202020204" pitchFamily="34" charset="0"/>
              </a:rPr>
              <a:t>Rusch, D.C. and Phelps, A. (2021) "Games of the Soul." In </a:t>
            </a:r>
            <a:r>
              <a:rPr lang="en-US" sz="1500" i="1" dirty="0">
                <a:solidFill>
                  <a:srgbClr val="006861"/>
                </a:solidFill>
                <a:latin typeface="Arial" panose="020B0604020202020204" pitchFamily="34" charset="0"/>
                <a:cs typeface="Arial" panose="020B0604020202020204" pitchFamily="34" charset="0"/>
              </a:rPr>
              <a:t>A Ludic Society</a:t>
            </a:r>
            <a:r>
              <a:rPr lang="en-US" sz="1500" dirty="0">
                <a:solidFill>
                  <a:srgbClr val="006861"/>
                </a:solidFill>
                <a:latin typeface="Arial" panose="020B0604020202020204" pitchFamily="34" charset="0"/>
                <a:cs typeface="Arial" panose="020B0604020202020204" pitchFamily="34" charset="0"/>
              </a:rPr>
              <a:t> by </a:t>
            </a:r>
            <a:r>
              <a:rPr lang="en-US" sz="1500" dirty="0" err="1">
                <a:solidFill>
                  <a:srgbClr val="006861"/>
                </a:solidFill>
                <a:latin typeface="Arial" panose="020B0604020202020204" pitchFamily="34" charset="0"/>
                <a:cs typeface="Arial" panose="020B0604020202020204" pitchFamily="34" charset="0"/>
              </a:rPr>
              <a:t>Denk</a:t>
            </a:r>
            <a:r>
              <a:rPr lang="en-US" sz="1500" dirty="0">
                <a:solidFill>
                  <a:srgbClr val="006861"/>
                </a:solidFill>
                <a:latin typeface="Arial" panose="020B0604020202020204" pitchFamily="34" charset="0"/>
                <a:cs typeface="Arial" panose="020B0604020202020204" pitchFamily="34" charset="0"/>
              </a:rPr>
              <a:t>, et al. (pp. 102–126). Donau-Universität </a:t>
            </a:r>
            <a:r>
              <a:rPr lang="en-US" sz="1500" dirty="0" err="1">
                <a:solidFill>
                  <a:srgbClr val="006861"/>
                </a:solidFill>
                <a:latin typeface="Arial" panose="020B0604020202020204" pitchFamily="34" charset="0"/>
                <a:cs typeface="Arial" panose="020B0604020202020204" pitchFamily="34" charset="0"/>
              </a:rPr>
              <a:t>Krems</a:t>
            </a:r>
            <a:r>
              <a:rPr lang="en-US" sz="1500" dirty="0">
                <a:solidFill>
                  <a:srgbClr val="006861"/>
                </a:solidFill>
                <a:latin typeface="Arial" panose="020B0604020202020204" pitchFamily="34" charset="0"/>
                <a:cs typeface="Arial" panose="020B0604020202020204" pitchFamily="34" charset="0"/>
              </a:rPr>
              <a:t>, </a:t>
            </a:r>
            <a:r>
              <a:rPr lang="en-US" sz="1500" dirty="0" err="1">
                <a:solidFill>
                  <a:srgbClr val="006861"/>
                </a:solidFill>
                <a:latin typeface="Arial" panose="020B0604020202020204" pitchFamily="34" charset="0"/>
                <a:cs typeface="Arial" panose="020B0604020202020204" pitchFamily="34" charset="0"/>
              </a:rPr>
              <a:t>Universitätsbibliothek</a:t>
            </a:r>
            <a:r>
              <a:rPr lang="en-US" sz="1500" dirty="0">
                <a:solidFill>
                  <a:srgbClr val="006861"/>
                </a:solidFill>
                <a:latin typeface="Arial" panose="020B0604020202020204" pitchFamily="34" charset="0"/>
                <a:cs typeface="Arial" panose="020B0604020202020204" pitchFamily="34" charset="0"/>
              </a:rPr>
              <a:t>. ISBN-13: 978-3903150720. </a:t>
            </a:r>
            <a:r>
              <a:rPr lang="en-US" sz="1500" dirty="0">
                <a:solidFill>
                  <a:srgbClr val="00686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Available on Amazon</a:t>
            </a:r>
            <a:r>
              <a:rPr lang="en-US" sz="1500" dirty="0">
                <a:solidFill>
                  <a:srgbClr val="006861"/>
                </a:solidFill>
                <a:latin typeface="Arial" panose="020B0604020202020204" pitchFamily="34" charset="0"/>
                <a:cs typeface="Arial" panose="020B0604020202020204" pitchFamily="34" charset="0"/>
              </a:rPr>
              <a:t>.</a:t>
            </a:r>
          </a:p>
          <a:p>
            <a:endParaRPr lang="en-US" sz="1500" dirty="0">
              <a:solidFill>
                <a:srgbClr val="006861"/>
              </a:solidFill>
              <a:latin typeface="Arial" panose="020B0604020202020204" pitchFamily="34" charset="0"/>
              <a:cs typeface="Arial" panose="020B0604020202020204" pitchFamily="34" charset="0"/>
            </a:endParaRPr>
          </a:p>
          <a:p>
            <a:r>
              <a:rPr lang="en-US" sz="1500" dirty="0">
                <a:solidFill>
                  <a:srgbClr val="006861"/>
                </a:solidFill>
                <a:latin typeface="Arial" panose="020B0604020202020204" pitchFamily="34" charset="0"/>
                <a:cs typeface="Arial" panose="020B0604020202020204" pitchFamily="34" charset="0"/>
              </a:rPr>
              <a:t>Rusch, D.C. and Phelps, A. (2021) 'The Magic of The Witch's Way.' Presented at the Future of Reality &amp; Games (FROG) Conference. Vienna, Austria. </a:t>
            </a:r>
          </a:p>
          <a:p>
            <a:endParaRPr lang="en-US" sz="1500" dirty="0">
              <a:solidFill>
                <a:srgbClr val="006861"/>
              </a:solidFill>
              <a:latin typeface="Arial" panose="020B0604020202020204" pitchFamily="34" charset="0"/>
              <a:cs typeface="Arial" panose="020B0604020202020204" pitchFamily="34" charset="0"/>
            </a:endParaRPr>
          </a:p>
          <a:p>
            <a:r>
              <a:rPr lang="en-US" sz="1500" dirty="0">
                <a:solidFill>
                  <a:srgbClr val="006861"/>
                </a:solidFill>
                <a:latin typeface="Arial" panose="020B0604020202020204" pitchFamily="34" charset="0"/>
                <a:cs typeface="Arial" panose="020B0604020202020204" pitchFamily="34" charset="0"/>
              </a:rPr>
              <a:t>Phelps, A., Wagner, J. and </a:t>
            </a:r>
            <a:r>
              <a:rPr lang="en-US" sz="1500" dirty="0" err="1">
                <a:solidFill>
                  <a:srgbClr val="006861"/>
                </a:solidFill>
                <a:latin typeface="Arial" panose="020B0604020202020204" pitchFamily="34" charset="0"/>
                <a:cs typeface="Arial" panose="020B0604020202020204" pitchFamily="34" charset="0"/>
              </a:rPr>
              <a:t>Moger</a:t>
            </a:r>
            <a:r>
              <a:rPr lang="en-US" sz="1500" dirty="0">
                <a:solidFill>
                  <a:srgbClr val="006861"/>
                </a:solidFill>
                <a:latin typeface="Arial" panose="020B0604020202020204" pitchFamily="34" charset="0"/>
                <a:cs typeface="Arial" panose="020B0604020202020204" pitchFamily="34" charset="0"/>
              </a:rPr>
              <a:t>, A. "Experiential Depression and Anxiety Through </a:t>
            </a:r>
            <a:r>
              <a:rPr lang="en-US" sz="1500" dirty="0" err="1">
                <a:solidFill>
                  <a:srgbClr val="006861"/>
                </a:solidFill>
                <a:latin typeface="Arial" panose="020B0604020202020204" pitchFamily="34" charset="0"/>
                <a:cs typeface="Arial" panose="020B0604020202020204" pitchFamily="34" charset="0"/>
              </a:rPr>
              <a:t>Proceduralized</a:t>
            </a:r>
            <a:r>
              <a:rPr lang="en-US" sz="1500" dirty="0">
                <a:solidFill>
                  <a:srgbClr val="006861"/>
                </a:solidFill>
                <a:latin typeface="Arial" panose="020B0604020202020204" pitchFamily="34" charset="0"/>
                <a:cs typeface="Arial" panose="020B0604020202020204" pitchFamily="34" charset="0"/>
              </a:rPr>
              <a:t> Play: A Case Study of Fragile Equilibrium." (2020) </a:t>
            </a:r>
            <a:r>
              <a:rPr lang="en-US" sz="1500" i="1" dirty="0">
                <a:solidFill>
                  <a:srgbClr val="006861"/>
                </a:solidFill>
                <a:latin typeface="Arial" panose="020B0604020202020204" pitchFamily="34" charset="0"/>
                <a:cs typeface="Arial" panose="020B0604020202020204" pitchFamily="34" charset="0"/>
              </a:rPr>
              <a:t>Journal of Games, Self, &amp; Society, vol. 2, no. 1</a:t>
            </a:r>
            <a:r>
              <a:rPr lang="en-US" sz="1500" dirty="0">
                <a:solidFill>
                  <a:srgbClr val="006861"/>
                </a:solidFill>
                <a:latin typeface="Arial" panose="020B0604020202020204" pitchFamily="34" charset="0"/>
                <a:cs typeface="Arial" panose="020B0604020202020204" pitchFamily="34" charset="0"/>
              </a:rPr>
              <a:t>. Eds. Rivers, S. E., &amp; Dunlap, K. https://</a:t>
            </a:r>
            <a:r>
              <a:rPr lang="en-US" sz="1500" dirty="0" err="1">
                <a:solidFill>
                  <a:srgbClr val="006861"/>
                </a:solidFill>
                <a:latin typeface="Arial" panose="020B0604020202020204" pitchFamily="34" charset="0"/>
                <a:cs typeface="Arial" panose="020B0604020202020204" pitchFamily="34" charset="0"/>
              </a:rPr>
              <a:t>doi.org</a:t>
            </a:r>
            <a:r>
              <a:rPr lang="en-US" sz="1500" dirty="0">
                <a:solidFill>
                  <a:srgbClr val="006861"/>
                </a:solidFill>
                <a:latin typeface="Arial" panose="020B0604020202020204" pitchFamily="34" charset="0"/>
                <a:cs typeface="Arial" panose="020B0604020202020204" pitchFamily="34" charset="0"/>
              </a:rPr>
              <a:t>/10.1184/R1/12215417</a:t>
            </a:r>
          </a:p>
          <a:p>
            <a:endParaRPr lang="en-US" sz="1500" dirty="0">
              <a:solidFill>
                <a:srgbClr val="006861"/>
              </a:solidFill>
              <a:latin typeface="Arial" panose="020B0604020202020204" pitchFamily="34" charset="0"/>
              <a:cs typeface="Arial" panose="020B0604020202020204" pitchFamily="34" charset="0"/>
            </a:endParaRPr>
          </a:p>
          <a:p>
            <a:r>
              <a:rPr lang="en-US" sz="1500" dirty="0">
                <a:solidFill>
                  <a:srgbClr val="006861"/>
                </a:solidFill>
                <a:latin typeface="Arial" panose="020B0604020202020204" pitchFamily="34" charset="0"/>
                <a:cs typeface="Arial" panose="020B0604020202020204" pitchFamily="34" charset="0"/>
              </a:rPr>
              <a:t>Rusch, D. ”Existential, Transformative Game Design." (2020) </a:t>
            </a:r>
            <a:r>
              <a:rPr lang="en-US" sz="1500" i="1" dirty="0">
                <a:solidFill>
                  <a:srgbClr val="006861"/>
                </a:solidFill>
                <a:latin typeface="Arial" panose="020B0604020202020204" pitchFamily="34" charset="0"/>
                <a:cs typeface="Arial" panose="020B0604020202020204" pitchFamily="34" charset="0"/>
              </a:rPr>
              <a:t>Journal of Games, Self, &amp; Society, vol. 2, no. 1</a:t>
            </a:r>
            <a:r>
              <a:rPr lang="en-US" sz="1500" dirty="0">
                <a:solidFill>
                  <a:srgbClr val="006861"/>
                </a:solidFill>
                <a:latin typeface="Arial" panose="020B0604020202020204" pitchFamily="34" charset="0"/>
                <a:cs typeface="Arial" panose="020B0604020202020204" pitchFamily="34" charset="0"/>
              </a:rPr>
              <a:t>. Eds. Rivers, S. E., &amp; Dunlap, K. https://</a:t>
            </a:r>
            <a:r>
              <a:rPr lang="en-US" sz="1500" dirty="0" err="1">
                <a:solidFill>
                  <a:srgbClr val="006861"/>
                </a:solidFill>
                <a:latin typeface="Arial" panose="020B0604020202020204" pitchFamily="34" charset="0"/>
                <a:cs typeface="Arial" panose="020B0604020202020204" pitchFamily="34" charset="0"/>
              </a:rPr>
              <a:t>doi.org</a:t>
            </a:r>
            <a:r>
              <a:rPr lang="en-US" sz="1500" dirty="0">
                <a:solidFill>
                  <a:srgbClr val="006861"/>
                </a:solidFill>
                <a:latin typeface="Arial" panose="020B0604020202020204" pitchFamily="34" charset="0"/>
                <a:cs typeface="Arial" panose="020B0604020202020204" pitchFamily="34" charset="0"/>
              </a:rPr>
              <a:t>/10.1184/R1/12215417</a:t>
            </a:r>
          </a:p>
          <a:p>
            <a:endParaRPr lang="en-US" sz="1500" dirty="0">
              <a:solidFill>
                <a:srgbClr val="006861"/>
              </a:solidFill>
              <a:latin typeface="Arial" panose="020B0604020202020204" pitchFamily="34" charset="0"/>
              <a:cs typeface="Arial" panose="020B0604020202020204" pitchFamily="34" charset="0"/>
            </a:endParaRPr>
          </a:p>
          <a:p>
            <a:r>
              <a:rPr lang="en-US" sz="1500" dirty="0">
                <a:solidFill>
                  <a:srgbClr val="006861"/>
                </a:solidFill>
                <a:latin typeface="Arial" panose="020B0604020202020204" pitchFamily="34" charset="0"/>
                <a:cs typeface="Arial" panose="020B0604020202020204" pitchFamily="34" charset="0"/>
              </a:rPr>
              <a:t>Rusch, D. and Phelps, A. “Existential Transformational Game Design: Harnessing the "</a:t>
            </a:r>
            <a:r>
              <a:rPr lang="en-US" sz="1500" dirty="0" err="1">
                <a:solidFill>
                  <a:srgbClr val="006861"/>
                </a:solidFill>
                <a:latin typeface="Arial" panose="020B0604020202020204" pitchFamily="34" charset="0"/>
                <a:cs typeface="Arial" panose="020B0604020202020204" pitchFamily="34" charset="0"/>
              </a:rPr>
              <a:t>Psychomagic</a:t>
            </a:r>
            <a:r>
              <a:rPr lang="en-US" sz="1500" dirty="0">
                <a:solidFill>
                  <a:srgbClr val="006861"/>
                </a:solidFill>
                <a:latin typeface="Arial" panose="020B0604020202020204" pitchFamily="34" charset="0"/>
                <a:cs typeface="Arial" panose="020B0604020202020204" pitchFamily="34" charset="0"/>
              </a:rPr>
              <a:t>" of Symbolic Enactment” Frontiers in Psychology. Special Issue on Digital Games and Mental Health. </a:t>
            </a:r>
            <a:r>
              <a:rPr lang="en-US" sz="1500" dirty="0" err="1">
                <a:solidFill>
                  <a:srgbClr val="006861"/>
                </a:solidFill>
                <a:latin typeface="Arial" panose="020B0604020202020204" pitchFamily="34" charset="0"/>
                <a:cs typeface="Arial" panose="020B0604020202020204" pitchFamily="34" charset="0"/>
              </a:rPr>
              <a:t>doi</a:t>
            </a:r>
            <a:r>
              <a:rPr lang="en-US" sz="1500" dirty="0">
                <a:solidFill>
                  <a:srgbClr val="006861"/>
                </a:solidFill>
                <a:latin typeface="Arial" panose="020B0604020202020204" pitchFamily="34" charset="0"/>
                <a:cs typeface="Arial" panose="020B0604020202020204" pitchFamily="34" charset="0"/>
              </a:rPr>
              <a:t>: 10.3389/fpsyg.2020.571522 (in press)</a:t>
            </a:r>
            <a:endParaRPr lang="en-US" sz="1500" b="1" dirty="0">
              <a:solidFill>
                <a:srgbClr val="006861"/>
              </a:solidFill>
              <a:latin typeface="Arial" panose="020B0604020202020204" pitchFamily="34" charset="0"/>
              <a:cs typeface="Arial" panose="020B0604020202020204" pitchFamily="34" charset="0"/>
            </a:endParaRPr>
          </a:p>
          <a:p>
            <a:endParaRPr lang="en-US" sz="1500" dirty="0">
              <a:solidFill>
                <a:srgbClr val="006861"/>
              </a:solidFill>
              <a:latin typeface="Arial" panose="020B0604020202020204" pitchFamily="34" charset="0"/>
              <a:cs typeface="Arial" panose="020B0604020202020204" pitchFamily="34" charset="0"/>
            </a:endParaRPr>
          </a:p>
          <a:p>
            <a:r>
              <a:rPr lang="en-US" sz="1500" dirty="0">
                <a:solidFill>
                  <a:srgbClr val="006861"/>
                </a:solidFill>
                <a:latin typeface="Arial" panose="020B0604020202020204" pitchFamily="34" charset="0"/>
                <a:cs typeface="Arial" panose="020B0604020202020204" pitchFamily="34" charset="0"/>
              </a:rPr>
              <a:t>Phelps, A., and Rusch, D. C. (2020) "Navigating Existential, Transformative Game Design." Proceedings of the Digital Games Research Association (DiGRA) 2020 Conference: Play Anywhere. Tampere, Finland. http://</a:t>
            </a:r>
            <a:r>
              <a:rPr lang="en-US" sz="1500" dirty="0" err="1">
                <a:solidFill>
                  <a:srgbClr val="006861"/>
                </a:solidFill>
                <a:latin typeface="Arial" panose="020B0604020202020204" pitchFamily="34" charset="0"/>
                <a:cs typeface="Arial" panose="020B0604020202020204" pitchFamily="34" charset="0"/>
              </a:rPr>
              <a:t>www.digra.org</a:t>
            </a:r>
            <a:r>
              <a:rPr lang="en-US" sz="1500" dirty="0">
                <a:solidFill>
                  <a:srgbClr val="006861"/>
                </a:solidFill>
                <a:latin typeface="Arial" panose="020B0604020202020204" pitchFamily="34" charset="0"/>
                <a:cs typeface="Arial" panose="020B0604020202020204" pitchFamily="34" charset="0"/>
              </a:rPr>
              <a:t>/wp-content/uploads/digital-library/DiGRA_2020_paper_21.pdf</a:t>
            </a:r>
          </a:p>
          <a:p>
            <a:endParaRPr lang="en-US" sz="1550" dirty="0"/>
          </a:p>
        </p:txBody>
      </p:sp>
      <p:pic>
        <p:nvPicPr>
          <p:cNvPr id="3" name="Picture 2">
            <a:extLst>
              <a:ext uri="{FF2B5EF4-FFF2-40B4-BE49-F238E27FC236}">
                <a16:creationId xmlns:a16="http://schemas.microsoft.com/office/drawing/2014/main" id="{CCBA34D2-7141-FD30-A8B4-A6F80B32AF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6618" y="2679123"/>
            <a:ext cx="2133600" cy="2767012"/>
          </a:xfrm>
          <a:prstGeom prst="rect">
            <a:avLst/>
          </a:prstGeom>
          <a:ln w="25400">
            <a:solidFill>
              <a:schemeClr val="lt1"/>
            </a:solidFill>
          </a:ln>
          <a:effectLst>
            <a:outerShdw blurRad="50800" dist="38100" dir="2700000" sx="107726" sy="107726" algn="tl" rotWithShape="0">
              <a:prstClr val="black">
                <a:alpha val="72534"/>
              </a:prstClr>
            </a:outerShdw>
          </a:effectLst>
        </p:spPr>
      </p:pic>
      <p:cxnSp>
        <p:nvCxnSpPr>
          <p:cNvPr id="5" name="Straight Connector 4">
            <a:extLst>
              <a:ext uri="{FF2B5EF4-FFF2-40B4-BE49-F238E27FC236}">
                <a16:creationId xmlns:a16="http://schemas.microsoft.com/office/drawing/2014/main" id="{03DC2718-6648-2F65-F22B-990EAE4F7F7F}"/>
              </a:ext>
            </a:extLst>
          </p:cNvPr>
          <p:cNvCxnSpPr/>
          <p:nvPr/>
        </p:nvCxnSpPr>
        <p:spPr>
          <a:xfrm>
            <a:off x="4537276"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07B8DCF-D02E-BB96-AE8B-38CC34B0C4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89" y="1762741"/>
            <a:ext cx="1142072" cy="1487073"/>
          </a:xfrm>
          <a:prstGeom prst="rect">
            <a:avLst/>
          </a:prstGeom>
          <a:effectLst>
            <a:outerShdw blurRad="92904" dist="38100" dir="2700000" sx="112811" sy="112811" algn="tl" rotWithShape="0">
              <a:prstClr val="black">
                <a:alpha val="68869"/>
              </a:prstClr>
            </a:outerShdw>
          </a:effectLst>
        </p:spPr>
      </p:pic>
      <p:pic>
        <p:nvPicPr>
          <p:cNvPr id="4" name="Picture 3">
            <a:extLst>
              <a:ext uri="{FF2B5EF4-FFF2-40B4-BE49-F238E27FC236}">
                <a16:creationId xmlns:a16="http://schemas.microsoft.com/office/drawing/2014/main" id="{7EE7AD1E-07AF-26E5-DA8C-A57AB123E9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645" y="3429000"/>
            <a:ext cx="1330036" cy="1731818"/>
          </a:xfrm>
          <a:prstGeom prst="rect">
            <a:avLst/>
          </a:prstGeom>
          <a:effectLst>
            <a:outerShdw blurRad="92904" dist="38100" dir="2700000" sx="112811" sy="112811" algn="tl" rotWithShape="0">
              <a:prstClr val="black">
                <a:alpha val="68869"/>
              </a:prstClr>
            </a:outerShdw>
          </a:effectLst>
        </p:spPr>
      </p:pic>
    </p:spTree>
    <p:extLst>
      <p:ext uri="{BB962C8B-B14F-4D97-AF65-F5344CB8AC3E}">
        <p14:creationId xmlns:p14="http://schemas.microsoft.com/office/powerpoint/2010/main" val="3775783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5AAC0-7B43-EA06-0C91-B80982F40DF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921" y="2094952"/>
            <a:ext cx="12245087" cy="3877235"/>
          </a:xfrm>
          <a:prstGeom prst="rect">
            <a:avLst/>
          </a:prstGeom>
        </p:spPr>
      </p:pic>
      <p:sp>
        <p:nvSpPr>
          <p:cNvPr id="5" name="TextBox 4">
            <a:extLst>
              <a:ext uri="{FF2B5EF4-FFF2-40B4-BE49-F238E27FC236}">
                <a16:creationId xmlns:a16="http://schemas.microsoft.com/office/drawing/2014/main" id="{27CD6409-9A92-0F9E-4DF4-71BD94B02404}"/>
              </a:ext>
            </a:extLst>
          </p:cNvPr>
          <p:cNvSpPr txBox="1"/>
          <p:nvPr/>
        </p:nvSpPr>
        <p:spPr>
          <a:xfrm>
            <a:off x="-8729" y="1048512"/>
            <a:ext cx="12228441" cy="1046440"/>
          </a:xfrm>
          <a:prstGeom prst="rect">
            <a:avLst/>
          </a:prstGeom>
          <a:solidFill>
            <a:schemeClr val="tx1"/>
          </a:solidFill>
        </p:spPr>
        <p:txBody>
          <a:bodyPr wrap="square" rtlCol="0">
            <a:spAutoFit/>
          </a:bodyPr>
          <a:lstStyle/>
          <a:p>
            <a:pPr algn="ctr"/>
            <a:endParaRPr lang="en-US" sz="2000" b="1" dirty="0">
              <a:solidFill>
                <a:srgbClr val="B3FF59"/>
              </a:solidFill>
            </a:endParaRPr>
          </a:p>
          <a:p>
            <a:pPr algn="ctr"/>
            <a:r>
              <a:rPr lang="en-US" sz="2000" b="1" dirty="0">
                <a:solidFill>
                  <a:srgbClr val="B3FF59"/>
                </a:solidFill>
              </a:rPr>
              <a:t>ANDYWORLD.IO | PROFESSORANDREWPHELPS.NET | @ANDYMPHELPS | ANDYMPHELPS@GMAIL.COM</a:t>
            </a:r>
          </a:p>
          <a:p>
            <a:pPr algn="ctr"/>
            <a:endParaRPr lang="en-US" sz="2200" b="1" kern="1200" dirty="0">
              <a:solidFill>
                <a:schemeClr val="tx1"/>
              </a:solidFill>
              <a:latin typeface="+mn-lt"/>
              <a:ea typeface="+mn-ea"/>
              <a:cs typeface="+mn-cs"/>
            </a:endParaRPr>
          </a:p>
        </p:txBody>
      </p:sp>
      <p:cxnSp>
        <p:nvCxnSpPr>
          <p:cNvPr id="6" name="Straight Arrow Connector 5">
            <a:extLst>
              <a:ext uri="{FF2B5EF4-FFF2-40B4-BE49-F238E27FC236}">
                <a16:creationId xmlns:a16="http://schemas.microsoft.com/office/drawing/2014/main" id="{C72AE93E-0DAE-A7C1-4E82-38EA5DE37EF4}"/>
              </a:ext>
            </a:extLst>
          </p:cNvPr>
          <p:cNvCxnSpPr>
            <a:cxnSpLocks/>
          </p:cNvCxnSpPr>
          <p:nvPr/>
        </p:nvCxnSpPr>
        <p:spPr>
          <a:xfrm>
            <a:off x="17410" y="1048512"/>
            <a:ext cx="12197064" cy="0"/>
          </a:xfrm>
          <a:prstGeom prst="straightConnector1">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76ED4556-6F06-1A9B-A342-D89CC109E3D6}"/>
              </a:ext>
            </a:extLst>
          </p:cNvPr>
          <p:cNvCxnSpPr>
            <a:cxnSpLocks/>
          </p:cNvCxnSpPr>
          <p:nvPr/>
        </p:nvCxnSpPr>
        <p:spPr>
          <a:xfrm>
            <a:off x="17410" y="2094952"/>
            <a:ext cx="12197064" cy="0"/>
          </a:xfrm>
          <a:prstGeom prst="straightConnector1">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10004DB5-8E85-9C58-57A0-442E4203C62D}"/>
              </a:ext>
            </a:extLst>
          </p:cNvPr>
          <p:cNvSpPr/>
          <p:nvPr/>
        </p:nvSpPr>
        <p:spPr>
          <a:xfrm>
            <a:off x="-207264" y="4035557"/>
            <a:ext cx="12594336" cy="2292091"/>
          </a:xfrm>
          <a:prstGeom prst="rect">
            <a:avLst/>
          </a:prstGeom>
          <a:gradFill>
            <a:gsLst>
              <a:gs pos="885">
                <a:schemeClr val="tx1">
                  <a:alpha val="0"/>
                </a:schemeClr>
              </a:gs>
              <a:gs pos="74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42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04B3B-D5D3-2C93-BD2F-B1F2C4A23BE4}"/>
              </a:ext>
            </a:extLst>
          </p:cNvPr>
          <p:cNvSpPr>
            <a:spLocks noGrp="1"/>
          </p:cNvSpPr>
          <p:nvPr>
            <p:ph type="title"/>
          </p:nvPr>
        </p:nvSpPr>
        <p:spPr>
          <a:xfrm>
            <a:off x="838200" y="2766218"/>
            <a:ext cx="10515600" cy="1325563"/>
          </a:xfrm>
        </p:spPr>
        <p:txBody>
          <a:bodyPr>
            <a:normAutofit fontScale="90000"/>
          </a:bodyPr>
          <a:lstStyle/>
          <a:p>
            <a:r>
              <a:rPr lang="en-US" dirty="0"/>
              <a:t>How do we examine the impact of games, games for X, and the value of games to players?</a:t>
            </a:r>
            <a:endParaRPr lang="ru-RU" dirty="0"/>
          </a:p>
        </p:txBody>
      </p:sp>
    </p:spTree>
    <p:extLst>
      <p:ext uri="{BB962C8B-B14F-4D97-AF65-F5344CB8AC3E}">
        <p14:creationId xmlns:p14="http://schemas.microsoft.com/office/powerpoint/2010/main" val="34620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77DE09A-24D3-6344-827C-D5A6A87FEAE5}"/>
              </a:ext>
            </a:extLst>
          </p:cNvPr>
          <p:cNvSpPr txBox="1">
            <a:spLocks/>
          </p:cNvSpPr>
          <p:nvPr/>
        </p:nvSpPr>
        <p:spPr>
          <a:xfrm>
            <a:off x="9029700" y="4914901"/>
            <a:ext cx="2476500" cy="1062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Missile Command 1982</a:t>
            </a:r>
          </a:p>
        </p:txBody>
      </p:sp>
      <p:pic>
        <p:nvPicPr>
          <p:cNvPr id="6" name="Picture 5">
            <a:extLst>
              <a:ext uri="{FF2B5EF4-FFF2-40B4-BE49-F238E27FC236}">
                <a16:creationId xmlns:a16="http://schemas.microsoft.com/office/drawing/2014/main" id="{4D7CD5B7-D3D9-914E-B1B3-5014F7FE70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219200"/>
            <a:ext cx="7320788" cy="4880525"/>
          </a:xfrm>
          <a:prstGeom prst="rect">
            <a:avLst/>
          </a:prstGeom>
        </p:spPr>
      </p:pic>
      <p:sp>
        <p:nvSpPr>
          <p:cNvPr id="2" name="Title 1">
            <a:extLst>
              <a:ext uri="{FF2B5EF4-FFF2-40B4-BE49-F238E27FC236}">
                <a16:creationId xmlns:a16="http://schemas.microsoft.com/office/drawing/2014/main" id="{89A06ADC-12EB-FF41-82DF-BBC09E4ACC74}"/>
              </a:ext>
            </a:extLst>
          </p:cNvPr>
          <p:cNvSpPr>
            <a:spLocks noGrp="1"/>
          </p:cNvSpPr>
          <p:nvPr>
            <p:ph type="title"/>
          </p:nvPr>
        </p:nvSpPr>
        <p:spPr>
          <a:xfrm>
            <a:off x="8153399" y="1399373"/>
            <a:ext cx="3953257" cy="1293028"/>
          </a:xfrm>
        </p:spPr>
        <p:txBody>
          <a:bodyPr>
            <a:normAutofit fontScale="90000"/>
          </a:bodyPr>
          <a:lstStyle/>
          <a:p>
            <a:r>
              <a:rPr lang="en-US" b="1" dirty="0">
                <a:latin typeface="Arial" panose="020B0604020202020204" pitchFamily="34" charset="0"/>
                <a:cs typeface="Arial" panose="020B0604020202020204" pitchFamily="34" charset="0"/>
              </a:rPr>
              <a:t>CONTEXT CAN BE EVERYTHING</a:t>
            </a:r>
          </a:p>
        </p:txBody>
      </p:sp>
    </p:spTree>
    <p:extLst>
      <p:ext uri="{BB962C8B-B14F-4D97-AF65-F5344CB8AC3E}">
        <p14:creationId xmlns:p14="http://schemas.microsoft.com/office/powerpoint/2010/main" val="247137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CE336C-5C76-07B8-CE3F-FA1B9EB5992B}"/>
              </a:ext>
            </a:extLst>
          </p:cNvPr>
          <p:cNvPicPr>
            <a:picLocks noChangeAspect="1"/>
          </p:cNvPicPr>
          <p:nvPr/>
        </p:nvPicPr>
        <p:blipFill>
          <a:blip r:embed="rId2"/>
          <a:stretch>
            <a:fillRect/>
          </a:stretch>
        </p:blipFill>
        <p:spPr>
          <a:xfrm>
            <a:off x="0" y="0"/>
            <a:ext cx="12178348" cy="4919730"/>
          </a:xfrm>
          <a:prstGeom prst="rect">
            <a:avLst/>
          </a:prstGeom>
        </p:spPr>
      </p:pic>
      <p:sp>
        <p:nvSpPr>
          <p:cNvPr id="7" name="Rectangle 6">
            <a:extLst>
              <a:ext uri="{FF2B5EF4-FFF2-40B4-BE49-F238E27FC236}">
                <a16:creationId xmlns:a16="http://schemas.microsoft.com/office/drawing/2014/main" id="{3C052FF3-9B7F-3969-A5C4-DF30B1ECACF2}"/>
              </a:ext>
            </a:extLst>
          </p:cNvPr>
          <p:cNvSpPr/>
          <p:nvPr/>
        </p:nvSpPr>
        <p:spPr>
          <a:xfrm>
            <a:off x="0" y="1"/>
            <a:ext cx="12192000" cy="4919730"/>
          </a:xfrm>
          <a:prstGeom prst="rect">
            <a:avLst/>
          </a:prstGeom>
          <a:gradFill>
            <a:gsLst>
              <a:gs pos="885">
                <a:schemeClr val="bg1">
                  <a:alpha val="6800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FA3D68-C44D-E44C-8AC4-D5C1CF3509D4}"/>
              </a:ext>
            </a:extLst>
          </p:cNvPr>
          <p:cNvSpPr>
            <a:spLocks noGrp="1"/>
          </p:cNvSpPr>
          <p:nvPr>
            <p:ph idx="1"/>
          </p:nvPr>
        </p:nvSpPr>
        <p:spPr>
          <a:xfrm>
            <a:off x="831374" y="3504929"/>
            <a:ext cx="10515600" cy="2751490"/>
          </a:xfrm>
        </p:spPr>
        <p:txBody>
          <a:bodyPr/>
          <a:lstStyle/>
          <a:p>
            <a:r>
              <a:rPr lang="en-US" sz="2800" b="1" dirty="0">
                <a:solidFill>
                  <a:srgbClr val="006861"/>
                </a:solidFill>
                <a:latin typeface="Arial" panose="020B0604020202020204" pitchFamily="34" charset="0"/>
                <a:cs typeface="Arial" panose="020B0604020202020204" pitchFamily="34" charset="0"/>
              </a:rPr>
              <a:t>Myth</a:t>
            </a:r>
            <a:r>
              <a:rPr lang="en-US" sz="2800" b="1" dirty="0">
                <a:latin typeface="Arial" panose="020B0604020202020204" pitchFamily="34" charset="0"/>
                <a:cs typeface="Arial" panose="020B0604020202020204" pitchFamily="34" charset="0"/>
              </a:rPr>
              <a:t>: Survival (</a:t>
            </a:r>
            <a:r>
              <a:rPr lang="en-US" sz="2800" b="1" dirty="0" err="1">
                <a:latin typeface="Arial" panose="020B0604020202020204" pitchFamily="34" charset="0"/>
                <a:cs typeface="Arial" panose="020B0604020202020204" pitchFamily="34" charset="0"/>
              </a:rPr>
              <a:t>haha</a:t>
            </a:r>
            <a:r>
              <a:rPr lang="en-US" sz="2800" b="1" dirty="0">
                <a:latin typeface="Arial" panose="020B0604020202020204" pitchFamily="34" charset="0"/>
                <a:cs typeface="Arial" panose="020B0604020202020204" pitchFamily="34" charset="0"/>
              </a:rPr>
              <a:t>), Star Wars (the Reagan kind), etc.</a:t>
            </a:r>
          </a:p>
          <a:p>
            <a:pPr lvl="1"/>
            <a:r>
              <a:rPr lang="en-US" sz="2800" b="1" dirty="0">
                <a:latin typeface="Arial" panose="020B0604020202020204" pitchFamily="34" charset="0"/>
                <a:cs typeface="Arial" panose="020B0604020202020204" pitchFamily="34" charset="0"/>
              </a:rPr>
              <a:t>Ritual: The trackball, the storing of next quarter, the quest for patterns, the ‘pause’ and hang on, etc. </a:t>
            </a:r>
          </a:p>
          <a:p>
            <a:r>
              <a:rPr lang="en-US" sz="2800" b="1" dirty="0">
                <a:solidFill>
                  <a:srgbClr val="006861"/>
                </a:solidFill>
                <a:latin typeface="Arial" panose="020B0604020202020204" pitchFamily="34" charset="0"/>
                <a:cs typeface="Arial" panose="020B0604020202020204" pitchFamily="34" charset="0"/>
              </a:rPr>
              <a:t>Experiential</a:t>
            </a:r>
            <a:r>
              <a:rPr lang="en-US" sz="2800" b="1" dirty="0">
                <a:latin typeface="Arial" panose="020B0604020202020204" pitchFamily="34" charset="0"/>
                <a:cs typeface="Arial" panose="020B0604020202020204" pitchFamily="34" charset="0"/>
              </a:rPr>
              <a:t>: It is exactly what it says it is. (and in the original version, even more so)</a:t>
            </a:r>
          </a:p>
          <a:p>
            <a:r>
              <a:rPr lang="en-US" sz="2800" b="1" dirty="0">
                <a:solidFill>
                  <a:srgbClr val="006861"/>
                </a:solidFill>
                <a:latin typeface="Arial" panose="020B0604020202020204" pitchFamily="34" charset="0"/>
                <a:cs typeface="Arial" panose="020B0604020202020204" pitchFamily="34" charset="0"/>
              </a:rPr>
              <a:t>Existential</a:t>
            </a:r>
            <a:r>
              <a:rPr lang="en-US" sz="2800" b="1" dirty="0">
                <a:latin typeface="Arial" panose="020B0604020202020204" pitchFamily="34" charset="0"/>
                <a:cs typeface="Arial" panose="020B0604020202020204" pitchFamily="34" charset="0"/>
              </a:rPr>
              <a:t>: I mean, yeah...</a:t>
            </a:r>
          </a:p>
        </p:txBody>
      </p:sp>
    </p:spTree>
    <p:extLst>
      <p:ext uri="{BB962C8B-B14F-4D97-AF65-F5344CB8AC3E}">
        <p14:creationId xmlns:p14="http://schemas.microsoft.com/office/powerpoint/2010/main" val="68445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5F39-EC8C-8529-A7D4-C734CDA316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763ED4-918D-5530-9979-5224FECC09FC}"/>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A0F1955-EC4A-154E-5D0D-5E77804C60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7946" y="0"/>
            <a:ext cx="5804054" cy="3726732"/>
          </a:xfrm>
          <a:prstGeom prst="rect">
            <a:avLst/>
          </a:prstGeom>
        </p:spPr>
      </p:pic>
      <p:pic>
        <p:nvPicPr>
          <p:cNvPr id="6" name="Picture 5">
            <a:extLst>
              <a:ext uri="{FF2B5EF4-FFF2-40B4-BE49-F238E27FC236}">
                <a16:creationId xmlns:a16="http://schemas.microsoft.com/office/drawing/2014/main" id="{8E1D66CE-43C1-0AAF-C4CB-02B2B2D849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632555"/>
            <a:ext cx="5301774" cy="3225445"/>
          </a:xfrm>
          <a:prstGeom prst="rect">
            <a:avLst/>
          </a:prstGeom>
        </p:spPr>
      </p:pic>
      <p:pic>
        <p:nvPicPr>
          <p:cNvPr id="7" name="Picture 6">
            <a:extLst>
              <a:ext uri="{FF2B5EF4-FFF2-40B4-BE49-F238E27FC236}">
                <a16:creationId xmlns:a16="http://schemas.microsoft.com/office/drawing/2014/main" id="{A873DBD8-B357-C7D0-6128-C93FC2ED82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9491474" cy="3726732"/>
          </a:xfrm>
          <a:prstGeom prst="rect">
            <a:avLst/>
          </a:prstGeom>
        </p:spPr>
      </p:pic>
      <p:pic>
        <p:nvPicPr>
          <p:cNvPr id="8" name="Picture 7">
            <a:extLst>
              <a:ext uri="{FF2B5EF4-FFF2-40B4-BE49-F238E27FC236}">
                <a16:creationId xmlns:a16="http://schemas.microsoft.com/office/drawing/2014/main" id="{750E9450-F95C-6467-B2F4-3D3A9D73580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27532" y="3726732"/>
            <a:ext cx="2459384" cy="3161533"/>
          </a:xfrm>
          <a:prstGeom prst="rect">
            <a:avLst/>
          </a:prstGeom>
        </p:spPr>
      </p:pic>
      <p:pic>
        <p:nvPicPr>
          <p:cNvPr id="9" name="Picture 8">
            <a:extLst>
              <a:ext uri="{FF2B5EF4-FFF2-40B4-BE49-F238E27FC236}">
                <a16:creationId xmlns:a16="http://schemas.microsoft.com/office/drawing/2014/main" id="{3552345F-F27B-DF5D-5F2A-F32681CB0F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13932" y="3726732"/>
            <a:ext cx="4378068" cy="3161533"/>
          </a:xfrm>
          <a:prstGeom prst="rect">
            <a:avLst/>
          </a:prstGeom>
        </p:spPr>
      </p:pic>
    </p:spTree>
    <p:extLst>
      <p:ext uri="{BB962C8B-B14F-4D97-AF65-F5344CB8AC3E}">
        <p14:creationId xmlns:p14="http://schemas.microsoft.com/office/powerpoint/2010/main" val="249812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C97592FD-08D1-0144-83D3-D600096D2D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334000"/>
          </a:xfrm>
          <a:prstGeom prst="rect">
            <a:avLst/>
          </a:prstGeom>
        </p:spPr>
      </p:pic>
      <p:sp>
        <p:nvSpPr>
          <p:cNvPr id="6" name="Rectangle 5">
            <a:extLst>
              <a:ext uri="{FF2B5EF4-FFF2-40B4-BE49-F238E27FC236}">
                <a16:creationId xmlns:a16="http://schemas.microsoft.com/office/drawing/2014/main" id="{75B6696D-CDEA-B44B-AB8F-C67C144A21F5}"/>
              </a:ext>
            </a:extLst>
          </p:cNvPr>
          <p:cNvSpPr/>
          <p:nvPr/>
        </p:nvSpPr>
        <p:spPr>
          <a:xfrm>
            <a:off x="0" y="0"/>
            <a:ext cx="12192000" cy="5410201"/>
          </a:xfrm>
          <a:prstGeom prst="rect">
            <a:avLst/>
          </a:prstGeom>
          <a:gradFill>
            <a:gsLst>
              <a:gs pos="885">
                <a:schemeClr val="bg1">
                  <a:alpha val="6800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82388-2803-EA4B-8C30-2AA048BC73C3}"/>
              </a:ext>
            </a:extLst>
          </p:cNvPr>
          <p:cNvSpPr>
            <a:spLocks noGrp="1"/>
          </p:cNvSpPr>
          <p:nvPr>
            <p:ph type="title"/>
          </p:nvPr>
        </p:nvSpPr>
        <p:spPr>
          <a:xfrm>
            <a:off x="3342409" y="541986"/>
            <a:ext cx="8915400" cy="1293028"/>
          </a:xfrm>
        </p:spPr>
        <p:txBody>
          <a:bodyPr>
            <a:normAutofit fontScale="90000"/>
          </a:bodyPr>
          <a:lstStyle/>
          <a:p>
            <a:r>
              <a:rPr lang="en-US" b="1" dirty="0">
                <a:latin typeface="Arial" panose="020B0604020202020204" pitchFamily="34" charset="0"/>
                <a:cs typeface="Arial" panose="020B0604020202020204" pitchFamily="34" charset="0"/>
              </a:rPr>
              <a:t>AS HUMANS, WE BRING OURSELVES TO OUR EXPERIENCES</a:t>
            </a:r>
          </a:p>
        </p:txBody>
      </p:sp>
      <p:sp>
        <p:nvSpPr>
          <p:cNvPr id="3" name="Content Placeholder 2">
            <a:extLst>
              <a:ext uri="{FF2B5EF4-FFF2-40B4-BE49-F238E27FC236}">
                <a16:creationId xmlns:a16="http://schemas.microsoft.com/office/drawing/2014/main" id="{2D26F8C2-7F48-3B4D-8FDC-7DF66B97091A}"/>
              </a:ext>
            </a:extLst>
          </p:cNvPr>
          <p:cNvSpPr>
            <a:spLocks noGrp="1"/>
          </p:cNvSpPr>
          <p:nvPr>
            <p:ph idx="1"/>
          </p:nvPr>
        </p:nvSpPr>
        <p:spPr>
          <a:xfrm>
            <a:off x="3408218" y="2155371"/>
            <a:ext cx="8077200" cy="3962402"/>
          </a:xfrm>
        </p:spPr>
        <p:txBody>
          <a:bodyPr>
            <a:noAutofit/>
          </a:bodyPr>
          <a:lstStyle/>
          <a:p>
            <a:pPr marL="0" indent="0">
              <a:buNone/>
            </a:pPr>
            <a:r>
              <a:rPr lang="en-US" sz="2400" dirty="0">
                <a:latin typeface="Arial" panose="020B0604020202020204" pitchFamily="34" charset="0"/>
                <a:cs typeface="Arial" panose="020B0604020202020204" pitchFamily="34" charset="0"/>
              </a:rPr>
              <a:t>A large part of games’ transformative potential thus remains either unrealized or invisible (Paolo </a:t>
            </a:r>
            <a:r>
              <a:rPr lang="en-US" sz="2400" dirty="0" err="1">
                <a:latin typeface="Arial" panose="020B0604020202020204" pitchFamily="34" charset="0"/>
                <a:cs typeface="Arial" panose="020B0604020202020204" pitchFamily="34" charset="0"/>
              </a:rPr>
              <a:t>Pedercini</a:t>
            </a:r>
            <a:r>
              <a:rPr lang="en-US" sz="2400" dirty="0">
                <a:latin typeface="Arial" panose="020B0604020202020204" pitchFamily="34" charset="0"/>
                <a:cs typeface="Arial" panose="020B0604020202020204" pitchFamily="34" charset="0"/>
              </a:rPr>
              <a:t>, 2014). But how can we intentionally design for personal transformation without pre-determining the kind of change the game should ignite or seeks to impose upon its players? How can we facilitate profound, organic inner shifts through our designs that allow players to “respond to them of themselves, with recognition, uncoerced[?]” (Campbell 1991).</a:t>
            </a:r>
          </a:p>
          <a:p>
            <a:pPr marL="0" indent="0">
              <a:buNone/>
            </a:pPr>
            <a:endParaRPr lang="en-US" sz="2400" dirty="0"/>
          </a:p>
          <a:p>
            <a:pPr marL="0" indent="0">
              <a:buNone/>
            </a:pPr>
            <a:r>
              <a:rPr lang="en-US" sz="2400" b="1" dirty="0"/>
              <a:t>GAMES ARE NOT JUST COMPLEX SYSTEMS | MECHANICS</a:t>
            </a:r>
          </a:p>
        </p:txBody>
      </p:sp>
      <p:sp>
        <p:nvSpPr>
          <p:cNvPr id="7" name="Rectangle 6">
            <a:extLst>
              <a:ext uri="{FF2B5EF4-FFF2-40B4-BE49-F238E27FC236}">
                <a16:creationId xmlns:a16="http://schemas.microsoft.com/office/drawing/2014/main" id="{E567EA06-7D88-C443-A238-41B549D171C6}"/>
              </a:ext>
            </a:extLst>
          </p:cNvPr>
          <p:cNvSpPr/>
          <p:nvPr/>
        </p:nvSpPr>
        <p:spPr>
          <a:xfrm>
            <a:off x="0" y="1698172"/>
            <a:ext cx="3276600" cy="344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700" b="1" dirty="0">
                <a:solidFill>
                  <a:srgbClr val="006861"/>
                </a:solidFill>
              </a:rPr>
              <a:t>KNOWLEDGE OF A SYSTEM IS NOT EMPATHY</a:t>
            </a:r>
          </a:p>
          <a:p>
            <a:pPr algn="r"/>
            <a:r>
              <a:rPr lang="en-US" sz="2700" b="1" dirty="0">
                <a:solidFill>
                  <a:srgbClr val="006861"/>
                </a:solidFill>
              </a:rPr>
              <a:t>AND DOES NOT PRESUPPOSE TRANSFORMATION</a:t>
            </a:r>
          </a:p>
        </p:txBody>
      </p:sp>
    </p:spTree>
    <p:extLst>
      <p:ext uri="{BB962C8B-B14F-4D97-AF65-F5344CB8AC3E}">
        <p14:creationId xmlns:p14="http://schemas.microsoft.com/office/powerpoint/2010/main" val="323979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he kinds of change we can clearly measure are not all that interesting.”"/>
          <p:cNvSpPr txBox="1">
            <a:spLocks noGrp="1"/>
          </p:cNvSpPr>
          <p:nvPr>
            <p:ph type="body" idx="21"/>
          </p:nvPr>
        </p:nvSpPr>
        <p:spPr>
          <a:xfrm>
            <a:off x="2416969" y="2736950"/>
            <a:ext cx="7358063" cy="867930"/>
          </a:xfrm>
          <a:prstGeom prst="rect">
            <a:avLst/>
          </a:prstGeom>
        </p:spPr>
        <p:txBody>
          <a:bodyPr/>
          <a:lstStyle/>
          <a:p>
            <a:r>
              <a:rPr b="1" dirty="0">
                <a:latin typeface="Arial" panose="020B0604020202020204" pitchFamily="34" charset="0"/>
                <a:cs typeface="Arial" panose="020B0604020202020204" pitchFamily="34" charset="0"/>
              </a:rPr>
              <a:t>“the kinds of change we can clearly measure are not all that interesting.”</a:t>
            </a:r>
          </a:p>
        </p:txBody>
      </p:sp>
      <p:sp>
        <p:nvSpPr>
          <p:cNvPr id="157" name="–Paolo Pedercini, Games 4 Change keynote, 2014"/>
          <p:cNvSpPr txBox="1">
            <a:spLocks noGrp="1"/>
          </p:cNvSpPr>
          <p:nvPr>
            <p:ph type="body" idx="22"/>
          </p:nvPr>
        </p:nvSpPr>
        <p:spPr>
          <a:prstGeom prst="rect">
            <a:avLst/>
          </a:prstGeom>
        </p:spPr>
        <p:txBody>
          <a:bodyPr/>
          <a:lstStyle/>
          <a:p>
            <a:r>
              <a:rPr dirty="0">
                <a:latin typeface="Arial" panose="020B0604020202020204" pitchFamily="34" charset="0"/>
                <a:cs typeface="Arial" panose="020B0604020202020204" pitchFamily="34" charset="0"/>
              </a:rPr>
              <a:t>–Paolo </a:t>
            </a:r>
            <a:r>
              <a:rPr dirty="0" err="1">
                <a:latin typeface="Arial" panose="020B0604020202020204" pitchFamily="34" charset="0"/>
                <a:cs typeface="Arial" panose="020B0604020202020204" pitchFamily="34" charset="0"/>
              </a:rPr>
              <a:t>Pedercini</a:t>
            </a:r>
            <a:r>
              <a:rPr dirty="0">
                <a:latin typeface="Arial" panose="020B0604020202020204" pitchFamily="34" charset="0"/>
                <a:cs typeface="Arial" panose="020B0604020202020204" pitchFamily="34" charset="0"/>
              </a:rPr>
              <a:t>, Games 4 Change keynote, 2014</a:t>
            </a:r>
          </a:p>
        </p:txBody>
      </p:sp>
    </p:spTree>
    <p:extLst>
      <p:ext uri="{BB962C8B-B14F-4D97-AF65-F5344CB8AC3E}">
        <p14:creationId xmlns:p14="http://schemas.microsoft.com/office/powerpoint/2010/main" val="34368949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5DFF-6BEC-1363-50F5-438167A39166}"/>
              </a:ext>
            </a:extLst>
          </p:cNvPr>
          <p:cNvSpPr>
            <a:spLocks noGrp="1"/>
          </p:cNvSpPr>
          <p:nvPr>
            <p:ph type="title"/>
          </p:nvPr>
        </p:nvSpPr>
        <p:spPr>
          <a:xfrm>
            <a:off x="2662428" y="2766218"/>
            <a:ext cx="6867144" cy="1325563"/>
          </a:xfrm>
        </p:spPr>
        <p:txBody>
          <a:bodyPr/>
          <a:lstStyle/>
          <a:p>
            <a:r>
              <a:rPr lang="en-US" b="1" dirty="0">
                <a:latin typeface="Arial" panose="020B0604020202020204" pitchFamily="34" charset="0"/>
                <a:cs typeface="Arial" panose="020B0604020202020204" pitchFamily="34" charset="0"/>
              </a:rPr>
              <a:t>The Assessment Trap</a:t>
            </a:r>
          </a:p>
        </p:txBody>
      </p:sp>
    </p:spTree>
    <p:extLst>
      <p:ext uri="{BB962C8B-B14F-4D97-AF65-F5344CB8AC3E}">
        <p14:creationId xmlns:p14="http://schemas.microsoft.com/office/powerpoint/2010/main" val="164219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C3AB-513C-BB45-835B-658449CC6612}"/>
              </a:ext>
            </a:extLst>
          </p:cNvPr>
          <p:cNvSpPr>
            <a:spLocks noGrp="1"/>
          </p:cNvSpPr>
          <p:nvPr>
            <p:ph type="title"/>
          </p:nvPr>
        </p:nvSpPr>
        <p:spPr>
          <a:xfrm>
            <a:off x="292100" y="1081703"/>
            <a:ext cx="10998200" cy="1293028"/>
          </a:xfrm>
        </p:spPr>
        <p:txBody>
          <a:bodyPr>
            <a:normAutofit/>
          </a:bodyPr>
          <a:lstStyle/>
          <a:p>
            <a:r>
              <a:rPr lang="en-US" sz="3200" b="1" dirty="0">
                <a:solidFill>
                  <a:srgbClr val="00271F"/>
                </a:solidFill>
                <a:latin typeface="Arial" panose="020B0604020202020204" pitchFamily="34" charset="0"/>
                <a:cs typeface="Arial" panose="020B0604020202020204" pitchFamily="34" charset="0"/>
              </a:rPr>
              <a:t>DESIGN SPACE MAP</a:t>
            </a:r>
            <a:br>
              <a:rPr lang="en-US" sz="3200" dirty="0"/>
            </a:br>
            <a:r>
              <a:rPr lang="en-US" sz="3200" dirty="0">
                <a:solidFill>
                  <a:srgbClr val="00271F"/>
                </a:solidFill>
                <a:latin typeface="Arial" panose="020B0604020202020204" pitchFamily="34" charset="0"/>
                <a:cs typeface="Arial" panose="020B0604020202020204" pitchFamily="34" charset="0"/>
              </a:rPr>
              <a:t>Mapping a design space for </a:t>
            </a:r>
            <a:r>
              <a:rPr lang="en-US" sz="3200" b="1" dirty="0">
                <a:latin typeface="Arial" panose="020B0604020202020204" pitchFamily="34" charset="0"/>
                <a:cs typeface="Arial" panose="020B0604020202020204" pitchFamily="34" charset="0"/>
              </a:rPr>
              <a:t>games of the soul</a:t>
            </a:r>
          </a:p>
        </p:txBody>
      </p:sp>
      <p:pic>
        <p:nvPicPr>
          <p:cNvPr id="5" name="Picture 4" descr="A picture containing game&#10;&#10;Description automatically generated">
            <a:extLst>
              <a:ext uri="{FF2B5EF4-FFF2-40B4-BE49-F238E27FC236}">
                <a16:creationId xmlns:a16="http://schemas.microsoft.com/office/drawing/2014/main" id="{7BFF3785-1B96-A54F-82A8-D7ABE41CCC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78570"/>
            <a:ext cx="12192000" cy="3460230"/>
          </a:xfrm>
          <a:prstGeom prst="rect">
            <a:avLst/>
          </a:prstGeom>
        </p:spPr>
      </p:pic>
      <p:sp>
        <p:nvSpPr>
          <p:cNvPr id="4" name="Content Placeholder 2">
            <a:extLst>
              <a:ext uri="{FF2B5EF4-FFF2-40B4-BE49-F238E27FC236}">
                <a16:creationId xmlns:a16="http://schemas.microsoft.com/office/drawing/2014/main" id="{1DAA6B5B-4D17-4647-90E8-B4A5206DBE3B}"/>
              </a:ext>
            </a:extLst>
          </p:cNvPr>
          <p:cNvSpPr>
            <a:spLocks noGrp="1"/>
          </p:cNvSpPr>
          <p:nvPr>
            <p:ph idx="1"/>
          </p:nvPr>
        </p:nvSpPr>
        <p:spPr>
          <a:xfrm>
            <a:off x="2819400" y="5759969"/>
            <a:ext cx="4267200" cy="381000"/>
          </a:xfrm>
        </p:spPr>
        <p:txBody>
          <a:bodyPr>
            <a:normAutofit/>
          </a:bodyPr>
          <a:lstStyle/>
          <a:p>
            <a:pPr marL="0" indent="0">
              <a:buNone/>
            </a:pPr>
            <a:r>
              <a:rPr lang="en-US" dirty="0">
                <a:latin typeface="Arial" panose="020B0604020202020204" pitchFamily="34" charset="0"/>
                <a:cs typeface="Arial" panose="020B0604020202020204" pitchFamily="34" charset="0"/>
              </a:rPr>
              <a:t>(Rusch &amp; Phelps, DiGRA 2020, 2022)</a:t>
            </a:r>
          </a:p>
        </p:txBody>
      </p:sp>
    </p:spTree>
    <p:extLst>
      <p:ext uri="{BB962C8B-B14F-4D97-AF65-F5344CB8AC3E}">
        <p14:creationId xmlns:p14="http://schemas.microsoft.com/office/powerpoint/2010/main" val="41686512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Другая 1">
      <a:majorFont>
        <a:latin typeface="Corbel"/>
        <a:ea typeface=""/>
        <a:cs typeface=""/>
      </a:majorFont>
      <a:minorFont>
        <a:latin typeface="Corbe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18FD00ADDA0E4D92033263B7B173D2" ma:contentTypeVersion="16" ma:contentTypeDescription="Create a new document." ma:contentTypeScope="" ma:versionID="eab08c5ca9cb05f85038f5085cea8021">
  <xsd:schema xmlns:xsd="http://www.w3.org/2001/XMLSchema" xmlns:xs="http://www.w3.org/2001/XMLSchema" xmlns:p="http://schemas.microsoft.com/office/2006/metadata/properties" xmlns:ns2="b685a475-6cd9-4a44-a835-acf10112b780" xmlns:ns3="5f30b9d0-99b6-4c58-9a1c-c4005ffad563" targetNamespace="http://schemas.microsoft.com/office/2006/metadata/properties" ma:root="true" ma:fieldsID="5b9aa682867dbc87c644272e3a572589" ns2:_="" ns3:_="">
    <xsd:import namespace="b685a475-6cd9-4a44-a835-acf10112b780"/>
    <xsd:import namespace="5f30b9d0-99b6-4c58-9a1c-c4005ffad5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5a475-6cd9-4a44-a835-acf10112b7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a82321-f9b7-40e5-b493-b165275bbc9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30b9d0-99b6-4c58-9a1c-c4005ffad5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d10ab69-7fb1-4c0a-9d50-f69f7cc6c11d}" ma:internalName="TaxCatchAll" ma:showField="CatchAllData" ma:web="5f30b9d0-99b6-4c58-9a1c-c4005ffad5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85a475-6cd9-4a44-a835-acf10112b780">
      <Terms xmlns="http://schemas.microsoft.com/office/infopath/2007/PartnerControls"/>
    </lcf76f155ced4ddcb4097134ff3c332f>
    <TaxCatchAll xmlns="5f30b9d0-99b6-4c58-9a1c-c4005ffad563" xsi:nil="true"/>
  </documentManagement>
</p:properties>
</file>

<file path=customXml/itemProps1.xml><?xml version="1.0" encoding="utf-8"?>
<ds:datastoreItem xmlns:ds="http://schemas.openxmlformats.org/officeDocument/2006/customXml" ds:itemID="{E3323317-D365-4CDA-9F2A-528E512862C3}">
  <ds:schemaRefs>
    <ds:schemaRef ds:uri="http://schemas.microsoft.com/sharepoint/v3/contenttype/forms"/>
  </ds:schemaRefs>
</ds:datastoreItem>
</file>

<file path=customXml/itemProps2.xml><?xml version="1.0" encoding="utf-8"?>
<ds:datastoreItem xmlns:ds="http://schemas.openxmlformats.org/officeDocument/2006/customXml" ds:itemID="{D373542F-FB81-48F1-A70F-851F7C2FF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5a475-6cd9-4a44-a835-acf10112b780"/>
    <ds:schemaRef ds:uri="5f30b9d0-99b6-4c58-9a1c-c4005ffad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D3879E-DBAA-48A4-8C39-746D6BEF1B27}">
  <ds:schemaRefs>
    <ds:schemaRef ds:uri="http://schemas.microsoft.com/office/2006/metadata/properties"/>
    <ds:schemaRef ds:uri="http://schemas.microsoft.com/office/infopath/2007/PartnerControls"/>
    <ds:schemaRef ds:uri="b685a475-6cd9-4a44-a835-acf10112b780"/>
    <ds:schemaRef ds:uri="5f30b9d0-99b6-4c58-9a1c-c4005ffad563"/>
  </ds:schemaRefs>
</ds:datastoreItem>
</file>

<file path=docProps/app.xml><?xml version="1.0" encoding="utf-8"?>
<Properties xmlns="http://schemas.openxmlformats.org/officeDocument/2006/extended-properties" xmlns:vt="http://schemas.openxmlformats.org/officeDocument/2006/docPropsVTypes">
  <TotalTime>82</TotalTime>
  <Words>781</Words>
  <Application>Microsoft Macintosh PowerPoint</Application>
  <PresentationFormat>Widescreen</PresentationFormat>
  <Paragraphs>53</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Corbel</vt:lpstr>
      <vt:lpstr>system-ui</vt:lpstr>
      <vt:lpstr>Тема Office</vt:lpstr>
      <vt:lpstr>Games for personal growth: Redefining notions of impact and design towards individual transformation</vt:lpstr>
      <vt:lpstr>How do we examine the impact of games, games for X, and the value of games to players?</vt:lpstr>
      <vt:lpstr>CONTEXT CAN BE EVERYTHING</vt:lpstr>
      <vt:lpstr>PowerPoint Presentation</vt:lpstr>
      <vt:lpstr>PowerPoint Presentation</vt:lpstr>
      <vt:lpstr>AS HUMANS, WE BRING OURSELVES TO OUR EXPERIENCES</vt:lpstr>
      <vt:lpstr>PowerPoint Presentation</vt:lpstr>
      <vt:lpstr>The Assessment Trap</vt:lpstr>
      <vt:lpstr>DESIGN SPACE MAP Mapping a design space for games of the soul</vt:lpstr>
      <vt:lpstr>Where is the ‘blue skies research’ of meaningful play / G4C?</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Illia Volkhin</dc:creator>
  <cp:lastModifiedBy>Andy Phelps</cp:lastModifiedBy>
  <cp:revision>6</cp:revision>
  <dcterms:created xsi:type="dcterms:W3CDTF">2022-08-10T07:49:43Z</dcterms:created>
  <dcterms:modified xsi:type="dcterms:W3CDTF">2022-10-21T12:53:47Z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0x0101008018FD00ADDA0E4D92033263B7B173D2</vt:lpwstr>
  </property>
</Properties>
</file>