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22"/>
  </p:notesMasterIdLst>
  <p:sldIdLst>
    <p:sldId id="257" r:id="rId2"/>
    <p:sldId id="394" r:id="rId3"/>
    <p:sldId id="272" r:id="rId4"/>
    <p:sldId id="516" r:id="rId5"/>
    <p:sldId id="398" r:id="rId6"/>
    <p:sldId id="630" r:id="rId7"/>
    <p:sldId id="625" r:id="rId8"/>
    <p:sldId id="565" r:id="rId9"/>
    <p:sldId id="360" r:id="rId10"/>
    <p:sldId id="467" r:id="rId11"/>
    <p:sldId id="502" r:id="rId12"/>
    <p:sldId id="624" r:id="rId13"/>
    <p:sldId id="628" r:id="rId14"/>
    <p:sldId id="620" r:id="rId15"/>
    <p:sldId id="626" r:id="rId16"/>
    <p:sldId id="627" r:id="rId17"/>
    <p:sldId id="629" r:id="rId18"/>
    <p:sldId id="522" r:id="rId19"/>
    <p:sldId id="267" r:id="rId20"/>
    <p:sldId id="265" r:id="rId21"/>
  </p:sldIdLst>
  <p:sldSz cx="9144000" cy="5143500" type="screen16x9"/>
  <p:notesSz cx="6858000" cy="9144000"/>
  <p:embeddedFontLst>
    <p:embeddedFont>
      <p:font typeface="Arial Black" panose="020B0604020202020204" pitchFamily="34" charset="0"/>
      <p:bold r:id="rId23"/>
    </p:embeddedFont>
    <p:embeddedFont>
      <p:font typeface="Roboto" panose="02000000000000000000" pitchFamily="2" charset="0"/>
      <p:regular r:id="rId24"/>
      <p:bold r:id="rId25"/>
      <p:italic r:id="rId26"/>
      <p:boldItalic r:id="rId27"/>
    </p:embeddedFont>
    <p:embeddedFont>
      <p:font typeface="Roboto Medium" panose="020F0502020204030204" pitchFamily="34" charset="0"/>
      <p:regular r:id="rId28"/>
      <p:bold r:id="rId29"/>
      <p:italic r:id="rId30"/>
      <p:boldItalic r:id="rId31"/>
    </p:embeddedFont>
    <p:embeddedFont>
      <p:font typeface="Verdana" panose="020B060403050404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66"/>
    <p:restoredTop sz="94694"/>
  </p:normalViewPr>
  <p:slideViewPr>
    <p:cSldViewPr snapToGrid="0">
      <p:cViewPr varScale="1">
        <p:scale>
          <a:sx n="153" d="100"/>
          <a:sy n="153" d="100"/>
        </p:scale>
        <p:origin x="168" y="31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3:24.769"/>
    </inkml:context>
    <inkml:brush xml:id="br0">
      <inkml:brushProperty name="width" value="0.05" units="cm"/>
      <inkml:brushProperty name="height" value="0.05" units="cm"/>
    </inkml:brush>
  </inkml:definitions>
  <inkml:trace contextRef="#ctx0" brushRef="#br0">1 48 5504,'4'-12'2112,"0"6"-1664,13 0-256,-10 3-160,8-1-800,2-1-224,8 1-1056,4-3-416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3:25.640"/>
    </inkml:context>
    <inkml:brush xml:id="br0">
      <inkml:brushProperty name="width" value="0.05" units="cm"/>
      <inkml:brushProperty name="height" value="0.05" units="cm"/>
    </inkml:brush>
  </inkml:definitions>
  <inkml:trace contextRef="#ctx0" brushRef="#br0">18 14 9216,'-13'-14'3424,"9"14"-2656,4 4-384,0-4-256,6 0-416,2 3 32,3-1-288,-1 3-64,1-5 320,-1 0-992,5-5-384,3 3-1248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7:15.402"/>
    </inkml:context>
    <inkml:brush xml:id="br0">
      <inkml:brushProperty name="width" value="0.05" units="cm"/>
      <inkml:brushProperty name="height" value="0.05" units="cm"/>
    </inkml:brush>
  </inkml:definitions>
  <inkml:trace contextRef="#ctx0" brushRef="#br0">25 17 10752,'-21'-12'4032,"17"8"-3136,4 8-320,0-4-321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 name="Google Shape;4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I found myself at American University and they have an AMAZING film and media arts program, which also happens to house the Game Center. So again, this convergence of ‘games + cinema’ and we built an MFA degree around it. </a:t>
            </a:r>
          </a:p>
        </p:txBody>
      </p:sp>
      <p:sp>
        <p:nvSpPr>
          <p:cNvPr id="4" name="Slide Number Placeholder 3"/>
          <p:cNvSpPr>
            <a:spLocks noGrp="1"/>
          </p:cNvSpPr>
          <p:nvPr>
            <p:ph type="sldNum" sz="quarter" idx="5"/>
          </p:nvPr>
        </p:nvSpPr>
        <p:spPr/>
        <p:txBody>
          <a:bodyPr/>
          <a:lstStyle/>
          <a:p>
            <a:fld id="{22150A4E-9BF1-4BAD-84B0-B89A8DE868A6}" type="slidenum">
              <a:rPr lang="en-US" smtClean="0"/>
              <a:t>13</a:t>
            </a:fld>
            <a:endParaRPr lang="en-US"/>
          </a:p>
        </p:txBody>
      </p:sp>
    </p:spTree>
    <p:extLst>
      <p:ext uri="{BB962C8B-B14F-4D97-AF65-F5344CB8AC3E}">
        <p14:creationId xmlns:p14="http://schemas.microsoft.com/office/powerpoint/2010/main" val="2973288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then I came to Canterbury for AIGI and found a really vibrant community that WANTED to work across engineering and the arts but wasn’t quite sure how to go about it…</a:t>
            </a:r>
          </a:p>
        </p:txBody>
      </p:sp>
      <p:sp>
        <p:nvSpPr>
          <p:cNvPr id="4" name="Slide Number Placeholder 3"/>
          <p:cNvSpPr>
            <a:spLocks noGrp="1"/>
          </p:cNvSpPr>
          <p:nvPr>
            <p:ph type="sldNum" sz="quarter" idx="5"/>
          </p:nvPr>
        </p:nvSpPr>
        <p:spPr/>
        <p:txBody>
          <a:bodyPr/>
          <a:lstStyle/>
          <a:p>
            <a:fld id="{22150A4E-9BF1-4BAD-84B0-B89A8DE868A6}" type="slidenum">
              <a:rPr lang="en-US" smtClean="0"/>
              <a:t>14</a:t>
            </a:fld>
            <a:endParaRPr lang="en-US"/>
          </a:p>
        </p:txBody>
      </p:sp>
    </p:spTree>
    <p:extLst>
      <p:ext uri="{BB962C8B-B14F-4D97-AF65-F5344CB8AC3E}">
        <p14:creationId xmlns:p14="http://schemas.microsoft.com/office/powerpoint/2010/main" val="2082667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UC Digital Screen Campus – see variety article for information: https://</a:t>
            </a:r>
            <a:r>
              <a:rPr lang="en-US" dirty="0" err="1"/>
              <a:t>variety.com</a:t>
            </a:r>
            <a:r>
              <a:rPr lang="en-US" dirty="0"/>
              <a:t>/2022/digital/</a:t>
            </a:r>
            <a:r>
              <a:rPr lang="en-US" dirty="0" err="1"/>
              <a:t>asia</a:t>
            </a:r>
            <a:r>
              <a:rPr lang="en-US" dirty="0"/>
              <a:t>/new-zealand-digital-screen-campus-christchurch-1235159419/</a:t>
            </a:r>
          </a:p>
          <a:p>
            <a:endParaRPr lang="en-US" dirty="0"/>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15</a:t>
            </a:fld>
            <a:endParaRPr lang="en-US"/>
          </a:p>
        </p:txBody>
      </p:sp>
    </p:spTree>
    <p:extLst>
      <p:ext uri="{BB962C8B-B14F-4D97-AF65-F5344CB8AC3E}">
        <p14:creationId xmlns:p14="http://schemas.microsoft.com/office/powerpoint/2010/main" val="3270877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UC worked with Resonate and Cerebral Fix for one of its first virtual productions as a proof of concept for this new arena of ‘convergence’ across all of these sectors.</a:t>
            </a:r>
          </a:p>
        </p:txBody>
      </p:sp>
      <p:sp>
        <p:nvSpPr>
          <p:cNvPr id="4" name="Slide Number Placeholder 3"/>
          <p:cNvSpPr>
            <a:spLocks noGrp="1"/>
          </p:cNvSpPr>
          <p:nvPr>
            <p:ph type="sldNum" sz="quarter" idx="5"/>
          </p:nvPr>
        </p:nvSpPr>
        <p:spPr/>
        <p:txBody>
          <a:bodyPr/>
          <a:lstStyle/>
          <a:p>
            <a:fld id="{22150A4E-9BF1-4BAD-84B0-B89A8DE868A6}" type="slidenum">
              <a:rPr lang="en-US" smtClean="0"/>
              <a:t>16</a:t>
            </a:fld>
            <a:endParaRPr lang="en-US"/>
          </a:p>
        </p:txBody>
      </p:sp>
    </p:spTree>
    <p:extLst>
      <p:ext uri="{BB962C8B-B14F-4D97-AF65-F5344CB8AC3E}">
        <p14:creationId xmlns:p14="http://schemas.microsoft.com/office/powerpoint/2010/main" val="2826155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18</a:t>
            </a:fld>
            <a:endParaRPr lang="en-US"/>
          </a:p>
        </p:txBody>
      </p:sp>
    </p:spTree>
    <p:extLst>
      <p:ext uri="{BB962C8B-B14F-4D97-AF65-F5344CB8AC3E}">
        <p14:creationId xmlns:p14="http://schemas.microsoft.com/office/powerpoint/2010/main" val="2211705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56a2ddf6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56a2ddf6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3</a:t>
            </a:fld>
            <a:endParaRPr lang="en-US"/>
          </a:p>
        </p:txBody>
      </p:sp>
    </p:spTree>
    <p:extLst>
      <p:ext uri="{BB962C8B-B14F-4D97-AF65-F5344CB8AC3E}">
        <p14:creationId xmlns:p14="http://schemas.microsoft.com/office/powerpoint/2010/main" val="687196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so we started a</a:t>
            </a:r>
            <a:r>
              <a:rPr lang="en-US" baseline="0" dirty="0"/>
              <a:t> multi-disciplinary research center, which is basically the hardest damn thing you can do on a modern college campus.  They usually fail by becoming little islands, or by becoming a kind of ‘not really there’ virtual thing, and we’ve run into both of these views as we continue to engage the campus.  Nonetheless, we think there is something profound happening in the field right now that is driving the kinds of things we are doing – everything is mashing up on each other.  My favorite example of this is the MARVEL extended universe, which is so many different products and experiences rolled together.  But there are countless examples big and small.  This picture is from the RIT West Coast board meeting where they showed one of my games set to a live orchestra composition directed by Trustee Kevin </a:t>
            </a:r>
            <a:r>
              <a:rPr lang="en-US" baseline="0" dirty="0" err="1"/>
              <a:t>Surace</a:t>
            </a:r>
            <a:r>
              <a:rPr lang="en-US" baseline="0" dirty="0"/>
              <a:t>.  Pretty cool.</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5</a:t>
            </a:fld>
            <a:endParaRPr lang="en-US"/>
          </a:p>
        </p:txBody>
      </p:sp>
    </p:spTree>
    <p:extLst>
      <p:ext uri="{BB962C8B-B14F-4D97-AF65-F5344CB8AC3E}">
        <p14:creationId xmlns:p14="http://schemas.microsoft.com/office/powerpoint/2010/main" val="2258703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Exploding kittens means Netflix is doing games, in addition to game adjacent content The tech is converging rapidly ALL OVER THE PLACE, and this is in 3 </a:t>
            </a:r>
            <a:r>
              <a:rPr lang="en-US" dirty="0" err="1"/>
              <a:t>primaly</a:t>
            </a:r>
            <a:r>
              <a:rPr lang="en-US" dirty="0"/>
              <a:t> lenses:</a:t>
            </a:r>
          </a:p>
          <a:p>
            <a:endParaRPr lang="en-US" dirty="0"/>
          </a:p>
          <a:p>
            <a:r>
              <a:rPr lang="en-US" dirty="0"/>
              <a:t>Convergence of CONTENT – which is what Netflix is doing with crossovers or what HBO is doing with animated game series, or what Paramount is doing with HALO, etc.</a:t>
            </a:r>
          </a:p>
          <a:p>
            <a:endParaRPr lang="en-US" dirty="0"/>
          </a:p>
          <a:p>
            <a:r>
              <a:rPr lang="en-US" dirty="0"/>
              <a:t>Convergence of PLATFORM – everyone has started an ecosystem now of big screen, small screen, phone screen. And streaming to all of them and integrating those experiences. Want to see recognition of this? Go look at the bitcoin ad in the </a:t>
            </a:r>
            <a:r>
              <a:rPr lang="en-US" dirty="0" err="1"/>
              <a:t>superbowl</a:t>
            </a:r>
            <a:r>
              <a:rPr lang="en-US" dirty="0"/>
              <a:t> ;P</a:t>
            </a:r>
          </a:p>
          <a:p>
            <a:endParaRPr lang="en-US" dirty="0"/>
          </a:p>
          <a:p>
            <a:r>
              <a:rPr lang="en-US" dirty="0"/>
              <a:t>Convergence of TECHNOLOGY – Unity and Unreal are all over the place, and increasingly being less ‘game tools’ and more ‘everything tools’ – as is Adobe, Autodesk, and all the others.</a:t>
            </a:r>
          </a:p>
        </p:txBody>
      </p:sp>
      <p:sp>
        <p:nvSpPr>
          <p:cNvPr id="4" name="Slide Number Placeholder 3"/>
          <p:cNvSpPr>
            <a:spLocks noGrp="1"/>
          </p:cNvSpPr>
          <p:nvPr>
            <p:ph type="sldNum" sz="quarter" idx="5"/>
          </p:nvPr>
        </p:nvSpPr>
        <p:spPr/>
        <p:txBody>
          <a:bodyPr/>
          <a:lstStyle/>
          <a:p>
            <a:fld id="{22150A4E-9BF1-4BAD-84B0-B89A8DE868A6}" type="slidenum">
              <a:rPr lang="en-US" smtClean="0"/>
              <a:t>7</a:t>
            </a:fld>
            <a:endParaRPr lang="en-US"/>
          </a:p>
        </p:txBody>
      </p:sp>
    </p:spTree>
    <p:extLst>
      <p:ext uri="{BB962C8B-B14F-4D97-AF65-F5344CB8AC3E}">
        <p14:creationId xmlns:p14="http://schemas.microsoft.com/office/powerpoint/2010/main" val="570603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Image and Title from https://</a:t>
            </a:r>
            <a:r>
              <a:rPr lang="en-US" dirty="0" err="1"/>
              <a:t>www.fortnite.com</a:t>
            </a:r>
            <a:r>
              <a:rPr lang="en-US" dirty="0"/>
              <a:t>/news/</a:t>
            </a:r>
            <a:r>
              <a:rPr lang="en-US" dirty="0" err="1"/>
              <a:t>fortnite</a:t>
            </a:r>
            <a:r>
              <a:rPr lang="en-US" dirty="0"/>
              <a:t>-presents-the-rift-tour-featuring-</a:t>
            </a:r>
            <a:r>
              <a:rPr lang="en-US" dirty="0" err="1"/>
              <a:t>ariana</a:t>
            </a:r>
            <a:r>
              <a:rPr lang="en-US" dirty="0"/>
              <a:t>-</a:t>
            </a:r>
            <a:r>
              <a:rPr lang="en-US" dirty="0" err="1"/>
              <a:t>grande</a:t>
            </a:r>
            <a:endParaRPr lang="en-US" dirty="0"/>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8</a:t>
            </a:fld>
            <a:endParaRPr lang="en-US"/>
          </a:p>
        </p:txBody>
      </p:sp>
    </p:spTree>
    <p:extLst>
      <p:ext uri="{BB962C8B-B14F-4D97-AF65-F5344CB8AC3E}">
        <p14:creationId xmlns:p14="http://schemas.microsoft.com/office/powerpoint/2010/main" val="1513748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a:t>It’s messy.  It’s really messy.  We do a lot of stuff but a lot of stuff is different every time because we’re changing, the projects are changing, the world is changing.</a:t>
            </a:r>
          </a:p>
        </p:txBody>
      </p:sp>
      <p:sp>
        <p:nvSpPr>
          <p:cNvPr id="4" name="Slide Number Placeholder 3"/>
          <p:cNvSpPr>
            <a:spLocks noGrp="1"/>
          </p:cNvSpPr>
          <p:nvPr>
            <p:ph type="sldNum" sz="quarter" idx="10"/>
          </p:nvPr>
        </p:nvSpPr>
        <p:spPr/>
        <p:txBody>
          <a:bodyPr/>
          <a:lstStyle/>
          <a:p>
            <a:fld id="{22150A4E-9BF1-4BAD-84B0-B89A8DE868A6}" type="slidenum">
              <a:rPr lang="en-US" smtClean="0"/>
              <a:t>9</a:t>
            </a:fld>
            <a:endParaRPr lang="en-US"/>
          </a:p>
        </p:txBody>
      </p:sp>
    </p:spTree>
    <p:extLst>
      <p:ext uri="{BB962C8B-B14F-4D97-AF65-F5344CB8AC3E}">
        <p14:creationId xmlns:p14="http://schemas.microsoft.com/office/powerpoint/2010/main" val="4200375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Here’s a couple of projects that have meant</a:t>
            </a:r>
            <a:r>
              <a:rPr lang="en-US" baseline="0" dirty="0"/>
              <a:t> something significant:</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10</a:t>
            </a:fld>
            <a:endParaRPr lang="en-US"/>
          </a:p>
        </p:txBody>
      </p:sp>
    </p:spTree>
    <p:extLst>
      <p:ext uri="{BB962C8B-B14F-4D97-AF65-F5344CB8AC3E}">
        <p14:creationId xmlns:p14="http://schemas.microsoft.com/office/powerpoint/2010/main" val="3993255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We did a LOT of stuff from a LOT of work for a LOT of people!  It’s a lot bigger a community than people even think about.  It’s easy when you are working on ‘your thing’ to not realize the scope and scale of everything else that’s happening and going on.</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11</a:t>
            </a:fld>
            <a:endParaRPr lang="en-US"/>
          </a:p>
        </p:txBody>
      </p:sp>
    </p:spTree>
    <p:extLst>
      <p:ext uri="{BB962C8B-B14F-4D97-AF65-F5344CB8AC3E}">
        <p14:creationId xmlns:p14="http://schemas.microsoft.com/office/powerpoint/2010/main" val="2979966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the building I designed and built at RIT, for better or worse.</a:t>
            </a:r>
          </a:p>
        </p:txBody>
      </p:sp>
      <p:sp>
        <p:nvSpPr>
          <p:cNvPr id="4" name="Slide Number Placeholder 3"/>
          <p:cNvSpPr>
            <a:spLocks noGrp="1"/>
          </p:cNvSpPr>
          <p:nvPr>
            <p:ph type="sldNum" sz="quarter" idx="5"/>
          </p:nvPr>
        </p:nvSpPr>
        <p:spPr/>
        <p:txBody>
          <a:bodyPr/>
          <a:lstStyle/>
          <a:p>
            <a:fld id="{22150A4E-9BF1-4BAD-84B0-B89A8DE868A6}" type="slidenum">
              <a:rPr lang="en-US" smtClean="0"/>
              <a:t>12</a:t>
            </a:fld>
            <a:endParaRPr lang="en-US"/>
          </a:p>
        </p:txBody>
      </p:sp>
    </p:spTree>
    <p:extLst>
      <p:ext uri="{BB962C8B-B14F-4D97-AF65-F5344CB8AC3E}">
        <p14:creationId xmlns:p14="http://schemas.microsoft.com/office/powerpoint/2010/main" val="1073761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NZGDC22 - Title Card"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68800" y="935550"/>
            <a:ext cx="4587300" cy="17910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5000"/>
              <a:buFont typeface="Roboto Medium"/>
              <a:buNone/>
              <a:defRPr sz="5000">
                <a:solidFill>
                  <a:schemeClr val="lt1"/>
                </a:solidFill>
                <a:latin typeface="Roboto Medium"/>
                <a:ea typeface="Roboto Medium"/>
                <a:cs typeface="Roboto Medium"/>
                <a:sym typeface="Roboto Medium"/>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4168700" y="2834125"/>
            <a:ext cx="45873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rgbClr val="C1D69D"/>
              </a:buClr>
              <a:buSzPts val="2800"/>
              <a:buFont typeface="Roboto"/>
              <a:buNone/>
              <a:defRPr sz="2800">
                <a:solidFill>
                  <a:srgbClr val="C1D69D"/>
                </a:solidFill>
                <a:latin typeface="Roboto"/>
                <a:ea typeface="Roboto"/>
                <a:cs typeface="Roboto"/>
                <a:sym typeface="Robo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ubTitle" idx="2" hasCustomPrompt="1"/>
          </p:nvPr>
        </p:nvSpPr>
        <p:spPr>
          <a:xfrm>
            <a:off x="6119925" y="4651800"/>
            <a:ext cx="2712300" cy="351300"/>
          </a:xfrm>
          <a:prstGeom prst="rect">
            <a:avLst/>
          </a:prstGeom>
        </p:spPr>
        <p:txBody>
          <a:bodyPr spcFirstLastPara="1" wrap="square" lIns="91425" tIns="91425" rIns="91425" bIns="91425" anchor="t" anchorCtr="0">
            <a:normAutofit/>
          </a:bodyPr>
          <a:lstStyle>
            <a:lvl1pPr lvl="0" algn="r" rtl="0">
              <a:spcBef>
                <a:spcPts val="0"/>
              </a:spcBef>
              <a:spcAft>
                <a:spcPts val="0"/>
              </a:spcAft>
              <a:buClr>
                <a:schemeClr val="lt2"/>
              </a:buClr>
              <a:buSzPts val="1400"/>
              <a:buFont typeface="Roboto"/>
              <a:buNone/>
              <a:defRPr sz="1400">
                <a:solidFill>
                  <a:schemeClr val="lt2"/>
                </a:solidFill>
                <a:latin typeface="Roboto"/>
                <a:ea typeface="Roboto"/>
                <a:cs typeface="Roboto"/>
                <a:sym typeface="Roboto"/>
              </a:defRPr>
            </a:lvl1pPr>
            <a:lvl2pPr lvl="1" algn="r" rtl="0">
              <a:spcBef>
                <a:spcPts val="0"/>
              </a:spcBef>
              <a:spcAft>
                <a:spcPts val="0"/>
              </a:spcAft>
              <a:buClr>
                <a:schemeClr val="lt2"/>
              </a:buClr>
              <a:buSzPts val="1400"/>
              <a:buNone/>
              <a:defRPr>
                <a:solidFill>
                  <a:schemeClr val="lt2"/>
                </a:solidFill>
              </a:defRPr>
            </a:lvl2pPr>
            <a:lvl3pPr lvl="2" algn="r" rtl="0">
              <a:spcBef>
                <a:spcPts val="0"/>
              </a:spcBef>
              <a:spcAft>
                <a:spcPts val="0"/>
              </a:spcAft>
              <a:buClr>
                <a:schemeClr val="lt2"/>
              </a:buClr>
              <a:buSzPts val="1400"/>
              <a:buNone/>
              <a:defRPr>
                <a:solidFill>
                  <a:schemeClr val="lt2"/>
                </a:solidFill>
              </a:defRPr>
            </a:lvl3pPr>
            <a:lvl4pPr lvl="3" algn="r" rtl="0">
              <a:spcBef>
                <a:spcPts val="0"/>
              </a:spcBef>
              <a:spcAft>
                <a:spcPts val="0"/>
              </a:spcAft>
              <a:buClr>
                <a:schemeClr val="lt2"/>
              </a:buClr>
              <a:buSzPts val="1400"/>
              <a:buNone/>
              <a:defRPr>
                <a:solidFill>
                  <a:schemeClr val="lt2"/>
                </a:solidFill>
              </a:defRPr>
            </a:lvl4pPr>
            <a:lvl5pPr lvl="4" algn="r" rtl="0">
              <a:spcBef>
                <a:spcPts val="0"/>
              </a:spcBef>
              <a:spcAft>
                <a:spcPts val="0"/>
              </a:spcAft>
              <a:buClr>
                <a:schemeClr val="lt2"/>
              </a:buClr>
              <a:buSzPts val="1400"/>
              <a:buNone/>
              <a:defRPr>
                <a:solidFill>
                  <a:schemeClr val="lt2"/>
                </a:solidFill>
              </a:defRPr>
            </a:lvl5pPr>
            <a:lvl6pPr lvl="5" algn="r" rtl="0">
              <a:spcBef>
                <a:spcPts val="0"/>
              </a:spcBef>
              <a:spcAft>
                <a:spcPts val="0"/>
              </a:spcAft>
              <a:buClr>
                <a:schemeClr val="lt2"/>
              </a:buClr>
              <a:buSzPts val="1400"/>
              <a:buNone/>
              <a:defRPr>
                <a:solidFill>
                  <a:schemeClr val="lt2"/>
                </a:solidFill>
              </a:defRPr>
            </a:lvl6pPr>
            <a:lvl7pPr lvl="6" algn="r" rtl="0">
              <a:spcBef>
                <a:spcPts val="0"/>
              </a:spcBef>
              <a:spcAft>
                <a:spcPts val="0"/>
              </a:spcAft>
              <a:buClr>
                <a:schemeClr val="lt2"/>
              </a:buClr>
              <a:buSzPts val="1400"/>
              <a:buNone/>
              <a:defRPr>
                <a:solidFill>
                  <a:schemeClr val="lt2"/>
                </a:solidFill>
              </a:defRPr>
            </a:lvl7pPr>
            <a:lvl8pPr lvl="7" algn="r" rtl="0">
              <a:spcBef>
                <a:spcPts val="0"/>
              </a:spcBef>
              <a:spcAft>
                <a:spcPts val="0"/>
              </a:spcAft>
              <a:buClr>
                <a:schemeClr val="lt2"/>
              </a:buClr>
              <a:buSzPts val="1400"/>
              <a:buNone/>
              <a:defRPr>
                <a:solidFill>
                  <a:schemeClr val="lt2"/>
                </a:solidFill>
              </a:defRPr>
            </a:lvl8pPr>
            <a:lvl9pPr lvl="8" algn="r" rtl="0">
              <a:spcBef>
                <a:spcPts val="0"/>
              </a:spcBef>
              <a:spcAft>
                <a:spcPts val="0"/>
              </a:spcAft>
              <a:buClr>
                <a:schemeClr val="lt2"/>
              </a:buClr>
              <a:buSzPts val="1400"/>
              <a:buNone/>
              <a:defRPr>
                <a:solidFill>
                  <a:schemeClr val="lt2"/>
                </a:solidFill>
              </a:defRPr>
            </a:lvl9pPr>
          </a:lstStyle>
          <a:p>
            <a:r>
              <a:rPr lang="en-US" dirty="0"/>
              <a:t>@</a:t>
            </a:r>
            <a:r>
              <a:rPr lang="en-US" dirty="0" err="1"/>
              <a:t>andymphelps</a:t>
            </a:r>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NZGDC23 - Content Slide 1">
  <p:cSld name="TITLE_AND_BODY_1_2_2">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311700" y="7498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 name="Google Shape;32;p8"/>
          <p:cNvSpPr txBox="1">
            <a:spLocks noGrp="1"/>
          </p:cNvSpPr>
          <p:nvPr>
            <p:ph type="subTitle" idx="1" hasCustomPrompt="1"/>
          </p:nvPr>
        </p:nvSpPr>
        <p:spPr>
          <a:xfrm>
            <a:off x="311700" y="4792200"/>
            <a:ext cx="2712300" cy="351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1200"/>
              <a:buFont typeface="Roboto"/>
              <a:buNone/>
              <a:defRPr sz="1200">
                <a:solidFill>
                  <a:schemeClr val="lt1"/>
                </a:solidFill>
                <a:latin typeface="Roboto"/>
                <a:ea typeface="Roboto"/>
                <a:cs typeface="Roboto"/>
                <a:sym typeface="Roboto"/>
              </a:defRPr>
            </a:lvl1pPr>
            <a:lvl2pPr lvl="1" rtl="0">
              <a:spcBef>
                <a:spcPts val="0"/>
              </a:spcBef>
              <a:spcAft>
                <a:spcPts val="0"/>
              </a:spcAft>
              <a:buClr>
                <a:schemeClr val="lt2"/>
              </a:buClr>
              <a:buSzPts val="1200"/>
              <a:buFont typeface="Roboto"/>
              <a:buNone/>
              <a:defRPr sz="1200">
                <a:solidFill>
                  <a:schemeClr val="lt2"/>
                </a:solidFill>
                <a:latin typeface="Roboto"/>
                <a:ea typeface="Roboto"/>
                <a:cs typeface="Roboto"/>
                <a:sym typeface="Roboto"/>
              </a:defRPr>
            </a:lvl2pPr>
            <a:lvl3pPr lvl="2" rtl="0">
              <a:spcBef>
                <a:spcPts val="0"/>
              </a:spcBef>
              <a:spcAft>
                <a:spcPts val="0"/>
              </a:spcAft>
              <a:buClr>
                <a:schemeClr val="lt2"/>
              </a:buClr>
              <a:buSzPts val="1200"/>
              <a:buFont typeface="Roboto"/>
              <a:buNone/>
              <a:defRPr sz="1200">
                <a:solidFill>
                  <a:schemeClr val="lt2"/>
                </a:solidFill>
                <a:latin typeface="Roboto"/>
                <a:ea typeface="Roboto"/>
                <a:cs typeface="Roboto"/>
                <a:sym typeface="Roboto"/>
              </a:defRPr>
            </a:lvl3pPr>
            <a:lvl4pPr lvl="3" rtl="0">
              <a:spcBef>
                <a:spcPts val="0"/>
              </a:spcBef>
              <a:spcAft>
                <a:spcPts val="0"/>
              </a:spcAft>
              <a:buClr>
                <a:schemeClr val="lt2"/>
              </a:buClr>
              <a:buSzPts val="1200"/>
              <a:buFont typeface="Roboto"/>
              <a:buNone/>
              <a:defRPr sz="1200">
                <a:solidFill>
                  <a:schemeClr val="lt2"/>
                </a:solidFill>
                <a:latin typeface="Roboto"/>
                <a:ea typeface="Roboto"/>
                <a:cs typeface="Roboto"/>
                <a:sym typeface="Roboto"/>
              </a:defRPr>
            </a:lvl4pPr>
            <a:lvl5pPr lvl="4" rtl="0">
              <a:spcBef>
                <a:spcPts val="0"/>
              </a:spcBef>
              <a:spcAft>
                <a:spcPts val="0"/>
              </a:spcAft>
              <a:buClr>
                <a:schemeClr val="lt2"/>
              </a:buClr>
              <a:buSzPts val="1200"/>
              <a:buFont typeface="Roboto"/>
              <a:buNone/>
              <a:defRPr sz="1200">
                <a:solidFill>
                  <a:schemeClr val="lt2"/>
                </a:solidFill>
                <a:latin typeface="Roboto"/>
                <a:ea typeface="Roboto"/>
                <a:cs typeface="Roboto"/>
                <a:sym typeface="Roboto"/>
              </a:defRPr>
            </a:lvl5pPr>
            <a:lvl6pPr lvl="5" rtl="0">
              <a:spcBef>
                <a:spcPts val="0"/>
              </a:spcBef>
              <a:spcAft>
                <a:spcPts val="0"/>
              </a:spcAft>
              <a:buClr>
                <a:schemeClr val="lt2"/>
              </a:buClr>
              <a:buSzPts val="1200"/>
              <a:buFont typeface="Roboto"/>
              <a:buNone/>
              <a:defRPr sz="1200">
                <a:solidFill>
                  <a:schemeClr val="lt2"/>
                </a:solidFill>
                <a:latin typeface="Roboto"/>
                <a:ea typeface="Roboto"/>
                <a:cs typeface="Roboto"/>
                <a:sym typeface="Roboto"/>
              </a:defRPr>
            </a:lvl6pPr>
            <a:lvl7pPr lvl="6" rtl="0">
              <a:spcBef>
                <a:spcPts val="0"/>
              </a:spcBef>
              <a:spcAft>
                <a:spcPts val="0"/>
              </a:spcAft>
              <a:buClr>
                <a:schemeClr val="lt2"/>
              </a:buClr>
              <a:buSzPts val="1200"/>
              <a:buFont typeface="Roboto"/>
              <a:buNone/>
              <a:defRPr sz="1200">
                <a:solidFill>
                  <a:schemeClr val="lt2"/>
                </a:solidFill>
                <a:latin typeface="Roboto"/>
                <a:ea typeface="Roboto"/>
                <a:cs typeface="Roboto"/>
                <a:sym typeface="Roboto"/>
              </a:defRPr>
            </a:lvl7pPr>
            <a:lvl8pPr lvl="7" rtl="0">
              <a:spcBef>
                <a:spcPts val="0"/>
              </a:spcBef>
              <a:spcAft>
                <a:spcPts val="0"/>
              </a:spcAft>
              <a:buClr>
                <a:schemeClr val="lt2"/>
              </a:buClr>
              <a:buSzPts val="1200"/>
              <a:buFont typeface="Roboto"/>
              <a:buNone/>
              <a:defRPr sz="1200">
                <a:solidFill>
                  <a:schemeClr val="lt2"/>
                </a:solidFill>
                <a:latin typeface="Roboto"/>
                <a:ea typeface="Roboto"/>
                <a:cs typeface="Roboto"/>
                <a:sym typeface="Roboto"/>
              </a:defRPr>
            </a:lvl8pPr>
            <a:lvl9pPr lvl="8" rtl="0">
              <a:spcBef>
                <a:spcPts val="0"/>
              </a:spcBef>
              <a:spcAft>
                <a:spcPts val="0"/>
              </a:spcAft>
              <a:buClr>
                <a:schemeClr val="lt2"/>
              </a:buClr>
              <a:buSzPts val="1200"/>
              <a:buFont typeface="Roboto"/>
              <a:buNone/>
              <a:defRPr sz="1200">
                <a:solidFill>
                  <a:schemeClr val="lt2"/>
                </a:solidFill>
                <a:latin typeface="Roboto"/>
                <a:ea typeface="Roboto"/>
                <a:cs typeface="Roboto"/>
                <a:sym typeface="Roboto"/>
              </a:defRPr>
            </a:lvl9pPr>
          </a:lstStyle>
          <a:p>
            <a:pPr marL="457200" marR="0" lvl="0" indent="-342900" algn="l" defTabSz="914400" rtl="0" eaLnBrk="1" fontAlgn="auto" latinLnBrk="0" hangingPunct="1">
              <a:lnSpc>
                <a:spcPct val="115000"/>
              </a:lnSpc>
              <a:spcBef>
                <a:spcPts val="0"/>
              </a:spcBef>
              <a:spcAft>
                <a:spcPts val="0"/>
              </a:spcAft>
              <a:buClr>
                <a:schemeClr val="lt1"/>
              </a:buClr>
              <a:buSzPts val="1200"/>
              <a:buFont typeface="Roboto"/>
              <a:buNone/>
              <a:tabLst/>
              <a:defRPr/>
            </a:pPr>
            <a:r>
              <a:rPr lang="en-US" dirty="0"/>
              <a:t>@</a:t>
            </a:r>
            <a:r>
              <a:rPr lang="en-US" dirty="0" err="1"/>
              <a:t>andymphelps</a:t>
            </a:r>
            <a:endParaRPr lang="en-US" dirty="0"/>
          </a:p>
          <a:p>
            <a:endParaRPr dirty="0"/>
          </a:p>
        </p:txBody>
      </p:sp>
      <p:sp>
        <p:nvSpPr>
          <p:cNvPr id="33" name="Google Shape;33;p8"/>
          <p:cNvSpPr txBox="1">
            <a:spLocks noGrp="1"/>
          </p:cNvSpPr>
          <p:nvPr>
            <p:ph type="body" idx="2"/>
          </p:nvPr>
        </p:nvSpPr>
        <p:spPr>
          <a:xfrm>
            <a:off x="311700" y="1457275"/>
            <a:ext cx="8520600" cy="29313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D9D9D9"/>
              </a:buClr>
              <a:buSzPts val="1800"/>
              <a:buFont typeface="Roboto"/>
              <a:buChar char="●"/>
              <a:defRPr>
                <a:solidFill>
                  <a:srgbClr val="D9D9D9"/>
                </a:solidFill>
                <a:latin typeface="Roboto"/>
                <a:ea typeface="Roboto"/>
                <a:cs typeface="Roboto"/>
                <a:sym typeface="Roboto"/>
              </a:defRPr>
            </a:lvl1pPr>
            <a:lvl2pPr marL="914400" lvl="1" indent="-317500" rtl="0">
              <a:spcBef>
                <a:spcPts val="0"/>
              </a:spcBef>
              <a:spcAft>
                <a:spcPts val="0"/>
              </a:spcAft>
              <a:buClr>
                <a:srgbClr val="D9D9D9"/>
              </a:buClr>
              <a:buSzPts val="1400"/>
              <a:buFont typeface="Roboto"/>
              <a:buChar char="○"/>
              <a:defRPr>
                <a:solidFill>
                  <a:srgbClr val="D9D9D9"/>
                </a:solidFill>
                <a:latin typeface="Roboto"/>
                <a:ea typeface="Roboto"/>
                <a:cs typeface="Roboto"/>
                <a:sym typeface="Roboto"/>
              </a:defRPr>
            </a:lvl2pPr>
            <a:lvl3pPr marL="1371600" lvl="2" indent="-317500" rtl="0">
              <a:spcBef>
                <a:spcPts val="0"/>
              </a:spcBef>
              <a:spcAft>
                <a:spcPts val="0"/>
              </a:spcAft>
              <a:buClr>
                <a:srgbClr val="D9D9D9"/>
              </a:buClr>
              <a:buSzPts val="1400"/>
              <a:buFont typeface="Roboto"/>
              <a:buChar char="■"/>
              <a:defRPr>
                <a:solidFill>
                  <a:srgbClr val="D9D9D9"/>
                </a:solidFill>
                <a:latin typeface="Roboto"/>
                <a:ea typeface="Roboto"/>
                <a:cs typeface="Roboto"/>
                <a:sym typeface="Roboto"/>
              </a:defRPr>
            </a:lvl3pPr>
            <a:lvl4pPr marL="1828800" lvl="3" indent="-317500" rtl="0">
              <a:spcBef>
                <a:spcPts val="0"/>
              </a:spcBef>
              <a:spcAft>
                <a:spcPts val="0"/>
              </a:spcAft>
              <a:buClr>
                <a:srgbClr val="D9D9D9"/>
              </a:buClr>
              <a:buSzPts val="1400"/>
              <a:buFont typeface="Roboto"/>
              <a:buChar char="●"/>
              <a:defRPr>
                <a:solidFill>
                  <a:srgbClr val="D9D9D9"/>
                </a:solidFill>
                <a:latin typeface="Roboto"/>
                <a:ea typeface="Roboto"/>
                <a:cs typeface="Roboto"/>
                <a:sym typeface="Roboto"/>
              </a:defRPr>
            </a:lvl4pPr>
            <a:lvl5pPr marL="2286000" lvl="4" indent="-317500" rtl="0">
              <a:spcBef>
                <a:spcPts val="0"/>
              </a:spcBef>
              <a:spcAft>
                <a:spcPts val="0"/>
              </a:spcAft>
              <a:buClr>
                <a:srgbClr val="D9D9D9"/>
              </a:buClr>
              <a:buSzPts val="1400"/>
              <a:buFont typeface="Roboto"/>
              <a:buChar char="○"/>
              <a:defRPr>
                <a:solidFill>
                  <a:srgbClr val="D9D9D9"/>
                </a:solidFill>
                <a:latin typeface="Roboto"/>
                <a:ea typeface="Roboto"/>
                <a:cs typeface="Roboto"/>
                <a:sym typeface="Roboto"/>
              </a:defRPr>
            </a:lvl5pPr>
            <a:lvl6pPr marL="2743200" lvl="5" indent="-317500" rtl="0">
              <a:spcBef>
                <a:spcPts val="0"/>
              </a:spcBef>
              <a:spcAft>
                <a:spcPts val="0"/>
              </a:spcAft>
              <a:buClr>
                <a:srgbClr val="D9D9D9"/>
              </a:buClr>
              <a:buSzPts val="1400"/>
              <a:buFont typeface="Roboto"/>
              <a:buChar char="■"/>
              <a:defRPr>
                <a:solidFill>
                  <a:srgbClr val="D9D9D9"/>
                </a:solidFill>
                <a:latin typeface="Roboto"/>
                <a:ea typeface="Roboto"/>
                <a:cs typeface="Roboto"/>
                <a:sym typeface="Roboto"/>
              </a:defRPr>
            </a:lvl6pPr>
            <a:lvl7pPr marL="3200400" lvl="6" indent="-317500" rtl="0">
              <a:spcBef>
                <a:spcPts val="0"/>
              </a:spcBef>
              <a:spcAft>
                <a:spcPts val="0"/>
              </a:spcAft>
              <a:buClr>
                <a:srgbClr val="D9D9D9"/>
              </a:buClr>
              <a:buSzPts val="1400"/>
              <a:buFont typeface="Roboto"/>
              <a:buChar char="●"/>
              <a:defRPr>
                <a:solidFill>
                  <a:srgbClr val="D9D9D9"/>
                </a:solidFill>
                <a:latin typeface="Roboto"/>
                <a:ea typeface="Roboto"/>
                <a:cs typeface="Roboto"/>
                <a:sym typeface="Roboto"/>
              </a:defRPr>
            </a:lvl7pPr>
            <a:lvl8pPr marL="3657600" lvl="7" indent="-317500" rtl="0">
              <a:spcBef>
                <a:spcPts val="0"/>
              </a:spcBef>
              <a:spcAft>
                <a:spcPts val="0"/>
              </a:spcAft>
              <a:buClr>
                <a:srgbClr val="D9D9D9"/>
              </a:buClr>
              <a:buSzPts val="1400"/>
              <a:buFont typeface="Roboto"/>
              <a:buChar char="○"/>
              <a:defRPr>
                <a:solidFill>
                  <a:srgbClr val="D9D9D9"/>
                </a:solidFill>
                <a:latin typeface="Roboto"/>
                <a:ea typeface="Roboto"/>
                <a:cs typeface="Roboto"/>
                <a:sym typeface="Roboto"/>
              </a:defRPr>
            </a:lvl8pPr>
            <a:lvl9pPr marL="4114800" lvl="8" indent="-317500" rtl="0">
              <a:spcBef>
                <a:spcPts val="0"/>
              </a:spcBef>
              <a:spcAft>
                <a:spcPts val="0"/>
              </a:spcAft>
              <a:buClr>
                <a:srgbClr val="D9D9D9"/>
              </a:buClr>
              <a:buSzPts val="1400"/>
              <a:buFont typeface="Roboto"/>
              <a:buChar char="■"/>
              <a:defRPr>
                <a:solidFill>
                  <a:srgbClr val="D9D9D9"/>
                </a:solidFill>
                <a:latin typeface="Roboto"/>
                <a:ea typeface="Roboto"/>
                <a:cs typeface="Roboto"/>
                <a:sym typeface="Roboto"/>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1">
  <p:cSld name="CUSTOM">
    <p:bg>
      <p:bgPr>
        <a:blipFill>
          <a:blip r:embed="rId2">
            <a:alphaModFix/>
          </a:blip>
          <a:stretch>
            <a:fillRect/>
          </a:stretch>
        </a:blipFill>
        <a:effectLst/>
      </p:bgPr>
    </p:bg>
    <p:spTree>
      <p:nvGrpSpPr>
        <p:cNvPr id="1" name="Shape 38"/>
        <p:cNvGrpSpPr/>
        <p:nvPr/>
      </p:nvGrpSpPr>
      <p:grpSpPr>
        <a:xfrm>
          <a:off x="0" y="0"/>
          <a:ext cx="0" cy="0"/>
          <a:chOff x="0" y="0"/>
          <a:chExt cx="0" cy="0"/>
        </a:xfrm>
      </p:grpSpPr>
      <p:sp>
        <p:nvSpPr>
          <p:cNvPr id="39" name="Google Shape;39;p10"/>
          <p:cNvSpPr txBox="1">
            <a:spLocks noGrp="1"/>
          </p:cNvSpPr>
          <p:nvPr>
            <p:ph type="title"/>
          </p:nvPr>
        </p:nvSpPr>
        <p:spPr>
          <a:xfrm>
            <a:off x="311700" y="488250"/>
            <a:ext cx="5484300" cy="409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800"/>
              <a:buFont typeface="Roboto Medium"/>
              <a:buNone/>
              <a:defRPr sz="3800">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71700" y="573280"/>
            <a:ext cx="6457950" cy="969771"/>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514350" y="1645920"/>
            <a:ext cx="8115300" cy="301809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46520" y="4767263"/>
            <a:ext cx="2183130" cy="273844"/>
          </a:xfrm>
          <a:prstGeom prst="rect">
            <a:avLst/>
          </a:prstGeom>
        </p:spPr>
        <p:txBody>
          <a:bodyPr/>
          <a:lstStyle/>
          <a:p>
            <a:fld id="{48A87A34-81AB-432B-8DAE-1953F412C126}" type="datetimeFigureOut">
              <a:rPr lang="en-US" dirty="0"/>
              <a:t>8/22/23</a:t>
            </a:fld>
            <a:endParaRPr lang="en-US" dirty="0"/>
          </a:p>
        </p:txBody>
      </p:sp>
      <p:sp>
        <p:nvSpPr>
          <p:cNvPr id="5" name="Footer Placeholder 4"/>
          <p:cNvSpPr>
            <a:spLocks noGrp="1"/>
          </p:cNvSpPr>
          <p:nvPr>
            <p:ph type="ftr" sz="quarter" idx="11"/>
          </p:nvPr>
        </p:nvSpPr>
        <p:spPr>
          <a:xfrm>
            <a:off x="514350" y="4766884"/>
            <a:ext cx="58293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72250" y="285750"/>
            <a:ext cx="2057400" cy="273844"/>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205802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533400" y="666750"/>
            <a:ext cx="8077200" cy="781050"/>
          </a:xfrm>
          <a:prstGeom prst="rect">
            <a:avLst/>
          </a:prstGeom>
        </p:spPr>
        <p:txBody>
          <a:bodyPr/>
          <a:lstStyle/>
          <a:p>
            <a:endParaRPr lang="en-US" dirty="0"/>
          </a:p>
        </p:txBody>
      </p:sp>
      <p:sp>
        <p:nvSpPr>
          <p:cNvPr id="9" name="Content Placeholder 2"/>
          <p:cNvSpPr>
            <a:spLocks noGrp="1"/>
          </p:cNvSpPr>
          <p:nvPr>
            <p:ph sz="quarter" idx="10"/>
          </p:nvPr>
        </p:nvSpPr>
        <p:spPr>
          <a:xfrm>
            <a:off x="533400" y="1504950"/>
            <a:ext cx="8077200" cy="27432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2984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1352554"/>
            <a:ext cx="7086600" cy="1368822"/>
          </a:xfrm>
          <a:prstGeom prst="rect">
            <a:avLst/>
          </a:prstGeom>
        </p:spPr>
        <p:txBody>
          <a:bodyPr anchor="b">
            <a:normAutofit/>
          </a:bodyPr>
          <a:lstStyle>
            <a:lvl1pPr algn="l">
              <a:defRPr sz="4500"/>
            </a:lvl1pPr>
          </a:lstStyle>
          <a:p>
            <a:r>
              <a:rPr lang="en-US"/>
              <a:t>Click to edit Master title style</a:t>
            </a:r>
            <a:endParaRPr lang="en-US" dirty="0"/>
          </a:p>
        </p:txBody>
      </p:sp>
      <p:sp>
        <p:nvSpPr>
          <p:cNvPr id="3" name="Subtitle 2"/>
          <p:cNvSpPr>
            <a:spLocks noGrp="1"/>
          </p:cNvSpPr>
          <p:nvPr>
            <p:ph type="subTitle" idx="1"/>
          </p:nvPr>
        </p:nvSpPr>
        <p:spPr>
          <a:xfrm>
            <a:off x="1028700" y="2724151"/>
            <a:ext cx="7086600" cy="514350"/>
          </a:xfrm>
          <a:prstGeom prst="rect">
            <a:avLst/>
          </a:prstGeom>
        </p:spPr>
        <p:txBody>
          <a:bodyPr>
            <a:norm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5932171" y="3235746"/>
            <a:ext cx="2183130" cy="280982"/>
          </a:xfrm>
          <a:prstGeom prst="rect">
            <a:avLst/>
          </a:prstGeom>
        </p:spPr>
        <p:txBody>
          <a:bodyPr/>
          <a:lstStyle/>
          <a:p>
            <a:fld id="{8D09C3F4-52B8-4334-B4BD-1798F76EF53A}" type="datetimeFigureOut">
              <a:rPr lang="en-US" smtClean="0"/>
              <a:pPr/>
              <a:t>8/22/23</a:t>
            </a:fld>
            <a:endParaRPr lang="en-US"/>
          </a:p>
        </p:txBody>
      </p:sp>
      <p:sp>
        <p:nvSpPr>
          <p:cNvPr id="5" name="Footer Placeholder 4"/>
          <p:cNvSpPr>
            <a:spLocks noGrp="1"/>
          </p:cNvSpPr>
          <p:nvPr>
            <p:ph type="ftr" sz="quarter" idx="11"/>
          </p:nvPr>
        </p:nvSpPr>
        <p:spPr>
          <a:xfrm>
            <a:off x="1028700" y="3242884"/>
            <a:ext cx="4800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057900" y="1073150"/>
            <a:ext cx="2057400" cy="273844"/>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349324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71700" y="573280"/>
            <a:ext cx="6457950" cy="969771"/>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514350" y="1645920"/>
            <a:ext cx="8115300" cy="301809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514350" y="4766884"/>
            <a:ext cx="58293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72250" y="285750"/>
            <a:ext cx="2057400" cy="273844"/>
          </a:xfrm>
          <a:prstGeom prst="rect">
            <a:avLst/>
          </a:prstGeom>
        </p:spPr>
        <p:txBody>
          <a:bodyPr/>
          <a:lstStyle/>
          <a:p>
            <a:fld id="{88B8F225-409F-4EC5-AFE7-6700A3118371}" type="slidenum">
              <a:rPr lang="en-US" smtClean="0"/>
              <a:pPr/>
              <a:t>‹#›</a:t>
            </a:fld>
            <a:endParaRPr lang="en-US"/>
          </a:p>
        </p:txBody>
      </p:sp>
      <p:sp>
        <p:nvSpPr>
          <p:cNvPr id="8" name="Content Placeholder 7">
            <a:extLst>
              <a:ext uri="{FF2B5EF4-FFF2-40B4-BE49-F238E27FC236}">
                <a16:creationId xmlns:a16="http://schemas.microsoft.com/office/drawing/2014/main" id="{D357899E-65A6-429F-95D4-6357C9626E24}"/>
              </a:ext>
            </a:extLst>
          </p:cNvPr>
          <p:cNvSpPr>
            <a:spLocks noGrp="1"/>
          </p:cNvSpPr>
          <p:nvPr>
            <p:ph sz="quarter" idx="13"/>
          </p:nvPr>
        </p:nvSpPr>
        <p:spPr>
          <a:xfrm>
            <a:off x="7658100" y="4767263"/>
            <a:ext cx="685800" cy="685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6442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Roboto Medium"/>
              <a:buNone/>
              <a:defRPr sz="2800">
                <a:solidFill>
                  <a:schemeClr val="dk1"/>
                </a:solidFill>
                <a:latin typeface="Roboto Medium"/>
                <a:ea typeface="Roboto Medium"/>
                <a:cs typeface="Roboto Medium"/>
                <a:sym typeface="Roboto Mediu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4" r:id="rId2"/>
    <p:sldLayoutId id="2147483656" r:id="rId3"/>
    <p:sldLayoutId id="2147483658" r:id="rId4"/>
    <p:sldLayoutId id="2147483659" r:id="rId5"/>
    <p:sldLayoutId id="2147483660" r:id="rId6"/>
    <p:sldLayoutId id="214748366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3" Type="http://schemas.openxmlformats.org/officeDocument/2006/relationships/image" Target="../media/image35.jpeg"/><Relationship Id="rId18" Type="http://schemas.openxmlformats.org/officeDocument/2006/relationships/image" Target="../media/image40.jpeg"/><Relationship Id="rId26" Type="http://schemas.openxmlformats.org/officeDocument/2006/relationships/image" Target="../media/image48.png"/><Relationship Id="rId21" Type="http://schemas.openxmlformats.org/officeDocument/2006/relationships/image" Target="../media/image43.jpeg"/><Relationship Id="rId34" Type="http://schemas.openxmlformats.org/officeDocument/2006/relationships/image" Target="../media/image56.jpg"/><Relationship Id="rId7" Type="http://schemas.openxmlformats.org/officeDocument/2006/relationships/image" Target="../media/image29.jpeg"/><Relationship Id="rId12" Type="http://schemas.openxmlformats.org/officeDocument/2006/relationships/image" Target="../media/image34.jpeg"/><Relationship Id="rId17" Type="http://schemas.openxmlformats.org/officeDocument/2006/relationships/image" Target="../media/image39.jpg"/><Relationship Id="rId25" Type="http://schemas.openxmlformats.org/officeDocument/2006/relationships/image" Target="../media/image47.png"/><Relationship Id="rId33" Type="http://schemas.openxmlformats.org/officeDocument/2006/relationships/image" Target="../media/image55.jpg"/><Relationship Id="rId38" Type="http://schemas.openxmlformats.org/officeDocument/2006/relationships/image" Target="../media/image60.png"/><Relationship Id="rId2" Type="http://schemas.openxmlformats.org/officeDocument/2006/relationships/notesSlide" Target="../notesSlides/notesSlide8.xml"/><Relationship Id="rId16" Type="http://schemas.openxmlformats.org/officeDocument/2006/relationships/image" Target="../media/image38.jpeg"/><Relationship Id="rId20" Type="http://schemas.openxmlformats.org/officeDocument/2006/relationships/image" Target="../media/image42.png"/><Relationship Id="rId29" Type="http://schemas.openxmlformats.org/officeDocument/2006/relationships/image" Target="../media/image51.jp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jpeg"/><Relationship Id="rId24" Type="http://schemas.openxmlformats.org/officeDocument/2006/relationships/image" Target="../media/image46.png"/><Relationship Id="rId32" Type="http://schemas.openxmlformats.org/officeDocument/2006/relationships/image" Target="../media/image54.png"/><Relationship Id="rId37" Type="http://schemas.openxmlformats.org/officeDocument/2006/relationships/image" Target="../media/image59.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png"/><Relationship Id="rId36" Type="http://schemas.openxmlformats.org/officeDocument/2006/relationships/image" Target="../media/image58.jpg"/><Relationship Id="rId10" Type="http://schemas.openxmlformats.org/officeDocument/2006/relationships/image" Target="../media/image32.png"/><Relationship Id="rId19" Type="http://schemas.openxmlformats.org/officeDocument/2006/relationships/image" Target="../media/image41.jpeg"/><Relationship Id="rId31" Type="http://schemas.openxmlformats.org/officeDocument/2006/relationships/image" Target="../media/image53.png"/><Relationship Id="rId4" Type="http://schemas.openxmlformats.org/officeDocument/2006/relationships/image" Target="../media/image26.png"/><Relationship Id="rId9" Type="http://schemas.openxmlformats.org/officeDocument/2006/relationships/image" Target="../media/image31.jpeg"/><Relationship Id="rId14" Type="http://schemas.openxmlformats.org/officeDocument/2006/relationships/image" Target="../media/image36.png"/><Relationship Id="rId22" Type="http://schemas.openxmlformats.org/officeDocument/2006/relationships/image" Target="../media/image44.jpeg"/><Relationship Id="rId27" Type="http://schemas.openxmlformats.org/officeDocument/2006/relationships/image" Target="../media/image49.jpeg"/><Relationship Id="rId30" Type="http://schemas.openxmlformats.org/officeDocument/2006/relationships/image" Target="../media/image52.png"/><Relationship Id="rId35" Type="http://schemas.openxmlformats.org/officeDocument/2006/relationships/image" Target="../media/image57.jpeg"/><Relationship Id="rId8" Type="http://schemas.openxmlformats.org/officeDocument/2006/relationships/image" Target="../media/image30.jpeg"/><Relationship Id="rId3"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71.tiff"/><Relationship Id="rId3" Type="http://schemas.openxmlformats.org/officeDocument/2006/relationships/image" Target="../media/image66.jpeg"/><Relationship Id="rId7"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 Id="rId9" Type="http://schemas.openxmlformats.org/officeDocument/2006/relationships/image" Target="../media/image72.png"/></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81.jpeg"/><Relationship Id="rId7"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customXml" Target="../ink/ink2.xml"/><Relationship Id="rId5" Type="http://schemas.openxmlformats.org/officeDocument/2006/relationships/image" Target="../media/image82.png"/><Relationship Id="rId4" Type="http://schemas.openxmlformats.org/officeDocument/2006/relationships/customXml" Target="../ink/ink1.xml"/><Relationship Id="rId9" Type="http://schemas.openxmlformats.org/officeDocument/2006/relationships/image" Target="../media/image8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87.png"/><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Google Shape;51;p12"/>
          <p:cNvSpPr txBox="1">
            <a:spLocks noGrp="1"/>
          </p:cNvSpPr>
          <p:nvPr>
            <p:ph type="ctrTitle"/>
          </p:nvPr>
        </p:nvSpPr>
        <p:spPr>
          <a:xfrm>
            <a:off x="4168800" y="935550"/>
            <a:ext cx="4587300" cy="17910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US" b="1" dirty="0">
                <a:latin typeface="Roboto"/>
                <a:ea typeface="Roboto"/>
                <a:cs typeface="Roboto"/>
                <a:sym typeface="Roboto"/>
              </a:rPr>
              <a:t>Games, Cinema, Platforms &amp; Interactivity</a:t>
            </a:r>
            <a:endParaRPr b="1" dirty="0">
              <a:solidFill>
                <a:schemeClr val="lt1"/>
              </a:solidFill>
              <a:latin typeface="Roboto"/>
              <a:ea typeface="Roboto"/>
              <a:cs typeface="Roboto"/>
              <a:sym typeface="Roboto"/>
            </a:endParaRPr>
          </a:p>
        </p:txBody>
      </p:sp>
      <p:sp>
        <p:nvSpPr>
          <p:cNvPr id="52" name="Google Shape;52;p12"/>
          <p:cNvSpPr txBox="1">
            <a:spLocks noGrp="1"/>
          </p:cNvSpPr>
          <p:nvPr>
            <p:ph type="subTitle" idx="1"/>
          </p:nvPr>
        </p:nvSpPr>
        <p:spPr>
          <a:xfrm>
            <a:off x="4168700" y="2834125"/>
            <a:ext cx="4587300" cy="792600"/>
          </a:xfrm>
          <a:prstGeom prst="rect">
            <a:avLst/>
          </a:prstGeom>
        </p:spPr>
        <p:txBody>
          <a:bodyPr spcFirstLastPara="1" wrap="square" lIns="91425" tIns="91425" rIns="91425" bIns="91425" anchor="t" anchorCtr="0">
            <a:normAutofit fontScale="85000" lnSpcReduction="20000"/>
          </a:bodyPr>
          <a:lstStyle/>
          <a:p>
            <a:pPr marL="0" lvl="0" indent="0" algn="ctr" rtl="0">
              <a:spcBef>
                <a:spcPts val="0"/>
              </a:spcBef>
              <a:spcAft>
                <a:spcPts val="0"/>
              </a:spcAft>
              <a:buNone/>
            </a:pPr>
            <a:r>
              <a:rPr lang="en-US" dirty="0"/>
              <a:t>A Convergence of Media and Opportunity</a:t>
            </a:r>
            <a:endParaRPr dirty="0"/>
          </a:p>
        </p:txBody>
      </p:sp>
      <p:sp>
        <p:nvSpPr>
          <p:cNvPr id="53" name="Google Shape;53;p12"/>
          <p:cNvSpPr txBox="1">
            <a:spLocks noGrp="1"/>
          </p:cNvSpPr>
          <p:nvPr>
            <p:ph type="subTitle" idx="2"/>
          </p:nvPr>
        </p:nvSpPr>
        <p:spPr>
          <a:xfrm>
            <a:off x="6119925" y="4651800"/>
            <a:ext cx="2712300" cy="351300"/>
          </a:xfrm>
          <a:prstGeom prst="rect">
            <a:avLst/>
          </a:prstGeom>
        </p:spPr>
        <p:txBody>
          <a:bodyPr spcFirstLastPara="1" wrap="square" lIns="91425" tIns="91425" rIns="91425" bIns="91425" anchor="t" anchorCtr="0">
            <a:noAutofit/>
          </a:bodyPr>
          <a:lstStyle/>
          <a:p>
            <a:pPr marL="0" lvl="0" indent="0" algn="r" rtl="0">
              <a:spcBef>
                <a:spcPts val="0"/>
              </a:spcBef>
              <a:spcAft>
                <a:spcPts val="1200"/>
              </a:spcAft>
              <a:buNone/>
            </a:pPr>
            <a:r>
              <a:rPr lang="en" sz="1200" dirty="0"/>
              <a:t>@andymphelps</a:t>
            </a:r>
            <a:endParaRPr sz="1200" dirty="0"/>
          </a:p>
        </p:txBody>
      </p:sp>
      <p:sp>
        <p:nvSpPr>
          <p:cNvPr id="2" name="Google Shape;52;p12">
            <a:extLst>
              <a:ext uri="{FF2B5EF4-FFF2-40B4-BE49-F238E27FC236}">
                <a16:creationId xmlns:a16="http://schemas.microsoft.com/office/drawing/2014/main" id="{164A3A79-DC4A-D8A5-1E43-C5E5B37433B5}"/>
              </a:ext>
            </a:extLst>
          </p:cNvPr>
          <p:cNvSpPr txBox="1">
            <a:spLocks/>
          </p:cNvSpPr>
          <p:nvPr/>
        </p:nvSpPr>
        <p:spPr>
          <a:xfrm>
            <a:off x="4352905" y="3751625"/>
            <a:ext cx="4587300" cy="792600"/>
          </a:xfrm>
          <a:prstGeom prst="rect">
            <a:avLst/>
          </a:prstGeom>
          <a:noFill/>
          <a:ln>
            <a:noFill/>
          </a:ln>
        </p:spPr>
        <p:txBody>
          <a:bodyPr spcFirstLastPara="1" wrap="square" lIns="91425" tIns="91425" rIns="91425" bIns="91425" anchor="t" anchorCtr="0">
            <a:normAutofit fontScale="85000" lnSpcReduction="20000"/>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rgbClr val="C1D69D"/>
              </a:buClr>
              <a:buSzPts val="2800"/>
              <a:buFont typeface="Roboto"/>
              <a:buNone/>
              <a:defRPr sz="2800" b="0" i="0" u="none" strike="noStrike" cap="none">
                <a:solidFill>
                  <a:srgbClr val="C1D69D"/>
                </a:solidFill>
                <a:latin typeface="Roboto"/>
                <a:ea typeface="Roboto"/>
                <a:cs typeface="Roboto"/>
                <a:sym typeface="Roboto"/>
              </a:defRPr>
            </a:lvl1pPr>
            <a:lvl2pPr marL="914400" marR="0" lvl="1" indent="-317500" algn="ctr" rtl="0">
              <a:lnSpc>
                <a:spcPct val="100000"/>
              </a:lnSpc>
              <a:spcBef>
                <a:spcPts val="0"/>
              </a:spcBef>
              <a:spcAft>
                <a:spcPts val="0"/>
              </a:spcAft>
              <a:buClr>
                <a:schemeClr val="dk2"/>
              </a:buClr>
              <a:buSzPts val="2800"/>
              <a:buFont typeface="Roboto"/>
              <a:buNone/>
              <a:defRPr sz="2800" b="0" i="0" u="none" strike="noStrike" cap="none">
                <a:solidFill>
                  <a:schemeClr val="dk2"/>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2"/>
              </a:buClr>
              <a:buSzPts val="2800"/>
              <a:buFont typeface="Roboto"/>
              <a:buNone/>
              <a:defRPr sz="2800" b="0" i="0" u="none" strike="noStrike" cap="none">
                <a:solidFill>
                  <a:schemeClr val="dk2"/>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2"/>
              </a:buClr>
              <a:buSzPts val="2800"/>
              <a:buFont typeface="Roboto"/>
              <a:buNone/>
              <a:defRPr sz="2800" b="0" i="0" u="none" strike="noStrike" cap="none">
                <a:solidFill>
                  <a:schemeClr val="dk2"/>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2"/>
              </a:buClr>
              <a:buSzPts val="2800"/>
              <a:buFont typeface="Roboto"/>
              <a:buNone/>
              <a:defRPr sz="2800" b="0" i="0" u="none" strike="noStrike" cap="none">
                <a:solidFill>
                  <a:schemeClr val="dk2"/>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2"/>
              </a:buClr>
              <a:buSzPts val="2800"/>
              <a:buFont typeface="Roboto"/>
              <a:buNone/>
              <a:defRPr sz="2800" b="0" i="0" u="none" strike="noStrike" cap="none">
                <a:solidFill>
                  <a:schemeClr val="dk2"/>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2"/>
              </a:buClr>
              <a:buSzPts val="2800"/>
              <a:buFont typeface="Roboto"/>
              <a:buNone/>
              <a:defRPr sz="2800" b="0" i="0" u="none" strike="noStrike" cap="none">
                <a:solidFill>
                  <a:schemeClr val="dk2"/>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2"/>
              </a:buClr>
              <a:buSzPts val="2800"/>
              <a:buFont typeface="Roboto"/>
              <a:buNone/>
              <a:defRPr sz="2800" b="0" i="0" u="none" strike="noStrike" cap="none">
                <a:solidFill>
                  <a:schemeClr val="dk2"/>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2"/>
              </a:buClr>
              <a:buSzPts val="2800"/>
              <a:buFont typeface="Roboto"/>
              <a:buNone/>
              <a:defRPr sz="2800" b="0" i="0" u="none" strike="noStrike" cap="none">
                <a:solidFill>
                  <a:schemeClr val="dk2"/>
                </a:solidFill>
                <a:latin typeface="Roboto"/>
                <a:ea typeface="Roboto"/>
                <a:cs typeface="Roboto"/>
                <a:sym typeface="Roboto"/>
              </a:defRPr>
            </a:lvl9pPr>
          </a:lstStyle>
          <a:p>
            <a:pPr marL="0" indent="0"/>
            <a:r>
              <a:rPr lang="en-US" dirty="0"/>
              <a:t>Dr. Andrew Phelps</a:t>
            </a:r>
          </a:p>
          <a:p>
            <a:pPr marL="0" indent="0"/>
            <a:r>
              <a:rPr lang="en-US" dirty="0"/>
              <a:t>Professor, American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SOME OF OUR WORK</a:t>
            </a:r>
          </a:p>
        </p:txBody>
      </p:sp>
      <p:sp>
        <p:nvSpPr>
          <p:cNvPr id="3" name="Subtitle 2">
            <a:extLst>
              <a:ext uri="{FF2B5EF4-FFF2-40B4-BE49-F238E27FC236}">
                <a16:creationId xmlns:a16="http://schemas.microsoft.com/office/drawing/2014/main" id="{7154C737-FB9C-CF40-2DA0-BF2CABE04D56}"/>
              </a:ext>
            </a:extLst>
          </p:cNvPr>
          <p:cNvSpPr>
            <a:spLocks noGrp="1"/>
          </p:cNvSpPr>
          <p:nvPr>
            <p:ph type="subTitle" idx="1"/>
          </p:nvPr>
        </p:nvSpPr>
        <p:spPr/>
        <p:txBody>
          <a:bodyPr>
            <a:normAutofit fontScale="92500" lnSpcReduction="20000"/>
          </a:bodyPr>
          <a:lstStyle/>
          <a:p>
            <a:endParaRPr lang="en-US"/>
          </a:p>
        </p:txBody>
      </p:sp>
      <p:sp>
        <p:nvSpPr>
          <p:cNvPr id="7" name="Text Placeholder 6">
            <a:extLst>
              <a:ext uri="{FF2B5EF4-FFF2-40B4-BE49-F238E27FC236}">
                <a16:creationId xmlns:a16="http://schemas.microsoft.com/office/drawing/2014/main" id="{BCBD2C7C-754B-AB0F-22B3-4D9311E3EE01}"/>
              </a:ext>
            </a:extLst>
          </p:cNvPr>
          <p:cNvSpPr>
            <a:spLocks noGrp="1"/>
          </p:cNvSpPr>
          <p:nvPr>
            <p:ph type="body" idx="2"/>
          </p:nvPr>
        </p:nvSpPr>
        <p:spPr/>
        <p:txBody>
          <a:bodyPr/>
          <a:lstStyle/>
          <a:p>
            <a:endParaRPr lang="en-US"/>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200150"/>
            <a:ext cx="9144000" cy="3143250"/>
          </a:xfrm>
          <a:prstGeom prst="rect">
            <a:avLst/>
          </a:prstGeom>
        </p:spPr>
      </p:pic>
      <p:cxnSp>
        <p:nvCxnSpPr>
          <p:cNvPr id="5" name="Straight Connector 4"/>
          <p:cNvCxnSpPr/>
          <p:nvPr/>
        </p:nvCxnSpPr>
        <p:spPr>
          <a:xfrm>
            <a:off x="0" y="434340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120015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4063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68028" y="1348980"/>
            <a:ext cx="682229" cy="661985"/>
          </a:xfrm>
          <a:prstGeom prst="rect">
            <a:avLst/>
          </a:prstGeom>
          <a:ln w="25400">
            <a:solidFill>
              <a:schemeClr val="tx1"/>
            </a:solidFill>
          </a:ln>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43113" y="0"/>
            <a:ext cx="689373" cy="685800"/>
          </a:xfrm>
          <a:prstGeom prst="rect">
            <a:avLst/>
          </a:prstGeom>
          <a:ln w="25400">
            <a:solidFill>
              <a:schemeClr val="tx1"/>
            </a:solidFill>
          </a:ln>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5800" y="1332309"/>
            <a:ext cx="682229" cy="682229"/>
          </a:xfrm>
          <a:prstGeom prst="rect">
            <a:avLst/>
          </a:prstGeom>
          <a:ln w="25400">
            <a:solidFill>
              <a:schemeClr val="tx1"/>
            </a:solidFill>
          </a:ln>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17" y="1343025"/>
            <a:ext cx="673298" cy="676144"/>
          </a:xfrm>
          <a:prstGeom prst="rect">
            <a:avLst/>
          </a:prstGeom>
          <a:ln w="25400">
            <a:solidFill>
              <a:schemeClr val="tx1"/>
            </a:solidFill>
          </a:ln>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78744" y="682229"/>
            <a:ext cx="682229" cy="666751"/>
          </a:xfrm>
          <a:prstGeom prst="rect">
            <a:avLst/>
          </a:prstGeom>
          <a:ln w="25400">
            <a:solidFill>
              <a:schemeClr val="tx1"/>
            </a:solidFill>
          </a:ln>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5800" y="664368"/>
            <a:ext cx="682229" cy="682229"/>
          </a:xfrm>
          <a:prstGeom prst="rect">
            <a:avLst/>
          </a:prstGeom>
          <a:ln w="25400">
            <a:solidFill>
              <a:schemeClr val="tx1"/>
            </a:solidFill>
          </a:ln>
        </p:spPr>
      </p:pic>
      <p:pic>
        <p:nvPicPr>
          <p:cNvPr id="10" name="Picture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4288" y="667940"/>
            <a:ext cx="669727" cy="682229"/>
          </a:xfrm>
          <a:prstGeom prst="rect">
            <a:avLst/>
          </a:prstGeom>
          <a:ln w="25400">
            <a:solidFill>
              <a:schemeClr val="tx1"/>
            </a:solidFill>
          </a:ln>
        </p:spPr>
      </p:pic>
      <p:pic>
        <p:nvPicPr>
          <p:cNvPr id="11" name="Picture 1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68028" y="0"/>
            <a:ext cx="682229" cy="682229"/>
          </a:xfrm>
          <a:prstGeom prst="rect">
            <a:avLst/>
          </a:prstGeom>
          <a:ln w="25400">
            <a:solidFill>
              <a:schemeClr val="tx1"/>
            </a:solidFill>
          </a:ln>
        </p:spPr>
      </p:pic>
      <p:pic>
        <p:nvPicPr>
          <p:cNvPr id="12" name="Picture 1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85800" y="0"/>
            <a:ext cx="682229" cy="682229"/>
          </a:xfrm>
          <a:prstGeom prst="rect">
            <a:avLst/>
          </a:prstGeom>
          <a:ln w="25400">
            <a:solidFill>
              <a:schemeClr val="tx1"/>
            </a:solidFill>
          </a:ln>
        </p:spPr>
      </p:pic>
      <p:pic>
        <p:nvPicPr>
          <p:cNvPr id="13" name="Picture 1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7864" y="0"/>
            <a:ext cx="675081" cy="682229"/>
          </a:xfrm>
          <a:prstGeom prst="rect">
            <a:avLst/>
          </a:prstGeom>
          <a:ln w="25400">
            <a:solidFill>
              <a:schemeClr val="tx1"/>
            </a:solidFill>
          </a:ln>
        </p:spPr>
      </p:pic>
      <p:pic>
        <p:nvPicPr>
          <p:cNvPr id="14" name="Picture 13"/>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2753919" y="-10716"/>
            <a:ext cx="675081" cy="692945"/>
          </a:xfrm>
          <a:prstGeom prst="rect">
            <a:avLst/>
          </a:prstGeom>
          <a:ln w="25400">
            <a:solidFill>
              <a:schemeClr val="tx1"/>
            </a:solidFill>
          </a:ln>
        </p:spPr>
      </p:pic>
      <p:pic>
        <p:nvPicPr>
          <p:cNvPr id="15" name="Picture 14"/>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2075263" y="1332310"/>
            <a:ext cx="657224" cy="682229"/>
          </a:xfrm>
          <a:prstGeom prst="rect">
            <a:avLst/>
          </a:prstGeom>
          <a:ln w="25400">
            <a:solidFill>
              <a:schemeClr val="tx1"/>
            </a:solidFill>
          </a:ln>
        </p:spPr>
      </p:pic>
      <p:pic>
        <p:nvPicPr>
          <p:cNvPr id="16" name="Picture 1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075262" y="701279"/>
            <a:ext cx="657224" cy="647701"/>
          </a:xfrm>
          <a:prstGeom prst="rect">
            <a:avLst/>
          </a:prstGeom>
          <a:ln w="25400">
            <a:solidFill>
              <a:schemeClr val="tx1"/>
            </a:solidFill>
          </a:ln>
        </p:spPr>
      </p:pic>
      <p:pic>
        <p:nvPicPr>
          <p:cNvPr id="17" name="Picture 16"/>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4761303" y="2030014"/>
            <a:ext cx="4367881" cy="2075826"/>
          </a:xfrm>
          <a:prstGeom prst="rect">
            <a:avLst/>
          </a:prstGeom>
          <a:ln w="25400">
            <a:solidFill>
              <a:schemeClr val="tx1"/>
            </a:solidFill>
          </a:ln>
        </p:spPr>
      </p:pic>
      <p:pic>
        <p:nvPicPr>
          <p:cNvPr id="18" name="Picture 17"/>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4119502" y="692549"/>
            <a:ext cx="1263317" cy="656431"/>
          </a:xfrm>
          <a:prstGeom prst="rect">
            <a:avLst/>
          </a:prstGeom>
          <a:ln w="25400">
            <a:solidFill>
              <a:schemeClr val="tx1"/>
            </a:solidFill>
          </a:ln>
        </p:spPr>
      </p:pic>
      <p:pic>
        <p:nvPicPr>
          <p:cNvPr id="19" name="Picture 18"/>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132663" y="-10716"/>
            <a:ext cx="1250156" cy="694400"/>
          </a:xfrm>
          <a:prstGeom prst="rect">
            <a:avLst/>
          </a:prstGeom>
          <a:ln w="25400">
            <a:solidFill>
              <a:schemeClr val="tx1"/>
            </a:solidFill>
          </a:ln>
        </p:spPr>
      </p:pic>
      <p:pic>
        <p:nvPicPr>
          <p:cNvPr id="20" name="Picture 19"/>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746776" y="1366362"/>
            <a:ext cx="1385886" cy="648176"/>
          </a:xfrm>
          <a:prstGeom prst="rect">
            <a:avLst/>
          </a:prstGeom>
          <a:ln w="25400">
            <a:solidFill>
              <a:schemeClr val="tx1"/>
            </a:solidFill>
          </a:ln>
        </p:spPr>
      </p:pic>
      <p:pic>
        <p:nvPicPr>
          <p:cNvPr id="21" name="Picture 20"/>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3448980" y="794"/>
            <a:ext cx="683682" cy="683682"/>
          </a:xfrm>
          <a:prstGeom prst="rect">
            <a:avLst/>
          </a:prstGeom>
          <a:ln w="25400">
            <a:solidFill>
              <a:schemeClr val="tx1"/>
            </a:solidFill>
          </a:ln>
        </p:spPr>
      </p:pic>
      <p:pic>
        <p:nvPicPr>
          <p:cNvPr id="22" name="Picture 21"/>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8414808" y="-2777"/>
            <a:ext cx="714375" cy="667145"/>
          </a:xfrm>
          <a:prstGeom prst="rect">
            <a:avLst/>
          </a:prstGeom>
          <a:ln w="25400">
            <a:solidFill>
              <a:schemeClr val="tx1"/>
            </a:solidFill>
          </a:ln>
        </p:spPr>
      </p:pic>
      <p:pic>
        <p:nvPicPr>
          <p:cNvPr id="24" name="Picture 23"/>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4146952" y="1368478"/>
            <a:ext cx="1235867" cy="644472"/>
          </a:xfrm>
          <a:prstGeom prst="rect">
            <a:avLst/>
          </a:prstGeom>
          <a:ln w="25400">
            <a:solidFill>
              <a:schemeClr val="tx1"/>
            </a:solidFill>
          </a:ln>
        </p:spPr>
      </p:pic>
      <p:pic>
        <p:nvPicPr>
          <p:cNvPr id="25" name="Picture 24"/>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5400675" y="685800"/>
            <a:ext cx="714375" cy="666751"/>
          </a:xfrm>
          <a:prstGeom prst="rect">
            <a:avLst/>
          </a:prstGeom>
          <a:ln w="25400">
            <a:solidFill>
              <a:schemeClr val="tx1"/>
            </a:solidFill>
          </a:ln>
        </p:spPr>
      </p:pic>
      <p:pic>
        <p:nvPicPr>
          <p:cNvPr id="26" name="Picture 25"/>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7490217" y="683418"/>
            <a:ext cx="1638967" cy="1327547"/>
          </a:xfrm>
          <a:prstGeom prst="rect">
            <a:avLst/>
          </a:prstGeom>
          <a:ln w="25400">
            <a:solidFill>
              <a:schemeClr val="tx1"/>
            </a:solidFill>
          </a:ln>
        </p:spPr>
      </p:pic>
      <p:pic>
        <p:nvPicPr>
          <p:cNvPr id="27" name="Picture 26"/>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5400675" y="0"/>
            <a:ext cx="714375" cy="682890"/>
          </a:xfrm>
          <a:prstGeom prst="rect">
            <a:avLst/>
          </a:prstGeom>
          <a:ln w="25400">
            <a:solidFill>
              <a:schemeClr val="tx1"/>
            </a:solidFill>
          </a:ln>
        </p:spPr>
      </p:pic>
      <p:pic>
        <p:nvPicPr>
          <p:cNvPr id="28" name="Picture 27"/>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3452221" y="701279"/>
            <a:ext cx="680441" cy="647701"/>
          </a:xfrm>
          <a:prstGeom prst="rect">
            <a:avLst/>
          </a:prstGeom>
          <a:ln w="25400">
            <a:solidFill>
              <a:schemeClr val="tx1"/>
            </a:solidFill>
          </a:ln>
        </p:spPr>
      </p:pic>
      <p:pic>
        <p:nvPicPr>
          <p:cNvPr id="30" name="Picture 29"/>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2753919" y="701279"/>
            <a:ext cx="675081" cy="647701"/>
          </a:xfrm>
          <a:prstGeom prst="rect">
            <a:avLst/>
          </a:prstGeom>
          <a:ln w="25400">
            <a:solidFill>
              <a:schemeClr val="tx1"/>
            </a:solidFill>
          </a:ln>
        </p:spPr>
      </p:pic>
      <p:pic>
        <p:nvPicPr>
          <p:cNvPr id="31" name="Picture 30"/>
          <p:cNvPicPr>
            <a:picLocks noChangeAspect="1"/>
          </p:cNvPicPr>
          <p:nvPr/>
        </p:nvPicPr>
        <p:blipFill>
          <a:blip r:embed="rId28">
            <a:extLst>
              <a:ext uri="{28A0092B-C50C-407E-A947-70E740481C1C}">
                <a14:useLocalDpi xmlns:a14="http://schemas.microsoft.com/office/drawing/2010/main"/>
              </a:ext>
            </a:extLst>
          </a:blip>
          <a:stretch>
            <a:fillRect/>
          </a:stretch>
        </p:blipFill>
        <p:spPr>
          <a:xfrm>
            <a:off x="6132907" y="14684"/>
            <a:ext cx="1339457" cy="1356916"/>
          </a:xfrm>
          <a:prstGeom prst="rect">
            <a:avLst/>
          </a:prstGeom>
          <a:ln w="25400">
            <a:solidFill>
              <a:schemeClr val="tx1"/>
            </a:solidFill>
          </a:ln>
        </p:spPr>
      </p:pic>
      <p:pic>
        <p:nvPicPr>
          <p:cNvPr id="32" name="Picture 31"/>
          <p:cNvPicPr>
            <a:picLocks noChangeAspect="1"/>
          </p:cNvPicPr>
          <p:nvPr/>
        </p:nvPicPr>
        <p:blipFill>
          <a:blip r:embed="rId29">
            <a:extLst>
              <a:ext uri="{28A0092B-C50C-407E-A947-70E740481C1C}">
                <a14:useLocalDpi xmlns:a14="http://schemas.microsoft.com/office/drawing/2010/main"/>
              </a:ext>
            </a:extLst>
          </a:blip>
          <a:stretch>
            <a:fillRect/>
          </a:stretch>
        </p:blipFill>
        <p:spPr>
          <a:xfrm>
            <a:off x="7493794" y="-10716"/>
            <a:ext cx="1078706" cy="675084"/>
          </a:xfrm>
          <a:prstGeom prst="rect">
            <a:avLst/>
          </a:prstGeom>
          <a:ln w="25400">
            <a:solidFill>
              <a:schemeClr val="tx1"/>
            </a:solidFill>
          </a:ln>
        </p:spPr>
      </p:pic>
      <p:pic>
        <p:nvPicPr>
          <p:cNvPr id="29" name="Picture 28"/>
          <p:cNvPicPr>
            <a:picLocks noChangeAspect="1"/>
          </p:cNvPicPr>
          <p:nvPr/>
        </p:nvPicPr>
        <p:blipFill>
          <a:blip r:embed="rId30">
            <a:extLst>
              <a:ext uri="{28A0092B-C50C-407E-A947-70E740481C1C}">
                <a14:useLocalDpi xmlns:a14="http://schemas.microsoft.com/office/drawing/2010/main"/>
              </a:ext>
            </a:extLst>
          </a:blip>
          <a:stretch>
            <a:fillRect/>
          </a:stretch>
        </p:blipFill>
        <p:spPr>
          <a:xfrm>
            <a:off x="5397109" y="1371600"/>
            <a:ext cx="1346591" cy="639365"/>
          </a:xfrm>
          <a:prstGeom prst="rect">
            <a:avLst/>
          </a:prstGeom>
          <a:ln w="25400">
            <a:solidFill>
              <a:schemeClr val="tx1"/>
            </a:solidFill>
          </a:ln>
        </p:spPr>
      </p:pic>
      <p:pic>
        <p:nvPicPr>
          <p:cNvPr id="23" name="Picture 22"/>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6762224" y="1371600"/>
            <a:ext cx="714375" cy="639365"/>
          </a:xfrm>
          <a:prstGeom prst="rect">
            <a:avLst/>
          </a:prstGeom>
          <a:ln w="25400">
            <a:solidFill>
              <a:schemeClr val="tx1"/>
            </a:solidFill>
          </a:ln>
        </p:spPr>
      </p:pic>
      <p:pic>
        <p:nvPicPr>
          <p:cNvPr id="33" name="Picture 32"/>
          <p:cNvPicPr>
            <a:picLocks noChangeAspect="1"/>
          </p:cNvPicPr>
          <p:nvPr/>
        </p:nvPicPr>
        <p:blipFill rotWithShape="1">
          <a:blip r:embed="rId32" cstate="email">
            <a:extLst>
              <a:ext uri="{28A0092B-C50C-407E-A947-70E740481C1C}">
                <a14:useLocalDpi xmlns:a14="http://schemas.microsoft.com/office/drawing/2010/main"/>
              </a:ext>
            </a:extLst>
          </a:blip>
          <a:srcRect/>
          <a:stretch/>
        </p:blipFill>
        <p:spPr>
          <a:xfrm>
            <a:off x="14816" y="2031209"/>
            <a:ext cx="2035441" cy="737394"/>
          </a:xfrm>
          <a:prstGeom prst="rect">
            <a:avLst/>
          </a:prstGeom>
          <a:ln w="25400">
            <a:solidFill>
              <a:schemeClr val="tx1"/>
            </a:solidFill>
          </a:ln>
        </p:spPr>
      </p:pic>
      <p:pic>
        <p:nvPicPr>
          <p:cNvPr id="34" name="Picture 33"/>
          <p:cNvPicPr>
            <a:picLocks noChangeAspect="1"/>
          </p:cNvPicPr>
          <p:nvPr/>
        </p:nvPicPr>
        <p:blipFill>
          <a:blip r:embed="rId33">
            <a:extLst>
              <a:ext uri="{28A0092B-C50C-407E-A947-70E740481C1C}">
                <a14:useLocalDpi xmlns:a14="http://schemas.microsoft.com/office/drawing/2010/main"/>
              </a:ext>
            </a:extLst>
          </a:blip>
          <a:stretch>
            <a:fillRect/>
          </a:stretch>
        </p:blipFill>
        <p:spPr>
          <a:xfrm>
            <a:off x="2068117" y="2032398"/>
            <a:ext cx="1360883" cy="736205"/>
          </a:xfrm>
          <a:prstGeom prst="rect">
            <a:avLst/>
          </a:prstGeom>
          <a:ln w="25400">
            <a:solidFill>
              <a:schemeClr val="tx1"/>
            </a:solidFill>
          </a:ln>
        </p:spPr>
      </p:pic>
      <p:pic>
        <p:nvPicPr>
          <p:cNvPr id="35" name="Picture 34"/>
          <p:cNvPicPr>
            <a:picLocks noChangeAspect="1"/>
          </p:cNvPicPr>
          <p:nvPr/>
        </p:nvPicPr>
        <p:blipFill>
          <a:blip r:embed="rId34">
            <a:extLst>
              <a:ext uri="{28A0092B-C50C-407E-A947-70E740481C1C}">
                <a14:useLocalDpi xmlns:a14="http://schemas.microsoft.com/office/drawing/2010/main"/>
              </a:ext>
            </a:extLst>
          </a:blip>
          <a:stretch>
            <a:fillRect/>
          </a:stretch>
        </p:blipFill>
        <p:spPr>
          <a:xfrm>
            <a:off x="3439719" y="2033456"/>
            <a:ext cx="1303731" cy="735147"/>
          </a:xfrm>
          <a:prstGeom prst="rect">
            <a:avLst/>
          </a:prstGeom>
          <a:ln w="25400">
            <a:solidFill>
              <a:schemeClr val="tx1"/>
            </a:solidFill>
          </a:ln>
        </p:spPr>
      </p:pic>
      <p:pic>
        <p:nvPicPr>
          <p:cNvPr id="36" name="Picture 35"/>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2057401" y="2786462"/>
            <a:ext cx="731105" cy="744993"/>
          </a:xfrm>
          <a:prstGeom prst="rect">
            <a:avLst/>
          </a:prstGeom>
          <a:ln w="25400">
            <a:solidFill>
              <a:schemeClr val="tx1"/>
            </a:solidFill>
          </a:ln>
        </p:spPr>
      </p:pic>
      <p:pic>
        <p:nvPicPr>
          <p:cNvPr id="38" name="Picture 37"/>
          <p:cNvPicPr>
            <a:picLocks noChangeAspect="1"/>
          </p:cNvPicPr>
          <p:nvPr/>
        </p:nvPicPr>
        <p:blipFill>
          <a:blip r:embed="rId36">
            <a:extLst>
              <a:ext uri="{28A0092B-C50C-407E-A947-70E740481C1C}">
                <a14:useLocalDpi xmlns:a14="http://schemas.microsoft.com/office/drawing/2010/main"/>
              </a:ext>
            </a:extLst>
          </a:blip>
          <a:stretch>
            <a:fillRect/>
          </a:stretch>
        </p:blipFill>
        <p:spPr>
          <a:xfrm>
            <a:off x="14817" y="2786462"/>
            <a:ext cx="2028296" cy="1319378"/>
          </a:xfrm>
          <a:prstGeom prst="rect">
            <a:avLst/>
          </a:prstGeom>
          <a:ln w="25400">
            <a:solidFill>
              <a:schemeClr val="tx1"/>
            </a:solidFill>
          </a:ln>
        </p:spPr>
      </p:pic>
      <p:pic>
        <p:nvPicPr>
          <p:cNvPr id="39" name="Picture 38"/>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2802793" y="2786463"/>
            <a:ext cx="1940658" cy="744994"/>
          </a:xfrm>
          <a:prstGeom prst="rect">
            <a:avLst/>
          </a:prstGeom>
          <a:ln w="25400">
            <a:solidFill>
              <a:schemeClr val="tx1"/>
            </a:solidFill>
          </a:ln>
        </p:spPr>
      </p:pic>
      <p:pic>
        <p:nvPicPr>
          <p:cNvPr id="40" name="Picture 39"/>
          <p:cNvPicPr>
            <a:picLocks noChangeAspect="1"/>
          </p:cNvPicPr>
          <p:nvPr/>
        </p:nvPicPr>
        <p:blipFill rotWithShape="1">
          <a:blip r:embed="rId38" cstate="email">
            <a:extLst>
              <a:ext uri="{28A0092B-C50C-407E-A947-70E740481C1C}">
                <a14:useLocalDpi xmlns:a14="http://schemas.microsoft.com/office/drawing/2010/main"/>
              </a:ext>
            </a:extLst>
          </a:blip>
          <a:srcRect/>
          <a:stretch/>
        </p:blipFill>
        <p:spPr>
          <a:xfrm>
            <a:off x="2060972" y="3549315"/>
            <a:ext cx="2684453" cy="556525"/>
          </a:xfrm>
          <a:prstGeom prst="rect">
            <a:avLst/>
          </a:prstGeom>
          <a:ln w="25400">
            <a:solidFill>
              <a:schemeClr val="tx1"/>
            </a:solidFill>
          </a:ln>
        </p:spPr>
      </p:pic>
      <p:sp>
        <p:nvSpPr>
          <p:cNvPr id="41" name="Rectangle 40"/>
          <p:cNvSpPr/>
          <p:nvPr/>
        </p:nvSpPr>
        <p:spPr>
          <a:xfrm>
            <a:off x="1600200" y="4160505"/>
            <a:ext cx="7379229" cy="2904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t>5 YEARS OF LEARNING THROUGH MAKING AT MAGIC.  5 YEARS OF PROJECTS &amp; MEDIA.</a:t>
            </a:r>
          </a:p>
        </p:txBody>
      </p:sp>
      <p:sp>
        <p:nvSpPr>
          <p:cNvPr id="3" name="Subtitle 2">
            <a:extLst>
              <a:ext uri="{FF2B5EF4-FFF2-40B4-BE49-F238E27FC236}">
                <a16:creationId xmlns:a16="http://schemas.microsoft.com/office/drawing/2014/main" id="{BA575A7B-A529-A1A0-5E50-A908084B77B5}"/>
              </a:ext>
            </a:extLst>
          </p:cNvPr>
          <p:cNvSpPr>
            <a:spLocks noGrp="1"/>
          </p:cNvSpPr>
          <p:nvPr>
            <p:ph type="subTitle" idx="1"/>
          </p:nvPr>
        </p:nvSpPr>
        <p:spPr/>
        <p:txBody>
          <a:bodyPr>
            <a:normAutofit fontScale="92500" lnSpcReduction="20000"/>
          </a:bodyPr>
          <a:lstStyle/>
          <a:p>
            <a:endParaRPr lang="en-US"/>
          </a:p>
        </p:txBody>
      </p:sp>
    </p:spTree>
    <p:extLst>
      <p:ext uri="{BB962C8B-B14F-4D97-AF65-F5344CB8AC3E}">
        <p14:creationId xmlns:p14="http://schemas.microsoft.com/office/powerpoint/2010/main" val="5871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2E1DE7-EF2C-E645-BB6A-7F31CF6F8C7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
            <a:ext cx="9144000" cy="3055839"/>
          </a:xfrm>
          <a:prstGeom prst="rect">
            <a:avLst/>
          </a:prstGeom>
        </p:spPr>
      </p:pic>
      <p:cxnSp>
        <p:nvCxnSpPr>
          <p:cNvPr id="6" name="Straight Connector 5">
            <a:extLst>
              <a:ext uri="{FF2B5EF4-FFF2-40B4-BE49-F238E27FC236}">
                <a16:creationId xmlns:a16="http://schemas.microsoft.com/office/drawing/2014/main" id="{0EBEE2B1-1F6A-FC41-BE9B-531CA169F0E6}"/>
              </a:ext>
            </a:extLst>
          </p:cNvPr>
          <p:cNvCxnSpPr/>
          <p:nvPr/>
        </p:nvCxnSpPr>
        <p:spPr>
          <a:xfrm>
            <a:off x="0" y="3055841"/>
            <a:ext cx="914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07C35B1-30A7-BE45-994A-0EDAF6A6745E}"/>
              </a:ext>
            </a:extLst>
          </p:cNvPr>
          <p:cNvSpPr>
            <a:spLocks noGrp="1"/>
          </p:cNvSpPr>
          <p:nvPr>
            <p:ph type="title"/>
          </p:nvPr>
        </p:nvSpPr>
        <p:spPr>
          <a:xfrm>
            <a:off x="311700" y="3097534"/>
            <a:ext cx="8520600" cy="572700"/>
          </a:xfrm>
        </p:spPr>
        <p:txBody>
          <a:bodyPr>
            <a:normAutofit fontScale="90000"/>
          </a:bodyPr>
          <a:lstStyle/>
          <a:p>
            <a:r>
              <a:rPr lang="en-US" b="1" dirty="0"/>
              <a:t>MAGIC SPELL STUDIOS @ RIT</a:t>
            </a:r>
          </a:p>
        </p:txBody>
      </p:sp>
      <p:sp>
        <p:nvSpPr>
          <p:cNvPr id="7" name="Subtitle 6">
            <a:extLst>
              <a:ext uri="{FF2B5EF4-FFF2-40B4-BE49-F238E27FC236}">
                <a16:creationId xmlns:a16="http://schemas.microsoft.com/office/drawing/2014/main" id="{45A04C15-C616-2A3A-1E8C-485490C0D11F}"/>
              </a:ext>
            </a:extLst>
          </p:cNvPr>
          <p:cNvSpPr>
            <a:spLocks noGrp="1"/>
          </p:cNvSpPr>
          <p:nvPr>
            <p:ph type="subTitle" idx="1"/>
          </p:nvPr>
        </p:nvSpPr>
        <p:spPr/>
        <p:txBody>
          <a:bodyPr>
            <a:normAutofit fontScale="92500" lnSpcReduction="20000"/>
          </a:bodyPr>
          <a:lstStyle/>
          <a:p>
            <a:endParaRPr lang="en-US"/>
          </a:p>
        </p:txBody>
      </p:sp>
    </p:spTree>
    <p:extLst>
      <p:ext uri="{BB962C8B-B14F-4D97-AF65-F5344CB8AC3E}">
        <p14:creationId xmlns:p14="http://schemas.microsoft.com/office/powerpoint/2010/main" val="3351645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63686-341D-9E86-EAA8-550BC07E9093}"/>
              </a:ext>
            </a:extLst>
          </p:cNvPr>
          <p:cNvSpPr>
            <a:spLocks noGrp="1"/>
          </p:cNvSpPr>
          <p:nvPr>
            <p:ph type="title"/>
          </p:nvPr>
        </p:nvSpPr>
        <p:spPr>
          <a:xfrm>
            <a:off x="299768" y="494365"/>
            <a:ext cx="8520600" cy="572700"/>
          </a:xfrm>
        </p:spPr>
        <p:txBody>
          <a:bodyPr>
            <a:normAutofit fontScale="90000"/>
          </a:bodyPr>
          <a:lstStyle/>
          <a:p>
            <a:r>
              <a:rPr lang="en-US" dirty="0"/>
              <a:t>AMERICAN UNIVERSITY FILM &amp; MEDIA ARTS</a:t>
            </a:r>
          </a:p>
        </p:txBody>
      </p:sp>
      <p:sp>
        <p:nvSpPr>
          <p:cNvPr id="8" name="Subtitle 7">
            <a:extLst>
              <a:ext uri="{FF2B5EF4-FFF2-40B4-BE49-F238E27FC236}">
                <a16:creationId xmlns:a16="http://schemas.microsoft.com/office/drawing/2014/main" id="{20EBEC44-D90E-5744-42BC-5C870FEA6C6B}"/>
              </a:ext>
            </a:extLst>
          </p:cNvPr>
          <p:cNvSpPr>
            <a:spLocks noGrp="1"/>
          </p:cNvSpPr>
          <p:nvPr>
            <p:ph type="subTitle" idx="1"/>
          </p:nvPr>
        </p:nvSpPr>
        <p:spPr/>
        <p:txBody>
          <a:bodyPr>
            <a:normAutofit fontScale="92500" lnSpcReduction="20000"/>
          </a:bodyPr>
          <a:lstStyle/>
          <a:p>
            <a:endParaRPr lang="en-US"/>
          </a:p>
        </p:txBody>
      </p:sp>
      <p:pic>
        <p:nvPicPr>
          <p:cNvPr id="5" name="Picture 4">
            <a:extLst>
              <a:ext uri="{FF2B5EF4-FFF2-40B4-BE49-F238E27FC236}">
                <a16:creationId xmlns:a16="http://schemas.microsoft.com/office/drawing/2014/main" id="{99DDA266-75AC-B039-FE9B-88AF8FA1C9B9}"/>
              </a:ext>
            </a:extLst>
          </p:cNvPr>
          <p:cNvPicPr>
            <a:picLocks noChangeAspect="1"/>
          </p:cNvPicPr>
          <p:nvPr/>
        </p:nvPicPr>
        <p:blipFill>
          <a:blip r:embed="rId3"/>
          <a:stretch>
            <a:fillRect/>
          </a:stretch>
        </p:blipFill>
        <p:spPr>
          <a:xfrm>
            <a:off x="-287748" y="2000250"/>
            <a:ext cx="5937687" cy="2395317"/>
          </a:xfrm>
          <a:prstGeom prst="rect">
            <a:avLst/>
          </a:prstGeom>
          <a:ln w="25400">
            <a:solidFill>
              <a:schemeClr val="tx1"/>
            </a:solidFill>
          </a:ln>
        </p:spPr>
      </p:pic>
      <p:pic>
        <p:nvPicPr>
          <p:cNvPr id="4" name="Picture 3">
            <a:extLst>
              <a:ext uri="{FF2B5EF4-FFF2-40B4-BE49-F238E27FC236}">
                <a16:creationId xmlns:a16="http://schemas.microsoft.com/office/drawing/2014/main" id="{7A48F70F-F564-F2FE-8A31-F57F8A3F5BF3}"/>
              </a:ext>
            </a:extLst>
          </p:cNvPr>
          <p:cNvPicPr>
            <a:picLocks noChangeAspect="1"/>
          </p:cNvPicPr>
          <p:nvPr/>
        </p:nvPicPr>
        <p:blipFill>
          <a:blip r:embed="rId4"/>
          <a:stretch>
            <a:fillRect/>
          </a:stretch>
        </p:blipFill>
        <p:spPr>
          <a:xfrm>
            <a:off x="299768" y="1139618"/>
            <a:ext cx="3229514" cy="2116331"/>
          </a:xfrm>
          <a:prstGeom prst="rect">
            <a:avLst/>
          </a:prstGeom>
          <a:ln w="25400">
            <a:solidFill>
              <a:schemeClr val="tx1"/>
            </a:solidFill>
          </a:ln>
        </p:spPr>
      </p:pic>
      <p:pic>
        <p:nvPicPr>
          <p:cNvPr id="6" name="Picture 5">
            <a:extLst>
              <a:ext uri="{FF2B5EF4-FFF2-40B4-BE49-F238E27FC236}">
                <a16:creationId xmlns:a16="http://schemas.microsoft.com/office/drawing/2014/main" id="{BC7A56B3-6D37-440D-F3BB-2A333DB694A8}"/>
              </a:ext>
            </a:extLst>
          </p:cNvPr>
          <p:cNvPicPr>
            <a:picLocks noChangeAspect="1"/>
          </p:cNvPicPr>
          <p:nvPr/>
        </p:nvPicPr>
        <p:blipFill>
          <a:blip r:embed="rId5"/>
          <a:stretch>
            <a:fillRect/>
          </a:stretch>
        </p:blipFill>
        <p:spPr>
          <a:xfrm>
            <a:off x="5949706" y="1249555"/>
            <a:ext cx="3365744" cy="2235641"/>
          </a:xfrm>
          <a:prstGeom prst="rect">
            <a:avLst/>
          </a:prstGeom>
          <a:noFill/>
          <a:ln w="25400">
            <a:solidFill>
              <a:schemeClr val="tx1"/>
            </a:solidFill>
          </a:ln>
        </p:spPr>
      </p:pic>
      <p:pic>
        <p:nvPicPr>
          <p:cNvPr id="7" name="Picture 6">
            <a:extLst>
              <a:ext uri="{FF2B5EF4-FFF2-40B4-BE49-F238E27FC236}">
                <a16:creationId xmlns:a16="http://schemas.microsoft.com/office/drawing/2014/main" id="{D60464AC-7F83-463A-A749-3B824A96E01C}"/>
              </a:ext>
            </a:extLst>
          </p:cNvPr>
          <p:cNvPicPr>
            <a:picLocks noChangeAspect="1"/>
          </p:cNvPicPr>
          <p:nvPr/>
        </p:nvPicPr>
        <p:blipFill>
          <a:blip r:embed="rId6"/>
          <a:stretch>
            <a:fillRect/>
          </a:stretch>
        </p:blipFill>
        <p:spPr>
          <a:xfrm>
            <a:off x="4917922" y="2688651"/>
            <a:ext cx="2063570" cy="1551676"/>
          </a:xfrm>
          <a:prstGeom prst="rect">
            <a:avLst/>
          </a:prstGeom>
          <a:noFill/>
          <a:ln w="25400">
            <a:solidFill>
              <a:schemeClr val="tx1"/>
            </a:solidFill>
          </a:ln>
        </p:spPr>
      </p:pic>
    </p:spTree>
    <p:extLst>
      <p:ext uri="{BB962C8B-B14F-4D97-AF65-F5344CB8AC3E}">
        <p14:creationId xmlns:p14="http://schemas.microsoft.com/office/powerpoint/2010/main" val="2423904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arge white building&#10;&#10;Description automatically generated">
            <a:extLst>
              <a:ext uri="{FF2B5EF4-FFF2-40B4-BE49-F238E27FC236}">
                <a16:creationId xmlns:a16="http://schemas.microsoft.com/office/drawing/2014/main" id="{E54EDCA3-351F-D740-9906-50EA8C94AE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6895"/>
            <a:ext cx="9144000" cy="3249071"/>
          </a:xfrm>
          <a:prstGeom prst="rect">
            <a:avLst/>
          </a:prstGeom>
        </p:spPr>
      </p:pic>
      <p:sp>
        <p:nvSpPr>
          <p:cNvPr id="8" name="Rectangle 7">
            <a:extLst>
              <a:ext uri="{FF2B5EF4-FFF2-40B4-BE49-F238E27FC236}">
                <a16:creationId xmlns:a16="http://schemas.microsoft.com/office/drawing/2014/main" id="{51EE546B-63FA-5146-AAA7-75302D50EB93}"/>
              </a:ext>
            </a:extLst>
          </p:cNvPr>
          <p:cNvSpPr/>
          <p:nvPr/>
        </p:nvSpPr>
        <p:spPr>
          <a:xfrm>
            <a:off x="-1" y="3223261"/>
            <a:ext cx="6943727" cy="480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9">
            <a:extLst>
              <a:ext uri="{FF2B5EF4-FFF2-40B4-BE49-F238E27FC236}">
                <a16:creationId xmlns:a16="http://schemas.microsoft.com/office/drawing/2014/main" id="{4BCBE5EF-53DE-4F42-932D-8122716E8AB3}"/>
              </a:ext>
            </a:extLst>
          </p:cNvPr>
          <p:cNvSpPr/>
          <p:nvPr/>
        </p:nvSpPr>
        <p:spPr>
          <a:xfrm flipV="1">
            <a:off x="6858000" y="3174171"/>
            <a:ext cx="2286571" cy="480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 name="Picture 4" descr="A screenshot of a cell phone&#10;&#10;Description automatically generated">
            <a:extLst>
              <a:ext uri="{FF2B5EF4-FFF2-40B4-BE49-F238E27FC236}">
                <a16:creationId xmlns:a16="http://schemas.microsoft.com/office/drawing/2014/main" id="{105A912D-21F5-564A-890F-5FF4DC3B9B0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52800" y="-26894"/>
            <a:ext cx="3590926" cy="5191825"/>
          </a:xfrm>
          <a:prstGeom prst="rect">
            <a:avLst/>
          </a:prstGeom>
        </p:spPr>
      </p:pic>
      <p:sp>
        <p:nvSpPr>
          <p:cNvPr id="11" name="Rectangle 10">
            <a:extLst>
              <a:ext uri="{FF2B5EF4-FFF2-40B4-BE49-F238E27FC236}">
                <a16:creationId xmlns:a16="http://schemas.microsoft.com/office/drawing/2014/main" id="{42B595CE-EC64-424B-AC43-04D2FB58AF04}"/>
              </a:ext>
            </a:extLst>
          </p:cNvPr>
          <p:cNvSpPr/>
          <p:nvPr/>
        </p:nvSpPr>
        <p:spPr>
          <a:xfrm flipH="1">
            <a:off x="2228277" y="-26895"/>
            <a:ext cx="1257301" cy="5194113"/>
          </a:xfrm>
          <a:prstGeom prst="rect">
            <a:avLst/>
          </a:prstGeom>
          <a:gradFill>
            <a:gsLst>
              <a:gs pos="885">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a:extLst>
              <a:ext uri="{FF2B5EF4-FFF2-40B4-BE49-F238E27FC236}">
                <a16:creationId xmlns:a16="http://schemas.microsoft.com/office/drawing/2014/main" id="{30504AAB-D69F-7946-8E16-F2BCA048F9AE}"/>
              </a:ext>
            </a:extLst>
          </p:cNvPr>
          <p:cNvSpPr/>
          <p:nvPr/>
        </p:nvSpPr>
        <p:spPr>
          <a:xfrm>
            <a:off x="6943726" y="-26894"/>
            <a:ext cx="942974" cy="5170394"/>
          </a:xfrm>
          <a:prstGeom prst="rect">
            <a:avLst/>
          </a:prstGeom>
          <a:gradFill>
            <a:gsLst>
              <a:gs pos="885">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Rectangle 1">
            <a:extLst>
              <a:ext uri="{FF2B5EF4-FFF2-40B4-BE49-F238E27FC236}">
                <a16:creationId xmlns:a16="http://schemas.microsoft.com/office/drawing/2014/main" id="{E57F8038-6EF5-F44F-8F21-AF7150ADBD9C}"/>
              </a:ext>
            </a:extLst>
          </p:cNvPr>
          <p:cNvSpPr/>
          <p:nvPr/>
        </p:nvSpPr>
        <p:spPr>
          <a:xfrm>
            <a:off x="76465" y="272892"/>
            <a:ext cx="3866885" cy="1327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300" b="1" dirty="0">
                <a:solidFill>
                  <a:schemeClr val="tx1"/>
                </a:solidFill>
                <a:latin typeface="Arial Black" panose="020B0604020202020204" pitchFamily="34" charset="0"/>
                <a:cs typeface="Arial Black" panose="020B0604020202020204" pitchFamily="34" charset="0"/>
              </a:rPr>
              <a:t>HELLO, NZ</a:t>
            </a:r>
          </a:p>
          <a:p>
            <a:r>
              <a:rPr lang="en-US" sz="3300" b="1" dirty="0">
                <a:solidFill>
                  <a:srgbClr val="CD0110"/>
                </a:solidFill>
                <a:latin typeface="Arial Black" panose="020B0604020202020204" pitchFamily="34" charset="0"/>
                <a:cs typeface="Arial Black" panose="020B0604020202020204" pitchFamily="34" charset="0"/>
              </a:rPr>
              <a:t>THE DOVEDALE OPPORTUNITY</a:t>
            </a:r>
          </a:p>
        </p:txBody>
      </p:sp>
      <p:pic>
        <p:nvPicPr>
          <p:cNvPr id="3" name="Picture 2">
            <a:extLst>
              <a:ext uri="{FF2B5EF4-FFF2-40B4-BE49-F238E27FC236}">
                <a16:creationId xmlns:a16="http://schemas.microsoft.com/office/drawing/2014/main" id="{4CE26F3F-6513-9248-B20A-F3944130EF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6000" y="3371850"/>
            <a:ext cx="1066800" cy="1066800"/>
          </a:xfrm>
          <a:prstGeom prst="rect">
            <a:avLst/>
          </a:prstGeom>
          <a:ln w="12700">
            <a:solidFill>
              <a:schemeClr val="tx1"/>
            </a:solidFill>
          </a:ln>
        </p:spPr>
      </p:pic>
      <p:pic>
        <p:nvPicPr>
          <p:cNvPr id="4" name="Picture 3">
            <a:extLst>
              <a:ext uri="{FF2B5EF4-FFF2-40B4-BE49-F238E27FC236}">
                <a16:creationId xmlns:a16="http://schemas.microsoft.com/office/drawing/2014/main" id="{9C11F1FB-84F9-CB42-9EA0-3BA9D14BBA4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5850" y="3371850"/>
            <a:ext cx="1066800" cy="1066800"/>
          </a:xfrm>
          <a:prstGeom prst="rect">
            <a:avLst/>
          </a:prstGeom>
          <a:ln w="12700">
            <a:solidFill>
              <a:schemeClr val="tx1"/>
            </a:solidFill>
          </a:ln>
        </p:spPr>
      </p:pic>
      <p:pic>
        <p:nvPicPr>
          <p:cNvPr id="6" name="Picture 5">
            <a:extLst>
              <a:ext uri="{FF2B5EF4-FFF2-40B4-BE49-F238E27FC236}">
                <a16:creationId xmlns:a16="http://schemas.microsoft.com/office/drawing/2014/main" id="{2A4893AD-58D1-CC4B-8A7E-8A6D7B7FAFB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8929"/>
          <a:stretch/>
        </p:blipFill>
        <p:spPr>
          <a:xfrm>
            <a:off x="0" y="3371850"/>
            <a:ext cx="971550" cy="1066800"/>
          </a:xfrm>
          <a:prstGeom prst="rect">
            <a:avLst/>
          </a:prstGeom>
          <a:ln w="12700">
            <a:solidFill>
              <a:schemeClr val="tx1"/>
            </a:solidFill>
          </a:ln>
        </p:spPr>
      </p:pic>
      <p:pic>
        <p:nvPicPr>
          <p:cNvPr id="13" name="Picture 12">
            <a:extLst>
              <a:ext uri="{FF2B5EF4-FFF2-40B4-BE49-F238E27FC236}">
                <a16:creationId xmlns:a16="http://schemas.microsoft.com/office/drawing/2014/main" id="{5CB63E29-C1C2-0F4C-AEE4-F468DFAF664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048500" y="3325415"/>
            <a:ext cx="1066800" cy="1066800"/>
          </a:xfrm>
          <a:prstGeom prst="rect">
            <a:avLst/>
          </a:prstGeom>
          <a:ln w="12700">
            <a:solidFill>
              <a:schemeClr val="tx1"/>
            </a:solidFill>
          </a:ln>
        </p:spPr>
      </p:pic>
      <p:pic>
        <p:nvPicPr>
          <p:cNvPr id="14" name="Picture 13">
            <a:extLst>
              <a:ext uri="{FF2B5EF4-FFF2-40B4-BE49-F238E27FC236}">
                <a16:creationId xmlns:a16="http://schemas.microsoft.com/office/drawing/2014/main" id="{0981BBAC-0D03-7D4B-87AC-E19810DD3DF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r="16071"/>
          <a:stretch/>
        </p:blipFill>
        <p:spPr>
          <a:xfrm>
            <a:off x="8248650" y="3333750"/>
            <a:ext cx="895350" cy="1058465"/>
          </a:xfrm>
          <a:prstGeom prst="rect">
            <a:avLst/>
          </a:prstGeom>
          <a:ln w="12700">
            <a:solidFill>
              <a:schemeClr val="tx1"/>
            </a:solidFill>
          </a:ln>
        </p:spPr>
      </p:pic>
      <p:sp>
        <p:nvSpPr>
          <p:cNvPr id="15" name="Subtitle 14">
            <a:extLst>
              <a:ext uri="{FF2B5EF4-FFF2-40B4-BE49-F238E27FC236}">
                <a16:creationId xmlns:a16="http://schemas.microsoft.com/office/drawing/2014/main" id="{4230E13D-2C14-11FE-EF86-51414792F0D3}"/>
              </a:ext>
            </a:extLst>
          </p:cNvPr>
          <p:cNvSpPr>
            <a:spLocks noGrp="1"/>
          </p:cNvSpPr>
          <p:nvPr>
            <p:ph type="subTitle" idx="1"/>
          </p:nvPr>
        </p:nvSpPr>
        <p:spPr/>
        <p:txBody>
          <a:bodyPr>
            <a:normAutofit fontScale="92500" lnSpcReduction="20000"/>
          </a:bodyPr>
          <a:lstStyle/>
          <a:p>
            <a:endParaRPr lang="en-US"/>
          </a:p>
        </p:txBody>
      </p:sp>
    </p:spTree>
    <p:extLst>
      <p:ext uri="{BB962C8B-B14F-4D97-AF65-F5344CB8AC3E}">
        <p14:creationId xmlns:p14="http://schemas.microsoft.com/office/powerpoint/2010/main" val="338195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8FDFFF-FF21-AB43-8E58-AA69DAFD37BC}"/>
              </a:ext>
            </a:extLst>
          </p:cNvPr>
          <p:cNvSpPr>
            <a:spLocks noGrp="1"/>
          </p:cNvSpPr>
          <p:nvPr>
            <p:ph type="title"/>
          </p:nvPr>
        </p:nvSpPr>
        <p:spPr/>
        <p:txBody>
          <a:bodyPr>
            <a:normAutofit fontScale="90000"/>
          </a:bodyPr>
          <a:lstStyle/>
          <a:p>
            <a:endParaRPr lang="en-US"/>
          </a:p>
        </p:txBody>
      </p:sp>
      <p:sp>
        <p:nvSpPr>
          <p:cNvPr id="6" name="Subtitle 5">
            <a:extLst>
              <a:ext uri="{FF2B5EF4-FFF2-40B4-BE49-F238E27FC236}">
                <a16:creationId xmlns:a16="http://schemas.microsoft.com/office/drawing/2014/main" id="{EC9FC7F0-686C-4B34-DC30-D449152D262C}"/>
              </a:ext>
            </a:extLst>
          </p:cNvPr>
          <p:cNvSpPr>
            <a:spLocks noGrp="1"/>
          </p:cNvSpPr>
          <p:nvPr>
            <p:ph type="subTitle" idx="1"/>
          </p:nvPr>
        </p:nvSpPr>
        <p:spPr/>
        <p:txBody>
          <a:bodyPr>
            <a:normAutofit fontScale="92500" lnSpcReduction="20000"/>
          </a:bodyPr>
          <a:lstStyle/>
          <a:p>
            <a:endParaRPr lang="en-US"/>
          </a:p>
        </p:txBody>
      </p:sp>
      <p:sp>
        <p:nvSpPr>
          <p:cNvPr id="7" name="Text Placeholder 6">
            <a:extLst>
              <a:ext uri="{FF2B5EF4-FFF2-40B4-BE49-F238E27FC236}">
                <a16:creationId xmlns:a16="http://schemas.microsoft.com/office/drawing/2014/main" id="{13CF2DC2-02A1-E064-8B86-5E368FE7618D}"/>
              </a:ext>
            </a:extLst>
          </p:cNvPr>
          <p:cNvSpPr>
            <a:spLocks noGrp="1"/>
          </p:cNvSpPr>
          <p:nvPr>
            <p:ph type="body" idx="2"/>
          </p:nvPr>
        </p:nvSpPr>
        <p:spPr/>
        <p:txBody>
          <a:bodyPr/>
          <a:lstStyle/>
          <a:p>
            <a:endParaRPr lang="en-US"/>
          </a:p>
        </p:txBody>
      </p:sp>
      <p:pic>
        <p:nvPicPr>
          <p:cNvPr id="4" name="Picture 3">
            <a:extLst>
              <a:ext uri="{FF2B5EF4-FFF2-40B4-BE49-F238E27FC236}">
                <a16:creationId xmlns:a16="http://schemas.microsoft.com/office/drawing/2014/main" id="{86CB173A-36B9-AE96-BC00-4DAA44407320}"/>
              </a:ext>
            </a:extLst>
          </p:cNvPr>
          <p:cNvPicPr>
            <a:picLocks noChangeAspect="1"/>
          </p:cNvPicPr>
          <p:nvPr/>
        </p:nvPicPr>
        <p:blipFill rotWithShape="1">
          <a:blip r:embed="rId3"/>
          <a:srcRect l="4376" t="8061" r="3749" b="8497"/>
          <a:stretch/>
        </p:blipFill>
        <p:spPr>
          <a:xfrm>
            <a:off x="9727" y="0"/>
            <a:ext cx="9124547" cy="4000500"/>
          </a:xfrm>
          <a:prstGeom prst="rect">
            <a:avLst/>
          </a:prstGeom>
        </p:spPr>
      </p:pic>
      <p:cxnSp>
        <p:nvCxnSpPr>
          <p:cNvPr id="5" name="Straight Connector 4">
            <a:extLst>
              <a:ext uri="{FF2B5EF4-FFF2-40B4-BE49-F238E27FC236}">
                <a16:creationId xmlns:a16="http://schemas.microsoft.com/office/drawing/2014/main" id="{FC444A5A-56C9-1845-975E-3D580783E734}"/>
              </a:ext>
            </a:extLst>
          </p:cNvPr>
          <p:cNvCxnSpPr>
            <a:cxnSpLocks/>
          </p:cNvCxnSpPr>
          <p:nvPr/>
        </p:nvCxnSpPr>
        <p:spPr>
          <a:xfrm flipV="1">
            <a:off x="9727" y="4000500"/>
            <a:ext cx="9134273" cy="72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Graphical user interface, website&#10;&#10;Description automatically generated">
            <a:extLst>
              <a:ext uri="{FF2B5EF4-FFF2-40B4-BE49-F238E27FC236}">
                <a16:creationId xmlns:a16="http://schemas.microsoft.com/office/drawing/2014/main" id="{FDF11E0F-00DA-7953-DEC2-D25B5A4308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51" y="797061"/>
            <a:ext cx="2381228" cy="3549378"/>
          </a:xfrm>
          <a:prstGeom prst="rect">
            <a:avLst/>
          </a:prstGeom>
          <a:ln w="25400">
            <a:solidFill>
              <a:schemeClr val="tx1"/>
            </a:solidFill>
          </a:ln>
          <a:effectLst>
            <a:outerShdw blurRad="371959" dist="38100" sx="105995" sy="105995" algn="l" rotWithShape="0">
              <a:prstClr val="black">
                <a:alpha val="52012"/>
              </a:prstClr>
            </a:outerShdw>
          </a:effectLst>
        </p:spPr>
      </p:pic>
    </p:spTree>
    <p:extLst>
      <p:ext uri="{BB962C8B-B14F-4D97-AF65-F5344CB8AC3E}">
        <p14:creationId xmlns:p14="http://schemas.microsoft.com/office/powerpoint/2010/main" val="3085269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person&#10;&#10;Description automatically generated">
            <a:extLst>
              <a:ext uri="{FF2B5EF4-FFF2-40B4-BE49-F238E27FC236}">
                <a16:creationId xmlns:a16="http://schemas.microsoft.com/office/drawing/2014/main" id="{22EA2316-9551-5B66-AD38-FB3BEBBD9D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4841763" cy="2699133"/>
          </a:xfrm>
          <a:prstGeom prst="rect">
            <a:avLst/>
          </a:prstGeom>
        </p:spPr>
      </p:pic>
      <p:pic>
        <p:nvPicPr>
          <p:cNvPr id="7" name="Picture 6" descr="A picture containing person, indoor, computer&#10;&#10;Description automatically generated">
            <a:extLst>
              <a:ext uri="{FF2B5EF4-FFF2-40B4-BE49-F238E27FC236}">
                <a16:creationId xmlns:a16="http://schemas.microsoft.com/office/drawing/2014/main" id="{9913768F-85F8-AC4A-2849-1423F27D99BF}"/>
              </a:ext>
            </a:extLst>
          </p:cNvPr>
          <p:cNvPicPr>
            <a:picLocks noChangeAspect="1"/>
          </p:cNvPicPr>
          <p:nvPr/>
        </p:nvPicPr>
        <p:blipFill rotWithShape="1">
          <a:blip r:embed="rId4">
            <a:extLst>
              <a:ext uri="{28A0092B-C50C-407E-A947-70E740481C1C}">
                <a14:useLocalDpi xmlns:a14="http://schemas.microsoft.com/office/drawing/2010/main" val="0"/>
              </a:ext>
            </a:extLst>
          </a:blip>
          <a:srcRect l="22481"/>
          <a:stretch/>
        </p:blipFill>
        <p:spPr>
          <a:xfrm>
            <a:off x="4425453" y="-7296"/>
            <a:ext cx="4718548" cy="2686050"/>
          </a:xfrm>
          <a:prstGeom prst="rect">
            <a:avLst/>
          </a:prstGeom>
        </p:spPr>
      </p:pic>
      <p:pic>
        <p:nvPicPr>
          <p:cNvPr id="9" name="Picture 8" descr="A group of people in a room&#10;&#10;Description automatically generated with medium confidence">
            <a:extLst>
              <a:ext uri="{FF2B5EF4-FFF2-40B4-BE49-F238E27FC236}">
                <a16:creationId xmlns:a16="http://schemas.microsoft.com/office/drawing/2014/main" id="{F5D72A1D-945A-9BD3-D677-F65C91822E0C}"/>
              </a:ext>
            </a:extLst>
          </p:cNvPr>
          <p:cNvPicPr>
            <a:picLocks noChangeAspect="1"/>
          </p:cNvPicPr>
          <p:nvPr/>
        </p:nvPicPr>
        <p:blipFill rotWithShape="1">
          <a:blip r:embed="rId5">
            <a:extLst>
              <a:ext uri="{28A0092B-C50C-407E-A947-70E740481C1C}">
                <a14:useLocalDpi xmlns:a14="http://schemas.microsoft.com/office/drawing/2010/main" val="0"/>
              </a:ext>
            </a:extLst>
          </a:blip>
          <a:srcRect l="22039" t="47318"/>
          <a:stretch/>
        </p:blipFill>
        <p:spPr>
          <a:xfrm>
            <a:off x="1" y="2686048"/>
            <a:ext cx="4627950" cy="1786055"/>
          </a:xfrm>
          <a:prstGeom prst="rect">
            <a:avLst/>
          </a:prstGeom>
        </p:spPr>
      </p:pic>
      <p:pic>
        <p:nvPicPr>
          <p:cNvPr id="11" name="Picture 10" descr="A person raising his hand&#10;&#10;Description automatically generated with medium confidence">
            <a:extLst>
              <a:ext uri="{FF2B5EF4-FFF2-40B4-BE49-F238E27FC236}">
                <a16:creationId xmlns:a16="http://schemas.microsoft.com/office/drawing/2014/main" id="{4FFB5893-8225-930F-62B0-6E340E8A2C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4850" y="2670242"/>
            <a:ext cx="3050922" cy="1807838"/>
          </a:xfrm>
          <a:prstGeom prst="rect">
            <a:avLst/>
          </a:prstGeom>
        </p:spPr>
      </p:pic>
      <p:cxnSp>
        <p:nvCxnSpPr>
          <p:cNvPr id="13" name="Straight Connector 12">
            <a:extLst>
              <a:ext uri="{FF2B5EF4-FFF2-40B4-BE49-F238E27FC236}">
                <a16:creationId xmlns:a16="http://schemas.microsoft.com/office/drawing/2014/main" id="{3DDEE0A1-9144-EA6B-60B9-22B1EFCAC640}"/>
              </a:ext>
            </a:extLst>
          </p:cNvPr>
          <p:cNvCxnSpPr>
            <a:cxnSpLocks/>
          </p:cNvCxnSpPr>
          <p:nvPr/>
        </p:nvCxnSpPr>
        <p:spPr>
          <a:xfrm>
            <a:off x="1" y="2670243"/>
            <a:ext cx="9128192" cy="158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3F0ED55-D1FC-50D0-A573-7989FC9CDE4F}"/>
              </a:ext>
            </a:extLst>
          </p:cNvPr>
          <p:cNvCxnSpPr>
            <a:cxnSpLocks/>
          </p:cNvCxnSpPr>
          <p:nvPr/>
        </p:nvCxnSpPr>
        <p:spPr>
          <a:xfrm flipH="1">
            <a:off x="4514607" y="-7296"/>
            <a:ext cx="244" cy="44446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D768F83-8210-C47C-11BB-3AC6008AB78C}"/>
              </a:ext>
            </a:extLst>
          </p:cNvPr>
          <p:cNvCxnSpPr>
            <a:cxnSpLocks/>
          </p:cNvCxnSpPr>
          <p:nvPr/>
        </p:nvCxnSpPr>
        <p:spPr>
          <a:xfrm>
            <a:off x="-21887" y="4457700"/>
            <a:ext cx="758765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CDCDA89-C096-E660-6308-86D17AB9420D}"/>
              </a:ext>
            </a:extLst>
          </p:cNvPr>
          <p:cNvCxnSpPr>
            <a:cxnSpLocks/>
          </p:cNvCxnSpPr>
          <p:nvPr/>
        </p:nvCxnSpPr>
        <p:spPr>
          <a:xfrm flipH="1">
            <a:off x="7541209" y="2686050"/>
            <a:ext cx="24563" cy="17920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E6A4EDCF-4703-A14D-FA1B-E9FB67E0FDB8}"/>
              </a:ext>
            </a:extLst>
          </p:cNvPr>
          <p:cNvPicPr>
            <a:picLocks noChangeAspect="1"/>
          </p:cNvPicPr>
          <p:nvPr/>
        </p:nvPicPr>
        <p:blipFill>
          <a:blip r:embed="rId7"/>
          <a:stretch>
            <a:fillRect/>
          </a:stretch>
        </p:blipFill>
        <p:spPr>
          <a:xfrm>
            <a:off x="7684780" y="2794443"/>
            <a:ext cx="857250" cy="857250"/>
          </a:xfrm>
          <a:prstGeom prst="rect">
            <a:avLst/>
          </a:prstGeom>
          <a:ln w="25400">
            <a:solidFill>
              <a:schemeClr val="tx1"/>
            </a:solidFill>
          </a:ln>
        </p:spPr>
      </p:pic>
      <p:pic>
        <p:nvPicPr>
          <p:cNvPr id="26" name="Picture 25">
            <a:extLst>
              <a:ext uri="{FF2B5EF4-FFF2-40B4-BE49-F238E27FC236}">
                <a16:creationId xmlns:a16="http://schemas.microsoft.com/office/drawing/2014/main" id="{DF4CB196-A707-5A98-65E8-FEF99015DA44}"/>
              </a:ext>
            </a:extLst>
          </p:cNvPr>
          <p:cNvPicPr>
            <a:picLocks noChangeAspect="1"/>
          </p:cNvPicPr>
          <p:nvPr/>
        </p:nvPicPr>
        <p:blipFill>
          <a:blip r:embed="rId8"/>
          <a:stretch>
            <a:fillRect/>
          </a:stretch>
        </p:blipFill>
        <p:spPr>
          <a:xfrm>
            <a:off x="7679176" y="3600450"/>
            <a:ext cx="857250" cy="857250"/>
          </a:xfrm>
          <a:prstGeom prst="rect">
            <a:avLst/>
          </a:prstGeom>
          <a:ln w="25400">
            <a:solidFill>
              <a:schemeClr val="tx1"/>
            </a:solidFill>
          </a:ln>
        </p:spPr>
      </p:pic>
      <p:sp>
        <p:nvSpPr>
          <p:cNvPr id="3" name="Subtitle 2">
            <a:extLst>
              <a:ext uri="{FF2B5EF4-FFF2-40B4-BE49-F238E27FC236}">
                <a16:creationId xmlns:a16="http://schemas.microsoft.com/office/drawing/2014/main" id="{2EB9CDBE-E706-809A-0DE4-8D4DF39D8B7C}"/>
              </a:ext>
            </a:extLst>
          </p:cNvPr>
          <p:cNvSpPr>
            <a:spLocks noGrp="1"/>
          </p:cNvSpPr>
          <p:nvPr>
            <p:ph type="subTitle" idx="1"/>
          </p:nvPr>
        </p:nvSpPr>
        <p:spPr/>
        <p:txBody>
          <a:bodyPr>
            <a:normAutofit fontScale="92500" lnSpcReduction="20000"/>
          </a:bodyPr>
          <a:lstStyle/>
          <a:p>
            <a:endParaRPr lang="en-US"/>
          </a:p>
        </p:txBody>
      </p:sp>
    </p:spTree>
    <p:extLst>
      <p:ext uri="{BB962C8B-B14F-4D97-AF65-F5344CB8AC3E}">
        <p14:creationId xmlns:p14="http://schemas.microsoft.com/office/powerpoint/2010/main" val="3577613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DADD898-0652-BBBB-2DBF-09C391F42677}"/>
              </a:ext>
            </a:extLst>
          </p:cNvPr>
          <p:cNvSpPr>
            <a:spLocks noGrp="1"/>
          </p:cNvSpPr>
          <p:nvPr>
            <p:ph type="subTitle" idx="1"/>
          </p:nvPr>
        </p:nvSpPr>
        <p:spPr/>
        <p:txBody>
          <a:bodyPr>
            <a:normAutofit fontScale="92500" lnSpcReduction="20000"/>
          </a:bodyPr>
          <a:lstStyle/>
          <a:p>
            <a:endParaRPr lang="en-US"/>
          </a:p>
        </p:txBody>
      </p:sp>
      <p:sp>
        <p:nvSpPr>
          <p:cNvPr id="4" name="Oval 3">
            <a:extLst>
              <a:ext uri="{FF2B5EF4-FFF2-40B4-BE49-F238E27FC236}">
                <a16:creationId xmlns:a16="http://schemas.microsoft.com/office/drawing/2014/main" id="{E7144CA1-8228-6E87-EB0A-7D386A94626B}"/>
              </a:ext>
            </a:extLst>
          </p:cNvPr>
          <p:cNvSpPr/>
          <p:nvPr/>
        </p:nvSpPr>
        <p:spPr>
          <a:xfrm>
            <a:off x="14859" y="1257300"/>
            <a:ext cx="3028950" cy="3028950"/>
          </a:xfrm>
          <a:prstGeom prst="ellipse">
            <a:avLst/>
          </a:prstGeom>
          <a:solidFill>
            <a:srgbClr val="FF0000">
              <a:alpha val="41998"/>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PLATFORMS &amp; DISTRIBUTION</a:t>
            </a:r>
          </a:p>
        </p:txBody>
      </p:sp>
      <p:sp>
        <p:nvSpPr>
          <p:cNvPr id="5" name="Oval 4">
            <a:extLst>
              <a:ext uri="{FF2B5EF4-FFF2-40B4-BE49-F238E27FC236}">
                <a16:creationId xmlns:a16="http://schemas.microsoft.com/office/drawing/2014/main" id="{DC21B621-0AC3-3ECE-3C1F-990BF64A0A95}"/>
              </a:ext>
            </a:extLst>
          </p:cNvPr>
          <p:cNvSpPr/>
          <p:nvPr/>
        </p:nvSpPr>
        <p:spPr>
          <a:xfrm>
            <a:off x="2171700" y="114300"/>
            <a:ext cx="3028950" cy="3028950"/>
          </a:xfrm>
          <a:prstGeom prst="ellipse">
            <a:avLst/>
          </a:prstGeom>
          <a:solidFill>
            <a:srgbClr val="00B050">
              <a:alpha val="40277"/>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CONTENT &amp; INTELLECTUAL PROPERTY</a:t>
            </a:r>
          </a:p>
        </p:txBody>
      </p:sp>
      <p:sp>
        <p:nvSpPr>
          <p:cNvPr id="6" name="Oval 5">
            <a:extLst>
              <a:ext uri="{FF2B5EF4-FFF2-40B4-BE49-F238E27FC236}">
                <a16:creationId xmlns:a16="http://schemas.microsoft.com/office/drawing/2014/main" id="{183D1EDE-FBD6-A069-9A98-8428CB05C507}"/>
              </a:ext>
            </a:extLst>
          </p:cNvPr>
          <p:cNvSpPr/>
          <p:nvPr/>
        </p:nvSpPr>
        <p:spPr>
          <a:xfrm>
            <a:off x="2371725" y="2000250"/>
            <a:ext cx="3028950" cy="3028950"/>
          </a:xfrm>
          <a:prstGeom prst="ellipse">
            <a:avLst/>
          </a:prstGeom>
          <a:solidFill>
            <a:srgbClr val="002060">
              <a:alpha val="44000"/>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MEDIA CREATION TOOLS &amp; TECHNIQUES</a:t>
            </a:r>
          </a:p>
        </p:txBody>
      </p:sp>
      <p:sp>
        <p:nvSpPr>
          <p:cNvPr id="7" name="Rectangle 6">
            <a:extLst>
              <a:ext uri="{FF2B5EF4-FFF2-40B4-BE49-F238E27FC236}">
                <a16:creationId xmlns:a16="http://schemas.microsoft.com/office/drawing/2014/main" id="{0E995526-ADE7-1E98-7373-F3E8F2D94D25}"/>
              </a:ext>
            </a:extLst>
          </p:cNvPr>
          <p:cNvSpPr/>
          <p:nvPr/>
        </p:nvSpPr>
        <p:spPr>
          <a:xfrm>
            <a:off x="5600700" y="1628775"/>
            <a:ext cx="3143250" cy="1257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t>STORYTELLING. NEW, UNIQUE, CREATIVE, AWESOME STORYTELLING.</a:t>
            </a:r>
          </a:p>
        </p:txBody>
      </p:sp>
      <p:cxnSp>
        <p:nvCxnSpPr>
          <p:cNvPr id="9" name="Straight Arrow Connector 8">
            <a:extLst>
              <a:ext uri="{FF2B5EF4-FFF2-40B4-BE49-F238E27FC236}">
                <a16:creationId xmlns:a16="http://schemas.microsoft.com/office/drawing/2014/main" id="{BB65194D-7D0E-A6F2-F5A9-9247AB14166D}"/>
              </a:ext>
            </a:extLst>
          </p:cNvPr>
          <p:cNvCxnSpPr>
            <a:cxnSpLocks/>
          </p:cNvCxnSpPr>
          <p:nvPr/>
        </p:nvCxnSpPr>
        <p:spPr>
          <a:xfrm flipH="1">
            <a:off x="2943225" y="2257425"/>
            <a:ext cx="3057525" cy="428626"/>
          </a:xfrm>
          <a:prstGeom prst="straightConnector1">
            <a:avLst/>
          </a:prstGeom>
          <a:ln w="698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9BEBAD9-1C63-22D4-9A47-3257693FF44E}"/>
              </a:ext>
            </a:extLst>
          </p:cNvPr>
          <p:cNvSpPr>
            <a:spLocks noGrp="1"/>
          </p:cNvSpPr>
          <p:nvPr>
            <p:ph type="title"/>
          </p:nvPr>
        </p:nvSpPr>
        <p:spPr>
          <a:xfrm>
            <a:off x="1340400" y="717975"/>
            <a:ext cx="8520600" cy="572700"/>
          </a:xfrm>
        </p:spPr>
        <p:txBody>
          <a:bodyPr>
            <a:normAutofit fontScale="90000"/>
          </a:bodyPr>
          <a:lstStyle/>
          <a:p>
            <a:r>
              <a:rPr lang="en-US" dirty="0"/>
              <a:t>FINAL THOUGHT</a:t>
            </a:r>
          </a:p>
        </p:txBody>
      </p:sp>
    </p:spTree>
    <p:extLst>
      <p:ext uri="{BB962C8B-B14F-4D97-AF65-F5344CB8AC3E}">
        <p14:creationId xmlns:p14="http://schemas.microsoft.com/office/powerpoint/2010/main" val="991584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F0A8FB-3C70-404E-B1AC-15FDC56C47A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30" y="1435474"/>
            <a:ext cx="9132124" cy="2907926"/>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F1728F92-B8BF-47DF-AB4A-239543B79B67}"/>
                  </a:ext>
                </a:extLst>
              </p14:cNvPr>
              <p14:cNvContentPartPr/>
              <p14:nvPr/>
            </p14:nvContentPartPr>
            <p14:xfrm>
              <a:off x="7471542" y="1746281"/>
              <a:ext cx="42660" cy="17280"/>
            </p14:xfrm>
          </p:contentPart>
        </mc:Choice>
        <mc:Fallback xmlns="">
          <p:pic>
            <p:nvPicPr>
              <p:cNvPr id="7" name="Ink 6">
                <a:extLst>
                  <a:ext uri="{FF2B5EF4-FFF2-40B4-BE49-F238E27FC236}">
                    <a16:creationId xmlns:a16="http://schemas.microsoft.com/office/drawing/2014/main" id="{F1728F92-B8BF-47DF-AB4A-239543B79B67}"/>
                  </a:ext>
                </a:extLst>
              </p:cNvPr>
              <p:cNvPicPr/>
              <p:nvPr/>
            </p:nvPicPr>
            <p:blipFill>
              <a:blip r:embed="rId5"/>
              <a:stretch>
                <a:fillRect/>
              </a:stretch>
            </p:blipFill>
            <p:spPr>
              <a:xfrm>
                <a:off x="7462580" y="1737281"/>
                <a:ext cx="60226" cy="34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4BBCDD99-E9BD-49E8-8DDE-728ED3C21CAF}"/>
                  </a:ext>
                </a:extLst>
              </p14:cNvPr>
              <p14:cNvContentPartPr/>
              <p14:nvPr/>
            </p14:nvContentPartPr>
            <p14:xfrm>
              <a:off x="7604652" y="1790831"/>
              <a:ext cx="32400" cy="4860"/>
            </p14:xfrm>
          </p:contentPart>
        </mc:Choice>
        <mc:Fallback xmlns="">
          <p:pic>
            <p:nvPicPr>
              <p:cNvPr id="8" name="Ink 7">
                <a:extLst>
                  <a:ext uri="{FF2B5EF4-FFF2-40B4-BE49-F238E27FC236}">
                    <a16:creationId xmlns:a16="http://schemas.microsoft.com/office/drawing/2014/main" id="{4BBCDD99-E9BD-49E8-8DDE-728ED3C21CAF}"/>
                  </a:ext>
                </a:extLst>
              </p:cNvPr>
              <p:cNvPicPr/>
              <p:nvPr/>
            </p:nvPicPr>
            <p:blipFill>
              <a:blip r:embed="rId7"/>
              <a:stretch>
                <a:fillRect/>
              </a:stretch>
            </p:blipFill>
            <p:spPr>
              <a:xfrm>
                <a:off x="7595652" y="1782731"/>
                <a:ext cx="50040" cy="20736"/>
              </a:xfrm>
              <a:prstGeom prst="rect">
                <a:avLst/>
              </a:prstGeom>
            </p:spPr>
          </p:pic>
        </mc:Fallback>
      </mc:AlternateContent>
      <p:sp>
        <p:nvSpPr>
          <p:cNvPr id="58" name="Rectangle 57">
            <a:extLst>
              <a:ext uri="{FF2B5EF4-FFF2-40B4-BE49-F238E27FC236}">
                <a16:creationId xmlns:a16="http://schemas.microsoft.com/office/drawing/2014/main" id="{1E04459B-77E0-4E93-B581-751442D7DA5B}"/>
              </a:ext>
            </a:extLst>
          </p:cNvPr>
          <p:cNvSpPr/>
          <p:nvPr/>
        </p:nvSpPr>
        <p:spPr>
          <a:xfrm>
            <a:off x="15689" y="931069"/>
            <a:ext cx="9147798" cy="516417"/>
          </a:xfrm>
          <a:prstGeom prst="rect">
            <a:avLst/>
          </a:prstGeom>
          <a:solidFill>
            <a:schemeClr val="dk1">
              <a:alpha val="62832"/>
            </a:schemeClr>
          </a:solidFill>
          <a:ln>
            <a:solidFill>
              <a:schemeClr val="dk1">
                <a:shade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dirty="0"/>
          </a:p>
        </p:txBody>
      </p:sp>
      <mc:AlternateContent xmlns:mc="http://schemas.openxmlformats.org/markup-compatibility/2006" xmlns:p14="http://schemas.microsoft.com/office/powerpoint/2010/main">
        <mc:Choice Requires="p14">
          <p:contentPart p14:bwMode="auto" r:id="rId8">
            <p14:nvContentPartPr>
              <p14:cNvPr id="66" name="Ink 65">
                <a:extLst>
                  <a:ext uri="{FF2B5EF4-FFF2-40B4-BE49-F238E27FC236}">
                    <a16:creationId xmlns:a16="http://schemas.microsoft.com/office/drawing/2014/main" id="{FEF650A6-00DE-4A82-99D4-1267A4D1DAA9}"/>
                  </a:ext>
                </a:extLst>
              </p14:cNvPr>
              <p14:cNvContentPartPr/>
              <p14:nvPr/>
            </p14:nvContentPartPr>
            <p14:xfrm>
              <a:off x="3725456" y="709751"/>
              <a:ext cx="9180" cy="5940"/>
            </p14:xfrm>
          </p:contentPart>
        </mc:Choice>
        <mc:Fallback xmlns="">
          <p:pic>
            <p:nvPicPr>
              <p:cNvPr id="66" name="Ink 65">
                <a:extLst>
                  <a:ext uri="{FF2B5EF4-FFF2-40B4-BE49-F238E27FC236}">
                    <a16:creationId xmlns:a16="http://schemas.microsoft.com/office/drawing/2014/main" id="{FEF650A6-00DE-4A82-99D4-1267A4D1DAA9}"/>
                  </a:ext>
                </a:extLst>
              </p:cNvPr>
              <p:cNvPicPr/>
              <p:nvPr/>
            </p:nvPicPr>
            <p:blipFill>
              <a:blip r:embed="rId9"/>
              <a:stretch>
                <a:fillRect/>
              </a:stretch>
            </p:blipFill>
            <p:spPr>
              <a:xfrm>
                <a:off x="3716629" y="701016"/>
                <a:ext cx="26481" cy="23061"/>
              </a:xfrm>
              <a:prstGeom prst="rect">
                <a:avLst/>
              </a:prstGeom>
            </p:spPr>
          </p:pic>
        </mc:Fallback>
      </mc:AlternateContent>
      <p:sp>
        <p:nvSpPr>
          <p:cNvPr id="70" name="TextBox 69">
            <a:extLst>
              <a:ext uri="{FF2B5EF4-FFF2-40B4-BE49-F238E27FC236}">
                <a16:creationId xmlns:a16="http://schemas.microsoft.com/office/drawing/2014/main" id="{CA8EC058-F3D3-4E5F-9283-49488EB574B1}"/>
              </a:ext>
            </a:extLst>
          </p:cNvPr>
          <p:cNvSpPr txBox="1"/>
          <p:nvPr/>
        </p:nvSpPr>
        <p:spPr>
          <a:xfrm>
            <a:off x="-15689" y="1028700"/>
            <a:ext cx="9159689" cy="546303"/>
          </a:xfrm>
          <a:prstGeom prst="rect">
            <a:avLst/>
          </a:prstGeom>
          <a:noFill/>
        </p:spPr>
        <p:txBody>
          <a:bodyPr wrap="square" rtlCol="0">
            <a:spAutoFit/>
          </a:bodyPr>
          <a:lstStyle/>
          <a:p>
            <a:pPr algn="ctr"/>
            <a:r>
              <a:rPr lang="en-US" sz="1300" b="1" dirty="0">
                <a:solidFill>
                  <a:schemeClr val="bg1"/>
                </a:solidFill>
              </a:rPr>
              <a:t>ANDYWORLD.IO | PROFESSORANDREWPHELPS.NET | @ANDYMPHELPS | ANDYMPHELPS@GMAIL.COM</a:t>
            </a:r>
          </a:p>
          <a:p>
            <a:pPr algn="ctr"/>
            <a:endParaRPr lang="en-US" sz="1650" b="1" kern="1200" dirty="0">
              <a:solidFill>
                <a:schemeClr val="tx1"/>
              </a:solidFill>
              <a:latin typeface="+mn-lt"/>
              <a:ea typeface="+mn-ea"/>
              <a:cs typeface="+mn-cs"/>
            </a:endParaRPr>
          </a:p>
        </p:txBody>
      </p:sp>
      <p:cxnSp>
        <p:nvCxnSpPr>
          <p:cNvPr id="76" name="Straight Arrow Connector 75">
            <a:extLst>
              <a:ext uri="{FF2B5EF4-FFF2-40B4-BE49-F238E27FC236}">
                <a16:creationId xmlns:a16="http://schemas.microsoft.com/office/drawing/2014/main" id="{A40A3F19-CFC8-4019-9B25-87CBBB28B508}"/>
              </a:ext>
            </a:extLst>
          </p:cNvPr>
          <p:cNvCxnSpPr>
            <a:cxnSpLocks/>
          </p:cNvCxnSpPr>
          <p:nvPr/>
        </p:nvCxnSpPr>
        <p:spPr>
          <a:xfrm>
            <a:off x="0" y="1435473"/>
            <a:ext cx="9147798"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id="{3AE0FC50-91FF-45C3-BCBC-2315CF014985}"/>
              </a:ext>
            </a:extLst>
          </p:cNvPr>
          <p:cNvCxnSpPr>
            <a:cxnSpLocks/>
          </p:cNvCxnSpPr>
          <p:nvPr/>
        </p:nvCxnSpPr>
        <p:spPr>
          <a:xfrm>
            <a:off x="-7844" y="4343400"/>
            <a:ext cx="9147798"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2A6649D9-33DC-4E50-9F5F-013FB73F352D}"/>
              </a:ext>
            </a:extLst>
          </p:cNvPr>
          <p:cNvSpPr/>
          <p:nvPr/>
        </p:nvSpPr>
        <p:spPr>
          <a:xfrm>
            <a:off x="-13149" y="3724355"/>
            <a:ext cx="9149319" cy="62865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tx2">
                    <a:lumMod val="90000"/>
                  </a:schemeClr>
                </a:solidFill>
              </a:rPr>
              <a:t>Thanks &amp; Questions</a:t>
            </a:r>
          </a:p>
        </p:txBody>
      </p:sp>
      <p:cxnSp>
        <p:nvCxnSpPr>
          <p:cNvPr id="12" name="Straight Connector 11">
            <a:extLst>
              <a:ext uri="{FF2B5EF4-FFF2-40B4-BE49-F238E27FC236}">
                <a16:creationId xmlns:a16="http://schemas.microsoft.com/office/drawing/2014/main" id="{ED38947A-8882-4CBF-8A21-C5FA875B722D}"/>
              </a:ext>
            </a:extLst>
          </p:cNvPr>
          <p:cNvCxnSpPr/>
          <p:nvPr/>
        </p:nvCxnSpPr>
        <p:spPr>
          <a:xfrm>
            <a:off x="-13149" y="4353005"/>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0905E48-5467-401A-A173-CFD7F7B0B0AB}"/>
              </a:ext>
            </a:extLst>
          </p:cNvPr>
          <p:cNvCxnSpPr/>
          <p:nvPr/>
        </p:nvCxnSpPr>
        <p:spPr>
          <a:xfrm>
            <a:off x="-13149" y="3729671"/>
            <a:ext cx="914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ubtitle 5">
            <a:extLst>
              <a:ext uri="{FF2B5EF4-FFF2-40B4-BE49-F238E27FC236}">
                <a16:creationId xmlns:a16="http://schemas.microsoft.com/office/drawing/2014/main" id="{FDC822B4-489A-6E3B-F1B5-BF73020D08E1}"/>
              </a:ext>
            </a:extLst>
          </p:cNvPr>
          <p:cNvSpPr>
            <a:spLocks noGrp="1"/>
          </p:cNvSpPr>
          <p:nvPr>
            <p:ph type="subTitle" idx="1"/>
          </p:nvPr>
        </p:nvSpPr>
        <p:spPr/>
        <p:txBody>
          <a:bodyPr/>
          <a:lstStyle/>
          <a:p>
            <a:endParaRPr lang="en-US"/>
          </a:p>
        </p:txBody>
      </p:sp>
      <p:sp>
        <p:nvSpPr>
          <p:cNvPr id="9" name="Subtitle 8">
            <a:extLst>
              <a:ext uri="{FF2B5EF4-FFF2-40B4-BE49-F238E27FC236}">
                <a16:creationId xmlns:a16="http://schemas.microsoft.com/office/drawing/2014/main" id="{9783E06D-B946-DD7D-CDC0-B4A7375FD406}"/>
              </a:ext>
            </a:extLst>
          </p:cNvPr>
          <p:cNvSpPr>
            <a:spLocks noGrp="1"/>
          </p:cNvSpPr>
          <p:nvPr>
            <p:ph type="subTitle" idx="2"/>
          </p:nvPr>
        </p:nvSpPr>
        <p:spPr/>
        <p:txBody>
          <a:bodyPr>
            <a:normAutofit fontScale="77500" lnSpcReduction="20000"/>
          </a:bodyPr>
          <a:lstStyle/>
          <a:p>
            <a:endParaRPr lang="en-US"/>
          </a:p>
        </p:txBody>
      </p:sp>
      <p:cxnSp>
        <p:nvCxnSpPr>
          <p:cNvPr id="10" name="Straight Connector 9">
            <a:extLst>
              <a:ext uri="{FF2B5EF4-FFF2-40B4-BE49-F238E27FC236}">
                <a16:creationId xmlns:a16="http://schemas.microsoft.com/office/drawing/2014/main" id="{78ADA32D-A170-462F-99A2-6D71AA07AA3F}"/>
              </a:ext>
            </a:extLst>
          </p:cNvPr>
          <p:cNvCxnSpPr/>
          <p:nvPr/>
        </p:nvCxnSpPr>
        <p:spPr>
          <a:xfrm>
            <a:off x="-7844" y="3724355"/>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F59555E-1B11-48FA-9D7F-9EC87D0A8405}"/>
              </a:ext>
            </a:extLst>
          </p:cNvPr>
          <p:cNvCxnSpPr/>
          <p:nvPr/>
        </p:nvCxnSpPr>
        <p:spPr>
          <a:xfrm>
            <a:off x="-7844" y="1444899"/>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950D15A-FF5C-64B4-9D01-431ADB873BE2}"/>
              </a:ext>
            </a:extLst>
          </p:cNvPr>
          <p:cNvCxnSpPr/>
          <p:nvPr/>
        </p:nvCxnSpPr>
        <p:spPr>
          <a:xfrm>
            <a:off x="-15689" y="931069"/>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875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70931-A87D-12FC-EB78-1DD037A8EF29}"/>
              </a:ext>
            </a:extLst>
          </p:cNvPr>
          <p:cNvSpPr>
            <a:spLocks noGrp="1"/>
          </p:cNvSpPr>
          <p:nvPr>
            <p:ph type="title"/>
          </p:nvPr>
        </p:nvSpPr>
        <p:spPr/>
        <p:txBody>
          <a:bodyPr>
            <a:normAutofit fontScale="90000"/>
          </a:bodyPr>
          <a:lstStyle/>
          <a:p>
            <a:endParaRPr lang="en-US"/>
          </a:p>
        </p:txBody>
      </p:sp>
      <p:sp>
        <p:nvSpPr>
          <p:cNvPr id="3" name="Subtitle 2">
            <a:extLst>
              <a:ext uri="{FF2B5EF4-FFF2-40B4-BE49-F238E27FC236}">
                <a16:creationId xmlns:a16="http://schemas.microsoft.com/office/drawing/2014/main" id="{B076283D-F0E0-F0FA-2747-4FCA778AB3E1}"/>
              </a:ext>
            </a:extLst>
          </p:cNvPr>
          <p:cNvSpPr>
            <a:spLocks noGrp="1"/>
          </p:cNvSpPr>
          <p:nvPr>
            <p:ph type="subTitle" idx="1"/>
          </p:nvPr>
        </p:nvSpPr>
        <p:spPr/>
        <p:txBody>
          <a:bodyPr>
            <a:normAutofit fontScale="92500" lnSpcReduction="20000"/>
          </a:bodyPr>
          <a:lstStyle/>
          <a:p>
            <a:endParaRPr lang="en-US"/>
          </a:p>
        </p:txBody>
      </p:sp>
      <p:sp>
        <p:nvSpPr>
          <p:cNvPr id="4" name="Text Placeholder 3">
            <a:extLst>
              <a:ext uri="{FF2B5EF4-FFF2-40B4-BE49-F238E27FC236}">
                <a16:creationId xmlns:a16="http://schemas.microsoft.com/office/drawing/2014/main" id="{E10DF68C-7182-757D-2962-53ACF596BE9A}"/>
              </a:ext>
            </a:extLst>
          </p:cNvPr>
          <p:cNvSpPr>
            <a:spLocks noGrp="1"/>
          </p:cNvSpPr>
          <p:nvPr>
            <p:ph type="body" idx="2"/>
          </p:nvPr>
        </p:nvSpPr>
        <p:spPr/>
        <p:txBody>
          <a:bodyPr/>
          <a:lstStyle/>
          <a:p>
            <a:endParaRPr lang="en-US"/>
          </a:p>
        </p:txBody>
      </p:sp>
    </p:spTree>
    <p:extLst>
      <p:ext uri="{BB962C8B-B14F-4D97-AF65-F5344CB8AC3E}">
        <p14:creationId xmlns:p14="http://schemas.microsoft.com/office/powerpoint/2010/main" val="3770018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l="-7628" b="-98436"/>
          <a:stretch/>
        </p:blipFill>
        <p:spPr>
          <a:xfrm>
            <a:off x="-342900" y="1771650"/>
            <a:ext cx="4819799" cy="3213199"/>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t="-103174" r="-4919"/>
          <a:stretch/>
        </p:blipFill>
        <p:spPr>
          <a:xfrm>
            <a:off x="4514850" y="133350"/>
            <a:ext cx="4857750" cy="3238500"/>
          </a:xfrm>
          <a:prstGeom prst="rect">
            <a:avLst/>
          </a:prstGeom>
        </p:spPr>
      </p:pic>
      <p:cxnSp>
        <p:nvCxnSpPr>
          <p:cNvPr id="8" name="Straight Connector 7"/>
          <p:cNvCxnSpPr/>
          <p:nvPr/>
        </p:nvCxnSpPr>
        <p:spPr>
          <a:xfrm>
            <a:off x="0" y="3371850"/>
            <a:ext cx="914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771650"/>
            <a:ext cx="96583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2" descr="C:\Users\Andrew Phelps\Desktop\andy_pac_man.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43250" y="1314450"/>
            <a:ext cx="2802827" cy="2791098"/>
          </a:xfrm>
          <a:prstGeom prst="rect">
            <a:avLst/>
          </a:prstGeom>
          <a:noFill/>
          <a:ln w="15875">
            <a:solidFill>
              <a:schemeClr val="tx1"/>
            </a:solidFill>
          </a:ln>
          <a:effectLst>
            <a:outerShdw blurRad="355600" sx="116000" sy="116000" algn="ctr" rotWithShape="0">
              <a:prstClr val="black">
                <a:alpha val="77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pPr algn="ctr"/>
            <a:r>
              <a:rPr lang="en-US" dirty="0"/>
              <a:t>HI, I’m ANDY</a:t>
            </a:r>
          </a:p>
        </p:txBody>
      </p:sp>
      <p:sp>
        <p:nvSpPr>
          <p:cNvPr id="6" name="Subtitle 5">
            <a:extLst>
              <a:ext uri="{FF2B5EF4-FFF2-40B4-BE49-F238E27FC236}">
                <a16:creationId xmlns:a16="http://schemas.microsoft.com/office/drawing/2014/main" id="{92BA1AA6-0113-AF91-9F6D-FBCF288F5155}"/>
              </a:ext>
            </a:extLst>
          </p:cNvPr>
          <p:cNvSpPr>
            <a:spLocks noGrp="1"/>
          </p:cNvSpPr>
          <p:nvPr>
            <p:ph type="subTitle" idx="1"/>
          </p:nvPr>
        </p:nvSpPr>
        <p:spPr/>
        <p:txBody>
          <a:bodyPr>
            <a:normAutofit fontScale="92500" lnSpcReduction="20000"/>
          </a:bodyPr>
          <a:lstStyle/>
          <a:p>
            <a:endParaRPr lang="en-US"/>
          </a:p>
        </p:txBody>
      </p:sp>
      <p:sp>
        <p:nvSpPr>
          <p:cNvPr id="3" name="Rectangle 2">
            <a:extLst>
              <a:ext uri="{FF2B5EF4-FFF2-40B4-BE49-F238E27FC236}">
                <a16:creationId xmlns:a16="http://schemas.microsoft.com/office/drawing/2014/main" id="{D2A818FA-A026-33D8-9D9C-B3554313E16B}"/>
              </a:ext>
            </a:extLst>
          </p:cNvPr>
          <p:cNvSpPr/>
          <p:nvPr/>
        </p:nvSpPr>
        <p:spPr>
          <a:xfrm>
            <a:off x="0" y="3371850"/>
            <a:ext cx="2914650" cy="733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50" dirty="0"/>
              <a:t>I’ve NEVER had a day without games…</a:t>
            </a:r>
          </a:p>
        </p:txBody>
      </p:sp>
      <p:sp>
        <p:nvSpPr>
          <p:cNvPr id="10" name="Rectangle 9">
            <a:extLst>
              <a:ext uri="{FF2B5EF4-FFF2-40B4-BE49-F238E27FC236}">
                <a16:creationId xmlns:a16="http://schemas.microsoft.com/office/drawing/2014/main" id="{E8934A65-4211-FC40-BD9F-E17C008FE4F2}"/>
              </a:ext>
            </a:extLst>
          </p:cNvPr>
          <p:cNvSpPr/>
          <p:nvPr/>
        </p:nvSpPr>
        <p:spPr>
          <a:xfrm>
            <a:off x="6115050" y="3381102"/>
            <a:ext cx="2659952" cy="733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t>I’ve NEVER had a day without movies…</a:t>
            </a:r>
          </a:p>
        </p:txBody>
      </p:sp>
    </p:spTree>
    <p:extLst>
      <p:ext uri="{BB962C8B-B14F-4D97-AF65-F5344CB8AC3E}">
        <p14:creationId xmlns:p14="http://schemas.microsoft.com/office/powerpoint/2010/main" val="4039072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311700" y="488250"/>
            <a:ext cx="5484300" cy="409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dirty="0"/>
              <a:t>THANK YOU</a:t>
            </a:r>
            <a:endParaRPr sz="5400" dirty="0"/>
          </a:p>
          <a:p>
            <a:pPr marL="0" lvl="0" indent="0" algn="ctr" rtl="0">
              <a:spcBef>
                <a:spcPts val="0"/>
              </a:spcBef>
              <a:spcAft>
                <a:spcPts val="0"/>
              </a:spcAft>
              <a:buNone/>
            </a:pPr>
            <a:r>
              <a:rPr lang="en" dirty="0"/>
              <a:t>(please email questions)</a:t>
            </a:r>
            <a:endParaRPr dirty="0"/>
          </a:p>
        </p:txBody>
      </p:sp>
      <p:sp>
        <p:nvSpPr>
          <p:cNvPr id="105" name="Google Shape;105;p20"/>
          <p:cNvSpPr txBox="1">
            <a:spLocks noGrp="1"/>
          </p:cNvSpPr>
          <p:nvPr>
            <p:ph type="subTitle" idx="4294967295"/>
          </p:nvPr>
        </p:nvSpPr>
        <p:spPr>
          <a:xfrm>
            <a:off x="6910400" y="3981982"/>
            <a:ext cx="2233600" cy="318300"/>
          </a:xfrm>
          <a:prstGeom prst="rect">
            <a:avLst/>
          </a:prstGeom>
        </p:spPr>
        <p:txBody>
          <a:bodyPr spcFirstLastPara="1" wrap="square" lIns="91425" tIns="91425" rIns="91425" bIns="91425" anchor="ctr" anchorCtr="0">
            <a:noAutofit/>
          </a:bodyPr>
          <a:lstStyle/>
          <a:p>
            <a:pPr marL="0" lvl="0" indent="0" algn="l" rtl="0">
              <a:lnSpc>
                <a:spcPct val="75000"/>
              </a:lnSpc>
              <a:spcBef>
                <a:spcPts val="0"/>
              </a:spcBef>
              <a:spcAft>
                <a:spcPts val="1200"/>
              </a:spcAft>
              <a:buClr>
                <a:schemeClr val="dk1"/>
              </a:buClr>
              <a:buSzPts val="941"/>
              <a:buFont typeface="Arial"/>
              <a:buNone/>
            </a:pPr>
            <a:r>
              <a:rPr lang="en-US" sz="1200" dirty="0">
                <a:latin typeface="Roboto Medium"/>
                <a:ea typeface="Roboto Medium"/>
                <a:cs typeface="Roboto Medium"/>
                <a:sym typeface="Roboto Medium"/>
              </a:rPr>
              <a:t>https://</a:t>
            </a:r>
            <a:r>
              <a:rPr lang="en-US" sz="1200" dirty="0" err="1">
                <a:latin typeface="Roboto Medium"/>
                <a:ea typeface="Roboto Medium"/>
                <a:cs typeface="Roboto Medium"/>
                <a:sym typeface="Roboto Medium"/>
              </a:rPr>
              <a:t>www.linkedin.com</a:t>
            </a:r>
            <a:r>
              <a:rPr lang="en-US" sz="1200" dirty="0">
                <a:latin typeface="Roboto Medium"/>
                <a:ea typeface="Roboto Medium"/>
                <a:cs typeface="Roboto Medium"/>
                <a:sym typeface="Roboto Medium"/>
              </a:rPr>
              <a:t>/in/</a:t>
            </a:r>
            <a:r>
              <a:rPr lang="en-US" sz="1200" dirty="0" err="1">
                <a:latin typeface="Roboto Medium"/>
                <a:ea typeface="Roboto Medium"/>
                <a:cs typeface="Roboto Medium"/>
                <a:sym typeface="Roboto Medium"/>
              </a:rPr>
              <a:t>andymphelps</a:t>
            </a:r>
            <a:endParaRPr sz="1200" dirty="0">
              <a:latin typeface="Roboto Medium"/>
              <a:ea typeface="Roboto Medium"/>
              <a:cs typeface="Roboto Medium"/>
              <a:sym typeface="Roboto Medium"/>
            </a:endParaRPr>
          </a:p>
        </p:txBody>
      </p:sp>
      <p:sp>
        <p:nvSpPr>
          <p:cNvPr id="106" name="Google Shape;106;p20"/>
          <p:cNvSpPr txBox="1">
            <a:spLocks noGrp="1"/>
          </p:cNvSpPr>
          <p:nvPr>
            <p:ph type="subTitle" idx="4294967295"/>
          </p:nvPr>
        </p:nvSpPr>
        <p:spPr>
          <a:xfrm>
            <a:off x="6514175" y="2147725"/>
            <a:ext cx="2445900" cy="396300"/>
          </a:xfrm>
          <a:prstGeom prst="rect">
            <a:avLst/>
          </a:prstGeom>
        </p:spPr>
        <p:txBody>
          <a:bodyPr spcFirstLastPara="1" wrap="square" lIns="91425" tIns="91425" rIns="91425" bIns="91425" anchor="ctr" anchorCtr="0">
            <a:noAutofit/>
          </a:bodyPr>
          <a:lstStyle/>
          <a:p>
            <a:pPr marL="0" lvl="0" indent="0" algn="l" rtl="0">
              <a:lnSpc>
                <a:spcPct val="75000"/>
              </a:lnSpc>
              <a:spcBef>
                <a:spcPts val="0"/>
              </a:spcBef>
              <a:spcAft>
                <a:spcPts val="1200"/>
              </a:spcAft>
              <a:buClr>
                <a:schemeClr val="dk1"/>
              </a:buClr>
              <a:buSzPts val="941"/>
              <a:buFont typeface="Arial"/>
              <a:buNone/>
            </a:pPr>
            <a:r>
              <a:rPr lang="en" sz="2800" b="1" dirty="0">
                <a:solidFill>
                  <a:srgbClr val="161040"/>
                </a:solidFill>
              </a:rPr>
              <a:t>Andy Phelps</a:t>
            </a:r>
            <a:endParaRPr sz="2800" b="1" dirty="0">
              <a:solidFill>
                <a:srgbClr val="161040"/>
              </a:solidFill>
            </a:endParaRPr>
          </a:p>
        </p:txBody>
      </p:sp>
      <p:sp>
        <p:nvSpPr>
          <p:cNvPr id="107" name="Google Shape;107;p20"/>
          <p:cNvSpPr txBox="1">
            <a:spLocks noGrp="1"/>
          </p:cNvSpPr>
          <p:nvPr>
            <p:ph type="subTitle" idx="4294967295"/>
          </p:nvPr>
        </p:nvSpPr>
        <p:spPr>
          <a:xfrm>
            <a:off x="6910400" y="3569134"/>
            <a:ext cx="2049600" cy="318300"/>
          </a:xfrm>
          <a:prstGeom prst="rect">
            <a:avLst/>
          </a:prstGeom>
        </p:spPr>
        <p:txBody>
          <a:bodyPr spcFirstLastPara="1" wrap="square" lIns="91425" tIns="91425" rIns="91425" bIns="91425" anchor="ctr" anchorCtr="0">
            <a:noAutofit/>
          </a:bodyPr>
          <a:lstStyle/>
          <a:p>
            <a:pPr marL="0" lvl="0" indent="0" algn="l" rtl="0">
              <a:lnSpc>
                <a:spcPct val="75000"/>
              </a:lnSpc>
              <a:spcBef>
                <a:spcPts val="0"/>
              </a:spcBef>
              <a:spcAft>
                <a:spcPts val="1200"/>
              </a:spcAft>
              <a:buClr>
                <a:schemeClr val="dk1"/>
              </a:buClr>
              <a:buSzPts val="941"/>
              <a:buFont typeface="Arial"/>
              <a:buNone/>
            </a:pPr>
            <a:r>
              <a:rPr lang="en" sz="1134" dirty="0">
                <a:latin typeface="Roboto Medium"/>
                <a:ea typeface="Roboto Medium"/>
                <a:cs typeface="Roboto Medium"/>
                <a:sym typeface="Roboto Medium"/>
              </a:rPr>
              <a:t>@andymphelps</a:t>
            </a:r>
            <a:endParaRPr sz="1865" dirty="0">
              <a:latin typeface="Roboto Medium"/>
              <a:ea typeface="Roboto Medium"/>
              <a:cs typeface="Roboto Medium"/>
              <a:sym typeface="Roboto Medium"/>
            </a:endParaRPr>
          </a:p>
        </p:txBody>
      </p:sp>
      <p:sp>
        <p:nvSpPr>
          <p:cNvPr id="108" name="Google Shape;108;p20"/>
          <p:cNvSpPr txBox="1">
            <a:spLocks noGrp="1"/>
          </p:cNvSpPr>
          <p:nvPr>
            <p:ph type="subTitle" idx="4294967295"/>
          </p:nvPr>
        </p:nvSpPr>
        <p:spPr>
          <a:xfrm>
            <a:off x="6514175" y="2591731"/>
            <a:ext cx="2445900" cy="318300"/>
          </a:xfrm>
          <a:prstGeom prst="rect">
            <a:avLst/>
          </a:prstGeom>
        </p:spPr>
        <p:txBody>
          <a:bodyPr spcFirstLastPara="1" wrap="square" lIns="91425" tIns="91425" rIns="91425" bIns="91425" anchor="ctr" anchorCtr="0">
            <a:noAutofit/>
          </a:bodyPr>
          <a:lstStyle/>
          <a:p>
            <a:pPr marL="0" lvl="0" indent="0" algn="l" rtl="0">
              <a:lnSpc>
                <a:spcPct val="75000"/>
              </a:lnSpc>
              <a:spcBef>
                <a:spcPts val="0"/>
              </a:spcBef>
              <a:spcAft>
                <a:spcPts val="1200"/>
              </a:spcAft>
              <a:buClr>
                <a:schemeClr val="dk1"/>
              </a:buClr>
              <a:buSzPts val="941"/>
              <a:buFont typeface="Arial"/>
              <a:buNone/>
            </a:pPr>
            <a:r>
              <a:rPr lang="en" sz="1400" dirty="0">
                <a:solidFill>
                  <a:srgbClr val="824C92"/>
                </a:solidFill>
                <a:latin typeface="Roboto Medium"/>
                <a:ea typeface="Roboto Medium"/>
                <a:cs typeface="Roboto Medium"/>
                <a:sym typeface="Roboto Medium"/>
              </a:rPr>
              <a:t>Professor, American University, Washington DC</a:t>
            </a:r>
            <a:endParaRPr sz="1400" dirty="0">
              <a:solidFill>
                <a:srgbClr val="824C92"/>
              </a:solidFill>
              <a:latin typeface="Roboto Medium"/>
              <a:ea typeface="Roboto Medium"/>
              <a:cs typeface="Roboto Medium"/>
              <a:sym typeface="Roboto Medium"/>
            </a:endParaRPr>
          </a:p>
        </p:txBody>
      </p:sp>
      <p:sp>
        <p:nvSpPr>
          <p:cNvPr id="109" name="Google Shape;109;p20"/>
          <p:cNvSpPr txBox="1">
            <a:spLocks noGrp="1"/>
          </p:cNvSpPr>
          <p:nvPr>
            <p:ph type="subTitle" idx="4294967295"/>
          </p:nvPr>
        </p:nvSpPr>
        <p:spPr>
          <a:xfrm>
            <a:off x="6910400" y="3183263"/>
            <a:ext cx="2049600" cy="318300"/>
          </a:xfrm>
          <a:prstGeom prst="rect">
            <a:avLst/>
          </a:prstGeom>
        </p:spPr>
        <p:txBody>
          <a:bodyPr spcFirstLastPara="1" wrap="square" lIns="91425" tIns="91425" rIns="91425" bIns="91425" anchor="ctr" anchorCtr="0">
            <a:noAutofit/>
          </a:bodyPr>
          <a:lstStyle/>
          <a:p>
            <a:pPr marL="0" lvl="0" indent="0" algn="l" rtl="0">
              <a:lnSpc>
                <a:spcPct val="75000"/>
              </a:lnSpc>
              <a:spcBef>
                <a:spcPts val="0"/>
              </a:spcBef>
              <a:spcAft>
                <a:spcPts val="1200"/>
              </a:spcAft>
              <a:buClr>
                <a:schemeClr val="dk1"/>
              </a:buClr>
              <a:buSzPts val="941"/>
              <a:buFont typeface="Arial"/>
              <a:buNone/>
            </a:pPr>
            <a:r>
              <a:rPr lang="en" sz="1134" dirty="0" err="1">
                <a:latin typeface="Roboto Medium"/>
                <a:ea typeface="Roboto Medium"/>
                <a:cs typeface="Roboto Medium"/>
                <a:sym typeface="Roboto Medium"/>
              </a:rPr>
              <a:t>andymphelps@gmail.com</a:t>
            </a:r>
            <a:endParaRPr sz="1865" dirty="0">
              <a:latin typeface="Roboto Medium"/>
              <a:ea typeface="Roboto Medium"/>
              <a:cs typeface="Roboto Medium"/>
              <a:sym typeface="Roboto Medium"/>
            </a:endParaRPr>
          </a:p>
        </p:txBody>
      </p:sp>
      <p:pic>
        <p:nvPicPr>
          <p:cNvPr id="110" name="Google Shape;110;p20"/>
          <p:cNvPicPr preferRelativeResize="0"/>
          <p:nvPr/>
        </p:nvPicPr>
        <p:blipFill rotWithShape="1">
          <a:blip r:embed="rId3">
            <a:alphaModFix/>
          </a:blip>
          <a:srcRect r="10"/>
          <a:stretch/>
        </p:blipFill>
        <p:spPr>
          <a:xfrm>
            <a:off x="6514171" y="3870750"/>
            <a:ext cx="396224" cy="396246"/>
          </a:xfrm>
          <a:prstGeom prst="rect">
            <a:avLst/>
          </a:prstGeom>
          <a:noFill/>
          <a:ln>
            <a:noFill/>
          </a:ln>
        </p:spPr>
      </p:pic>
      <p:pic>
        <p:nvPicPr>
          <p:cNvPr id="111" name="Google Shape;111;p20"/>
          <p:cNvPicPr preferRelativeResize="0"/>
          <p:nvPr/>
        </p:nvPicPr>
        <p:blipFill rotWithShape="1">
          <a:blip r:embed="rId4">
            <a:alphaModFix/>
          </a:blip>
          <a:srcRect r="10"/>
          <a:stretch/>
        </p:blipFill>
        <p:spPr>
          <a:xfrm>
            <a:off x="6514172" y="3474499"/>
            <a:ext cx="396224" cy="396246"/>
          </a:xfrm>
          <a:prstGeom prst="rect">
            <a:avLst/>
          </a:prstGeom>
          <a:noFill/>
          <a:ln>
            <a:noFill/>
          </a:ln>
        </p:spPr>
      </p:pic>
      <p:pic>
        <p:nvPicPr>
          <p:cNvPr id="112" name="Google Shape;112;p20"/>
          <p:cNvPicPr preferRelativeResize="0"/>
          <p:nvPr/>
        </p:nvPicPr>
        <p:blipFill rotWithShape="1">
          <a:blip r:embed="rId5">
            <a:alphaModFix/>
          </a:blip>
          <a:srcRect r="10"/>
          <a:stretch/>
        </p:blipFill>
        <p:spPr>
          <a:xfrm>
            <a:off x="6514172" y="3078246"/>
            <a:ext cx="396224" cy="39624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75F17E-F3AD-B191-FF54-A1042ED58C71}"/>
              </a:ext>
            </a:extLst>
          </p:cNvPr>
          <p:cNvPicPr>
            <a:picLocks noChangeAspect="1"/>
          </p:cNvPicPr>
          <p:nvPr/>
        </p:nvPicPr>
        <p:blipFill>
          <a:blip r:embed="rId3"/>
          <a:stretch>
            <a:fillRect/>
          </a:stretch>
        </p:blipFill>
        <p:spPr>
          <a:xfrm>
            <a:off x="-7290" y="57211"/>
            <a:ext cx="3877132" cy="3940172"/>
          </a:xfrm>
          <a:prstGeom prst="rect">
            <a:avLst/>
          </a:prstGeom>
        </p:spPr>
      </p:pic>
      <p:sp>
        <p:nvSpPr>
          <p:cNvPr id="42" name="Rectangle 41"/>
          <p:cNvSpPr/>
          <p:nvPr/>
        </p:nvSpPr>
        <p:spPr bwMode="auto">
          <a:xfrm>
            <a:off x="-7289" y="1598354"/>
            <a:ext cx="3893489" cy="2419848"/>
          </a:xfrm>
          <a:prstGeom prst="rect">
            <a:avLst/>
          </a:prstGeom>
          <a:gradFill>
            <a:gsLst>
              <a:gs pos="0">
                <a:schemeClr val="accent1">
                  <a:lumMod val="5000"/>
                  <a:lumOff val="95000"/>
                  <a:alpha val="0"/>
                </a:schemeClr>
              </a:gs>
              <a:gs pos="65000">
                <a:schemeClr val="tx1">
                  <a:alpha val="94000"/>
                </a:schemeClr>
              </a:gs>
              <a:gs pos="100000">
                <a:schemeClr val="tx1"/>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defTabSz="914378" fontAlgn="base">
              <a:spcBef>
                <a:spcPct val="0"/>
              </a:spcBef>
              <a:spcAft>
                <a:spcPct val="0"/>
              </a:spcAft>
            </a:pPr>
            <a:endParaRPr kumimoji="1" lang="en-US" sz="2400" dirty="0">
              <a:latin typeface="Verdana" pitchFamily="45" charset="0"/>
            </a:endParaRPr>
          </a:p>
        </p:txBody>
      </p:sp>
      <p:cxnSp>
        <p:nvCxnSpPr>
          <p:cNvPr id="35" name="Straight Connector 34"/>
          <p:cNvCxnSpPr>
            <a:cxnSpLocks/>
          </p:cNvCxnSpPr>
          <p:nvPr/>
        </p:nvCxnSpPr>
        <p:spPr bwMode="auto">
          <a:xfrm>
            <a:off x="3886199" y="20270"/>
            <a:ext cx="0" cy="3997933"/>
          </a:xfrm>
          <a:prstGeom prst="line">
            <a:avLst/>
          </a:prstGeom>
          <a:solidFill>
            <a:schemeClr val="accent1"/>
          </a:solidFill>
          <a:ln w="69850" cap="flat" cmpd="sng" algn="ctr">
            <a:solidFill>
              <a:schemeClr val="tx1"/>
            </a:solidFill>
            <a:prstDash val="solid"/>
            <a:round/>
            <a:headEnd type="none" w="med" len="med"/>
            <a:tailEnd type="none" w="med" len="med"/>
          </a:ln>
          <a:effectLst/>
        </p:spPr>
      </p:cxnSp>
      <p:sp>
        <p:nvSpPr>
          <p:cNvPr id="6145"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91440" tIns="45720" rIns="91440" bIns="45720" numCol="1" anchor="t" anchorCtr="0" compatLnSpc="1">
            <a:prstTxWarp prst="textNoShape">
              <a:avLst/>
            </a:prstTxWarp>
            <a:normAutofit fontScale="90000"/>
          </a:bodyPr>
          <a:lstStyle/>
          <a:p>
            <a:pPr algn="ctr"/>
            <a:r>
              <a:rPr lang="en-US" altLang="en-US" sz="2700" b="1" dirty="0">
                <a:solidFill>
                  <a:schemeClr val="bg1"/>
                </a:solidFill>
                <a:ea typeface="ヒラギノ角ゴ Pro W3" charset="-128"/>
                <a:cs typeface="ヒラギノ角ゴ Pro W3" charset="-128"/>
              </a:rPr>
              <a:t>A HISTORY OF GAMES &amp; INTERACTIVE MEDIA</a:t>
            </a:r>
            <a:br>
              <a:rPr lang="en-US" altLang="en-US" sz="2700" b="1" dirty="0">
                <a:solidFill>
                  <a:schemeClr val="bg1"/>
                </a:solidFill>
                <a:ea typeface="ヒラギノ角ゴ Pro W3" charset="-128"/>
                <a:cs typeface="ヒラギノ角ゴ Pro W3" charset="-128"/>
              </a:rPr>
            </a:br>
            <a:r>
              <a:rPr lang="en-US" altLang="en-US" sz="2700" b="1" dirty="0">
                <a:solidFill>
                  <a:schemeClr val="bg1"/>
                </a:solidFill>
                <a:ea typeface="ヒラギノ角ゴ Pro W3" charset="-128"/>
                <a:cs typeface="ヒラギノ角ゴ Pro W3" charset="-128"/>
              </a:rPr>
              <a:t>1999-202X</a:t>
            </a:r>
          </a:p>
        </p:txBody>
      </p:sp>
      <p:sp>
        <p:nvSpPr>
          <p:cNvPr id="4" name="Subtitle 3">
            <a:extLst>
              <a:ext uri="{FF2B5EF4-FFF2-40B4-BE49-F238E27FC236}">
                <a16:creationId xmlns:a16="http://schemas.microsoft.com/office/drawing/2014/main" id="{832F7900-A75F-12C6-E870-978F8A4CBADF}"/>
              </a:ext>
            </a:extLst>
          </p:cNvPr>
          <p:cNvSpPr>
            <a:spLocks noGrp="1"/>
          </p:cNvSpPr>
          <p:nvPr>
            <p:ph type="subTitle" idx="1"/>
          </p:nvPr>
        </p:nvSpPr>
        <p:spPr/>
        <p:txBody>
          <a:bodyPr>
            <a:normAutofit fontScale="92500" lnSpcReduction="20000"/>
          </a:bodyPr>
          <a:lstStyle/>
          <a:p>
            <a:endParaRPr lang="en-US"/>
          </a:p>
        </p:txBody>
      </p:sp>
      <p:sp>
        <p:nvSpPr>
          <p:cNvPr id="5" name="Text Placeholder 4">
            <a:extLst>
              <a:ext uri="{FF2B5EF4-FFF2-40B4-BE49-F238E27FC236}">
                <a16:creationId xmlns:a16="http://schemas.microsoft.com/office/drawing/2014/main" id="{367FA179-8E89-60D6-AFF7-E82A9715B073}"/>
              </a:ext>
            </a:extLst>
          </p:cNvPr>
          <p:cNvSpPr>
            <a:spLocks noGrp="1"/>
          </p:cNvSpPr>
          <p:nvPr>
            <p:ph type="body" idx="2"/>
          </p:nvPr>
        </p:nvSpPr>
        <p:spPr/>
        <p:txBody>
          <a:bodyPr/>
          <a:lstStyle/>
          <a:p>
            <a:endParaRPr lang="en-US"/>
          </a:p>
        </p:txBody>
      </p:sp>
      <p:sp>
        <p:nvSpPr>
          <p:cNvPr id="2" name="Rectangle 1"/>
          <p:cNvSpPr/>
          <p:nvPr/>
        </p:nvSpPr>
        <p:spPr bwMode="auto">
          <a:xfrm>
            <a:off x="5263100" y="5195"/>
            <a:ext cx="3886200" cy="304800"/>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8" fontAlgn="base">
              <a:spcBef>
                <a:spcPct val="0"/>
              </a:spcBef>
              <a:spcAft>
                <a:spcPct val="0"/>
              </a:spcAft>
            </a:pPr>
            <a:r>
              <a:rPr kumimoji="1" lang="en-US" b="1" dirty="0">
                <a:latin typeface="Verdana" pitchFamily="45" charset="0"/>
              </a:rPr>
              <a:t>First course in games programming</a:t>
            </a:r>
          </a:p>
        </p:txBody>
      </p:sp>
      <p:sp>
        <p:nvSpPr>
          <p:cNvPr id="8" name="Rectangle 7"/>
          <p:cNvSpPr/>
          <p:nvPr/>
        </p:nvSpPr>
        <p:spPr bwMode="auto">
          <a:xfrm>
            <a:off x="5257799" y="304861"/>
            <a:ext cx="3886200" cy="304800"/>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8" fontAlgn="base">
              <a:spcBef>
                <a:spcPct val="0"/>
              </a:spcBef>
              <a:spcAft>
                <a:spcPct val="0"/>
              </a:spcAft>
            </a:pPr>
            <a:r>
              <a:rPr kumimoji="1" lang="en-US" b="1" dirty="0">
                <a:latin typeface="Verdana" pitchFamily="45" charset="0"/>
              </a:rPr>
              <a:t>Electronic Gaming Society</a:t>
            </a:r>
          </a:p>
        </p:txBody>
      </p:sp>
      <p:sp>
        <p:nvSpPr>
          <p:cNvPr id="9" name="Rectangle 8"/>
          <p:cNvSpPr/>
          <p:nvPr/>
        </p:nvSpPr>
        <p:spPr bwMode="auto">
          <a:xfrm>
            <a:off x="5257799" y="903320"/>
            <a:ext cx="3886200" cy="304800"/>
          </a:xfrm>
          <a:prstGeom prst="rect">
            <a:avLst/>
          </a:prstGeom>
          <a:solidFill>
            <a:schemeClr val="bg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8" fontAlgn="base">
              <a:spcBef>
                <a:spcPct val="0"/>
              </a:spcBef>
              <a:spcAft>
                <a:spcPct val="0"/>
              </a:spcAft>
            </a:pPr>
            <a:r>
              <a:rPr lang="en-US" b="1" dirty="0">
                <a:latin typeface="Verdana" pitchFamily="45" charset="0"/>
              </a:rPr>
              <a:t>MSc Game Design &amp; Development</a:t>
            </a:r>
            <a:endParaRPr kumimoji="1" lang="en-US" b="1" dirty="0">
              <a:latin typeface="Verdana" pitchFamily="45" charset="0"/>
            </a:endParaRPr>
          </a:p>
        </p:txBody>
      </p:sp>
      <p:sp>
        <p:nvSpPr>
          <p:cNvPr id="10" name="Rectangle 9"/>
          <p:cNvSpPr/>
          <p:nvPr/>
        </p:nvSpPr>
        <p:spPr bwMode="auto">
          <a:xfrm>
            <a:off x="5257799" y="1202282"/>
            <a:ext cx="3886200" cy="304800"/>
          </a:xfrm>
          <a:prstGeom prst="rect">
            <a:avLst/>
          </a:prstGeom>
          <a:solidFill>
            <a:schemeClr val="bg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8" fontAlgn="base">
              <a:spcBef>
                <a:spcPct val="0"/>
              </a:spcBef>
              <a:spcAft>
                <a:spcPct val="0"/>
              </a:spcAft>
            </a:pPr>
            <a:r>
              <a:rPr lang="en-US" b="1" dirty="0">
                <a:latin typeface="Verdana" pitchFamily="45" charset="0"/>
              </a:rPr>
              <a:t>BSc Game Design &amp; Development</a:t>
            </a:r>
            <a:endParaRPr kumimoji="1" lang="en-US" b="1" dirty="0">
              <a:latin typeface="Verdana" pitchFamily="45" charset="0"/>
            </a:endParaRPr>
          </a:p>
        </p:txBody>
      </p:sp>
      <p:sp>
        <p:nvSpPr>
          <p:cNvPr id="11" name="Rectangle 10"/>
          <p:cNvSpPr/>
          <p:nvPr/>
        </p:nvSpPr>
        <p:spPr bwMode="auto">
          <a:xfrm>
            <a:off x="5257799" y="1497473"/>
            <a:ext cx="3886200" cy="304800"/>
          </a:xfrm>
          <a:prstGeom prst="rect">
            <a:avLst/>
          </a:prstGeom>
          <a:solidFill>
            <a:schemeClr val="bg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8" fontAlgn="base">
              <a:spcBef>
                <a:spcPct val="0"/>
              </a:spcBef>
              <a:spcAft>
                <a:spcPct val="0"/>
              </a:spcAft>
            </a:pPr>
            <a:r>
              <a:rPr kumimoji="1" lang="en-US" b="1" dirty="0">
                <a:solidFill>
                  <a:schemeClr val="bg2"/>
                </a:solidFill>
                <a:latin typeface="Verdana" pitchFamily="45" charset="0"/>
              </a:rPr>
              <a:t>Dept. of Interactive Games &amp; Media</a:t>
            </a:r>
          </a:p>
        </p:txBody>
      </p:sp>
      <p:sp>
        <p:nvSpPr>
          <p:cNvPr id="12" name="Rectangle 11"/>
          <p:cNvSpPr/>
          <p:nvPr/>
        </p:nvSpPr>
        <p:spPr bwMode="auto">
          <a:xfrm>
            <a:off x="5255811" y="1792418"/>
            <a:ext cx="3886200" cy="3048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8" fontAlgn="base">
              <a:spcBef>
                <a:spcPct val="0"/>
              </a:spcBef>
              <a:spcAft>
                <a:spcPct val="0"/>
              </a:spcAft>
            </a:pPr>
            <a:r>
              <a:rPr kumimoji="1" lang="en-US" b="1" dirty="0">
                <a:solidFill>
                  <a:schemeClr val="bg2"/>
                </a:solidFill>
                <a:latin typeface="Verdana" pitchFamily="45" charset="0"/>
              </a:rPr>
              <a:t>School of Interactive Games &amp; Media</a:t>
            </a:r>
          </a:p>
        </p:txBody>
      </p:sp>
      <p:sp>
        <p:nvSpPr>
          <p:cNvPr id="13" name="Rectangle 12"/>
          <p:cNvSpPr/>
          <p:nvPr/>
        </p:nvSpPr>
        <p:spPr bwMode="auto">
          <a:xfrm>
            <a:off x="5257799" y="2387484"/>
            <a:ext cx="3886200" cy="54847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8" fontAlgn="base">
              <a:spcBef>
                <a:spcPct val="0"/>
              </a:spcBef>
              <a:spcAft>
                <a:spcPct val="0"/>
              </a:spcAft>
            </a:pPr>
            <a:r>
              <a:rPr lang="en-US" b="1" dirty="0">
                <a:solidFill>
                  <a:schemeClr val="bg2"/>
                </a:solidFill>
                <a:latin typeface="Verdana" pitchFamily="45" charset="0"/>
              </a:rPr>
              <a:t>RIT Center for Media, Arts, Games, Interaction &amp; Creativity (MAGIC)</a:t>
            </a:r>
            <a:endParaRPr kumimoji="1" lang="en-US" b="1" dirty="0">
              <a:solidFill>
                <a:schemeClr val="bg2"/>
              </a:solidFill>
              <a:latin typeface="Verdana" pitchFamily="45" charset="0"/>
            </a:endParaRPr>
          </a:p>
        </p:txBody>
      </p:sp>
      <p:sp>
        <p:nvSpPr>
          <p:cNvPr id="14" name="Rectangle 13"/>
          <p:cNvSpPr/>
          <p:nvPr/>
        </p:nvSpPr>
        <p:spPr bwMode="auto">
          <a:xfrm>
            <a:off x="5263100" y="2868764"/>
            <a:ext cx="3886200" cy="304800"/>
          </a:xfrm>
          <a:prstGeom prst="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8" fontAlgn="base">
              <a:spcBef>
                <a:spcPct val="0"/>
              </a:spcBef>
              <a:spcAft>
                <a:spcPct val="0"/>
              </a:spcAft>
            </a:pPr>
            <a:r>
              <a:rPr lang="en-US" b="1" dirty="0">
                <a:solidFill>
                  <a:schemeClr val="bg2"/>
                </a:solidFill>
                <a:latin typeface="Verdana" pitchFamily="45" charset="0"/>
              </a:rPr>
              <a:t>MAGIC Spell Studios</a:t>
            </a:r>
            <a:r>
              <a:rPr lang="en-US" b="1" baseline="30000" dirty="0">
                <a:solidFill>
                  <a:schemeClr val="bg2"/>
                </a:solidFill>
                <a:latin typeface="Verdana" pitchFamily="45" charset="0"/>
              </a:rPr>
              <a:t>®</a:t>
            </a:r>
            <a:r>
              <a:rPr lang="en-US" b="1" dirty="0">
                <a:solidFill>
                  <a:schemeClr val="bg2"/>
                </a:solidFill>
                <a:latin typeface="Verdana" pitchFamily="45" charset="0"/>
              </a:rPr>
              <a:t>, LLC</a:t>
            </a:r>
            <a:endParaRPr kumimoji="1" lang="en-US" b="1" dirty="0">
              <a:solidFill>
                <a:schemeClr val="bg2"/>
              </a:solidFill>
              <a:latin typeface="Verdana" pitchFamily="45" charset="0"/>
            </a:endParaRPr>
          </a:p>
        </p:txBody>
      </p:sp>
      <p:sp>
        <p:nvSpPr>
          <p:cNvPr id="15" name="Rectangle 14"/>
          <p:cNvSpPr/>
          <p:nvPr/>
        </p:nvSpPr>
        <p:spPr bwMode="auto">
          <a:xfrm>
            <a:off x="5263100" y="3139967"/>
            <a:ext cx="3886200" cy="304800"/>
          </a:xfrm>
          <a:prstGeom prst="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8" fontAlgn="base">
              <a:spcBef>
                <a:spcPct val="0"/>
              </a:spcBef>
              <a:spcAft>
                <a:spcPct val="0"/>
              </a:spcAft>
            </a:pPr>
            <a:r>
              <a:rPr kumimoji="1" lang="en-US" b="1" dirty="0">
                <a:solidFill>
                  <a:schemeClr val="bg2"/>
                </a:solidFill>
                <a:latin typeface="Verdana" pitchFamily="45" charset="0"/>
              </a:rPr>
              <a:t>$30M MAGIC Spell Studios Facility </a:t>
            </a:r>
          </a:p>
        </p:txBody>
      </p:sp>
      <p:sp>
        <p:nvSpPr>
          <p:cNvPr id="16" name="Rectangle 15"/>
          <p:cNvSpPr/>
          <p:nvPr/>
        </p:nvSpPr>
        <p:spPr bwMode="auto">
          <a:xfrm>
            <a:off x="5261112" y="3411170"/>
            <a:ext cx="3880900" cy="304800"/>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8" fontAlgn="base">
              <a:spcBef>
                <a:spcPct val="0"/>
              </a:spcBef>
              <a:spcAft>
                <a:spcPct val="0"/>
              </a:spcAft>
            </a:pPr>
            <a:r>
              <a:rPr lang="en-US" b="1" dirty="0">
                <a:solidFill>
                  <a:schemeClr val="bg2"/>
                </a:solidFill>
                <a:latin typeface="Verdana" pitchFamily="45" charset="0"/>
              </a:rPr>
              <a:t>NY State Games HUB</a:t>
            </a:r>
            <a:endParaRPr kumimoji="1" lang="en-US" b="1" dirty="0">
              <a:solidFill>
                <a:schemeClr val="bg2"/>
              </a:solidFill>
              <a:latin typeface="Verdana" pitchFamily="45" charset="0"/>
            </a:endParaRPr>
          </a:p>
        </p:txBody>
      </p:sp>
      <p:sp>
        <p:nvSpPr>
          <p:cNvPr id="18" name="Rectangle 17"/>
          <p:cNvSpPr/>
          <p:nvPr/>
        </p:nvSpPr>
        <p:spPr bwMode="auto">
          <a:xfrm>
            <a:off x="5257799" y="601295"/>
            <a:ext cx="3886200" cy="304800"/>
          </a:xfrm>
          <a:prstGeom prst="rect">
            <a:avLst/>
          </a:prstGeom>
          <a:solidFill>
            <a:schemeClr val="tx2">
              <a:lumMod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r>
              <a:rPr lang="en-US" b="1" dirty="0">
                <a:latin typeface="Verdana" pitchFamily="45" charset="0"/>
              </a:rPr>
              <a:t>CS/IT Concentration in Game Prog</a:t>
            </a:r>
          </a:p>
        </p:txBody>
      </p:sp>
      <p:sp>
        <p:nvSpPr>
          <p:cNvPr id="23" name="Rectangle 22"/>
          <p:cNvSpPr/>
          <p:nvPr/>
        </p:nvSpPr>
        <p:spPr bwMode="auto">
          <a:xfrm>
            <a:off x="3893488" y="5195"/>
            <a:ext cx="1371601" cy="304800"/>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8" fontAlgn="base">
              <a:spcBef>
                <a:spcPct val="0"/>
              </a:spcBef>
              <a:spcAft>
                <a:spcPct val="0"/>
              </a:spcAft>
            </a:pPr>
            <a:r>
              <a:rPr lang="en-US" b="1" dirty="0">
                <a:latin typeface="Verdana" pitchFamily="45" charset="0"/>
              </a:rPr>
              <a:t>2001</a:t>
            </a:r>
            <a:r>
              <a:rPr kumimoji="1" lang="en-US" b="1" dirty="0">
                <a:latin typeface="Verdana" pitchFamily="45" charset="0"/>
              </a:rPr>
              <a:t> programming</a:t>
            </a:r>
          </a:p>
        </p:txBody>
      </p:sp>
      <p:sp>
        <p:nvSpPr>
          <p:cNvPr id="24" name="Rectangle 23"/>
          <p:cNvSpPr/>
          <p:nvPr/>
        </p:nvSpPr>
        <p:spPr bwMode="auto">
          <a:xfrm>
            <a:off x="3893488" y="304861"/>
            <a:ext cx="1366300" cy="304800"/>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8" fontAlgn="base">
              <a:spcBef>
                <a:spcPct val="0"/>
              </a:spcBef>
              <a:spcAft>
                <a:spcPct val="0"/>
              </a:spcAft>
            </a:pPr>
            <a:r>
              <a:rPr lang="en-US" b="1" dirty="0">
                <a:latin typeface="Verdana" pitchFamily="45" charset="0"/>
              </a:rPr>
              <a:t>2002</a:t>
            </a:r>
            <a:endParaRPr kumimoji="1" lang="en-US" b="1" dirty="0">
              <a:latin typeface="Verdana" pitchFamily="45" charset="0"/>
            </a:endParaRPr>
          </a:p>
        </p:txBody>
      </p:sp>
      <p:sp>
        <p:nvSpPr>
          <p:cNvPr id="25" name="Rectangle 24"/>
          <p:cNvSpPr/>
          <p:nvPr/>
        </p:nvSpPr>
        <p:spPr bwMode="auto">
          <a:xfrm>
            <a:off x="3893488" y="903320"/>
            <a:ext cx="1366300" cy="304800"/>
          </a:xfrm>
          <a:prstGeom prst="rect">
            <a:avLst/>
          </a:prstGeom>
          <a:solidFill>
            <a:schemeClr val="bg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8" fontAlgn="base">
              <a:spcBef>
                <a:spcPct val="0"/>
              </a:spcBef>
              <a:spcAft>
                <a:spcPct val="0"/>
              </a:spcAft>
            </a:pPr>
            <a:r>
              <a:rPr kumimoji="1" lang="en-US" b="1" dirty="0">
                <a:latin typeface="Verdana" pitchFamily="45" charset="0"/>
              </a:rPr>
              <a:t>2006</a:t>
            </a:r>
          </a:p>
        </p:txBody>
      </p:sp>
      <p:sp>
        <p:nvSpPr>
          <p:cNvPr id="26" name="Rectangle 25"/>
          <p:cNvSpPr/>
          <p:nvPr/>
        </p:nvSpPr>
        <p:spPr bwMode="auto">
          <a:xfrm>
            <a:off x="3893488" y="1202282"/>
            <a:ext cx="1366300" cy="304800"/>
          </a:xfrm>
          <a:prstGeom prst="rect">
            <a:avLst/>
          </a:prstGeom>
          <a:solidFill>
            <a:schemeClr val="bg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8" fontAlgn="base">
              <a:spcBef>
                <a:spcPct val="0"/>
              </a:spcBef>
              <a:spcAft>
                <a:spcPct val="0"/>
              </a:spcAft>
            </a:pPr>
            <a:r>
              <a:rPr kumimoji="1" lang="en-US" b="1" dirty="0">
                <a:latin typeface="Verdana" pitchFamily="45" charset="0"/>
              </a:rPr>
              <a:t>2007</a:t>
            </a:r>
          </a:p>
        </p:txBody>
      </p:sp>
      <p:sp>
        <p:nvSpPr>
          <p:cNvPr id="27" name="Rectangle 26"/>
          <p:cNvSpPr/>
          <p:nvPr/>
        </p:nvSpPr>
        <p:spPr bwMode="auto">
          <a:xfrm>
            <a:off x="3893488" y="1497473"/>
            <a:ext cx="1366300" cy="304800"/>
          </a:xfrm>
          <a:prstGeom prst="rect">
            <a:avLst/>
          </a:prstGeom>
          <a:solidFill>
            <a:schemeClr val="bg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8" fontAlgn="base">
              <a:spcBef>
                <a:spcPct val="0"/>
              </a:spcBef>
              <a:spcAft>
                <a:spcPct val="0"/>
              </a:spcAft>
            </a:pPr>
            <a:r>
              <a:rPr lang="en-US" b="1" dirty="0">
                <a:solidFill>
                  <a:schemeClr val="bg2"/>
                </a:solidFill>
                <a:latin typeface="Verdana" pitchFamily="45" charset="0"/>
              </a:rPr>
              <a:t>2009</a:t>
            </a:r>
            <a:endParaRPr kumimoji="1" lang="en-US" b="1" dirty="0">
              <a:solidFill>
                <a:schemeClr val="bg2"/>
              </a:solidFill>
              <a:latin typeface="Verdana" pitchFamily="45" charset="0"/>
            </a:endParaRPr>
          </a:p>
        </p:txBody>
      </p:sp>
      <p:sp>
        <p:nvSpPr>
          <p:cNvPr id="28" name="Rectangle 27"/>
          <p:cNvSpPr/>
          <p:nvPr/>
        </p:nvSpPr>
        <p:spPr bwMode="auto">
          <a:xfrm>
            <a:off x="3893488" y="1792418"/>
            <a:ext cx="1364312" cy="3048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8" fontAlgn="base">
              <a:spcBef>
                <a:spcPct val="0"/>
              </a:spcBef>
              <a:spcAft>
                <a:spcPct val="0"/>
              </a:spcAft>
            </a:pPr>
            <a:r>
              <a:rPr kumimoji="1" lang="en-US" b="1" dirty="0">
                <a:solidFill>
                  <a:schemeClr val="bg2"/>
                </a:solidFill>
                <a:latin typeface="Verdana" pitchFamily="45" charset="0"/>
              </a:rPr>
              <a:t>2011</a:t>
            </a:r>
          </a:p>
        </p:txBody>
      </p:sp>
      <p:sp>
        <p:nvSpPr>
          <p:cNvPr id="29" name="Rectangle 28"/>
          <p:cNvSpPr/>
          <p:nvPr/>
        </p:nvSpPr>
        <p:spPr bwMode="auto">
          <a:xfrm>
            <a:off x="3893489" y="2387484"/>
            <a:ext cx="1366299" cy="54847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8" fontAlgn="base">
              <a:spcBef>
                <a:spcPct val="0"/>
              </a:spcBef>
              <a:spcAft>
                <a:spcPct val="0"/>
              </a:spcAft>
            </a:pPr>
            <a:r>
              <a:rPr kumimoji="1" lang="en-US" b="1" dirty="0">
                <a:solidFill>
                  <a:schemeClr val="bg2"/>
                </a:solidFill>
                <a:latin typeface="Verdana" pitchFamily="45" charset="0"/>
              </a:rPr>
              <a:t>2013</a:t>
            </a:r>
          </a:p>
        </p:txBody>
      </p:sp>
      <p:sp>
        <p:nvSpPr>
          <p:cNvPr id="30" name="Rectangle 29"/>
          <p:cNvSpPr/>
          <p:nvPr/>
        </p:nvSpPr>
        <p:spPr bwMode="auto">
          <a:xfrm>
            <a:off x="3893489" y="2868764"/>
            <a:ext cx="1371600" cy="304800"/>
          </a:xfrm>
          <a:prstGeom prst="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8" fontAlgn="base">
              <a:spcBef>
                <a:spcPct val="0"/>
              </a:spcBef>
              <a:spcAft>
                <a:spcPct val="0"/>
              </a:spcAft>
            </a:pPr>
            <a:r>
              <a:rPr lang="en-US" b="1" dirty="0">
                <a:solidFill>
                  <a:schemeClr val="bg2"/>
                </a:solidFill>
                <a:latin typeface="Verdana" pitchFamily="45" charset="0"/>
              </a:rPr>
              <a:t>2013</a:t>
            </a:r>
            <a:endParaRPr kumimoji="1" lang="en-US" b="1" dirty="0">
              <a:solidFill>
                <a:schemeClr val="bg2"/>
              </a:solidFill>
              <a:latin typeface="Verdana" pitchFamily="45" charset="0"/>
            </a:endParaRPr>
          </a:p>
        </p:txBody>
      </p:sp>
      <p:sp>
        <p:nvSpPr>
          <p:cNvPr id="31" name="Rectangle 30"/>
          <p:cNvSpPr/>
          <p:nvPr/>
        </p:nvSpPr>
        <p:spPr bwMode="auto">
          <a:xfrm>
            <a:off x="3893489" y="3139967"/>
            <a:ext cx="1371600" cy="304800"/>
          </a:xfrm>
          <a:prstGeom prst="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8" fontAlgn="base">
              <a:spcBef>
                <a:spcPct val="0"/>
              </a:spcBef>
              <a:spcAft>
                <a:spcPct val="0"/>
              </a:spcAft>
            </a:pPr>
            <a:r>
              <a:rPr kumimoji="1" lang="en-US" b="1" dirty="0">
                <a:solidFill>
                  <a:schemeClr val="bg2"/>
                </a:solidFill>
                <a:latin typeface="Verdana" pitchFamily="45" charset="0"/>
              </a:rPr>
              <a:t>2016</a:t>
            </a:r>
            <a:endParaRPr kumimoji="1" lang="en-US" b="1" dirty="0">
              <a:latin typeface="Verdana" pitchFamily="45" charset="0"/>
            </a:endParaRPr>
          </a:p>
        </p:txBody>
      </p:sp>
      <p:sp>
        <p:nvSpPr>
          <p:cNvPr id="32" name="Rectangle 31"/>
          <p:cNvSpPr/>
          <p:nvPr/>
        </p:nvSpPr>
        <p:spPr bwMode="auto">
          <a:xfrm>
            <a:off x="3893488" y="3411170"/>
            <a:ext cx="1367624" cy="304800"/>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8" fontAlgn="base">
              <a:spcBef>
                <a:spcPct val="0"/>
              </a:spcBef>
              <a:spcAft>
                <a:spcPct val="0"/>
              </a:spcAft>
            </a:pPr>
            <a:r>
              <a:rPr kumimoji="1" lang="en-US" b="1" dirty="0">
                <a:solidFill>
                  <a:schemeClr val="bg2"/>
                </a:solidFill>
                <a:latin typeface="Verdana" pitchFamily="45" charset="0"/>
              </a:rPr>
              <a:t>2016</a:t>
            </a:r>
          </a:p>
        </p:txBody>
      </p:sp>
      <p:sp>
        <p:nvSpPr>
          <p:cNvPr id="33" name="Rectangle 32"/>
          <p:cNvSpPr/>
          <p:nvPr/>
        </p:nvSpPr>
        <p:spPr bwMode="auto">
          <a:xfrm>
            <a:off x="3893488" y="601295"/>
            <a:ext cx="1366300" cy="304800"/>
          </a:xfrm>
          <a:prstGeom prst="rect">
            <a:avLst/>
          </a:prstGeom>
          <a:solidFill>
            <a:schemeClr val="tx2">
              <a:lumMod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8" fontAlgn="base">
              <a:spcBef>
                <a:spcPct val="0"/>
              </a:spcBef>
              <a:spcAft>
                <a:spcPct val="0"/>
              </a:spcAft>
            </a:pPr>
            <a:r>
              <a:rPr kumimoji="1" lang="en-US" b="1" dirty="0">
                <a:latin typeface="Verdana" pitchFamily="45" charset="0"/>
              </a:rPr>
              <a:t>2003</a:t>
            </a:r>
          </a:p>
        </p:txBody>
      </p:sp>
      <p:sp>
        <p:nvSpPr>
          <p:cNvPr id="38" name="Rectangle 37"/>
          <p:cNvSpPr/>
          <p:nvPr/>
        </p:nvSpPr>
        <p:spPr bwMode="auto">
          <a:xfrm>
            <a:off x="5255811" y="2088874"/>
            <a:ext cx="3886200" cy="3048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8" fontAlgn="base">
              <a:spcBef>
                <a:spcPct val="0"/>
              </a:spcBef>
              <a:spcAft>
                <a:spcPct val="0"/>
              </a:spcAft>
            </a:pPr>
            <a:r>
              <a:rPr kumimoji="1" lang="en-US" b="1" dirty="0">
                <a:solidFill>
                  <a:schemeClr val="bg2"/>
                </a:solidFill>
                <a:latin typeface="Verdana" pitchFamily="45" charset="0"/>
              </a:rPr>
              <a:t>Minor in Game Design</a:t>
            </a:r>
          </a:p>
        </p:txBody>
      </p:sp>
      <p:sp>
        <p:nvSpPr>
          <p:cNvPr id="39" name="Rectangle 38"/>
          <p:cNvSpPr/>
          <p:nvPr/>
        </p:nvSpPr>
        <p:spPr bwMode="auto">
          <a:xfrm>
            <a:off x="3893488" y="2088874"/>
            <a:ext cx="1364312" cy="3048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8" fontAlgn="base">
              <a:spcBef>
                <a:spcPct val="0"/>
              </a:spcBef>
              <a:spcAft>
                <a:spcPct val="0"/>
              </a:spcAft>
            </a:pPr>
            <a:r>
              <a:rPr kumimoji="1" lang="en-US" b="1" dirty="0">
                <a:solidFill>
                  <a:schemeClr val="bg2"/>
                </a:solidFill>
                <a:latin typeface="Verdana" pitchFamily="45" charset="0"/>
              </a:rPr>
              <a:t>2012</a:t>
            </a:r>
          </a:p>
        </p:txBody>
      </p:sp>
      <p:sp>
        <p:nvSpPr>
          <p:cNvPr id="40" name="Rectangle 39"/>
          <p:cNvSpPr/>
          <p:nvPr/>
        </p:nvSpPr>
        <p:spPr bwMode="auto">
          <a:xfrm>
            <a:off x="5253824" y="3713402"/>
            <a:ext cx="3886200" cy="304800"/>
          </a:xfrm>
          <a:prstGeom prst="rect">
            <a:avLst/>
          </a:prstGeom>
          <a:solidFill>
            <a:schemeClr val="accent5">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8" fontAlgn="base">
              <a:spcBef>
                <a:spcPct val="0"/>
              </a:spcBef>
              <a:spcAft>
                <a:spcPct val="0"/>
              </a:spcAft>
            </a:pPr>
            <a:r>
              <a:rPr lang="en-US" b="1" dirty="0">
                <a:solidFill>
                  <a:schemeClr val="bg2"/>
                </a:solidFill>
                <a:latin typeface="Verdana" pitchFamily="45" charset="0"/>
              </a:rPr>
              <a:t>NY State Games Challenge</a:t>
            </a:r>
            <a:endParaRPr kumimoji="1" lang="en-US" b="1" dirty="0">
              <a:solidFill>
                <a:schemeClr val="bg2"/>
              </a:solidFill>
              <a:latin typeface="Verdana" pitchFamily="45" charset="0"/>
            </a:endParaRPr>
          </a:p>
        </p:txBody>
      </p:sp>
      <p:sp>
        <p:nvSpPr>
          <p:cNvPr id="41" name="Rectangle 40"/>
          <p:cNvSpPr/>
          <p:nvPr/>
        </p:nvSpPr>
        <p:spPr bwMode="auto">
          <a:xfrm>
            <a:off x="3893488" y="3713402"/>
            <a:ext cx="1367624" cy="304800"/>
          </a:xfrm>
          <a:prstGeom prst="rect">
            <a:avLst/>
          </a:prstGeom>
          <a:solidFill>
            <a:schemeClr val="accent5">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8" fontAlgn="base">
              <a:spcBef>
                <a:spcPct val="0"/>
              </a:spcBef>
              <a:spcAft>
                <a:spcPct val="0"/>
              </a:spcAft>
            </a:pPr>
            <a:r>
              <a:rPr kumimoji="1" lang="en-US" b="1" dirty="0">
                <a:solidFill>
                  <a:schemeClr val="bg2"/>
                </a:solidFill>
                <a:latin typeface="Verdana" pitchFamily="45" charset="0"/>
              </a:rPr>
              <a:t>2017</a:t>
            </a:r>
          </a:p>
        </p:txBody>
      </p:sp>
      <p:cxnSp>
        <p:nvCxnSpPr>
          <p:cNvPr id="34" name="Straight Connector 33">
            <a:extLst>
              <a:ext uri="{FF2B5EF4-FFF2-40B4-BE49-F238E27FC236}">
                <a16:creationId xmlns:a16="http://schemas.microsoft.com/office/drawing/2014/main" id="{3869E563-C17C-4CE2-8CD8-84F0ABCA0F00}"/>
              </a:ext>
            </a:extLst>
          </p:cNvPr>
          <p:cNvCxnSpPr/>
          <p:nvPr/>
        </p:nvCxnSpPr>
        <p:spPr bwMode="auto">
          <a:xfrm>
            <a:off x="9275" y="4020770"/>
            <a:ext cx="9144000" cy="0"/>
          </a:xfrm>
          <a:prstGeom prst="line">
            <a:avLst/>
          </a:prstGeom>
          <a:solidFill>
            <a:schemeClr val="accent1"/>
          </a:solidFill>
          <a:ln w="730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a:off x="-1" y="20270"/>
            <a:ext cx="9144000" cy="0"/>
          </a:xfrm>
          <a:prstGeom prst="line">
            <a:avLst/>
          </a:prstGeom>
          <a:solidFill>
            <a:schemeClr val="accent1"/>
          </a:solidFill>
          <a:ln w="73025" cap="flat" cmpd="sng" algn="ctr">
            <a:solidFill>
              <a:schemeClr val="tx1"/>
            </a:solidFill>
            <a:prstDash val="solid"/>
            <a:round/>
            <a:headEnd type="none" w="med" len="med"/>
            <a:tailEnd type="none" w="med" len="med"/>
          </a:ln>
          <a:effectLst/>
        </p:spPr>
      </p:cxnSp>
      <p:sp>
        <p:nvSpPr>
          <p:cNvPr id="37" name="Rectangle 36">
            <a:extLst>
              <a:ext uri="{FF2B5EF4-FFF2-40B4-BE49-F238E27FC236}">
                <a16:creationId xmlns:a16="http://schemas.microsoft.com/office/drawing/2014/main" id="{6FBFFF78-12E4-244D-B481-355996FC90CB}"/>
              </a:ext>
            </a:extLst>
          </p:cNvPr>
          <p:cNvSpPr/>
          <p:nvPr/>
        </p:nvSpPr>
        <p:spPr bwMode="auto">
          <a:xfrm>
            <a:off x="5265089" y="4044157"/>
            <a:ext cx="3886200" cy="316857"/>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8" fontAlgn="base">
              <a:spcBef>
                <a:spcPct val="0"/>
              </a:spcBef>
              <a:spcAft>
                <a:spcPct val="0"/>
              </a:spcAft>
            </a:pPr>
            <a:r>
              <a:rPr kumimoji="1" lang="en-US" b="1" dirty="0">
                <a:solidFill>
                  <a:schemeClr val="bg2"/>
                </a:solidFill>
                <a:latin typeface="Verdana" pitchFamily="45" charset="0"/>
              </a:rPr>
              <a:t>American University Game Center</a:t>
            </a:r>
          </a:p>
        </p:txBody>
      </p:sp>
      <p:sp>
        <p:nvSpPr>
          <p:cNvPr id="43" name="Rectangle 42">
            <a:extLst>
              <a:ext uri="{FF2B5EF4-FFF2-40B4-BE49-F238E27FC236}">
                <a16:creationId xmlns:a16="http://schemas.microsoft.com/office/drawing/2014/main" id="{ACA1817E-819D-E343-BF8F-2D07621A68E6}"/>
              </a:ext>
            </a:extLst>
          </p:cNvPr>
          <p:cNvSpPr/>
          <p:nvPr/>
        </p:nvSpPr>
        <p:spPr bwMode="auto">
          <a:xfrm>
            <a:off x="3143251" y="4044156"/>
            <a:ext cx="2129126" cy="316858"/>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8" fontAlgn="base">
              <a:spcBef>
                <a:spcPct val="0"/>
              </a:spcBef>
              <a:spcAft>
                <a:spcPct val="0"/>
              </a:spcAft>
            </a:pPr>
            <a:r>
              <a:rPr kumimoji="1" lang="en-US" b="1" dirty="0">
                <a:solidFill>
                  <a:schemeClr val="bg2"/>
                </a:solidFill>
                <a:latin typeface="Verdana" pitchFamily="45" charset="0"/>
              </a:rPr>
              <a:t>2019</a:t>
            </a:r>
          </a:p>
        </p:txBody>
      </p:sp>
      <p:sp>
        <p:nvSpPr>
          <p:cNvPr id="44" name="Rectangle 43">
            <a:extLst>
              <a:ext uri="{FF2B5EF4-FFF2-40B4-BE49-F238E27FC236}">
                <a16:creationId xmlns:a16="http://schemas.microsoft.com/office/drawing/2014/main" id="{49AE70D7-FF93-134C-A5A8-07837D363119}"/>
              </a:ext>
            </a:extLst>
          </p:cNvPr>
          <p:cNvSpPr/>
          <p:nvPr/>
        </p:nvSpPr>
        <p:spPr bwMode="auto">
          <a:xfrm>
            <a:off x="3895477" y="4356321"/>
            <a:ext cx="5239247" cy="304800"/>
          </a:xfrm>
          <a:prstGeom prst="rect">
            <a:avLst/>
          </a:prstGeom>
          <a:solidFill>
            <a:srgbClr val="99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8" fontAlgn="base">
              <a:spcBef>
                <a:spcPct val="0"/>
              </a:spcBef>
              <a:spcAft>
                <a:spcPct val="0"/>
              </a:spcAft>
            </a:pPr>
            <a:r>
              <a:rPr kumimoji="1" lang="en-US" b="1" dirty="0">
                <a:solidFill>
                  <a:schemeClr val="bg2"/>
                </a:solidFill>
                <a:latin typeface="Verdana" pitchFamily="45" charset="0"/>
              </a:rPr>
              <a:t>HIT Lab NZ + AIGI (University of Canterbury)</a:t>
            </a:r>
          </a:p>
        </p:txBody>
      </p:sp>
      <p:sp>
        <p:nvSpPr>
          <p:cNvPr id="45" name="Rectangle 44">
            <a:extLst>
              <a:ext uri="{FF2B5EF4-FFF2-40B4-BE49-F238E27FC236}">
                <a16:creationId xmlns:a16="http://schemas.microsoft.com/office/drawing/2014/main" id="{7E56A72A-4311-0749-BC5B-16DFB932F0FB}"/>
              </a:ext>
            </a:extLst>
          </p:cNvPr>
          <p:cNvSpPr/>
          <p:nvPr/>
        </p:nvSpPr>
        <p:spPr bwMode="auto">
          <a:xfrm>
            <a:off x="2540442" y="4356321"/>
            <a:ext cx="1362323" cy="304800"/>
          </a:xfrm>
          <a:prstGeom prst="rect">
            <a:avLst/>
          </a:prstGeom>
          <a:solidFill>
            <a:srgbClr val="99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8" fontAlgn="base">
              <a:spcBef>
                <a:spcPct val="0"/>
              </a:spcBef>
              <a:spcAft>
                <a:spcPct val="0"/>
              </a:spcAft>
            </a:pPr>
            <a:r>
              <a:rPr kumimoji="1" lang="en-US" b="1" dirty="0">
                <a:solidFill>
                  <a:schemeClr val="bg2"/>
                </a:solidFill>
                <a:latin typeface="Verdana" pitchFamily="45" charset="0"/>
              </a:rPr>
              <a:t>2020</a:t>
            </a:r>
          </a:p>
        </p:txBody>
      </p:sp>
      <p:sp>
        <p:nvSpPr>
          <p:cNvPr id="46" name="Rectangle 45">
            <a:extLst>
              <a:ext uri="{FF2B5EF4-FFF2-40B4-BE49-F238E27FC236}">
                <a16:creationId xmlns:a16="http://schemas.microsoft.com/office/drawing/2014/main" id="{B177845E-DD23-73F6-E210-AB156F6B9B2A}"/>
              </a:ext>
            </a:extLst>
          </p:cNvPr>
          <p:cNvSpPr/>
          <p:nvPr/>
        </p:nvSpPr>
        <p:spPr bwMode="auto">
          <a:xfrm>
            <a:off x="3591173" y="4661121"/>
            <a:ext cx="5543551" cy="475112"/>
          </a:xfrm>
          <a:prstGeom prst="rect">
            <a:avLst/>
          </a:prstGeom>
          <a:solidFill>
            <a:srgbClr val="FF2CF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8" fontAlgn="base">
              <a:spcBef>
                <a:spcPct val="0"/>
              </a:spcBef>
              <a:spcAft>
                <a:spcPct val="0"/>
              </a:spcAft>
            </a:pPr>
            <a:r>
              <a:rPr kumimoji="1" lang="en-US" b="1" dirty="0">
                <a:solidFill>
                  <a:schemeClr val="bg2"/>
                </a:solidFill>
                <a:latin typeface="Verdana" pitchFamily="45" charset="0"/>
              </a:rPr>
              <a:t>UC Digital Screen Campus</a:t>
            </a:r>
          </a:p>
        </p:txBody>
      </p:sp>
      <p:sp>
        <p:nvSpPr>
          <p:cNvPr id="47" name="Rectangle 46">
            <a:extLst>
              <a:ext uri="{FF2B5EF4-FFF2-40B4-BE49-F238E27FC236}">
                <a16:creationId xmlns:a16="http://schemas.microsoft.com/office/drawing/2014/main" id="{F9AF751D-D98D-2AF3-124C-D1B4480CD665}"/>
              </a:ext>
            </a:extLst>
          </p:cNvPr>
          <p:cNvSpPr/>
          <p:nvPr/>
        </p:nvSpPr>
        <p:spPr bwMode="auto">
          <a:xfrm>
            <a:off x="2228850" y="4661120"/>
            <a:ext cx="1362323" cy="475111"/>
          </a:xfrm>
          <a:prstGeom prst="rect">
            <a:avLst/>
          </a:prstGeom>
          <a:solidFill>
            <a:srgbClr val="FF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8" fontAlgn="base">
              <a:spcBef>
                <a:spcPct val="0"/>
              </a:spcBef>
              <a:spcAft>
                <a:spcPct val="0"/>
              </a:spcAft>
            </a:pPr>
            <a:r>
              <a:rPr kumimoji="1" lang="en-US" b="1" dirty="0">
                <a:solidFill>
                  <a:schemeClr val="bg2"/>
                </a:solidFill>
                <a:latin typeface="Verdana" pitchFamily="45" charset="0"/>
              </a:rPr>
              <a:t>2021+</a:t>
            </a:r>
          </a:p>
        </p:txBody>
      </p:sp>
    </p:spTree>
    <p:extLst>
      <p:ext uri="{BB962C8B-B14F-4D97-AF65-F5344CB8AC3E}">
        <p14:creationId xmlns:p14="http://schemas.microsoft.com/office/powerpoint/2010/main" val="3203299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23A7DAA-9DAB-453C-82F6-448416B95835}"/>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6582888" y="-628"/>
            <a:ext cx="2559215" cy="4454353"/>
          </a:xfrm>
          <a:prstGeom prst="rect">
            <a:avLst/>
          </a:prstGeom>
          <a:ln w="12700">
            <a:solidFill>
              <a:schemeClr val="tx1"/>
            </a:solidFill>
          </a:ln>
        </p:spPr>
      </p:pic>
      <p:pic>
        <p:nvPicPr>
          <p:cNvPr id="5" name="Picture 4">
            <a:extLst>
              <a:ext uri="{FF2B5EF4-FFF2-40B4-BE49-F238E27FC236}">
                <a16:creationId xmlns:a16="http://schemas.microsoft.com/office/drawing/2014/main" id="{E6421189-DD80-47CC-A23A-124CBF1AC93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257550" y="-629"/>
            <a:ext cx="1953738" cy="4473692"/>
          </a:xfrm>
          <a:prstGeom prst="rect">
            <a:avLst/>
          </a:prstGeom>
          <a:ln w="12700">
            <a:solidFill>
              <a:schemeClr val="tx1"/>
            </a:solidFill>
          </a:ln>
        </p:spPr>
      </p:pic>
      <p:pic>
        <p:nvPicPr>
          <p:cNvPr id="7" name="Picture 6">
            <a:extLst>
              <a:ext uri="{FF2B5EF4-FFF2-40B4-BE49-F238E27FC236}">
                <a16:creationId xmlns:a16="http://schemas.microsoft.com/office/drawing/2014/main" id="{3E6E5F63-9A5D-493D-AC1D-A1E196F4C072}"/>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543051" y="0"/>
            <a:ext cx="1712603" cy="4473064"/>
          </a:xfrm>
          <a:prstGeom prst="rect">
            <a:avLst/>
          </a:prstGeom>
          <a:ln w="12700">
            <a:solidFill>
              <a:schemeClr val="tx1"/>
            </a:solidFill>
          </a:ln>
        </p:spPr>
      </p:pic>
      <p:pic>
        <p:nvPicPr>
          <p:cNvPr id="9" name="Picture 8">
            <a:extLst>
              <a:ext uri="{FF2B5EF4-FFF2-40B4-BE49-F238E27FC236}">
                <a16:creationId xmlns:a16="http://schemas.microsoft.com/office/drawing/2014/main" id="{916C7768-6B33-4466-86A4-0A3030F43DAA}"/>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0" y="-1"/>
            <a:ext cx="1543050" cy="4473064"/>
          </a:xfrm>
          <a:prstGeom prst="rect">
            <a:avLst/>
          </a:prstGeom>
          <a:ln w="12700">
            <a:solidFill>
              <a:schemeClr val="tx1"/>
            </a:solidFill>
          </a:ln>
        </p:spPr>
      </p:pic>
      <p:pic>
        <p:nvPicPr>
          <p:cNvPr id="11" name="Picture 10">
            <a:extLst>
              <a:ext uri="{FF2B5EF4-FFF2-40B4-BE49-F238E27FC236}">
                <a16:creationId xmlns:a16="http://schemas.microsoft.com/office/drawing/2014/main" id="{0A9FE41E-21FA-4874-ADA3-19CE16B8056D}"/>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5200651" y="-628"/>
            <a:ext cx="1845788" cy="4454353"/>
          </a:xfrm>
          <a:prstGeom prst="rect">
            <a:avLst/>
          </a:prstGeom>
          <a:ln w="12700">
            <a:solidFill>
              <a:schemeClr val="tx1"/>
            </a:solidFill>
          </a:ln>
        </p:spPr>
      </p:pic>
      <p:sp>
        <p:nvSpPr>
          <p:cNvPr id="14" name="Rectangle 13">
            <a:extLst>
              <a:ext uri="{FF2B5EF4-FFF2-40B4-BE49-F238E27FC236}">
                <a16:creationId xmlns:a16="http://schemas.microsoft.com/office/drawing/2014/main" id="{01FEE18B-F0F6-41F7-8D95-85885F1FF43D}"/>
              </a:ext>
            </a:extLst>
          </p:cNvPr>
          <p:cNvSpPr/>
          <p:nvPr/>
        </p:nvSpPr>
        <p:spPr>
          <a:xfrm>
            <a:off x="-1898" y="2514600"/>
            <a:ext cx="9144000" cy="1977175"/>
          </a:xfrm>
          <a:prstGeom prst="rect">
            <a:avLst/>
          </a:prstGeom>
          <a:gradFill>
            <a:gsLst>
              <a:gs pos="885">
                <a:schemeClr val="tx1">
                  <a:alpha val="0"/>
                </a:schemeClr>
              </a:gs>
              <a:gs pos="35000">
                <a:schemeClr val="tx1">
                  <a:alpha val="64694"/>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Title 15">
            <a:extLst>
              <a:ext uri="{FF2B5EF4-FFF2-40B4-BE49-F238E27FC236}">
                <a16:creationId xmlns:a16="http://schemas.microsoft.com/office/drawing/2014/main" id="{07BD6991-466E-4917-BF04-E410C488BC16}"/>
              </a:ext>
            </a:extLst>
          </p:cNvPr>
          <p:cNvSpPr>
            <a:spLocks noGrp="1"/>
          </p:cNvSpPr>
          <p:nvPr>
            <p:ph type="title"/>
          </p:nvPr>
        </p:nvSpPr>
        <p:spPr>
          <a:xfrm>
            <a:off x="-1898" y="-1"/>
            <a:ext cx="9144000" cy="1289305"/>
          </a:xfrm>
          <a:gradFill>
            <a:gsLst>
              <a:gs pos="885">
                <a:schemeClr val="tx1"/>
              </a:gs>
              <a:gs pos="35000">
                <a:schemeClr val="tx1">
                  <a:alpha val="64694"/>
                </a:schemeClr>
              </a:gs>
              <a:gs pos="100000">
                <a:schemeClr val="tx1">
                  <a:alpha val="0"/>
                </a:schemeClr>
              </a:gs>
            </a:gsLst>
            <a:lin ang="5400000" scaled="0"/>
          </a:gradFill>
        </p:spPr>
        <p:txBody>
          <a:bodyPr>
            <a:normAutofit/>
          </a:bodyPr>
          <a:lstStyle/>
          <a:p>
            <a:pPr algn="l"/>
            <a:r>
              <a:rPr lang="en-US" dirty="0"/>
              <a:t> INCREDIBLEY AWESOME ALUMNI</a:t>
            </a:r>
          </a:p>
        </p:txBody>
      </p:sp>
      <p:sp>
        <p:nvSpPr>
          <p:cNvPr id="2" name="Subtitle 1">
            <a:extLst>
              <a:ext uri="{FF2B5EF4-FFF2-40B4-BE49-F238E27FC236}">
                <a16:creationId xmlns:a16="http://schemas.microsoft.com/office/drawing/2014/main" id="{B9269CD5-A021-59D0-0056-1414F01BE59D}"/>
              </a:ext>
            </a:extLst>
          </p:cNvPr>
          <p:cNvSpPr>
            <a:spLocks noGrp="1"/>
          </p:cNvSpPr>
          <p:nvPr>
            <p:ph type="subTitle" idx="1"/>
          </p:nvPr>
        </p:nvSpPr>
        <p:spPr/>
        <p:txBody>
          <a:bodyPr>
            <a:normAutofit fontScale="92500" lnSpcReduction="20000"/>
          </a:bodyPr>
          <a:lstStyle/>
          <a:p>
            <a:endParaRPr lang="en-US"/>
          </a:p>
        </p:txBody>
      </p:sp>
      <p:sp>
        <p:nvSpPr>
          <p:cNvPr id="17" name="Rectangle 16">
            <a:extLst>
              <a:ext uri="{FF2B5EF4-FFF2-40B4-BE49-F238E27FC236}">
                <a16:creationId xmlns:a16="http://schemas.microsoft.com/office/drawing/2014/main" id="{E356652D-3F99-4345-AA0F-D5F1E8F4650B}"/>
              </a:ext>
            </a:extLst>
          </p:cNvPr>
          <p:cNvSpPr/>
          <p:nvPr/>
        </p:nvSpPr>
        <p:spPr>
          <a:xfrm>
            <a:off x="11429" y="3154680"/>
            <a:ext cx="1539256" cy="971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50" b="1" dirty="0"/>
              <a:t>ALEX CUTTING</a:t>
            </a:r>
          </a:p>
          <a:p>
            <a:pPr algn="ctr"/>
            <a:r>
              <a:rPr lang="en-US" sz="900" dirty="0"/>
              <a:t>Senior Assoc. Producer HALO</a:t>
            </a:r>
          </a:p>
          <a:p>
            <a:pPr algn="ctr"/>
            <a:r>
              <a:rPr lang="en-US" sz="900" dirty="0"/>
              <a:t>Microsoft / 343</a:t>
            </a:r>
          </a:p>
        </p:txBody>
      </p:sp>
      <p:sp>
        <p:nvSpPr>
          <p:cNvPr id="19" name="Rectangle 18">
            <a:extLst>
              <a:ext uri="{FF2B5EF4-FFF2-40B4-BE49-F238E27FC236}">
                <a16:creationId xmlns:a16="http://schemas.microsoft.com/office/drawing/2014/main" id="{02F1D350-61A8-49A3-95CE-A4EDBFEBD33E}"/>
              </a:ext>
            </a:extLst>
          </p:cNvPr>
          <p:cNvSpPr/>
          <p:nvPr/>
        </p:nvSpPr>
        <p:spPr>
          <a:xfrm>
            <a:off x="1552581" y="3154680"/>
            <a:ext cx="1595619" cy="971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50" b="1" dirty="0"/>
              <a:t>CLAUDE JEROME</a:t>
            </a:r>
          </a:p>
          <a:p>
            <a:pPr algn="ctr"/>
            <a:r>
              <a:rPr lang="en-US" sz="900" dirty="0"/>
              <a:t>Gameplay Designer DESTINY</a:t>
            </a:r>
          </a:p>
          <a:p>
            <a:pPr algn="ctr"/>
            <a:r>
              <a:rPr lang="en-US" sz="900" dirty="0"/>
              <a:t>Bungie</a:t>
            </a:r>
          </a:p>
        </p:txBody>
      </p:sp>
      <p:sp>
        <p:nvSpPr>
          <p:cNvPr id="20" name="Rectangle 19">
            <a:extLst>
              <a:ext uri="{FF2B5EF4-FFF2-40B4-BE49-F238E27FC236}">
                <a16:creationId xmlns:a16="http://schemas.microsoft.com/office/drawing/2014/main" id="{342F68E5-35EF-49B3-8FEB-CF0AC5BBECA7}"/>
              </a:ext>
            </a:extLst>
          </p:cNvPr>
          <p:cNvSpPr/>
          <p:nvPr/>
        </p:nvSpPr>
        <p:spPr>
          <a:xfrm>
            <a:off x="3093735" y="3154680"/>
            <a:ext cx="2345047" cy="971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50" b="1" dirty="0"/>
              <a:t>DUSTIN KOCHENSPARGER</a:t>
            </a:r>
          </a:p>
          <a:p>
            <a:pPr algn="ctr"/>
            <a:r>
              <a:rPr lang="en-US" sz="900" dirty="0"/>
              <a:t>Line Producer DLC</a:t>
            </a:r>
          </a:p>
          <a:p>
            <a:pPr algn="ctr"/>
            <a:r>
              <a:rPr lang="en-US" sz="900" dirty="0"/>
              <a:t>DESTINY</a:t>
            </a:r>
          </a:p>
          <a:p>
            <a:pPr algn="ctr"/>
            <a:r>
              <a:rPr lang="en-US" sz="900" dirty="0"/>
              <a:t>Bungie</a:t>
            </a:r>
          </a:p>
          <a:p>
            <a:pPr algn="ctr"/>
            <a:r>
              <a:rPr lang="en-US" sz="900" dirty="0"/>
              <a:t>DB Creations</a:t>
            </a:r>
          </a:p>
        </p:txBody>
      </p:sp>
      <p:sp>
        <p:nvSpPr>
          <p:cNvPr id="21" name="Rectangle 20">
            <a:extLst>
              <a:ext uri="{FF2B5EF4-FFF2-40B4-BE49-F238E27FC236}">
                <a16:creationId xmlns:a16="http://schemas.microsoft.com/office/drawing/2014/main" id="{09D61094-C520-4F65-9C1F-6CDE989BEB2F}"/>
              </a:ext>
            </a:extLst>
          </p:cNvPr>
          <p:cNvSpPr/>
          <p:nvPr/>
        </p:nvSpPr>
        <p:spPr>
          <a:xfrm>
            <a:off x="5335265" y="3154680"/>
            <a:ext cx="1595619" cy="971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50" b="1" dirty="0"/>
              <a:t>SELA DAVIS</a:t>
            </a:r>
          </a:p>
          <a:p>
            <a:pPr algn="ctr"/>
            <a:r>
              <a:rPr lang="en-US" sz="900" dirty="0"/>
              <a:t>Platform Engineer</a:t>
            </a:r>
          </a:p>
          <a:p>
            <a:pPr algn="ctr"/>
            <a:r>
              <a:rPr lang="en-US" sz="900" dirty="0"/>
              <a:t>XBOX / XBOX Live</a:t>
            </a:r>
          </a:p>
          <a:p>
            <a:pPr algn="ctr"/>
            <a:r>
              <a:rPr lang="en-US" sz="900" dirty="0"/>
              <a:t>Microsoft</a:t>
            </a:r>
          </a:p>
          <a:p>
            <a:pPr algn="ctr"/>
            <a:r>
              <a:rPr lang="en-US" sz="900" dirty="0" err="1"/>
              <a:t>VReal</a:t>
            </a:r>
            <a:endParaRPr lang="en-US" sz="900" dirty="0"/>
          </a:p>
        </p:txBody>
      </p:sp>
      <p:sp>
        <p:nvSpPr>
          <p:cNvPr id="22" name="Rectangle 21">
            <a:extLst>
              <a:ext uri="{FF2B5EF4-FFF2-40B4-BE49-F238E27FC236}">
                <a16:creationId xmlns:a16="http://schemas.microsoft.com/office/drawing/2014/main" id="{6A43EF8E-C6C7-434A-B0C8-6C4802B85387}"/>
              </a:ext>
            </a:extLst>
          </p:cNvPr>
          <p:cNvSpPr/>
          <p:nvPr/>
        </p:nvSpPr>
        <p:spPr>
          <a:xfrm>
            <a:off x="7055970" y="3154680"/>
            <a:ext cx="2040412" cy="971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50" b="1" dirty="0"/>
              <a:t>ANNA SWEET</a:t>
            </a:r>
          </a:p>
          <a:p>
            <a:pPr algn="ctr"/>
            <a:r>
              <a:rPr lang="en-US" sz="900" dirty="0"/>
              <a:t>Director of 3</a:t>
            </a:r>
            <a:r>
              <a:rPr lang="en-US" sz="900" baseline="30000" dirty="0"/>
              <a:t>rd</a:t>
            </a:r>
            <a:r>
              <a:rPr lang="en-US" sz="900" dirty="0"/>
              <a:t> Party Development</a:t>
            </a:r>
          </a:p>
          <a:p>
            <a:pPr algn="ctr"/>
            <a:r>
              <a:rPr lang="en-US" sz="900" dirty="0"/>
              <a:t>STEAM / Valve</a:t>
            </a:r>
          </a:p>
          <a:p>
            <a:pPr algn="ctr"/>
            <a:endParaRPr lang="en-US" sz="900" dirty="0"/>
          </a:p>
          <a:p>
            <a:pPr algn="ctr"/>
            <a:r>
              <a:rPr lang="en-US" sz="900" dirty="0"/>
              <a:t>Oculus/Meta</a:t>
            </a:r>
          </a:p>
          <a:p>
            <a:pPr algn="ctr"/>
            <a:r>
              <a:rPr lang="en-US" sz="900" dirty="0"/>
              <a:t>Microsoft XBOX</a:t>
            </a:r>
          </a:p>
          <a:p>
            <a:pPr algn="ctr"/>
            <a:endParaRPr lang="en-US" sz="900" dirty="0"/>
          </a:p>
          <a:p>
            <a:pPr algn="ctr"/>
            <a:r>
              <a:rPr lang="en-US" sz="900" dirty="0"/>
              <a:t>CEO, Bad Robot Games</a:t>
            </a:r>
          </a:p>
        </p:txBody>
      </p:sp>
    </p:spTree>
    <p:extLst>
      <p:ext uri="{BB962C8B-B14F-4D97-AF65-F5344CB8AC3E}">
        <p14:creationId xmlns:p14="http://schemas.microsoft.com/office/powerpoint/2010/main" val="538590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60" y="0"/>
            <a:ext cx="5143500" cy="5143500"/>
          </a:xfrm>
          <a:prstGeom prst="rect">
            <a:avLst/>
          </a:prstGeom>
          <a:ln>
            <a:solidFill>
              <a:schemeClr val="tx1"/>
            </a:solidFill>
          </a:ln>
        </p:spPr>
      </p:pic>
      <p:sp>
        <p:nvSpPr>
          <p:cNvPr id="7" name="Rectangle 6"/>
          <p:cNvSpPr/>
          <p:nvPr/>
        </p:nvSpPr>
        <p:spPr>
          <a:xfrm>
            <a:off x="1593740" y="2496662"/>
            <a:ext cx="5829300" cy="742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solidFill>
                  <a:schemeClr val="tx1"/>
                </a:solidFill>
              </a:rPr>
              <a:t>C  O  N  V  E  R  G  E  N  C  E</a:t>
            </a:r>
          </a:p>
        </p:txBody>
      </p:sp>
      <p:sp>
        <p:nvSpPr>
          <p:cNvPr id="9" name="Rectangle 8"/>
          <p:cNvSpPr/>
          <p:nvPr/>
        </p:nvSpPr>
        <p:spPr>
          <a:xfrm>
            <a:off x="1657350" y="2514600"/>
            <a:ext cx="5829300" cy="742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solidFill>
                  <a:schemeClr val="bg1"/>
                </a:solidFill>
              </a:rPr>
              <a:t>C  O  N  V  E  R  G  E  N  C  E</a:t>
            </a:r>
          </a:p>
        </p:txBody>
      </p:sp>
      <p:sp>
        <p:nvSpPr>
          <p:cNvPr id="3" name="Subtitle 2">
            <a:extLst>
              <a:ext uri="{FF2B5EF4-FFF2-40B4-BE49-F238E27FC236}">
                <a16:creationId xmlns:a16="http://schemas.microsoft.com/office/drawing/2014/main" id="{44F0BD8C-58DA-ECED-B263-BDD72D15FF88}"/>
              </a:ext>
            </a:extLst>
          </p:cNvPr>
          <p:cNvSpPr>
            <a:spLocks noGrp="1"/>
          </p:cNvSpPr>
          <p:nvPr>
            <p:ph type="subTitle" idx="1"/>
          </p:nvPr>
        </p:nvSpPr>
        <p:spPr/>
        <p:txBody>
          <a:bodyPr>
            <a:normAutofit fontScale="92500" lnSpcReduction="20000"/>
          </a:bodyPr>
          <a:lstStyle/>
          <a:p>
            <a:endParaRPr lang="en-US"/>
          </a:p>
        </p:txBody>
      </p:sp>
      <p:sp>
        <p:nvSpPr>
          <p:cNvPr id="4" name="Text Placeholder 3">
            <a:extLst>
              <a:ext uri="{FF2B5EF4-FFF2-40B4-BE49-F238E27FC236}">
                <a16:creationId xmlns:a16="http://schemas.microsoft.com/office/drawing/2014/main" id="{3413D70A-1E79-FEFB-5080-76EB89CE40B1}"/>
              </a:ext>
            </a:extLst>
          </p:cNvPr>
          <p:cNvSpPr>
            <a:spLocks noGrp="1"/>
          </p:cNvSpPr>
          <p:nvPr>
            <p:ph type="body" idx="2"/>
          </p:nvPr>
        </p:nvSpPr>
        <p:spPr/>
        <p:txBody>
          <a:bodyPr/>
          <a:lstStyle/>
          <a:p>
            <a:endParaRPr lang="en-US"/>
          </a:p>
        </p:txBody>
      </p:sp>
      <p:sp>
        <p:nvSpPr>
          <p:cNvPr id="10" name="Rectangle 9"/>
          <p:cNvSpPr/>
          <p:nvPr/>
        </p:nvSpPr>
        <p:spPr>
          <a:xfrm>
            <a:off x="5213570" y="2571750"/>
            <a:ext cx="3491510" cy="2094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The platforms and technology for film, animation, games, media, and story are converging into new forms, new stories, new experiences, and new knowledge.</a:t>
            </a:r>
          </a:p>
        </p:txBody>
      </p:sp>
    </p:spTree>
    <p:extLst>
      <p:ext uri="{BB962C8B-B14F-4D97-AF65-F5344CB8AC3E}">
        <p14:creationId xmlns:p14="http://schemas.microsoft.com/office/powerpoint/2010/main" val="1269851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C107A-2539-DD3F-3C6A-4487E6D3404A}"/>
              </a:ext>
            </a:extLst>
          </p:cNvPr>
          <p:cNvSpPr>
            <a:spLocks noGrp="1"/>
          </p:cNvSpPr>
          <p:nvPr>
            <p:ph type="title"/>
          </p:nvPr>
        </p:nvSpPr>
        <p:spPr/>
        <p:txBody>
          <a:bodyPr/>
          <a:lstStyle/>
          <a:p>
            <a:pPr algn="l"/>
            <a:r>
              <a:rPr lang="en-US" dirty="0"/>
              <a:t>1. Platform &amp; Distribution</a:t>
            </a:r>
            <a:br>
              <a:rPr lang="en-US" dirty="0"/>
            </a:br>
            <a:br>
              <a:rPr lang="en-US" dirty="0"/>
            </a:br>
            <a:r>
              <a:rPr lang="en-US" dirty="0"/>
              <a:t>2. Content and </a:t>
            </a:r>
            <a:r>
              <a:rPr lang="en-US" dirty="0" err="1"/>
              <a:t>Storyworld</a:t>
            </a:r>
            <a:r>
              <a:rPr lang="en-US" dirty="0"/>
              <a:t>(s)</a:t>
            </a:r>
            <a:br>
              <a:rPr lang="en-US" dirty="0"/>
            </a:br>
            <a:br>
              <a:rPr lang="en-US" dirty="0"/>
            </a:br>
            <a:r>
              <a:rPr lang="en-US" dirty="0"/>
              <a:t>3. Media Creation Tools &amp; Techniques </a:t>
            </a:r>
          </a:p>
        </p:txBody>
      </p:sp>
      <p:sp>
        <p:nvSpPr>
          <p:cNvPr id="3" name="Rectangle 2">
            <a:extLst>
              <a:ext uri="{FF2B5EF4-FFF2-40B4-BE49-F238E27FC236}">
                <a16:creationId xmlns:a16="http://schemas.microsoft.com/office/drawing/2014/main" id="{30DA26ED-43C9-2245-948A-98DD8A5FAAC9}"/>
              </a:ext>
            </a:extLst>
          </p:cNvPr>
          <p:cNvSpPr/>
          <p:nvPr/>
        </p:nvSpPr>
        <p:spPr>
          <a:xfrm>
            <a:off x="6327648" y="488250"/>
            <a:ext cx="2660904" cy="26298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3 Areas of Convergence between Games, Cinema, Mobile, &amp; VR/AR/MR/XR</a:t>
            </a:r>
          </a:p>
        </p:txBody>
      </p:sp>
    </p:spTree>
    <p:extLst>
      <p:ext uri="{BB962C8B-B14F-4D97-AF65-F5344CB8AC3E}">
        <p14:creationId xmlns:p14="http://schemas.microsoft.com/office/powerpoint/2010/main" val="2756904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420A2-CFA9-7008-0158-F4CADFF5CE10}"/>
              </a:ext>
            </a:extLst>
          </p:cNvPr>
          <p:cNvSpPr>
            <a:spLocks noGrp="1"/>
          </p:cNvSpPr>
          <p:nvPr>
            <p:ph type="title"/>
          </p:nvPr>
        </p:nvSpPr>
        <p:spPr>
          <a:xfrm>
            <a:off x="311700" y="650552"/>
            <a:ext cx="8520600" cy="572700"/>
          </a:xfrm>
        </p:spPr>
        <p:txBody>
          <a:bodyPr>
            <a:normAutofit fontScale="90000"/>
          </a:bodyPr>
          <a:lstStyle/>
          <a:p>
            <a:r>
              <a:rPr lang="en-US" dirty="0"/>
              <a:t>A COUPLE OF RECENT EXAMPLES</a:t>
            </a:r>
          </a:p>
        </p:txBody>
      </p:sp>
      <p:sp>
        <p:nvSpPr>
          <p:cNvPr id="3" name="Subtitle 2">
            <a:extLst>
              <a:ext uri="{FF2B5EF4-FFF2-40B4-BE49-F238E27FC236}">
                <a16:creationId xmlns:a16="http://schemas.microsoft.com/office/drawing/2014/main" id="{4EE84F7D-96D4-E21B-3321-AB6C3A053030}"/>
              </a:ext>
            </a:extLst>
          </p:cNvPr>
          <p:cNvSpPr>
            <a:spLocks noGrp="1"/>
          </p:cNvSpPr>
          <p:nvPr>
            <p:ph type="subTitle" idx="1"/>
          </p:nvPr>
        </p:nvSpPr>
        <p:spPr/>
        <p:txBody>
          <a:bodyPr>
            <a:normAutofit fontScale="92500" lnSpcReduction="20000"/>
          </a:bodyPr>
          <a:lstStyle/>
          <a:p>
            <a:endParaRPr lang="en-US"/>
          </a:p>
        </p:txBody>
      </p:sp>
      <p:sp>
        <p:nvSpPr>
          <p:cNvPr id="4" name="Text Placeholder 3">
            <a:extLst>
              <a:ext uri="{FF2B5EF4-FFF2-40B4-BE49-F238E27FC236}">
                <a16:creationId xmlns:a16="http://schemas.microsoft.com/office/drawing/2014/main" id="{71AB121F-F921-A219-CA38-A832B649C86B}"/>
              </a:ext>
            </a:extLst>
          </p:cNvPr>
          <p:cNvSpPr>
            <a:spLocks noGrp="1"/>
          </p:cNvSpPr>
          <p:nvPr>
            <p:ph type="body" idx="2"/>
          </p:nvPr>
        </p:nvSpPr>
        <p:spPr/>
        <p:txBody>
          <a:bodyPr/>
          <a:lstStyle/>
          <a:p>
            <a:endParaRPr lang="en-US"/>
          </a:p>
        </p:txBody>
      </p:sp>
      <p:pic>
        <p:nvPicPr>
          <p:cNvPr id="5" name="Content Placeholder 4" descr="Graphical user interface, text, application, chat or text message&#10;&#10;Description automatically generated">
            <a:extLst>
              <a:ext uri="{FF2B5EF4-FFF2-40B4-BE49-F238E27FC236}">
                <a16:creationId xmlns:a16="http://schemas.microsoft.com/office/drawing/2014/main" id="{2FA60164-E865-19E8-EBFA-70E7198B9BD3}"/>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6550025" y="1200150"/>
            <a:ext cx="2593975" cy="2065338"/>
          </a:xfrm>
        </p:spPr>
      </p:pic>
      <p:pic>
        <p:nvPicPr>
          <p:cNvPr id="8" name="Picture 7">
            <a:extLst>
              <a:ext uri="{FF2B5EF4-FFF2-40B4-BE49-F238E27FC236}">
                <a16:creationId xmlns:a16="http://schemas.microsoft.com/office/drawing/2014/main" id="{4CFAACB3-D197-0C3B-1D9C-C696840EBDE5}"/>
              </a:ext>
            </a:extLst>
          </p:cNvPr>
          <p:cNvPicPr>
            <a:picLocks noChangeAspect="1"/>
          </p:cNvPicPr>
          <p:nvPr/>
        </p:nvPicPr>
        <p:blipFill rotWithShape="1">
          <a:blip r:embed="rId4"/>
          <a:srcRect l="9550"/>
          <a:stretch/>
        </p:blipFill>
        <p:spPr>
          <a:xfrm>
            <a:off x="0" y="1185863"/>
            <a:ext cx="3600450" cy="2080168"/>
          </a:xfrm>
          <a:prstGeom prst="rect">
            <a:avLst/>
          </a:prstGeom>
        </p:spPr>
      </p:pic>
      <p:pic>
        <p:nvPicPr>
          <p:cNvPr id="10" name="Picture 9" descr="Logo&#10;&#10;Description automatically generated">
            <a:extLst>
              <a:ext uri="{FF2B5EF4-FFF2-40B4-BE49-F238E27FC236}">
                <a16:creationId xmlns:a16="http://schemas.microsoft.com/office/drawing/2014/main" id="{5EDA305F-9C8B-4AD9-AE57-ABF8CBA8C6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3180" y="1200151"/>
            <a:ext cx="3689070" cy="2080168"/>
          </a:xfrm>
          <a:prstGeom prst="rect">
            <a:avLst/>
          </a:prstGeom>
        </p:spPr>
      </p:pic>
      <p:sp>
        <p:nvSpPr>
          <p:cNvPr id="11" name="Rectangle 10">
            <a:extLst>
              <a:ext uri="{FF2B5EF4-FFF2-40B4-BE49-F238E27FC236}">
                <a16:creationId xmlns:a16="http://schemas.microsoft.com/office/drawing/2014/main" id="{329BBE38-8EED-516B-2F24-30B092105363}"/>
              </a:ext>
            </a:extLst>
          </p:cNvPr>
          <p:cNvSpPr/>
          <p:nvPr/>
        </p:nvSpPr>
        <p:spPr>
          <a:xfrm>
            <a:off x="-128015" y="3266031"/>
            <a:ext cx="9400032" cy="563020"/>
          </a:xfrm>
          <a:prstGeom prst="rect">
            <a:avLst/>
          </a:prstGeom>
          <a:solidFill>
            <a:srgbClr val="FF2C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lumMod val="75000"/>
                  </a:schemeClr>
                </a:solidFill>
                <a:latin typeface="Arial Black" panose="020B0604020202020204" pitchFamily="34" charset="0"/>
                <a:cs typeface="Arial Black" panose="020B0604020202020204" pitchFamily="34" charset="0"/>
              </a:rPr>
              <a:t>PLUS ANY ”STORY UNIVERSE” OF YOUR CHOICE…</a:t>
            </a:r>
          </a:p>
        </p:txBody>
      </p:sp>
      <p:cxnSp>
        <p:nvCxnSpPr>
          <p:cNvPr id="13" name="Straight Connector 12">
            <a:extLst>
              <a:ext uri="{FF2B5EF4-FFF2-40B4-BE49-F238E27FC236}">
                <a16:creationId xmlns:a16="http://schemas.microsoft.com/office/drawing/2014/main" id="{A3DA7B9E-4F79-7F91-F40D-7C4A9996009A}"/>
              </a:ext>
            </a:extLst>
          </p:cNvPr>
          <p:cNvCxnSpPr/>
          <p:nvPr/>
        </p:nvCxnSpPr>
        <p:spPr>
          <a:xfrm>
            <a:off x="0" y="1185863"/>
            <a:ext cx="9144000" cy="142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DBABAA1-6D0B-F3EB-7B8D-ECD39B77EC6C}"/>
              </a:ext>
            </a:extLst>
          </p:cNvPr>
          <p:cNvCxnSpPr/>
          <p:nvPr/>
        </p:nvCxnSpPr>
        <p:spPr>
          <a:xfrm>
            <a:off x="0" y="3258103"/>
            <a:ext cx="9144000" cy="142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F5291B2-4472-869D-230A-E5CDDBBACB41}"/>
              </a:ext>
            </a:extLst>
          </p:cNvPr>
          <p:cNvCxnSpPr/>
          <p:nvPr/>
        </p:nvCxnSpPr>
        <p:spPr>
          <a:xfrm>
            <a:off x="-14591" y="3829051"/>
            <a:ext cx="9144000" cy="142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1535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47CCA9-4E37-CA92-0175-3F264E53DE79}"/>
              </a:ext>
            </a:extLst>
          </p:cNvPr>
          <p:cNvPicPr>
            <a:picLocks noChangeAspect="1"/>
          </p:cNvPicPr>
          <p:nvPr/>
        </p:nvPicPr>
        <p:blipFill rotWithShape="1">
          <a:blip r:embed="rId3"/>
          <a:srcRect b="16667"/>
          <a:stretch/>
        </p:blipFill>
        <p:spPr>
          <a:xfrm>
            <a:off x="0" y="0"/>
            <a:ext cx="9144000" cy="4286250"/>
          </a:xfrm>
          <a:prstGeom prst="rect">
            <a:avLst/>
          </a:prstGeom>
        </p:spPr>
      </p:pic>
      <p:sp>
        <p:nvSpPr>
          <p:cNvPr id="7" name="Rectangle 6">
            <a:extLst>
              <a:ext uri="{FF2B5EF4-FFF2-40B4-BE49-F238E27FC236}">
                <a16:creationId xmlns:a16="http://schemas.microsoft.com/office/drawing/2014/main" id="{EAADED94-B910-BB8E-3424-B7516C144752}"/>
              </a:ext>
            </a:extLst>
          </p:cNvPr>
          <p:cNvSpPr/>
          <p:nvPr/>
        </p:nvSpPr>
        <p:spPr>
          <a:xfrm>
            <a:off x="0" y="3829050"/>
            <a:ext cx="9144000" cy="457200"/>
          </a:xfrm>
          <a:prstGeom prst="rect">
            <a:avLst/>
          </a:prstGeom>
          <a:solidFill>
            <a:schemeClr val="tx1">
              <a:alpha val="73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FORTNITE PRESENTS… THE RIFT TOUR FEATURING ARIANA GRANDE</a:t>
            </a:r>
          </a:p>
        </p:txBody>
      </p:sp>
      <p:sp>
        <p:nvSpPr>
          <p:cNvPr id="3" name="Subtitle 2">
            <a:extLst>
              <a:ext uri="{FF2B5EF4-FFF2-40B4-BE49-F238E27FC236}">
                <a16:creationId xmlns:a16="http://schemas.microsoft.com/office/drawing/2014/main" id="{C9F62E99-B897-B7D6-B8D1-6BFD593C52A3}"/>
              </a:ext>
            </a:extLst>
          </p:cNvPr>
          <p:cNvSpPr>
            <a:spLocks noGrp="1"/>
          </p:cNvSpPr>
          <p:nvPr>
            <p:ph type="subTitle" idx="1"/>
          </p:nvPr>
        </p:nvSpPr>
        <p:spPr/>
        <p:txBody>
          <a:bodyPr>
            <a:normAutofit fontScale="92500" lnSpcReduction="20000"/>
          </a:bodyPr>
          <a:lstStyle/>
          <a:p>
            <a:endParaRPr lang="en-US"/>
          </a:p>
        </p:txBody>
      </p:sp>
    </p:spTree>
    <p:extLst>
      <p:ext uri="{BB962C8B-B14F-4D97-AF65-F5344CB8AC3E}">
        <p14:creationId xmlns:p14="http://schemas.microsoft.com/office/powerpoint/2010/main" val="4095539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58001" y="-11269"/>
            <a:ext cx="2286000" cy="128016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6858000" cy="5141235"/>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58000" y="3702983"/>
            <a:ext cx="2271713" cy="1445636"/>
          </a:xfrm>
          <a:prstGeom prst="rect">
            <a:avLst/>
          </a:prstGeom>
          <a:ln>
            <a:solidFill>
              <a:schemeClr val="tx1"/>
            </a:solidFill>
          </a:ln>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58001" y="860037"/>
            <a:ext cx="2286000" cy="849866"/>
          </a:xfrm>
          <a:prstGeom prst="rect">
            <a:avLst/>
          </a:prstGeom>
          <a:ln w="12700">
            <a:solidFill>
              <a:schemeClr val="tx1"/>
            </a:solidFill>
          </a:ln>
        </p:spPr>
      </p:pic>
      <p:pic>
        <p:nvPicPr>
          <p:cNvPr id="7" name="Picture 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858001" y="2708895"/>
            <a:ext cx="2288627" cy="1291605"/>
          </a:xfrm>
          <a:prstGeom prst="rect">
            <a:avLst/>
          </a:prstGeom>
          <a:ln>
            <a:solidFill>
              <a:schemeClr val="tx1"/>
            </a:solidFill>
          </a:ln>
        </p:spPr>
      </p:pic>
      <p:pic>
        <p:nvPicPr>
          <p:cNvPr id="6" name="Content Placeholder 3"/>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858000" y="1717286"/>
            <a:ext cx="2286000" cy="994395"/>
          </a:xfrm>
          <a:prstGeom prst="rect">
            <a:avLst/>
          </a:prstGeom>
          <a:ln>
            <a:solidFill>
              <a:schemeClr val="tx1"/>
            </a:solidFill>
          </a:ln>
        </p:spPr>
      </p:pic>
    </p:spTree>
    <p:extLst>
      <p:ext uri="{BB962C8B-B14F-4D97-AF65-F5344CB8AC3E}">
        <p14:creationId xmlns:p14="http://schemas.microsoft.com/office/powerpoint/2010/main" val="23674584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TotalTime>
  <Words>1054</Words>
  <Application>Microsoft Macintosh PowerPoint</Application>
  <PresentationFormat>On-screen Show (16:9)</PresentationFormat>
  <Paragraphs>124</Paragraphs>
  <Slides>20</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Verdana</vt:lpstr>
      <vt:lpstr>Roboto</vt:lpstr>
      <vt:lpstr>Arial Black</vt:lpstr>
      <vt:lpstr>Arial</vt:lpstr>
      <vt:lpstr>Roboto Medium</vt:lpstr>
      <vt:lpstr>Simple Light</vt:lpstr>
      <vt:lpstr>Games, Cinema, Platforms &amp; Interactivity</vt:lpstr>
      <vt:lpstr>HI, I’m ANDY</vt:lpstr>
      <vt:lpstr>A HISTORY OF GAMES &amp; INTERACTIVE MEDIA 1999-202X</vt:lpstr>
      <vt:lpstr> INCREDIBLEY AWESOME ALUMNI</vt:lpstr>
      <vt:lpstr>PowerPoint Presentation</vt:lpstr>
      <vt:lpstr>1. Platform &amp; Distribution  2. Content and Storyworld(s)  3. Media Creation Tools &amp; Techniques </vt:lpstr>
      <vt:lpstr>A COUPLE OF RECENT EXAMPLES</vt:lpstr>
      <vt:lpstr>PowerPoint Presentation</vt:lpstr>
      <vt:lpstr>PowerPoint Presentation</vt:lpstr>
      <vt:lpstr>SOME OF OUR WORK</vt:lpstr>
      <vt:lpstr>PowerPoint Presentation</vt:lpstr>
      <vt:lpstr>MAGIC SPELL STUDIOS @ RIT</vt:lpstr>
      <vt:lpstr>AMERICAN UNIVERSITY FILM &amp; MEDIA ARTS</vt:lpstr>
      <vt:lpstr>PowerPoint Presentation</vt:lpstr>
      <vt:lpstr>PowerPoint Presentation</vt:lpstr>
      <vt:lpstr>PowerPoint Presentation</vt:lpstr>
      <vt:lpstr>FINAL THOUGHT</vt:lpstr>
      <vt:lpstr>PowerPoint Presentation</vt:lpstr>
      <vt:lpstr>PowerPoint Presentation</vt:lpstr>
      <vt:lpstr>THANK YOU (please email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Games, Film, Platforms &amp; Interactivity</dc:title>
  <cp:lastModifiedBy>Andy Phelps</cp:lastModifiedBy>
  <cp:revision>4</cp:revision>
  <dcterms:modified xsi:type="dcterms:W3CDTF">2023-08-22T22:40:02Z</dcterms:modified>
</cp:coreProperties>
</file>