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8"/>
  </p:notesMasterIdLst>
  <p:sldIdLst>
    <p:sldId id="557" r:id="rId2"/>
    <p:sldId id="544" r:id="rId3"/>
    <p:sldId id="566" r:id="rId4"/>
    <p:sldId id="558" r:id="rId5"/>
    <p:sldId id="560" r:id="rId6"/>
    <p:sldId id="564" r:id="rId7"/>
    <p:sldId id="575" r:id="rId8"/>
    <p:sldId id="313" r:id="rId9"/>
    <p:sldId id="314" r:id="rId10"/>
    <p:sldId id="315" r:id="rId11"/>
    <p:sldId id="568" r:id="rId12"/>
    <p:sldId id="260" r:id="rId13"/>
    <p:sldId id="261" r:id="rId14"/>
    <p:sldId id="263" r:id="rId15"/>
    <p:sldId id="264" r:id="rId16"/>
    <p:sldId id="265" r:id="rId17"/>
    <p:sldId id="275" r:id="rId18"/>
    <p:sldId id="271" r:id="rId19"/>
    <p:sldId id="269" r:id="rId20"/>
    <p:sldId id="266" r:id="rId21"/>
    <p:sldId id="267" r:id="rId22"/>
    <p:sldId id="268" r:id="rId23"/>
    <p:sldId id="270" r:id="rId24"/>
    <p:sldId id="278" r:id="rId25"/>
    <p:sldId id="565" r:id="rId26"/>
    <p:sldId id="569" r:id="rId27"/>
    <p:sldId id="571" r:id="rId28"/>
    <p:sldId id="573" r:id="rId29"/>
    <p:sldId id="563" r:id="rId30"/>
    <p:sldId id="572" r:id="rId31"/>
    <p:sldId id="570" r:id="rId32"/>
    <p:sldId id="282" r:id="rId33"/>
    <p:sldId id="283" r:id="rId34"/>
    <p:sldId id="574" r:id="rId35"/>
    <p:sldId id="516" r:id="rId36"/>
    <p:sldId id="52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7ACA"/>
    <a:srgbClr val="8DE5D8"/>
    <a:srgbClr val="FF2CF8"/>
    <a:srgbClr val="1683C3"/>
    <a:srgbClr val="82F1F9"/>
    <a:srgbClr val="266998"/>
    <a:srgbClr val="FF00FF"/>
    <a:srgbClr val="9966FF"/>
    <a:srgbClr val="006C75"/>
    <a:srgbClr val="00717B"/>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22" autoAdjust="0"/>
    <p:restoredTop sz="83600" autoAdjust="0"/>
  </p:normalViewPr>
  <p:slideViewPr>
    <p:cSldViewPr>
      <p:cViewPr varScale="1">
        <p:scale>
          <a:sx n="71" d="100"/>
          <a:sy n="71" d="100"/>
        </p:scale>
        <p:origin x="751" y="3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4.769"/>
    </inkml:context>
    <inkml:brush xml:id="br0">
      <inkml:brushProperty name="width" value="0.05" units="cm"/>
      <inkml:brushProperty name="height" value="0.05" units="cm"/>
    </inkml:brush>
  </inkml:definitions>
  <inkml:trace contextRef="#ctx0" brushRef="#br0">1 64 5504,'5'-16'2112,"0"7"-1664,18 1-256,-13 4-160,9-1-800,4-2-224,10 2-1056,6-4-416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5.640"/>
    </inkml:context>
    <inkml:brush xml:id="br0">
      <inkml:brushProperty name="width" value="0.05" units="cm"/>
      <inkml:brushProperty name="height" value="0.05" units="cm"/>
    </inkml:brush>
  </inkml:definitions>
  <inkml:trace contextRef="#ctx0" brushRef="#br0">23 18 9216,'-17'-18'3424,"12"18"-2656,5 5-384,0-5-256,8 0-416,3 4 32,3-1-288,0 3-64,0-6 320,0 0-992,5-6-384,5 3-1248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7:15.402"/>
    </inkml:context>
    <inkml:brush xml:id="br0">
      <inkml:brushProperty name="width" value="0.05" units="cm"/>
      <inkml:brushProperty name="height" value="0.05" units="cm"/>
    </inkml:brush>
  </inkml:definitions>
  <inkml:trace contextRef="#ctx0" brushRef="#br0">33 22 10752,'-28'-16'4032,"23"11"-3136,5 10-320,0-5-321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D5283-B290-4C9D-A495-3625915AE055}" type="datetimeFigureOut">
              <a:rPr lang="en-US" smtClean="0"/>
              <a:t>3/29/2019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50A4E-9BF1-4BAD-84B0-B89A8DE868A6}" type="slidenum">
              <a:rPr lang="en-US" smtClean="0"/>
              <a:t>‹#›</a:t>
            </a:fld>
            <a:endParaRPr lang="en-US"/>
          </a:p>
        </p:txBody>
      </p:sp>
    </p:spTree>
    <p:extLst>
      <p:ext uri="{BB962C8B-B14F-4D97-AF65-F5344CB8AC3E}">
        <p14:creationId xmlns:p14="http://schemas.microsoft.com/office/powerpoint/2010/main" val="124404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a:t>
            </a:fld>
            <a:endParaRPr lang="en-US"/>
          </a:p>
        </p:txBody>
      </p:sp>
    </p:spTree>
    <p:extLst>
      <p:ext uri="{BB962C8B-B14F-4D97-AF65-F5344CB8AC3E}">
        <p14:creationId xmlns:p14="http://schemas.microsoft.com/office/powerpoint/2010/main" val="4176042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https://news.utexas.edu/2004/03/23/nr_video_games</a:t>
            </a:r>
          </a:p>
          <a:p>
            <a:r>
              <a:rPr lang="en-US" dirty="0"/>
              <a:t>http://www.post-gazette.com/news/health/2012/11/12/TV-video-games-linked-to-obesity/stories/201211120171</a:t>
            </a:r>
          </a:p>
          <a:p>
            <a:r>
              <a:rPr lang="en-US" dirty="0"/>
              <a:t>https://www.healio.com/endocrinology/pediatric-endocrinology/news/print/endocrine-today/%7B9eea3b75-8b3d-407a-b8c6-0aa42aa0cdaf%7D/childrens-health-widely-affected-by-tv-computers-video-games</a:t>
            </a:r>
          </a:p>
          <a:p>
            <a:endParaRPr lang="en-US" dirty="0"/>
          </a:p>
          <a:p>
            <a:endParaRPr lang="en-US" dirty="0"/>
          </a:p>
        </p:txBody>
      </p:sp>
      <p:sp>
        <p:nvSpPr>
          <p:cNvPr id="4" name="Slide Number Placeholder 3"/>
          <p:cNvSpPr>
            <a:spLocks noGrp="1"/>
          </p:cNvSpPr>
          <p:nvPr>
            <p:ph type="sldNum" sz="quarter" idx="10"/>
          </p:nvPr>
        </p:nvSpPr>
        <p:spPr/>
        <p:txBody>
          <a:bodyPr/>
          <a:lstStyle/>
          <a:p>
            <a:fld id="{F5711AD4-C667-4696-9733-02E3DE31E532}" type="slidenum">
              <a:rPr lang="en-US" smtClean="0"/>
              <a:t>20</a:t>
            </a:fld>
            <a:endParaRPr lang="en-US"/>
          </a:p>
        </p:txBody>
      </p:sp>
    </p:spTree>
    <p:extLst>
      <p:ext uri="{BB962C8B-B14F-4D97-AF65-F5344CB8AC3E}">
        <p14:creationId xmlns:p14="http://schemas.microsoft.com/office/powerpoint/2010/main" val="2563397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11AD4-C667-4696-9733-02E3DE31E532}" type="slidenum">
              <a:rPr lang="en-US" smtClean="0"/>
              <a:t>21</a:t>
            </a:fld>
            <a:endParaRPr lang="en-US"/>
          </a:p>
        </p:txBody>
      </p:sp>
    </p:spTree>
    <p:extLst>
      <p:ext uri="{BB962C8B-B14F-4D97-AF65-F5344CB8AC3E}">
        <p14:creationId xmlns:p14="http://schemas.microsoft.com/office/powerpoint/2010/main" val="3579036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Video Killed the Radio Star – Adapted from the speech</a:t>
            </a:r>
            <a:r>
              <a:rPr lang="en-US" baseline="0" dirty="0"/>
              <a:t> given at the 527</a:t>
            </a:r>
            <a:r>
              <a:rPr lang="en-US" baseline="30000" dirty="0"/>
              <a:t>th</a:t>
            </a:r>
            <a:r>
              <a:rPr lang="en-US" baseline="0" dirty="0"/>
              <a:t> Convocation at Booth this past June</a:t>
            </a:r>
          </a:p>
          <a:p>
            <a:r>
              <a:rPr lang="en-US" baseline="0" dirty="0"/>
              <a:t>https://scholar.Princeton.edu/sites/default/files/maguiar/files/leisure-luxuries-labor-june-2017.pdf</a:t>
            </a:r>
          </a:p>
          <a:p>
            <a:r>
              <a:rPr lang="en-US" baseline="0" dirty="0"/>
              <a:t>http://www.chicagotribune.com/business/ct-video-games-jobs-emploment-20160923-story.html</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5711AD4-C667-4696-9733-02E3DE31E532}" type="slidenum">
              <a:rPr lang="en-US" smtClean="0"/>
              <a:t>22</a:t>
            </a:fld>
            <a:endParaRPr lang="en-US"/>
          </a:p>
        </p:txBody>
      </p:sp>
    </p:spTree>
    <p:extLst>
      <p:ext uri="{BB962C8B-B14F-4D97-AF65-F5344CB8AC3E}">
        <p14:creationId xmlns:p14="http://schemas.microsoft.com/office/powerpoint/2010/main" val="2854394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 Lindsay will insert a bibliography here with the</a:t>
            </a:r>
            <a:r>
              <a:rPr lang="en-US" baseline="0" dirty="0"/>
              <a:t> links to articles cited throughout as well as additional pieces of note and studies that are most relevant</a:t>
            </a:r>
          </a:p>
          <a:p>
            <a:endParaRPr lang="en-US" dirty="0"/>
          </a:p>
        </p:txBody>
      </p:sp>
      <p:sp>
        <p:nvSpPr>
          <p:cNvPr id="4" name="Slide Number Placeholder 3"/>
          <p:cNvSpPr>
            <a:spLocks noGrp="1"/>
          </p:cNvSpPr>
          <p:nvPr>
            <p:ph type="sldNum" sz="quarter" idx="10"/>
          </p:nvPr>
        </p:nvSpPr>
        <p:spPr/>
        <p:txBody>
          <a:bodyPr/>
          <a:lstStyle/>
          <a:p>
            <a:fld id="{F5711AD4-C667-4696-9733-02E3DE31E532}" type="slidenum">
              <a:rPr lang="en-US" smtClean="0"/>
              <a:t>24</a:t>
            </a:fld>
            <a:endParaRPr lang="en-US"/>
          </a:p>
        </p:txBody>
      </p:sp>
    </p:spTree>
    <p:extLst>
      <p:ext uri="{BB962C8B-B14F-4D97-AF65-F5344CB8AC3E}">
        <p14:creationId xmlns:p14="http://schemas.microsoft.com/office/powerpoint/2010/main" val="2023381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30</a:t>
            </a:fld>
            <a:endParaRPr lang="en-US"/>
          </a:p>
        </p:txBody>
      </p:sp>
    </p:spTree>
    <p:extLst>
      <p:ext uri="{BB962C8B-B14F-4D97-AF65-F5344CB8AC3E}">
        <p14:creationId xmlns:p14="http://schemas.microsoft.com/office/powerpoint/2010/main" val="1895096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best part of this is that tweet is from 2012</a:t>
            </a:r>
          </a:p>
        </p:txBody>
      </p:sp>
    </p:spTree>
    <p:extLst>
      <p:ext uri="{BB962C8B-B14F-4D97-AF65-F5344CB8AC3E}">
        <p14:creationId xmlns:p14="http://schemas.microsoft.com/office/powerpoint/2010/main" val="3325495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lot was written about how ineffectual the meeting at the WH was, and it was two sides shouting at each other.  But it was also a chance to let a lot of people blow off steam, create some optics, but also</a:t>
            </a:r>
            <a:r>
              <a:rPr lang="en-US" baseline="0" dirty="0"/>
              <a:t> illustrate some bright lines to policy makers.  It started discussions in the rest of policy and politics and what would and wouldn’t work</a:t>
            </a:r>
            <a:endParaRPr lang="en-US" dirty="0"/>
          </a:p>
        </p:txBody>
      </p:sp>
    </p:spTree>
    <p:extLst>
      <p:ext uri="{BB962C8B-B14F-4D97-AF65-F5344CB8AC3E}">
        <p14:creationId xmlns:p14="http://schemas.microsoft.com/office/powerpoint/2010/main" val="3657451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36</a:t>
            </a:fld>
            <a:endParaRPr lang="en-US"/>
          </a:p>
        </p:txBody>
      </p:sp>
    </p:spTree>
    <p:extLst>
      <p:ext uri="{BB962C8B-B14F-4D97-AF65-F5344CB8AC3E}">
        <p14:creationId xmlns:p14="http://schemas.microsoft.com/office/powerpoint/2010/main" val="221170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WE IN YOUR STATE?  Data map from Entertainment Software Association</a:t>
            </a:r>
          </a:p>
        </p:txBody>
      </p:sp>
      <p:sp>
        <p:nvSpPr>
          <p:cNvPr id="4" name="Slide Number Placeholder 3"/>
          <p:cNvSpPr>
            <a:spLocks noGrp="1"/>
          </p:cNvSpPr>
          <p:nvPr>
            <p:ph type="sldNum" sz="quarter" idx="5"/>
          </p:nvPr>
        </p:nvSpPr>
        <p:spPr/>
        <p:txBody>
          <a:bodyPr/>
          <a:lstStyle/>
          <a:p>
            <a:fld id="{22150A4E-9BF1-4BAD-84B0-B89A8DE868A6}" type="slidenum">
              <a:rPr lang="en-US" smtClean="0"/>
              <a:t>5</a:t>
            </a:fld>
            <a:endParaRPr lang="en-US"/>
          </a:p>
        </p:txBody>
      </p:sp>
    </p:spTree>
    <p:extLst>
      <p:ext uri="{BB962C8B-B14F-4D97-AF65-F5344CB8AC3E}">
        <p14:creationId xmlns:p14="http://schemas.microsoft.com/office/powerpoint/2010/main" val="162258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lvl1pPr>
              <a:defRPr sz="1200">
                <a:latin typeface="+mn-lt"/>
                <a:ea typeface="+mn-ea"/>
                <a:cs typeface="+mn-cs"/>
                <a:sym typeface="Calibri"/>
              </a:defRPr>
            </a:lvl1pPr>
          </a:lstStyle>
          <a:p>
            <a:endParaRPr dirty="0"/>
          </a:p>
        </p:txBody>
      </p:sp>
    </p:spTree>
    <p:extLst>
      <p:ext uri="{BB962C8B-B14F-4D97-AF65-F5344CB8AC3E}">
        <p14:creationId xmlns:p14="http://schemas.microsoft.com/office/powerpoint/2010/main" val="881345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lvl1pPr>
              <a:defRPr sz="1200">
                <a:latin typeface="+mn-lt"/>
                <a:ea typeface="+mn-ea"/>
                <a:cs typeface="+mn-cs"/>
                <a:sym typeface="Calibri"/>
              </a:defRPr>
            </a:lvl1pPr>
          </a:lstStyle>
          <a:p>
            <a:endParaRPr dirty="0"/>
          </a:p>
        </p:txBody>
      </p:sp>
    </p:spTree>
    <p:extLst>
      <p:ext uri="{BB962C8B-B14F-4D97-AF65-F5344CB8AC3E}">
        <p14:creationId xmlns:p14="http://schemas.microsoft.com/office/powerpoint/2010/main" val="3188121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lvl1pPr>
              <a:defRPr sz="1200">
                <a:latin typeface="+mn-lt"/>
                <a:ea typeface="+mn-ea"/>
                <a:cs typeface="+mn-cs"/>
                <a:sym typeface="Calibri"/>
              </a:defRPr>
            </a:lvl1pPr>
          </a:lstStyle>
          <a:p>
            <a:endParaRPr dirty="0"/>
          </a:p>
        </p:txBody>
      </p:sp>
    </p:spTree>
    <p:extLst>
      <p:ext uri="{BB962C8B-B14F-4D97-AF65-F5344CB8AC3E}">
        <p14:creationId xmlns:p14="http://schemas.microsoft.com/office/powerpoint/2010/main" val="2579490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from </a:t>
            </a:r>
            <a:r>
              <a:rPr lang="en-US" dirty="0" err="1"/>
              <a:t>GameInformer</a:t>
            </a:r>
            <a:r>
              <a:rPr lang="en-US" dirty="0"/>
              <a:t> covering </a:t>
            </a:r>
            <a:r>
              <a:rPr lang="en-US" dirty="0" err="1"/>
              <a:t>Fortenite</a:t>
            </a:r>
            <a:r>
              <a:rPr lang="en-US" dirty="0"/>
              <a:t>: https://www.bing.com/images/search?view=detailV2&amp;ccid=hXkLwpxO&amp;id=0576CA39A94357997C609649DBDEA1DCFA028203&amp;thid=OIP.hXkLwpxOQhYy-JWQRSSA1wHaEY&amp;mediaurl=http%3a%2f%2fwww.xboxygen.com%2fIMG%2fjpg%2ffortnite-gameinformer.jpg&amp;exph=800&amp;expw=1351&amp;q=fortenite&amp;simid=608004708484842375&amp;selectedIndex=19&amp;ajaxhist=0</a:t>
            </a:r>
          </a:p>
          <a:p>
            <a:endParaRPr lang="en-US" dirty="0"/>
          </a:p>
        </p:txBody>
      </p:sp>
      <p:sp>
        <p:nvSpPr>
          <p:cNvPr id="4" name="Slide Number Placeholder 3"/>
          <p:cNvSpPr>
            <a:spLocks noGrp="1"/>
          </p:cNvSpPr>
          <p:nvPr>
            <p:ph type="sldNum" sz="quarter" idx="10"/>
          </p:nvPr>
        </p:nvSpPr>
        <p:spPr/>
        <p:txBody>
          <a:bodyPr/>
          <a:lstStyle/>
          <a:p>
            <a:fld id="{F5711AD4-C667-4696-9733-02E3DE31E532}" type="slidenum">
              <a:rPr lang="en-US" smtClean="0"/>
              <a:t>12</a:t>
            </a:fld>
            <a:endParaRPr lang="en-US"/>
          </a:p>
        </p:txBody>
      </p:sp>
    </p:spTree>
    <p:extLst>
      <p:ext uri="{BB962C8B-B14F-4D97-AF65-F5344CB8AC3E}">
        <p14:creationId xmlns:p14="http://schemas.microsoft.com/office/powerpoint/2010/main" val="942641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from https://www.dailymail.co.uk/news/article-1083649/Judge-blames-ultra-violent-video-game-Grand-Theft-Auto-teenage-thugs-sex-assaults.html where a judge blamed</a:t>
            </a:r>
            <a:r>
              <a:rPr lang="en-US" baseline="0" dirty="0"/>
              <a:t> </a:t>
            </a:r>
            <a:r>
              <a:rPr lang="en-US" baseline="0" dirty="0" err="1"/>
              <a:t>ultrao</a:t>
            </a:r>
            <a:r>
              <a:rPr lang="en-US" baseline="0" dirty="0"/>
              <a:t> violent video games for sexual assault</a:t>
            </a:r>
          </a:p>
          <a:p>
            <a:endParaRPr lang="en-US" dirty="0"/>
          </a:p>
        </p:txBody>
      </p:sp>
      <p:sp>
        <p:nvSpPr>
          <p:cNvPr id="4" name="Slide Number Placeholder 3"/>
          <p:cNvSpPr>
            <a:spLocks noGrp="1"/>
          </p:cNvSpPr>
          <p:nvPr>
            <p:ph type="sldNum" sz="quarter" idx="10"/>
          </p:nvPr>
        </p:nvSpPr>
        <p:spPr/>
        <p:txBody>
          <a:bodyPr/>
          <a:lstStyle/>
          <a:p>
            <a:fld id="{F5711AD4-C667-4696-9733-02E3DE31E532}" type="slidenum">
              <a:rPr lang="en-US" smtClean="0"/>
              <a:t>13</a:t>
            </a:fld>
            <a:endParaRPr lang="en-US"/>
          </a:p>
        </p:txBody>
      </p:sp>
    </p:spTree>
    <p:extLst>
      <p:ext uri="{BB962C8B-B14F-4D97-AF65-F5344CB8AC3E}">
        <p14:creationId xmlns:p14="http://schemas.microsoft.com/office/powerpoint/2010/main" val="1915532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World of </a:t>
            </a:r>
            <a:r>
              <a:rPr lang="en-US" dirty="0" err="1"/>
              <a:t>warfract</a:t>
            </a:r>
            <a:r>
              <a:rPr lang="en-US" dirty="0"/>
              <a:t> banner</a:t>
            </a:r>
            <a:r>
              <a:rPr lang="en-US" baseline="0" dirty="0"/>
              <a:t> from https://www.google.com/</a:t>
            </a:r>
            <a:r>
              <a:rPr lang="en-US" baseline="0" dirty="0" err="1"/>
              <a:t>search?biw</a:t>
            </a:r>
            <a:r>
              <a:rPr lang="en-US" baseline="0" dirty="0"/>
              <a:t>=1630&amp;bih=943&amp;tbm=</a:t>
            </a:r>
            <a:r>
              <a:rPr lang="en-US" baseline="0" dirty="0" err="1"/>
              <a:t>isch&amp;sa</a:t>
            </a:r>
            <a:r>
              <a:rPr lang="en-US" baseline="0" dirty="0"/>
              <a:t>=1&amp;ei=</a:t>
            </a:r>
            <a:r>
              <a:rPr lang="en-US" baseline="0" dirty="0" err="1"/>
              <a:t>RprQW-SGDMye_QbtgqLoBQ&amp;q</a:t>
            </a:r>
            <a:r>
              <a:rPr lang="en-US" baseline="0" dirty="0"/>
              <a:t>=</a:t>
            </a:r>
            <a:r>
              <a:rPr lang="en-US" baseline="0" dirty="0" err="1"/>
              <a:t>world+of+warcraft&amp;oq</a:t>
            </a:r>
            <a:r>
              <a:rPr lang="en-US" baseline="0" dirty="0"/>
              <a:t>=</a:t>
            </a:r>
            <a:r>
              <a:rPr lang="en-US" baseline="0" dirty="0" err="1"/>
              <a:t>world+of+warcraft&amp;gs_l</a:t>
            </a:r>
            <a:r>
              <a:rPr lang="en-US" baseline="0" dirty="0"/>
              <a:t>=img.3..0l10.1372456.1378223..1378337...3.0..2.94.2555.38......1....1..gws-wiz-img.....0..35i39j0i67j0i5i30j0i30.dCddMQ7Mdtk#imgrc=</a:t>
            </a:r>
            <a:r>
              <a:rPr lang="en-US" baseline="0" dirty="0" err="1"/>
              <a:t>YcTE_qoBcEl-cM</a:t>
            </a:r>
            <a:r>
              <a:rPr lang="en-US" baseline="0" dirty="0"/>
              <a:t>:</a:t>
            </a:r>
          </a:p>
          <a:p>
            <a:endParaRPr lang="en-US" dirty="0"/>
          </a:p>
        </p:txBody>
      </p:sp>
      <p:sp>
        <p:nvSpPr>
          <p:cNvPr id="4" name="Slide Number Placeholder 3"/>
          <p:cNvSpPr>
            <a:spLocks noGrp="1"/>
          </p:cNvSpPr>
          <p:nvPr>
            <p:ph type="sldNum" sz="quarter" idx="10"/>
          </p:nvPr>
        </p:nvSpPr>
        <p:spPr/>
        <p:txBody>
          <a:bodyPr/>
          <a:lstStyle/>
          <a:p>
            <a:fld id="{F5711AD4-C667-4696-9733-02E3DE31E532}" type="slidenum">
              <a:rPr lang="en-US" smtClean="0"/>
              <a:t>15</a:t>
            </a:fld>
            <a:endParaRPr lang="en-US"/>
          </a:p>
        </p:txBody>
      </p:sp>
    </p:spTree>
    <p:extLst>
      <p:ext uri="{BB962C8B-B14F-4D97-AF65-F5344CB8AC3E}">
        <p14:creationId xmlns:p14="http://schemas.microsoft.com/office/powerpoint/2010/main" val="1235549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ISBN 978-92-64-04938-3 Society at a Glance 2009 OECD Social</a:t>
            </a:r>
            <a:r>
              <a:rPr lang="en-US" baseline="0" dirty="0"/>
              <a:t> Indicators @ OECD 2009 (among others)</a:t>
            </a:r>
          </a:p>
          <a:p>
            <a:r>
              <a:rPr lang="en-US" baseline="0" dirty="0"/>
              <a:t>Various headlines on the practices relative to TV and Sports consumption and practice.  There’s really nothing ‘unique’ here about games relative to other media other than the moral panic of a new media – the time, effects, and engagement factors for television far outstrip games as a cultural influence, despite what we might say about sales in dollar values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5711AD4-C667-4696-9733-02E3DE31E532}" type="slidenum">
              <a:rPr lang="en-US" smtClean="0"/>
              <a:t>18</a:t>
            </a:fld>
            <a:endParaRPr lang="en-US"/>
          </a:p>
        </p:txBody>
      </p:sp>
    </p:spTree>
    <p:extLst>
      <p:ext uri="{BB962C8B-B14F-4D97-AF65-F5344CB8AC3E}">
        <p14:creationId xmlns:p14="http://schemas.microsoft.com/office/powerpoint/2010/main" val="245174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a:prstGeom prst="rect">
            <a:avLst/>
          </a:prstGeo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a:prstGeom prst="rect">
            <a:avLst/>
          </a:prstGeom>
        </p:spPr>
        <p:txBody>
          <a:bodyPr/>
          <a:lstStyle/>
          <a:p>
            <a:fld id="{8D09C3F4-52B8-4334-B4BD-1798F76EF53A}" type="datetimeFigureOut">
              <a:rPr lang="en-US" smtClean="0"/>
              <a:pPr/>
              <a:t>3/29/2019</a:t>
            </a:fld>
            <a:endParaRPr lang="en-US"/>
          </a:p>
        </p:txBody>
      </p:sp>
      <p:sp>
        <p:nvSpPr>
          <p:cNvPr id="5" name="Footer Placeholder 4"/>
          <p:cNvSpPr>
            <a:spLocks noGrp="1"/>
          </p:cNvSpPr>
          <p:nvPr>
            <p:ph type="ftr" sz="quarter" idx="11"/>
          </p:nvPr>
        </p:nvSpPr>
        <p:spPr>
          <a:xfrm>
            <a:off x="1371600" y="4323845"/>
            <a:ext cx="640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37140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3/29/2019</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996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a:prstGeom prst="rect">
            <a:avLst/>
          </a:prstGeo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3/29/2019</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297470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467" y="753533"/>
            <a:ext cx="10151533" cy="2604495"/>
          </a:xfrm>
          <a:prstGeom prst="rect">
            <a:avLst/>
          </a:prstGeo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3/29/2019</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8622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a:prstGeom prst="rect">
            <a:avLst/>
          </a:prstGeo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a:prstGeom prst="rect">
            <a:avLst/>
          </a:prstGeom>
        </p:spPr>
        <p:txBody>
          <a:bodyPr/>
          <a:lstStyle>
            <a:lvl1pPr algn="r">
              <a:defRPr/>
            </a:lvl1pPr>
          </a:lstStyle>
          <a:p>
            <a:fld id="{8D09C3F4-52B8-4334-B4BD-1798F76EF53A}" type="datetimeFigureOut">
              <a:rPr lang="en-US" smtClean="0"/>
              <a:pPr/>
              <a:t>3/29/2019</a:t>
            </a:fld>
            <a:endParaRPr lang="en-US" dirty="0"/>
          </a:p>
        </p:txBody>
      </p:sp>
      <p:sp>
        <p:nvSpPr>
          <p:cNvPr id="6" name="Footer Placeholder 5"/>
          <p:cNvSpPr>
            <a:spLocks noGrp="1"/>
          </p:cNvSpPr>
          <p:nvPr>
            <p:ph type="ftr" sz="quarter" idx="11"/>
          </p:nvPr>
        </p:nvSpPr>
        <p:spPr>
          <a:xfrm>
            <a:off x="685800" y="378883"/>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0515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a:prstGeom prst="rect">
            <a:avLst/>
          </a:prstGeo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3/29/2019</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513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a:prstGeom prst="rect">
            <a:avLst/>
          </a:prstGeo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3/29/2019</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3461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3/29/2019</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289844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745066"/>
            <a:ext cx="2057400" cy="3903133"/>
          </a:xfrm>
          <a:prstGeom prst="rect">
            <a:avLst/>
          </a:prstGeo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a:prstGeom prst="rect">
            <a:avLst/>
          </a:prstGeom>
        </p:spPr>
        <p:txBody>
          <a:bodyPr/>
          <a:lstStyle>
            <a:lvl1pPr algn="r">
              <a:defRPr/>
            </a:lvl1pPr>
          </a:lstStyle>
          <a:p>
            <a:fld id="{8D09C3F4-52B8-4334-B4BD-1798F76EF53A}" type="datetimeFigureOut">
              <a:rPr lang="en-US" smtClean="0"/>
              <a:pPr/>
              <a:t>3/29/2019</a:t>
            </a:fld>
            <a:endParaRPr lang="en-US"/>
          </a:p>
        </p:txBody>
      </p:sp>
      <p:sp>
        <p:nvSpPr>
          <p:cNvPr id="5" name="Footer Placeholder 4"/>
          <p:cNvSpPr>
            <a:spLocks noGrp="1"/>
          </p:cNvSpPr>
          <p:nvPr>
            <p:ph type="ftr" sz="quarter" idx="11"/>
          </p:nvPr>
        </p:nvSpPr>
        <p:spPr>
          <a:xfrm>
            <a:off x="685800" y="381000"/>
            <a:ext cx="699149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82788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64155A-3929-4EBB-8DD0-BFF19BC8F46C}"/>
              </a:ext>
            </a:extLst>
          </p:cNvPr>
          <p:cNvSpPr>
            <a:spLocks noGrp="1"/>
          </p:cNvSpPr>
          <p:nvPr>
            <p:ph type="sldNum" sz="quarter" idx="10"/>
          </p:nvPr>
        </p:nvSpPr>
        <p:spPr>
          <a:ln/>
        </p:spPr>
        <p:txBody>
          <a:bodyPr/>
          <a:lstStyle>
            <a:lvl1pPr>
              <a:defRPr/>
            </a:lvl1pPr>
          </a:lstStyle>
          <a:p>
            <a:fld id="{C1BA6D68-A530-4B75-87FB-8EA6F06B1438}" type="slidenum">
              <a:rPr lang="en-US" altLang="en-US"/>
              <a:pPr/>
              <a:t>‹#›</a:t>
            </a:fld>
            <a:endParaRPr lang="en-US" altLang="en-US"/>
          </a:p>
        </p:txBody>
      </p:sp>
    </p:spTree>
    <p:extLst>
      <p:ext uri="{BB962C8B-B14F-4D97-AF65-F5344CB8AC3E}">
        <p14:creationId xmlns:p14="http://schemas.microsoft.com/office/powerpoint/2010/main" val="166042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85800" y="2194560"/>
            <a:ext cx="108204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
        <p:nvSpPr>
          <p:cNvPr id="8" name="Content Placeholder 7">
            <a:extLst>
              <a:ext uri="{FF2B5EF4-FFF2-40B4-BE49-F238E27FC236}">
                <a16:creationId xmlns:a16="http://schemas.microsoft.com/office/drawing/2014/main" id="{D357899E-65A6-429F-95D4-6357C9626E24}"/>
              </a:ext>
            </a:extLst>
          </p:cNvPr>
          <p:cNvSpPr>
            <a:spLocks noGrp="1"/>
          </p:cNvSpPr>
          <p:nvPr>
            <p:ph sz="quarter" idx="13"/>
          </p:nvPr>
        </p:nvSpPr>
        <p:spPr>
          <a:xfrm>
            <a:off x="10210800" y="6356350"/>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463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3"/>
            <a:ext cx="10820399" cy="2801935"/>
          </a:xfrm>
          <a:prstGeom prst="rect">
            <a:avLst/>
          </a:prstGeo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a:prstGeom prst="rect">
            <a:avLst/>
          </a:prstGeo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3/29/2019</a:t>
            </a:fld>
            <a:endParaRPr lang="en-US"/>
          </a:p>
        </p:txBody>
      </p:sp>
      <p:sp>
        <p:nvSpPr>
          <p:cNvPr id="5" name="Footer Placeholder 4"/>
          <p:cNvSpPr>
            <a:spLocks noGrp="1"/>
          </p:cNvSpPr>
          <p:nvPr>
            <p:ph type="ftr" sz="quarter" idx="11"/>
          </p:nvPr>
        </p:nvSpPr>
        <p:spPr>
          <a:xfrm>
            <a:off x="685800" y="381001"/>
            <a:ext cx="6991492" cy="36406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82857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3/29/2019</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28754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3/29/2019</a:t>
            </a:fld>
            <a:endParaRPr lang="en-US" dirty="0"/>
          </a:p>
        </p:txBody>
      </p:sp>
      <p:sp>
        <p:nvSpPr>
          <p:cNvPr id="8" name="Footer Placeholder 7"/>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6090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8D09C3F4-52B8-4334-B4BD-1798F76EF53A}" type="datetimeFigureOut">
              <a:rPr lang="en-US" smtClean="0"/>
              <a:pPr/>
              <a:t>3/29/2019</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2386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3/29/2019</a:t>
            </a:fld>
            <a:endParaRPr lang="en-US" dirty="0"/>
          </a:p>
        </p:txBody>
      </p:sp>
      <p:sp>
        <p:nvSpPr>
          <p:cNvPr id="3" name="Footer Placeholder 2"/>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1878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a:prstGeom prst="rect">
            <a:avLst/>
          </a:prstGeo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3/29/2019</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0037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3/29/2019</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68362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371600" y="6172200"/>
            <a:ext cx="662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1200" baseline="0" dirty="0">
                <a:solidFill>
                  <a:schemeClr val="tx2">
                    <a:lumMod val="90000"/>
                  </a:schemeClr>
                </a:solidFill>
                <a:latin typeface="Calibri" panose="020F0502020204030204" pitchFamily="34" charset="0"/>
              </a:rPr>
              <a:t>ANDREW PHELPS, PROFESSOR OF ART &amp; DESIGN</a:t>
            </a:r>
          </a:p>
          <a:p>
            <a:pPr algn="l"/>
            <a:r>
              <a:rPr lang="en-US" sz="1200" baseline="0" dirty="0">
                <a:solidFill>
                  <a:schemeClr val="tx2">
                    <a:lumMod val="90000"/>
                  </a:schemeClr>
                </a:solidFill>
                <a:latin typeface="Calibri" panose="020F0502020204030204" pitchFamily="34" charset="0"/>
              </a:rPr>
              <a:t>ANDYWORLD.IO | @RITIGM1 </a:t>
            </a:r>
            <a:endParaRPr lang="en-US" sz="1200" dirty="0">
              <a:solidFill>
                <a:schemeClr val="tx2">
                  <a:lumMod val="90000"/>
                </a:schemeClr>
              </a:solidFill>
              <a:latin typeface="Calibri" panose="020F0502020204030204" pitchFamily="34" charset="0"/>
            </a:endParaRPr>
          </a:p>
        </p:txBody>
      </p:sp>
      <p:pic>
        <p:nvPicPr>
          <p:cNvPr id="3" name="Picture 2">
            <a:extLst>
              <a:ext uri="{FF2B5EF4-FFF2-40B4-BE49-F238E27FC236}">
                <a16:creationId xmlns:a16="http://schemas.microsoft.com/office/drawing/2014/main" id="{8546A19B-1B38-4550-810C-3C51B44FB7DC}"/>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152400" y="6172200"/>
            <a:ext cx="1066800" cy="555131"/>
          </a:xfrm>
          <a:prstGeom prst="rect">
            <a:avLst/>
          </a:prstGeom>
          <a:ln w="12700">
            <a:solidFill>
              <a:schemeClr val="tx1"/>
            </a:solidFill>
          </a:ln>
        </p:spPr>
      </p:pic>
      <p:pic>
        <p:nvPicPr>
          <p:cNvPr id="5" name="Picture 4">
            <a:extLst>
              <a:ext uri="{FF2B5EF4-FFF2-40B4-BE49-F238E27FC236}">
                <a16:creationId xmlns:a16="http://schemas.microsoft.com/office/drawing/2014/main" id="{E122B016-A4E9-4BCC-AED0-2873DC5435D2}"/>
              </a:ext>
            </a:extLst>
          </p:cNvPr>
          <p:cNvPicPr>
            <a:picLocks noChangeAspect="1"/>
          </p:cNvPicPr>
          <p:nvPr userDrawn="1"/>
        </p:nvPicPr>
        <p:blipFill rotWithShape="1">
          <a:blip r:embed="rId21" cstate="email">
            <a:extLst>
              <a:ext uri="{28A0092B-C50C-407E-A947-70E740481C1C}">
                <a14:useLocalDpi xmlns:a14="http://schemas.microsoft.com/office/drawing/2010/main" val="0"/>
              </a:ext>
            </a:extLst>
          </a:blip>
          <a:srcRect/>
          <a:stretch/>
        </p:blipFill>
        <p:spPr>
          <a:xfrm>
            <a:off x="9875918" y="6172200"/>
            <a:ext cx="532926" cy="555131"/>
          </a:xfrm>
          <a:prstGeom prst="rect">
            <a:avLst/>
          </a:prstGeom>
          <a:ln w="12700">
            <a:solidFill>
              <a:schemeClr val="tx1"/>
            </a:solidFill>
          </a:ln>
        </p:spPr>
      </p:pic>
      <p:pic>
        <p:nvPicPr>
          <p:cNvPr id="7" name="Picture 6">
            <a:extLst>
              <a:ext uri="{FF2B5EF4-FFF2-40B4-BE49-F238E27FC236}">
                <a16:creationId xmlns:a16="http://schemas.microsoft.com/office/drawing/2014/main" id="{E7F8C77B-2C8E-41DA-AE33-42F5C6D1E9D6}"/>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10616187" y="6172200"/>
            <a:ext cx="1423413" cy="555131"/>
          </a:xfrm>
          <a:prstGeom prst="rect">
            <a:avLst/>
          </a:prstGeom>
        </p:spPr>
      </p:pic>
      <p:pic>
        <p:nvPicPr>
          <p:cNvPr id="4" name="Picture 3">
            <a:extLst>
              <a:ext uri="{FF2B5EF4-FFF2-40B4-BE49-F238E27FC236}">
                <a16:creationId xmlns:a16="http://schemas.microsoft.com/office/drawing/2014/main" id="{8CC43442-7927-4A0C-81F5-98B3E64F0488}"/>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9067800" y="6155831"/>
            <a:ext cx="571500" cy="571500"/>
          </a:xfrm>
          <a:prstGeom prst="rect">
            <a:avLst/>
          </a:prstGeom>
          <a:ln w="12700">
            <a:solidFill>
              <a:schemeClr val="tx1"/>
            </a:solidFill>
          </a:ln>
        </p:spPr>
      </p:pic>
    </p:spTree>
    <p:extLst>
      <p:ext uri="{BB962C8B-B14F-4D97-AF65-F5344CB8AC3E}">
        <p14:creationId xmlns:p14="http://schemas.microsoft.com/office/powerpoint/2010/main" val="165666796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8.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79.jpeg"/><Relationship Id="rId7" Type="http://schemas.openxmlformats.org/officeDocument/2006/relationships/image" Target="../media/image10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020.png"/><Relationship Id="rId4" Type="http://schemas.openxmlformats.org/officeDocument/2006/relationships/customXml" Target="../ink/ink1.xml"/><Relationship Id="rId9" Type="http://schemas.openxmlformats.org/officeDocument/2006/relationships/image" Target="../media/image10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C84314-0C0A-4883-9253-ACD4F7A5CB1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7635" y="0"/>
            <a:ext cx="12206891" cy="5995953"/>
          </a:xfrm>
          <a:prstGeom prst="rect">
            <a:avLst/>
          </a:prstGeom>
        </p:spPr>
      </p:pic>
      <p:sp>
        <p:nvSpPr>
          <p:cNvPr id="14" name="Rectangle 13"/>
          <p:cNvSpPr/>
          <p:nvPr/>
        </p:nvSpPr>
        <p:spPr>
          <a:xfrm>
            <a:off x="-86529" y="-98906"/>
            <a:ext cx="12259928" cy="6094864"/>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32418" y="6019800"/>
            <a:ext cx="1222167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1676400" y="4299395"/>
            <a:ext cx="10363200" cy="16002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dirty="0">
                <a:solidFill>
                  <a:schemeClr val="tx1"/>
                </a:solidFill>
              </a:rPr>
              <a:t>Andrew Phelps</a:t>
            </a:r>
          </a:p>
          <a:p>
            <a:pPr marL="0" indent="0">
              <a:spcBef>
                <a:spcPts val="0"/>
              </a:spcBef>
              <a:buFont typeface="Arial" panose="020B0604020202020204" pitchFamily="34" charset="0"/>
              <a:buNone/>
            </a:pPr>
            <a:r>
              <a:rPr lang="en-US" sz="1400" b="1" dirty="0">
                <a:solidFill>
                  <a:schemeClr val="tx1"/>
                </a:solidFill>
              </a:rPr>
              <a:t>Professor of Human Interface Tech, College of Engineering, University of Canterbury</a:t>
            </a:r>
            <a:r>
              <a:rPr lang="en-US" sz="2400" dirty="0">
                <a:solidFill>
                  <a:schemeClr val="tx1"/>
                </a:solidFill>
              </a:rPr>
              <a:t> </a:t>
            </a:r>
          </a:p>
          <a:p>
            <a:pPr marL="0" indent="0">
              <a:spcBef>
                <a:spcPts val="0"/>
              </a:spcBef>
              <a:buNone/>
            </a:pPr>
            <a:r>
              <a:rPr lang="en-US" sz="1400" b="1" dirty="0">
                <a:solidFill>
                  <a:schemeClr val="tx1"/>
                </a:solidFill>
              </a:rPr>
              <a:t>Professor of Art &amp; Design, College of Art &amp; Design, Rochester Institute of Technology</a:t>
            </a:r>
          </a:p>
          <a:p>
            <a:pPr marL="0" indent="0">
              <a:spcBef>
                <a:spcPts val="0"/>
              </a:spcBef>
              <a:buNone/>
            </a:pPr>
            <a:r>
              <a:rPr lang="en-US" sz="1400" b="1" dirty="0">
                <a:solidFill>
                  <a:schemeClr val="tx1"/>
                </a:solidFill>
              </a:rPr>
              <a:t>Games Scholar in Residence, School of Communications, American University</a:t>
            </a:r>
          </a:p>
          <a:p>
            <a:pPr marL="0" indent="0">
              <a:spcBef>
                <a:spcPts val="0"/>
              </a:spcBef>
              <a:buNone/>
            </a:pPr>
            <a:r>
              <a:rPr lang="en-US" sz="1400" b="1" dirty="0">
                <a:solidFill>
                  <a:schemeClr val="tx1"/>
                </a:solidFill>
              </a:rPr>
              <a:t>President, Higher Education Video Game Alliance</a:t>
            </a:r>
          </a:p>
          <a:p>
            <a:pPr marL="0" indent="0">
              <a:spcBef>
                <a:spcPts val="0"/>
              </a:spcBef>
              <a:buNone/>
            </a:pPr>
            <a:r>
              <a:rPr lang="en-US" sz="1400" dirty="0">
                <a:solidFill>
                  <a:schemeClr val="tx1"/>
                </a:solidFill>
              </a:rPr>
              <a:t>Founder, RIT MAGIC Center &amp; MAGIC Spell Studios</a:t>
            </a:r>
          </a:p>
          <a:p>
            <a:pPr marL="0" indent="0">
              <a:spcBef>
                <a:spcPts val="0"/>
              </a:spcBef>
              <a:buNone/>
            </a:pPr>
            <a:r>
              <a:rPr lang="en-US" sz="1400" dirty="0">
                <a:solidFill>
                  <a:schemeClr val="tx1"/>
                </a:solidFill>
              </a:rPr>
              <a:t>Founder, RIT School of Interactive Games &amp; Media</a:t>
            </a:r>
          </a:p>
          <a:p>
            <a:pPr marL="0" indent="0">
              <a:buFont typeface="Arial" panose="020B0604020202020204" pitchFamily="34" charset="0"/>
              <a:buNone/>
            </a:pPr>
            <a:endParaRPr lang="en-US" sz="1600" dirty="0">
              <a:solidFill>
                <a:schemeClr val="tx1"/>
              </a:solidFill>
            </a:endParaRP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95084" y="4375595"/>
            <a:ext cx="1371600" cy="1371600"/>
          </a:xfrm>
          <a:prstGeom prst="rect">
            <a:avLst/>
          </a:prstGeom>
          <a:ln w="25400">
            <a:solidFill>
              <a:schemeClr val="tx1"/>
            </a:solidFill>
          </a:ln>
        </p:spPr>
      </p:pic>
      <p:sp>
        <p:nvSpPr>
          <p:cNvPr id="15" name="Rectangle 14"/>
          <p:cNvSpPr/>
          <p:nvPr/>
        </p:nvSpPr>
        <p:spPr>
          <a:xfrm>
            <a:off x="-17634" y="1816424"/>
            <a:ext cx="12191033" cy="1480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Games, Research, Policy and Politics </a:t>
            </a:r>
          </a:p>
          <a:p>
            <a:pPr algn="ctr"/>
            <a:r>
              <a:rPr lang="en-US" sz="4800" b="1" dirty="0"/>
              <a:t>in Higher Education Today</a:t>
            </a:r>
          </a:p>
          <a:p>
            <a:pPr algn="ctr"/>
            <a:endParaRPr lang="en-US" sz="5400" b="1" dirty="0"/>
          </a:p>
        </p:txBody>
      </p:sp>
      <p:sp>
        <p:nvSpPr>
          <p:cNvPr id="13" name="Rectangle 12">
            <a:extLst>
              <a:ext uri="{FF2B5EF4-FFF2-40B4-BE49-F238E27FC236}">
                <a16:creationId xmlns:a16="http://schemas.microsoft.com/office/drawing/2014/main" id="{81435049-2B1D-4C01-8187-0B99117DCDFE}"/>
              </a:ext>
            </a:extLst>
          </p:cNvPr>
          <p:cNvSpPr/>
          <p:nvPr/>
        </p:nvSpPr>
        <p:spPr>
          <a:xfrm>
            <a:off x="-52082" y="3132823"/>
            <a:ext cx="12191033" cy="673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Amboy Black" pitchFamily="50" charset="0"/>
              </a:rPr>
              <a:t>Not Just A Game </a:t>
            </a:r>
            <a:r>
              <a:rPr lang="en-US" sz="2700" b="1" dirty="0">
                <a:solidFill>
                  <a:srgbClr val="FF2CF8"/>
                </a:solidFill>
                <a:latin typeface="Amboy Black" pitchFamily="50" charset="0"/>
              </a:rPr>
              <a:t>V</a:t>
            </a:r>
            <a:r>
              <a:rPr lang="en-US" sz="2700" b="1" dirty="0">
                <a:latin typeface="Amboy Black" pitchFamily="50" charset="0"/>
              </a:rPr>
              <a:t>, London 2019</a:t>
            </a:r>
          </a:p>
        </p:txBody>
      </p:sp>
      <p:pic>
        <p:nvPicPr>
          <p:cNvPr id="3" name="Picture 2">
            <a:extLst>
              <a:ext uri="{FF2B5EF4-FFF2-40B4-BE49-F238E27FC236}">
                <a16:creationId xmlns:a16="http://schemas.microsoft.com/office/drawing/2014/main" id="{DDD49B80-549B-4556-A41F-BE2AB747E99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067800" y="4528700"/>
            <a:ext cx="3007875" cy="1370896"/>
          </a:xfrm>
          <a:prstGeom prst="rect">
            <a:avLst/>
          </a:prstGeom>
          <a:ln w="19050">
            <a:solidFill>
              <a:schemeClr val="tx1"/>
            </a:solidFill>
          </a:ln>
        </p:spPr>
      </p:pic>
      <p:pic>
        <p:nvPicPr>
          <p:cNvPr id="9" name="Picture 8">
            <a:extLst>
              <a:ext uri="{FF2B5EF4-FFF2-40B4-BE49-F238E27FC236}">
                <a16:creationId xmlns:a16="http://schemas.microsoft.com/office/drawing/2014/main" id="{3BFF3EA9-900A-4778-9A31-71293D4D1DF0}"/>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74955" y="6096000"/>
            <a:ext cx="1394632" cy="655196"/>
          </a:xfrm>
          <a:prstGeom prst="rect">
            <a:avLst/>
          </a:prstGeom>
        </p:spPr>
      </p:pic>
    </p:spTree>
    <p:extLst>
      <p:ext uri="{BB962C8B-B14F-4D97-AF65-F5344CB8AC3E}">
        <p14:creationId xmlns:p14="http://schemas.microsoft.com/office/powerpoint/2010/main" val="1339866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32AD5-7252-3542-BE9F-01D30F6D4E6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0"/>
            <a:ext cx="6095999" cy="7064828"/>
          </a:xfrm>
          <a:prstGeom prst="rect">
            <a:avLst/>
          </a:prstGeom>
        </p:spPr>
      </p:pic>
      <p:pic>
        <p:nvPicPr>
          <p:cNvPr id="6" name="Picture 5">
            <a:extLst>
              <a:ext uri="{FF2B5EF4-FFF2-40B4-BE49-F238E27FC236}">
                <a16:creationId xmlns:a16="http://schemas.microsoft.com/office/drawing/2014/main" id="{CE088559-736B-304B-B970-185066B91A6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96000" y="0"/>
            <a:ext cx="6095999" cy="7064828"/>
          </a:xfrm>
          <a:prstGeom prst="rect">
            <a:avLst/>
          </a:prstGeom>
        </p:spPr>
      </p:pic>
    </p:spTree>
    <p:extLst>
      <p:ext uri="{BB962C8B-B14F-4D97-AF65-F5344CB8AC3E}">
        <p14:creationId xmlns:p14="http://schemas.microsoft.com/office/powerpoint/2010/main" val="4057787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51CF3-E8B4-4866-A711-97E7AFB7CB2A}"/>
              </a:ext>
            </a:extLst>
          </p:cNvPr>
          <p:cNvSpPr>
            <a:spLocks noGrp="1"/>
          </p:cNvSpPr>
          <p:nvPr>
            <p:ph type="title"/>
          </p:nvPr>
        </p:nvSpPr>
        <p:spPr/>
        <p:txBody>
          <a:bodyPr/>
          <a:lstStyle/>
          <a:p>
            <a:r>
              <a:rPr lang="en-US" dirty="0"/>
              <a:t>PART II: SOME CONTEMPORARY ISSUES</a:t>
            </a:r>
          </a:p>
        </p:txBody>
      </p:sp>
      <p:sp>
        <p:nvSpPr>
          <p:cNvPr id="3" name="Text Placeholder 2">
            <a:extLst>
              <a:ext uri="{FF2B5EF4-FFF2-40B4-BE49-F238E27FC236}">
                <a16:creationId xmlns:a16="http://schemas.microsoft.com/office/drawing/2014/main" id="{B0F01C8D-C4BC-4BEF-9A1F-A82843B83393}"/>
              </a:ext>
            </a:extLst>
          </p:cNvPr>
          <p:cNvSpPr>
            <a:spLocks noGrp="1"/>
          </p:cNvSpPr>
          <p:nvPr>
            <p:ph type="body" idx="1"/>
          </p:nvPr>
        </p:nvSpPr>
        <p:spPr/>
        <p:txBody>
          <a:bodyPr/>
          <a:lstStyle/>
          <a:p>
            <a:r>
              <a:rPr lang="en-US" dirty="0"/>
              <a:t>In Spite of Everything We are Learning, Sometimes we Just Aren’t Logical</a:t>
            </a:r>
          </a:p>
        </p:txBody>
      </p:sp>
    </p:spTree>
    <p:extLst>
      <p:ext uri="{BB962C8B-B14F-4D97-AF65-F5344CB8AC3E}">
        <p14:creationId xmlns:p14="http://schemas.microsoft.com/office/powerpoint/2010/main" val="2815867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 y="1707949"/>
            <a:ext cx="12192000" cy="3963261"/>
          </a:xfrm>
          <a:prstGeom prst="rect">
            <a:avLst/>
          </a:prstGeom>
        </p:spPr>
      </p:pic>
      <p:sp>
        <p:nvSpPr>
          <p:cNvPr id="4" name="Title 3"/>
          <p:cNvSpPr>
            <a:spLocks noGrp="1"/>
          </p:cNvSpPr>
          <p:nvPr>
            <p:ph type="title"/>
          </p:nvPr>
        </p:nvSpPr>
        <p:spPr>
          <a:xfrm>
            <a:off x="-12966" y="29185"/>
            <a:ext cx="12221674" cy="1600200"/>
          </a:xfrm>
        </p:spPr>
        <p:txBody>
          <a:bodyPr>
            <a:normAutofit/>
          </a:bodyPr>
          <a:lstStyle/>
          <a:p>
            <a:pPr algn="ctr"/>
            <a:r>
              <a:rPr lang="en-US" sz="3000" b="1" dirty="0"/>
              <a:t>Games Have Been Implicated in a Variety of Problems:</a:t>
            </a:r>
            <a:br>
              <a:rPr lang="en-US" b="1" dirty="0"/>
            </a:br>
            <a:r>
              <a:rPr lang="en-US" b="1" dirty="0"/>
              <a:t>4 Recent Themes in Discussion Today</a:t>
            </a:r>
          </a:p>
        </p:txBody>
      </p:sp>
      <p:cxnSp>
        <p:nvCxnSpPr>
          <p:cNvPr id="10" name="Straight Connector 9"/>
          <p:cNvCxnSpPr/>
          <p:nvPr/>
        </p:nvCxnSpPr>
        <p:spPr>
          <a:xfrm>
            <a:off x="-12965" y="1692623"/>
            <a:ext cx="122216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5"/>
          <p:cNvSpPr txBox="1">
            <a:spLocks/>
          </p:cNvSpPr>
          <p:nvPr/>
        </p:nvSpPr>
        <p:spPr>
          <a:xfrm>
            <a:off x="1321339" y="1974890"/>
            <a:ext cx="3650711" cy="729575"/>
          </a:xfrm>
          <a:prstGeom prst="rect">
            <a:avLst/>
          </a:prstGeom>
          <a:solidFill>
            <a:schemeClr val="tx1">
              <a:alpha val="49000"/>
            </a:schemeClr>
          </a:solidFill>
          <a:ln w="25400">
            <a:solidFill>
              <a:schemeClr val="bg1"/>
            </a:solidFill>
          </a:ln>
        </p:spPr>
        <p:txBody>
          <a:bodyPr vert="horz" wrap="none"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400" dirty="0"/>
              <a:t>VIOLENCE</a:t>
            </a:r>
            <a:endParaRPr lang="en-US" dirty="0"/>
          </a:p>
        </p:txBody>
      </p:sp>
      <p:sp>
        <p:nvSpPr>
          <p:cNvPr id="13" name="Text Placeholder 5"/>
          <p:cNvSpPr txBox="1">
            <a:spLocks/>
          </p:cNvSpPr>
          <p:nvPr/>
        </p:nvSpPr>
        <p:spPr>
          <a:xfrm>
            <a:off x="2598882" y="2888547"/>
            <a:ext cx="3744769" cy="729575"/>
          </a:xfrm>
          <a:prstGeom prst="rect">
            <a:avLst/>
          </a:prstGeom>
          <a:solidFill>
            <a:schemeClr val="tx1">
              <a:alpha val="49000"/>
            </a:schemeClr>
          </a:solidFill>
          <a:ln w="25400">
            <a:solidFill>
              <a:schemeClr val="bg1"/>
            </a:solidFill>
          </a:ln>
        </p:spPr>
        <p:txBody>
          <a:bodyPr vert="horz" wrap="none"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400" dirty="0"/>
              <a:t>ADDICTION</a:t>
            </a:r>
          </a:p>
        </p:txBody>
      </p:sp>
      <p:sp>
        <p:nvSpPr>
          <p:cNvPr id="14" name="Text Placeholder 5"/>
          <p:cNvSpPr txBox="1">
            <a:spLocks/>
          </p:cNvSpPr>
          <p:nvPr/>
        </p:nvSpPr>
        <p:spPr>
          <a:xfrm>
            <a:off x="3587865" y="3817822"/>
            <a:ext cx="3670186" cy="729575"/>
          </a:xfrm>
          <a:prstGeom prst="rect">
            <a:avLst/>
          </a:prstGeom>
          <a:solidFill>
            <a:schemeClr val="tx1">
              <a:alpha val="62000"/>
            </a:schemeClr>
          </a:solidFill>
          <a:ln w="25400">
            <a:solidFill>
              <a:schemeClr val="bg1"/>
            </a:solidFill>
          </a:ln>
        </p:spPr>
        <p:txBody>
          <a:bodyPr vert="horz" wrap="none"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400" dirty="0"/>
              <a:t>HEALTH</a:t>
            </a:r>
          </a:p>
        </p:txBody>
      </p:sp>
      <p:sp>
        <p:nvSpPr>
          <p:cNvPr id="15" name="Text Placeholder 5"/>
          <p:cNvSpPr txBox="1">
            <a:spLocks/>
          </p:cNvSpPr>
          <p:nvPr/>
        </p:nvSpPr>
        <p:spPr>
          <a:xfrm>
            <a:off x="4635211" y="4756825"/>
            <a:ext cx="4051589" cy="729575"/>
          </a:xfrm>
          <a:prstGeom prst="rect">
            <a:avLst/>
          </a:prstGeom>
          <a:solidFill>
            <a:schemeClr val="tx1">
              <a:alpha val="66000"/>
            </a:schemeClr>
          </a:solidFill>
          <a:ln w="25400">
            <a:solidFill>
              <a:schemeClr val="bg1"/>
            </a:solidFill>
          </a:ln>
        </p:spPr>
        <p:txBody>
          <a:bodyPr vert="horz" wrap="none"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400" dirty="0"/>
              <a:t>SOCIETY</a:t>
            </a:r>
          </a:p>
        </p:txBody>
      </p:sp>
      <p:cxnSp>
        <p:nvCxnSpPr>
          <p:cNvPr id="16" name="Straight Connector 15">
            <a:extLst>
              <a:ext uri="{FF2B5EF4-FFF2-40B4-BE49-F238E27FC236}">
                <a16:creationId xmlns:a16="http://schemas.microsoft.com/office/drawing/2014/main" id="{DD3221C4-271C-4F27-99A4-15C29C0A6CFF}"/>
              </a:ext>
            </a:extLst>
          </p:cNvPr>
          <p:cNvCxnSpPr/>
          <p:nvPr/>
        </p:nvCxnSpPr>
        <p:spPr bwMode="auto">
          <a:xfrm flipV="1">
            <a:off x="0" y="1665355"/>
            <a:ext cx="12192000" cy="49145"/>
          </a:xfrm>
          <a:prstGeom prst="line">
            <a:avLst/>
          </a:prstGeom>
          <a:solidFill>
            <a:srgbClr val="FFFFFF"/>
          </a:solidFill>
          <a:ln w="762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a:extLst>
              <a:ext uri="{FF2B5EF4-FFF2-40B4-BE49-F238E27FC236}">
                <a16:creationId xmlns:a16="http://schemas.microsoft.com/office/drawing/2014/main" id="{CF1858BB-EAA7-4C5D-99F3-65F88FC344BC}"/>
              </a:ext>
            </a:extLst>
          </p:cNvPr>
          <p:cNvCxnSpPr/>
          <p:nvPr/>
        </p:nvCxnSpPr>
        <p:spPr>
          <a:xfrm>
            <a:off x="-12966" y="567121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83FDDF1-4033-4E31-9C30-5506B9E6841A}"/>
              </a:ext>
            </a:extLst>
          </p:cNvPr>
          <p:cNvCxnSpPr/>
          <p:nvPr/>
        </p:nvCxnSpPr>
        <p:spPr>
          <a:xfrm>
            <a:off x="0" y="17526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519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569" y="1614790"/>
            <a:ext cx="12192000" cy="4367618"/>
          </a:xfrm>
          <a:prstGeom prst="rect">
            <a:avLst/>
          </a:prstGeom>
        </p:spPr>
      </p:pic>
      <p:sp>
        <p:nvSpPr>
          <p:cNvPr id="10" name="Rectangle 9"/>
          <p:cNvSpPr/>
          <p:nvPr/>
        </p:nvSpPr>
        <p:spPr>
          <a:xfrm>
            <a:off x="13139" y="1614790"/>
            <a:ext cx="12185431" cy="4367619"/>
          </a:xfrm>
          <a:prstGeom prst="rect">
            <a:avLst/>
          </a:prstGeom>
          <a:gradFill>
            <a:gsLst>
              <a:gs pos="0">
                <a:schemeClr val="tx1"/>
              </a:gs>
              <a:gs pos="100000">
                <a:schemeClr val="tx1">
                  <a:alpha val="1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5" name="Title 4"/>
          <p:cNvSpPr>
            <a:spLocks noGrp="1"/>
          </p:cNvSpPr>
          <p:nvPr>
            <p:ph type="title"/>
          </p:nvPr>
        </p:nvSpPr>
        <p:spPr>
          <a:xfrm>
            <a:off x="495300" y="400051"/>
            <a:ext cx="10972800" cy="1507331"/>
          </a:xfrm>
        </p:spPr>
        <p:txBody>
          <a:bodyPr/>
          <a:lstStyle/>
          <a:p>
            <a:r>
              <a:rPr lang="en-US" b="1" dirty="0"/>
              <a:t>GAMES AND VIOLENCE</a:t>
            </a:r>
          </a:p>
        </p:txBody>
      </p:sp>
      <p:sp>
        <p:nvSpPr>
          <p:cNvPr id="7" name="Content Placeholder 6"/>
          <p:cNvSpPr>
            <a:spLocks noGrp="1"/>
          </p:cNvSpPr>
          <p:nvPr>
            <p:ph sz="half" idx="1"/>
          </p:nvPr>
        </p:nvSpPr>
        <p:spPr>
          <a:xfrm>
            <a:off x="220885" y="1923162"/>
            <a:ext cx="11521630" cy="3085644"/>
          </a:xfrm>
        </p:spPr>
        <p:txBody>
          <a:bodyPr/>
          <a:lstStyle/>
          <a:p>
            <a:pPr>
              <a:buClr>
                <a:schemeClr val="bg1"/>
              </a:buClr>
            </a:pPr>
            <a:r>
              <a:rPr lang="en-US" sz="3300" b="1" dirty="0">
                <a:solidFill>
                  <a:schemeClr val="bg1"/>
                </a:solidFill>
              </a:rPr>
              <a:t>Often an issue in the wake of gun violence in the USA</a:t>
            </a:r>
          </a:p>
          <a:p>
            <a:pPr>
              <a:buClr>
                <a:schemeClr val="bg1"/>
              </a:buClr>
            </a:pPr>
            <a:r>
              <a:rPr lang="en-US" sz="3300" b="1" dirty="0">
                <a:solidFill>
                  <a:schemeClr val="bg1"/>
                </a:solidFill>
              </a:rPr>
              <a:t>Reached a fever pitch (again) in Jan 2017 in the wake of Florida shooting and comments by POTUS, Department of Education Secretary, and others</a:t>
            </a:r>
          </a:p>
          <a:p>
            <a:pPr>
              <a:buClr>
                <a:schemeClr val="bg1"/>
              </a:buClr>
            </a:pPr>
            <a:r>
              <a:rPr lang="en-US" sz="3300" b="1" dirty="0">
                <a:solidFill>
                  <a:schemeClr val="bg1"/>
                </a:solidFill>
              </a:rPr>
              <a:t>Also commonly (more generally) referred to as creating “aggression” in (usually) youth</a:t>
            </a:r>
          </a:p>
          <a:p>
            <a:pPr>
              <a:buClr>
                <a:schemeClr val="bg1"/>
              </a:buClr>
            </a:pPr>
            <a:r>
              <a:rPr lang="en-US" sz="3300" b="1" dirty="0">
                <a:solidFill>
                  <a:schemeClr val="bg1"/>
                </a:solidFill>
              </a:rPr>
              <a:t>Back again (albeit briefly) in the discussion on NZ</a:t>
            </a:r>
          </a:p>
          <a:p>
            <a:endParaRPr lang="en-US" dirty="0"/>
          </a:p>
        </p:txBody>
      </p:sp>
      <p:cxnSp>
        <p:nvCxnSpPr>
          <p:cNvPr id="11" name="Straight Connector 10"/>
          <p:cNvCxnSpPr/>
          <p:nvPr/>
        </p:nvCxnSpPr>
        <p:spPr>
          <a:xfrm>
            <a:off x="-32418" y="6000750"/>
            <a:ext cx="12221674"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418" y="1614790"/>
            <a:ext cx="122216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29D551-9188-4022-A460-D6E4B7519CB0}"/>
              </a:ext>
            </a:extLst>
          </p:cNvPr>
          <p:cNvCxnSpPr>
            <a:cxnSpLocks/>
          </p:cNvCxnSpPr>
          <p:nvPr/>
        </p:nvCxnSpPr>
        <p:spPr bwMode="auto">
          <a:xfrm>
            <a:off x="-32418" y="6057900"/>
            <a:ext cx="12221674" cy="0"/>
          </a:xfrm>
          <a:prstGeom prst="line">
            <a:avLst/>
          </a:prstGeom>
          <a:solidFill>
            <a:srgbClr val="FFFFFF"/>
          </a:solidFill>
          <a:ln w="139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a:extLst>
              <a:ext uri="{FF2B5EF4-FFF2-40B4-BE49-F238E27FC236}">
                <a16:creationId xmlns:a16="http://schemas.microsoft.com/office/drawing/2014/main" id="{C2DD7AC4-965E-46C3-9133-A619E56C45C7}"/>
              </a:ext>
            </a:extLst>
          </p:cNvPr>
          <p:cNvCxnSpPr>
            <a:cxnSpLocks/>
          </p:cNvCxnSpPr>
          <p:nvPr/>
        </p:nvCxnSpPr>
        <p:spPr bwMode="auto">
          <a:xfrm flipV="1">
            <a:off x="1" y="1630571"/>
            <a:ext cx="12198569" cy="26780"/>
          </a:xfrm>
          <a:prstGeom prst="line">
            <a:avLst/>
          </a:prstGeom>
          <a:solidFill>
            <a:srgbClr val="FFFFFF"/>
          </a:solidFill>
          <a:ln w="762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a:extLst>
              <a:ext uri="{FF2B5EF4-FFF2-40B4-BE49-F238E27FC236}">
                <a16:creationId xmlns:a16="http://schemas.microsoft.com/office/drawing/2014/main" id="{C4F789C2-FA23-4C32-8162-02136D341C1A}"/>
              </a:ext>
            </a:extLst>
          </p:cNvPr>
          <p:cNvCxnSpPr/>
          <p:nvPr/>
        </p:nvCxnSpPr>
        <p:spPr>
          <a:xfrm>
            <a:off x="0" y="16764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9C6390-F1E3-497E-99C8-D684A54CD72C}"/>
              </a:ext>
            </a:extLst>
          </p:cNvPr>
          <p:cNvCxnSpPr/>
          <p:nvPr/>
        </p:nvCxnSpPr>
        <p:spPr>
          <a:xfrm>
            <a:off x="0" y="59436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995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447800"/>
            <a:ext cx="12192000" cy="41898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4" name="Title 3"/>
          <p:cNvSpPr>
            <a:spLocks noGrp="1"/>
          </p:cNvSpPr>
          <p:nvPr>
            <p:ph type="title"/>
          </p:nvPr>
        </p:nvSpPr>
        <p:spPr>
          <a:xfrm>
            <a:off x="1352551" y="440709"/>
            <a:ext cx="9753599" cy="1133902"/>
          </a:xfrm>
        </p:spPr>
        <p:txBody>
          <a:bodyPr/>
          <a:lstStyle/>
          <a:p>
            <a:pPr algn="ctr"/>
            <a:r>
              <a:rPr lang="en-US" b="1" dirty="0"/>
              <a:t>Lots of contradictions and lack of consensus</a:t>
            </a:r>
          </a:p>
        </p:txBody>
      </p:sp>
      <p:sp>
        <p:nvSpPr>
          <p:cNvPr id="14" name="Footer Placeholder 4"/>
          <p:cNvSpPr>
            <a:spLocks noGrp="1"/>
          </p:cNvSpPr>
          <p:nvPr>
            <p:ph type="ftr" sz="quarter" idx="3"/>
          </p:nvPr>
        </p:nvSpPr>
        <p:spPr>
          <a:xfrm>
            <a:off x="179332" y="4660846"/>
            <a:ext cx="8795189" cy="340765"/>
          </a:xfrm>
          <a:prstGeom prst="rect">
            <a:avLst/>
          </a:prstGeom>
        </p:spPr>
        <p:txBody>
          <a:bodyPr/>
          <a:lstStyle>
            <a:defPPr>
              <a:defRPr lang="en-US"/>
            </a:defPPr>
            <a:lvl1pPr marL="0" algn="l" defTabSz="685800" rtl="0" eaLnBrk="1" latinLnBrk="0" hangingPunct="1">
              <a:defRPr sz="1350" kern="1200">
                <a:solidFill>
                  <a:schemeClr val="tx1">
                    <a:lumMod val="50000"/>
                    <a:lumOff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GDC 2019 FOOTER GOES HERE</a:t>
            </a:r>
            <a:endParaRPr lang="en-US" dirty="0"/>
          </a:p>
        </p:txBody>
      </p:sp>
      <p:pic>
        <p:nvPicPr>
          <p:cNvPr id="5" name="Google Shape;150;p23"/>
          <p:cNvPicPr preferRelativeResize="0"/>
          <p:nvPr/>
        </p:nvPicPr>
        <p:blipFill>
          <a:blip r:embed="rId2">
            <a:alphaModFix/>
            <a:duotone>
              <a:prstClr val="black"/>
              <a:schemeClr val="tx2">
                <a:tint val="45000"/>
                <a:satMod val="400000"/>
              </a:schemeClr>
            </a:duotone>
          </a:blip>
          <a:stretch>
            <a:fillRect/>
          </a:stretch>
        </p:blipFill>
        <p:spPr>
          <a:xfrm>
            <a:off x="1" y="1690689"/>
            <a:ext cx="6574221" cy="2250691"/>
          </a:xfrm>
          <a:prstGeom prst="rect">
            <a:avLst/>
          </a:prstGeom>
          <a:noFill/>
          <a:ln>
            <a:noFill/>
          </a:ln>
        </p:spPr>
      </p:pic>
      <p:pic>
        <p:nvPicPr>
          <p:cNvPr id="6" name="Google Shape;151;p23"/>
          <p:cNvPicPr preferRelativeResize="0"/>
          <p:nvPr/>
        </p:nvPicPr>
        <p:blipFill>
          <a:blip r:embed="rId3">
            <a:alphaModFix/>
            <a:duotone>
              <a:prstClr val="black"/>
              <a:schemeClr val="tx2">
                <a:tint val="45000"/>
                <a:satMod val="400000"/>
              </a:schemeClr>
            </a:duotone>
          </a:blip>
          <a:stretch>
            <a:fillRect/>
          </a:stretch>
        </p:blipFill>
        <p:spPr>
          <a:xfrm>
            <a:off x="6574222" y="1690689"/>
            <a:ext cx="5617779" cy="2696981"/>
          </a:xfrm>
          <a:prstGeom prst="rect">
            <a:avLst/>
          </a:prstGeom>
          <a:noFill/>
          <a:ln>
            <a:noFill/>
          </a:ln>
        </p:spPr>
      </p:pic>
      <p:pic>
        <p:nvPicPr>
          <p:cNvPr id="8" name="Google Shape;158;p24"/>
          <p:cNvPicPr preferRelativeResize="0"/>
          <p:nvPr/>
        </p:nvPicPr>
        <p:blipFill>
          <a:blip r:embed="rId4">
            <a:alphaModFix/>
            <a:duotone>
              <a:prstClr val="black"/>
              <a:schemeClr val="accent3">
                <a:tint val="45000"/>
                <a:satMod val="400000"/>
              </a:schemeClr>
            </a:duotone>
          </a:blip>
          <a:stretch>
            <a:fillRect/>
          </a:stretch>
        </p:blipFill>
        <p:spPr>
          <a:xfrm>
            <a:off x="189187" y="4065980"/>
            <a:ext cx="6195848" cy="1689959"/>
          </a:xfrm>
          <a:prstGeom prst="rect">
            <a:avLst/>
          </a:prstGeom>
          <a:noFill/>
          <a:ln>
            <a:noFill/>
          </a:ln>
          <a:effectLst>
            <a:outerShdw blurRad="419100" dist="38100" dir="2700000" sx="102000" sy="102000" algn="tl" rotWithShape="0">
              <a:prstClr val="black">
                <a:alpha val="51000"/>
              </a:prstClr>
            </a:outerShdw>
          </a:effectLst>
        </p:spPr>
      </p:pic>
      <p:sp>
        <p:nvSpPr>
          <p:cNvPr id="9" name="Rectangle 8"/>
          <p:cNvSpPr/>
          <p:nvPr/>
        </p:nvSpPr>
        <p:spPr>
          <a:xfrm>
            <a:off x="7293852" y="4572000"/>
            <a:ext cx="3983748" cy="1308539"/>
          </a:xfrm>
          <a:prstGeom prst="rect">
            <a:avLst/>
          </a:prstGeom>
          <a:solidFill>
            <a:schemeClr val="bg1"/>
          </a:solidFill>
          <a:ln w="44450">
            <a:solidFill>
              <a:srgbClr val="00B0F0"/>
            </a:solidFill>
          </a:ln>
          <a:effectLst>
            <a:outerShdw blurRad="1651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B0F0"/>
                </a:solidFill>
              </a:rPr>
              <a:t>A META-STUDY OF PREVIOUSLY QUESTIONABLE STUDIES, (WITH A QUESTIONABLE METHODOLOGY?)</a:t>
            </a:r>
          </a:p>
        </p:txBody>
      </p:sp>
      <p:cxnSp>
        <p:nvCxnSpPr>
          <p:cNvPr id="13" name="Straight Arrow Connector 12"/>
          <p:cNvCxnSpPr>
            <a:cxnSpLocks/>
            <a:stCxn id="9" idx="1"/>
          </p:cNvCxnSpPr>
          <p:nvPr/>
        </p:nvCxnSpPr>
        <p:spPr>
          <a:xfrm flipH="1" flipV="1">
            <a:off x="5670006" y="4984822"/>
            <a:ext cx="1623846" cy="241448"/>
          </a:xfrm>
          <a:prstGeom prst="straightConnector1">
            <a:avLst/>
          </a:prstGeom>
          <a:ln w="952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44774EF-46DB-44D7-B1B4-67529781674B}"/>
              </a:ext>
            </a:extLst>
          </p:cNvPr>
          <p:cNvCxnSpPr>
            <a:cxnSpLocks/>
          </p:cNvCxnSpPr>
          <p:nvPr/>
        </p:nvCxnSpPr>
        <p:spPr bwMode="auto">
          <a:xfrm flipV="1">
            <a:off x="0" y="1649346"/>
            <a:ext cx="12192000" cy="1"/>
          </a:xfrm>
          <a:prstGeom prst="line">
            <a:avLst/>
          </a:prstGeom>
          <a:solidFill>
            <a:srgbClr val="FFFFFF"/>
          </a:solidFill>
          <a:ln w="762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279017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774070" y="1673312"/>
            <a:ext cx="6417930" cy="4398820"/>
          </a:xfrm>
          <a:prstGeom prst="rect">
            <a:avLst/>
          </a:prstGeom>
        </p:spPr>
      </p:pic>
      <p:sp>
        <p:nvSpPr>
          <p:cNvPr id="11" name="Rectangle 10"/>
          <p:cNvSpPr/>
          <p:nvPr/>
        </p:nvSpPr>
        <p:spPr>
          <a:xfrm>
            <a:off x="5774070" y="1673306"/>
            <a:ext cx="6417930" cy="4348730"/>
          </a:xfrm>
          <a:prstGeom prst="rect">
            <a:avLst/>
          </a:prstGeom>
          <a:gradFill>
            <a:gsLst>
              <a:gs pos="0">
                <a:schemeClr val="tx1"/>
              </a:gs>
              <a:gs pos="100000">
                <a:schemeClr val="tx1">
                  <a:alpha val="4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pic>
        <p:nvPicPr>
          <p:cNvPr id="5" name="Content Placeholder 4"/>
          <p:cNvPicPr>
            <a:picLocks noGrp="1" noChangeAspect="1"/>
          </p:cNvPicPr>
          <p:nvPr>
            <p:ph sz="half" idx="1"/>
          </p:nvPr>
        </p:nvPicPr>
        <p:blipFill>
          <a:blip r:embed="rId4" cstate="email">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604" y="1623209"/>
            <a:ext cx="5774071" cy="4398827"/>
          </a:xfrm>
        </p:spPr>
      </p:pic>
      <p:sp>
        <p:nvSpPr>
          <p:cNvPr id="7" name="Content Placeholder 6"/>
          <p:cNvSpPr>
            <a:spLocks noGrp="1"/>
          </p:cNvSpPr>
          <p:nvPr>
            <p:ph sz="half" idx="2"/>
          </p:nvPr>
        </p:nvSpPr>
        <p:spPr>
          <a:xfrm>
            <a:off x="5851187" y="1788819"/>
            <a:ext cx="5181600" cy="4351338"/>
          </a:xfrm>
        </p:spPr>
        <p:txBody>
          <a:bodyPr>
            <a:normAutofit/>
          </a:bodyPr>
          <a:lstStyle/>
          <a:p>
            <a:pPr>
              <a:buClr>
                <a:schemeClr val="bg1"/>
              </a:buClr>
            </a:pPr>
            <a:r>
              <a:rPr lang="en-US" b="1" dirty="0">
                <a:solidFill>
                  <a:schemeClr val="bg1"/>
                </a:solidFill>
              </a:rPr>
              <a:t>Big issue in 2018 based on WHO classification of ICD-11</a:t>
            </a:r>
          </a:p>
          <a:p>
            <a:pPr>
              <a:buClr>
                <a:schemeClr val="bg1"/>
              </a:buClr>
            </a:pPr>
            <a:r>
              <a:rPr lang="en-US" b="1" dirty="0">
                <a:solidFill>
                  <a:schemeClr val="bg1"/>
                </a:solidFill>
              </a:rPr>
              <a:t>Also referred to as fact in several proposed pieces of legislation on loot boxes</a:t>
            </a:r>
          </a:p>
          <a:p>
            <a:pPr>
              <a:buClr>
                <a:schemeClr val="bg1"/>
              </a:buClr>
            </a:pPr>
            <a:r>
              <a:rPr lang="en-US" b="1" dirty="0">
                <a:solidFill>
                  <a:schemeClr val="bg1"/>
                </a:solidFill>
              </a:rPr>
              <a:t>Treated more similarly to gambling than to direct chemical dependence, although not always</a:t>
            </a:r>
          </a:p>
          <a:p>
            <a:pPr>
              <a:buClr>
                <a:schemeClr val="bg1"/>
              </a:buClr>
            </a:pPr>
            <a:r>
              <a:rPr lang="en-US" b="1" dirty="0">
                <a:solidFill>
                  <a:schemeClr val="bg1"/>
                </a:solidFill>
              </a:rPr>
              <a:t>The issue of ‘detoxification’ camps is often raised in context</a:t>
            </a:r>
          </a:p>
        </p:txBody>
      </p:sp>
      <p:cxnSp>
        <p:nvCxnSpPr>
          <p:cNvPr id="9" name="Straight Connector 8"/>
          <p:cNvCxnSpPr/>
          <p:nvPr/>
        </p:nvCxnSpPr>
        <p:spPr>
          <a:xfrm>
            <a:off x="0" y="1675334"/>
            <a:ext cx="122216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B8D697E-AC21-44F9-8EDE-2E41A603BC9F}"/>
              </a:ext>
            </a:extLst>
          </p:cNvPr>
          <p:cNvCxnSpPr/>
          <p:nvPr/>
        </p:nvCxnSpPr>
        <p:spPr bwMode="auto">
          <a:xfrm>
            <a:off x="-1" y="1673305"/>
            <a:ext cx="12192001" cy="0"/>
          </a:xfrm>
          <a:prstGeom prst="line">
            <a:avLst/>
          </a:prstGeom>
          <a:solidFill>
            <a:srgbClr val="FFFFFF"/>
          </a:solid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a:extLst>
              <a:ext uri="{FF2B5EF4-FFF2-40B4-BE49-F238E27FC236}">
                <a16:creationId xmlns:a16="http://schemas.microsoft.com/office/drawing/2014/main" id="{B422968C-DF1F-4D39-B81B-6ADC65F50969}"/>
              </a:ext>
            </a:extLst>
          </p:cNvPr>
          <p:cNvCxnSpPr>
            <a:cxnSpLocks/>
          </p:cNvCxnSpPr>
          <p:nvPr/>
        </p:nvCxnSpPr>
        <p:spPr bwMode="auto">
          <a:xfrm flipV="1">
            <a:off x="0" y="1657350"/>
            <a:ext cx="12221674" cy="1"/>
          </a:xfrm>
          <a:prstGeom prst="line">
            <a:avLst/>
          </a:prstGeom>
          <a:solidFill>
            <a:srgbClr val="FFFFFF"/>
          </a:solidFill>
          <a:ln w="762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Title 1"/>
          <p:cNvSpPr>
            <a:spLocks noGrp="1"/>
          </p:cNvSpPr>
          <p:nvPr>
            <p:ph type="title"/>
          </p:nvPr>
        </p:nvSpPr>
        <p:spPr>
          <a:xfrm>
            <a:off x="1181100" y="492919"/>
            <a:ext cx="9201150" cy="1507331"/>
          </a:xfrm>
        </p:spPr>
        <p:txBody>
          <a:bodyPr/>
          <a:lstStyle/>
          <a:p>
            <a:r>
              <a:rPr lang="en-US" b="1" dirty="0"/>
              <a:t>GAMES &amp; ADDICTION</a:t>
            </a:r>
          </a:p>
        </p:txBody>
      </p:sp>
    </p:spTree>
    <p:extLst>
      <p:ext uri="{BB962C8B-B14F-4D97-AF65-F5344CB8AC3E}">
        <p14:creationId xmlns:p14="http://schemas.microsoft.com/office/powerpoint/2010/main" val="2339925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18994"/>
            <a:ext cx="12191998" cy="5289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dirty="0">
              <a:solidFill>
                <a:schemeClr val="bg1"/>
              </a:solidFill>
            </a:endParaRPr>
          </a:p>
        </p:txBody>
      </p:sp>
      <p:pic>
        <p:nvPicPr>
          <p:cNvPr id="7" name="Google Shape;469;p70"/>
          <p:cNvPicPr preferRelativeResize="0"/>
          <p:nvPr/>
        </p:nvPicPr>
        <p:blipFill rotWithShape="1">
          <a:blip r:embed="rId2">
            <a:alphaModFix/>
            <a:grayscl/>
          </a:blip>
          <a:srcRect l="11476"/>
          <a:stretch/>
        </p:blipFill>
        <p:spPr>
          <a:xfrm>
            <a:off x="6343795" y="1996482"/>
            <a:ext cx="3184136" cy="1736095"/>
          </a:xfrm>
          <a:prstGeom prst="rect">
            <a:avLst/>
          </a:prstGeom>
          <a:noFill/>
          <a:ln>
            <a:noFill/>
          </a:ln>
        </p:spPr>
      </p:pic>
      <p:sp>
        <p:nvSpPr>
          <p:cNvPr id="2" name="Title 1"/>
          <p:cNvSpPr>
            <a:spLocks noGrp="1"/>
          </p:cNvSpPr>
          <p:nvPr>
            <p:ph type="title"/>
          </p:nvPr>
        </p:nvSpPr>
        <p:spPr>
          <a:xfrm>
            <a:off x="2057400" y="457869"/>
            <a:ext cx="9829800" cy="1142332"/>
          </a:xfrm>
        </p:spPr>
        <p:txBody>
          <a:bodyPr>
            <a:noAutofit/>
          </a:bodyPr>
          <a:lstStyle/>
          <a:p>
            <a:r>
              <a:rPr lang="en-US" sz="5400" b="1" dirty="0">
                <a:solidFill>
                  <a:srgbClr val="00B0F0"/>
                </a:solidFill>
              </a:rPr>
              <a:t>We know a lot less than we say we do…</a:t>
            </a:r>
          </a:p>
        </p:txBody>
      </p:sp>
      <p:pic>
        <p:nvPicPr>
          <p:cNvPr id="5" name="Google Shape;467;p70"/>
          <p:cNvPicPr preferRelativeResize="0"/>
          <p:nvPr/>
        </p:nvPicPr>
        <p:blipFill rotWithShape="1">
          <a:blip r:embed="rId3">
            <a:alphaModFix/>
            <a:grayscl/>
          </a:blip>
          <a:srcRect/>
          <a:stretch/>
        </p:blipFill>
        <p:spPr>
          <a:xfrm>
            <a:off x="2460212" y="2007887"/>
            <a:ext cx="3883584" cy="1587449"/>
          </a:xfrm>
          <a:prstGeom prst="rect">
            <a:avLst/>
          </a:prstGeom>
          <a:noFill/>
          <a:ln>
            <a:noFill/>
          </a:ln>
        </p:spPr>
      </p:pic>
      <p:pic>
        <p:nvPicPr>
          <p:cNvPr id="6" name="Google Shape;468;p70"/>
          <p:cNvPicPr preferRelativeResize="0"/>
          <p:nvPr/>
        </p:nvPicPr>
        <p:blipFill rotWithShape="1">
          <a:blip r:embed="rId4">
            <a:alphaModFix/>
            <a:grayscl/>
          </a:blip>
          <a:srcRect/>
          <a:stretch/>
        </p:blipFill>
        <p:spPr>
          <a:xfrm>
            <a:off x="2452298" y="3565349"/>
            <a:ext cx="3363919" cy="1208686"/>
          </a:xfrm>
          <a:prstGeom prst="rect">
            <a:avLst/>
          </a:prstGeom>
          <a:noFill/>
          <a:ln>
            <a:noFill/>
          </a:ln>
        </p:spPr>
      </p:pic>
      <p:pic>
        <p:nvPicPr>
          <p:cNvPr id="10" name="Google Shape;451;p68"/>
          <p:cNvPicPr preferRelativeResize="0"/>
          <p:nvPr/>
        </p:nvPicPr>
        <p:blipFill rotWithShape="1">
          <a:blip r:embed="rId5">
            <a:alphaModFix/>
            <a:grayscl/>
          </a:blip>
          <a:srcRect/>
          <a:stretch/>
        </p:blipFill>
        <p:spPr>
          <a:xfrm>
            <a:off x="2455261" y="4774034"/>
            <a:ext cx="3320384" cy="1161946"/>
          </a:xfrm>
          <a:prstGeom prst="rect">
            <a:avLst/>
          </a:prstGeom>
          <a:noFill/>
          <a:ln>
            <a:noFill/>
          </a:ln>
        </p:spPr>
      </p:pic>
      <p:pic>
        <p:nvPicPr>
          <p:cNvPr id="11" name="Google Shape;452;p68"/>
          <p:cNvPicPr preferRelativeResize="0"/>
          <p:nvPr/>
        </p:nvPicPr>
        <p:blipFill rotWithShape="1">
          <a:blip r:embed="rId6">
            <a:alphaModFix/>
            <a:grayscl/>
          </a:blip>
          <a:srcRect/>
          <a:stretch/>
        </p:blipFill>
        <p:spPr>
          <a:xfrm>
            <a:off x="9525000" y="1996482"/>
            <a:ext cx="2674911" cy="3930717"/>
          </a:xfrm>
          <a:prstGeom prst="rect">
            <a:avLst/>
          </a:prstGeom>
          <a:noFill/>
          <a:ln>
            <a:noFill/>
          </a:ln>
        </p:spPr>
      </p:pic>
      <p:pic>
        <p:nvPicPr>
          <p:cNvPr id="12" name="Google Shape;453;p68"/>
          <p:cNvPicPr preferRelativeResize="0"/>
          <p:nvPr/>
        </p:nvPicPr>
        <p:blipFill rotWithShape="1">
          <a:blip r:embed="rId7">
            <a:alphaModFix/>
            <a:grayscl/>
          </a:blip>
          <a:srcRect/>
          <a:stretch/>
        </p:blipFill>
        <p:spPr>
          <a:xfrm>
            <a:off x="5778606" y="3595337"/>
            <a:ext cx="3811913" cy="2331862"/>
          </a:xfrm>
          <a:prstGeom prst="rect">
            <a:avLst/>
          </a:prstGeom>
          <a:noFill/>
          <a:ln>
            <a:noFill/>
          </a:ln>
        </p:spPr>
      </p:pic>
      <p:sp>
        <p:nvSpPr>
          <p:cNvPr id="3" name="Rectangle 2">
            <a:extLst>
              <a:ext uri="{FF2B5EF4-FFF2-40B4-BE49-F238E27FC236}">
                <a16:creationId xmlns:a16="http://schemas.microsoft.com/office/drawing/2014/main" id="{DDA2ADEB-07B5-4CDB-A5E3-5FCD37B0992A}"/>
              </a:ext>
            </a:extLst>
          </p:cNvPr>
          <p:cNvSpPr/>
          <p:nvPr/>
        </p:nvSpPr>
        <p:spPr>
          <a:xfrm>
            <a:off x="46012" y="1996482"/>
            <a:ext cx="2406287" cy="3939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963" b="1" dirty="0">
                <a:solidFill>
                  <a:srgbClr val="00B0F0"/>
                </a:solidFill>
              </a:rPr>
              <a:t>AND WHAT WE SAY WE KNOW CONFLICTS WITH ITSELF…</a:t>
            </a:r>
          </a:p>
        </p:txBody>
      </p:sp>
    </p:spTree>
    <p:extLst>
      <p:ext uri="{BB962C8B-B14F-4D97-AF65-F5344CB8AC3E}">
        <p14:creationId xmlns:p14="http://schemas.microsoft.com/office/powerpoint/2010/main" val="2782547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74;p71"/>
          <p:cNvPicPr preferRelativeResize="0"/>
          <p:nvPr/>
        </p:nvPicPr>
        <p:blipFill rotWithShape="1">
          <a:blip r:embed="rId2">
            <a:alphaModFix/>
            <a:grayscl/>
          </a:blip>
          <a:srcRect/>
          <a:stretch/>
        </p:blipFill>
        <p:spPr>
          <a:xfrm>
            <a:off x="22862" y="2743653"/>
            <a:ext cx="7841673" cy="3282893"/>
          </a:xfrm>
          <a:prstGeom prst="rect">
            <a:avLst/>
          </a:prstGeom>
          <a:noFill/>
          <a:ln>
            <a:noFill/>
          </a:ln>
        </p:spPr>
      </p:pic>
      <p:pic>
        <p:nvPicPr>
          <p:cNvPr id="5" name="Google Shape;477;p71"/>
          <p:cNvPicPr preferRelativeResize="0"/>
          <p:nvPr/>
        </p:nvPicPr>
        <p:blipFill rotWithShape="1">
          <a:blip r:embed="rId3">
            <a:alphaModFix/>
            <a:grayscl/>
          </a:blip>
          <a:srcRect/>
          <a:stretch/>
        </p:blipFill>
        <p:spPr>
          <a:xfrm>
            <a:off x="22862" y="664685"/>
            <a:ext cx="7841673" cy="2105524"/>
          </a:xfrm>
          <a:prstGeom prst="rect">
            <a:avLst/>
          </a:prstGeom>
          <a:noFill/>
          <a:ln>
            <a:noFill/>
          </a:ln>
        </p:spPr>
      </p:pic>
      <p:sp>
        <p:nvSpPr>
          <p:cNvPr id="6" name="Google Shape;476;p71"/>
          <p:cNvSpPr txBox="1">
            <a:spLocks/>
          </p:cNvSpPr>
          <p:nvPr/>
        </p:nvSpPr>
        <p:spPr>
          <a:xfrm>
            <a:off x="8460278" y="611402"/>
            <a:ext cx="3754582" cy="4991439"/>
          </a:xfrm>
          <a:prstGeom prst="rect">
            <a:avLst/>
          </a:prstGeom>
          <a:solidFill>
            <a:schemeClr val="bg1"/>
          </a:solid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2800"/>
              <a:buNone/>
            </a:pPr>
            <a:endParaRPr lang="en-US" b="1" dirty="0">
              <a:solidFill>
                <a:srgbClr val="00B0F0"/>
              </a:solidFill>
              <a:latin typeface="Calibri"/>
              <a:ea typeface="Calibri"/>
              <a:cs typeface="Calibri"/>
              <a:sym typeface="Calibri"/>
            </a:endParaRPr>
          </a:p>
          <a:p>
            <a:pPr marL="0" indent="0">
              <a:spcBef>
                <a:spcPts val="0"/>
              </a:spcBef>
              <a:buClr>
                <a:schemeClr val="dk1"/>
              </a:buClr>
              <a:buSzPts val="2800"/>
              <a:buNone/>
            </a:pPr>
            <a:r>
              <a:rPr lang="en-US" b="1" dirty="0">
                <a:solidFill>
                  <a:srgbClr val="00B0F0"/>
                </a:solidFill>
                <a:latin typeface="Calibri"/>
                <a:ea typeface="Calibri"/>
                <a:cs typeface="Calibri"/>
                <a:sym typeface="Calibri"/>
              </a:rPr>
              <a:t> IN OTHER STUDIES OF   </a:t>
            </a:r>
          </a:p>
          <a:p>
            <a:pPr marL="0" indent="0">
              <a:spcBef>
                <a:spcPts val="0"/>
              </a:spcBef>
              <a:buClr>
                <a:schemeClr val="dk1"/>
              </a:buClr>
              <a:buSzPts val="2800"/>
              <a:buNone/>
            </a:pPr>
            <a:r>
              <a:rPr lang="en-US" b="1" dirty="0">
                <a:solidFill>
                  <a:srgbClr val="00B0F0"/>
                </a:solidFill>
                <a:latin typeface="Calibri"/>
                <a:ea typeface="Calibri"/>
                <a:cs typeface="Calibri"/>
                <a:sym typeface="Calibri"/>
              </a:rPr>
              <a:t> ADDICTION, WE MIGHT </a:t>
            </a:r>
          </a:p>
          <a:p>
            <a:pPr marL="0" indent="0">
              <a:spcBef>
                <a:spcPts val="0"/>
              </a:spcBef>
              <a:buClr>
                <a:schemeClr val="dk1"/>
              </a:buClr>
              <a:buSzPts val="2800"/>
              <a:buNone/>
            </a:pPr>
            <a:r>
              <a:rPr lang="en-US" b="1" dirty="0">
                <a:solidFill>
                  <a:srgbClr val="00B0F0"/>
                </a:solidFill>
                <a:latin typeface="Calibri"/>
                <a:ea typeface="Calibri"/>
                <a:cs typeface="Calibri"/>
                <a:sym typeface="Calibri"/>
              </a:rPr>
              <a:t> TRADITIONALLY USE </a:t>
            </a:r>
          </a:p>
          <a:p>
            <a:pPr marL="0" indent="0">
              <a:spcBef>
                <a:spcPts val="0"/>
              </a:spcBef>
              <a:buClr>
                <a:schemeClr val="dk1"/>
              </a:buClr>
              <a:buSzPts val="2800"/>
              <a:buNone/>
            </a:pPr>
            <a:r>
              <a:rPr lang="en-US" b="1" dirty="0">
                <a:solidFill>
                  <a:srgbClr val="00B0F0"/>
                </a:solidFill>
                <a:latin typeface="Calibri"/>
                <a:ea typeface="Calibri"/>
                <a:cs typeface="Calibri"/>
                <a:sym typeface="Calibri"/>
              </a:rPr>
              <a:t> SOME OF THE </a:t>
            </a:r>
          </a:p>
          <a:p>
            <a:pPr marL="0" indent="0">
              <a:spcBef>
                <a:spcPts val="0"/>
              </a:spcBef>
              <a:buClr>
                <a:schemeClr val="dk1"/>
              </a:buClr>
              <a:buSzPts val="2800"/>
              <a:buNone/>
            </a:pPr>
            <a:r>
              <a:rPr lang="en-US" b="1" dirty="0">
                <a:solidFill>
                  <a:srgbClr val="00B0F0"/>
                </a:solidFill>
                <a:latin typeface="Calibri"/>
                <a:ea typeface="Calibri"/>
                <a:cs typeface="Calibri"/>
                <a:sym typeface="Calibri"/>
              </a:rPr>
              <a:t> FOLLOWING </a:t>
            </a:r>
          </a:p>
          <a:p>
            <a:pPr marL="0" indent="0">
              <a:spcBef>
                <a:spcPts val="0"/>
              </a:spcBef>
              <a:buClr>
                <a:schemeClr val="dk1"/>
              </a:buClr>
              <a:buSzPts val="2800"/>
              <a:buNone/>
            </a:pPr>
            <a:r>
              <a:rPr lang="en-US" b="1" dirty="0">
                <a:solidFill>
                  <a:srgbClr val="00B0F0"/>
                </a:solidFill>
                <a:latin typeface="Calibri"/>
                <a:ea typeface="Calibri"/>
                <a:cs typeface="Calibri"/>
                <a:sym typeface="Calibri"/>
              </a:rPr>
              <a:t> MEASURES:</a:t>
            </a:r>
          </a:p>
          <a:p>
            <a:pPr marL="0" indent="0">
              <a:spcBef>
                <a:spcPts val="0"/>
              </a:spcBef>
              <a:buClr>
                <a:schemeClr val="dk1"/>
              </a:buClr>
              <a:buSzPts val="2800"/>
              <a:buNone/>
            </a:pPr>
            <a:endParaRPr lang="en-US" b="1" dirty="0">
              <a:solidFill>
                <a:srgbClr val="00B0F0"/>
              </a:solidFill>
              <a:latin typeface="Calibri"/>
              <a:ea typeface="Calibri"/>
              <a:cs typeface="Calibri"/>
              <a:sym typeface="Calibri"/>
            </a:endParaRPr>
          </a:p>
          <a:p>
            <a:pPr>
              <a:spcBef>
                <a:spcPts val="0"/>
              </a:spcBef>
              <a:buClr>
                <a:srgbClr val="00B0F0"/>
              </a:buClr>
              <a:buSzPts val="2800"/>
              <a:buFont typeface="Arial"/>
              <a:buChar char="•"/>
            </a:pPr>
            <a:r>
              <a:rPr lang="en-US" b="1" dirty="0">
                <a:solidFill>
                  <a:srgbClr val="00B0F0"/>
                </a:solidFill>
                <a:latin typeface="Calibri"/>
                <a:ea typeface="Calibri"/>
                <a:cs typeface="Calibri"/>
                <a:sym typeface="Calibri"/>
              </a:rPr>
              <a:t>Life Satisfaction</a:t>
            </a:r>
            <a:endParaRPr lang="en-US" b="1" dirty="0">
              <a:solidFill>
                <a:srgbClr val="00B0F0"/>
              </a:solidFill>
            </a:endParaRPr>
          </a:p>
          <a:p>
            <a:pPr>
              <a:buClr>
                <a:srgbClr val="00B0F0"/>
              </a:buClr>
              <a:buSzPts val="2800"/>
              <a:buFont typeface="Arial"/>
              <a:buChar char="•"/>
            </a:pPr>
            <a:r>
              <a:rPr lang="en-US" b="1" dirty="0">
                <a:solidFill>
                  <a:srgbClr val="00B0F0"/>
                </a:solidFill>
                <a:latin typeface="Calibri"/>
                <a:ea typeface="Calibri"/>
                <a:cs typeface="Calibri"/>
                <a:sym typeface="Calibri"/>
              </a:rPr>
              <a:t>Loneliness</a:t>
            </a:r>
            <a:endParaRPr lang="en-US" b="1" dirty="0">
              <a:solidFill>
                <a:srgbClr val="00B0F0"/>
              </a:solidFill>
            </a:endParaRPr>
          </a:p>
          <a:p>
            <a:pPr>
              <a:buClr>
                <a:srgbClr val="00B0F0"/>
              </a:buClr>
              <a:buSzPts val="2800"/>
              <a:buFont typeface="Arial"/>
              <a:buChar char="•"/>
            </a:pPr>
            <a:r>
              <a:rPr lang="en-US" b="1" dirty="0">
                <a:solidFill>
                  <a:srgbClr val="00B0F0"/>
                </a:solidFill>
                <a:latin typeface="Calibri"/>
                <a:ea typeface="Calibri"/>
                <a:cs typeface="Calibri"/>
                <a:sym typeface="Calibri"/>
              </a:rPr>
              <a:t>Social Competence</a:t>
            </a:r>
            <a:endParaRPr lang="en-US" b="1" dirty="0">
              <a:solidFill>
                <a:srgbClr val="00B0F0"/>
              </a:solidFill>
            </a:endParaRPr>
          </a:p>
          <a:p>
            <a:pPr>
              <a:buClr>
                <a:srgbClr val="00B0F0"/>
              </a:buClr>
              <a:buSzPts val="2800"/>
              <a:buFont typeface="Arial"/>
              <a:buChar char="•"/>
            </a:pPr>
            <a:r>
              <a:rPr lang="en-US" b="1" dirty="0">
                <a:solidFill>
                  <a:srgbClr val="00B0F0"/>
                </a:solidFill>
                <a:latin typeface="Calibri"/>
                <a:ea typeface="Calibri"/>
                <a:cs typeface="Calibri"/>
                <a:sym typeface="Calibri"/>
              </a:rPr>
              <a:t>Aggression</a:t>
            </a:r>
          </a:p>
          <a:p>
            <a:pPr indent="-50799">
              <a:buClr>
                <a:schemeClr val="dk1"/>
              </a:buClr>
              <a:buSzPts val="2800"/>
              <a:buNone/>
            </a:pPr>
            <a:endParaRPr lang="en-US" dirty="0">
              <a:solidFill>
                <a:schemeClr val="dk1"/>
              </a:solidFill>
              <a:latin typeface="Calibri"/>
              <a:ea typeface="Calibri"/>
              <a:cs typeface="Calibri"/>
              <a:sym typeface="Calibri"/>
            </a:endParaRPr>
          </a:p>
          <a:p>
            <a:pPr indent="-50799">
              <a:buClr>
                <a:schemeClr val="dk1"/>
              </a:buClr>
              <a:buSzPts val="2800"/>
              <a:buNone/>
            </a:pPr>
            <a:endParaRPr lang="en-US" dirty="0">
              <a:solidFill>
                <a:schemeClr val="dk1"/>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875E30B6-3510-45EC-9460-964AFC0409DF}"/>
              </a:ext>
            </a:extLst>
          </p:cNvPr>
          <p:cNvSpPr/>
          <p:nvPr/>
        </p:nvSpPr>
        <p:spPr>
          <a:xfrm>
            <a:off x="7864535" y="664684"/>
            <a:ext cx="595745" cy="536186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11" name="Title 1">
            <a:extLst>
              <a:ext uri="{FF2B5EF4-FFF2-40B4-BE49-F238E27FC236}">
                <a16:creationId xmlns:a16="http://schemas.microsoft.com/office/drawing/2014/main" id="{09DCCEDB-DD10-4C24-984F-A18B36A1BDC1}"/>
              </a:ext>
            </a:extLst>
          </p:cNvPr>
          <p:cNvSpPr>
            <a:spLocks noGrp="1"/>
          </p:cNvSpPr>
          <p:nvPr>
            <p:ph type="title"/>
          </p:nvPr>
        </p:nvSpPr>
        <p:spPr>
          <a:xfrm>
            <a:off x="152400" y="0"/>
            <a:ext cx="10972800" cy="1132739"/>
          </a:xfrm>
        </p:spPr>
        <p:txBody>
          <a:bodyPr/>
          <a:lstStyle/>
          <a:p>
            <a:r>
              <a:rPr lang="en-US" b="1" dirty="0"/>
              <a:t>GAMES &amp; ADDICTION</a:t>
            </a:r>
          </a:p>
        </p:txBody>
      </p:sp>
      <p:cxnSp>
        <p:nvCxnSpPr>
          <p:cNvPr id="12" name="Straight Connector 11">
            <a:extLst>
              <a:ext uri="{FF2B5EF4-FFF2-40B4-BE49-F238E27FC236}">
                <a16:creationId xmlns:a16="http://schemas.microsoft.com/office/drawing/2014/main" id="{6F5E82DB-DCE5-460D-B11A-C38E6B79D15B}"/>
              </a:ext>
            </a:extLst>
          </p:cNvPr>
          <p:cNvCxnSpPr>
            <a:cxnSpLocks/>
          </p:cNvCxnSpPr>
          <p:nvPr/>
        </p:nvCxnSpPr>
        <p:spPr bwMode="auto">
          <a:xfrm>
            <a:off x="-24328" y="663784"/>
            <a:ext cx="12193466" cy="1802"/>
          </a:xfrm>
          <a:prstGeom prst="line">
            <a:avLst/>
          </a:prstGeom>
          <a:solidFill>
            <a:srgbClr val="FFFF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a:extLst>
              <a:ext uri="{FF2B5EF4-FFF2-40B4-BE49-F238E27FC236}">
                <a16:creationId xmlns:a16="http://schemas.microsoft.com/office/drawing/2014/main" id="{FBF1A868-DE93-45AC-B4FB-1E3B3137A014}"/>
              </a:ext>
            </a:extLst>
          </p:cNvPr>
          <p:cNvCxnSpPr>
            <a:cxnSpLocks/>
          </p:cNvCxnSpPr>
          <p:nvPr/>
        </p:nvCxnSpPr>
        <p:spPr bwMode="auto">
          <a:xfrm>
            <a:off x="22862" y="6023842"/>
            <a:ext cx="12193466" cy="1802"/>
          </a:xfrm>
          <a:prstGeom prst="line">
            <a:avLst/>
          </a:prstGeom>
          <a:solidFill>
            <a:srgbClr val="FFFF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75355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169FB4-5906-46EC-9D12-766AD86E7223}"/>
              </a:ext>
            </a:extLst>
          </p:cNvPr>
          <p:cNvSpPr/>
          <p:nvPr/>
        </p:nvSpPr>
        <p:spPr>
          <a:xfrm>
            <a:off x="0" y="1420745"/>
            <a:ext cx="12192000" cy="46470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666" y="290287"/>
            <a:ext cx="12012668" cy="870881"/>
          </a:xfrm>
        </p:spPr>
        <p:txBody>
          <a:bodyPr>
            <a:normAutofit fontScale="90000"/>
          </a:bodyPr>
          <a:lstStyle/>
          <a:p>
            <a:r>
              <a:rPr lang="en-US" b="1" dirty="0"/>
              <a:t>Contextual Awareness Relative to Other Media Forms &amp; Engagements</a:t>
            </a:r>
          </a:p>
        </p:txBody>
      </p:sp>
      <p:sp>
        <p:nvSpPr>
          <p:cNvPr id="14" name="Footer Placeholder 4"/>
          <p:cNvSpPr>
            <a:spLocks noGrp="1"/>
          </p:cNvSpPr>
          <p:nvPr>
            <p:ph type="ftr" sz="quarter" idx="3"/>
          </p:nvPr>
        </p:nvSpPr>
        <p:spPr>
          <a:xfrm>
            <a:off x="179332" y="4527095"/>
            <a:ext cx="8795189" cy="340765"/>
          </a:xfrm>
          <a:prstGeom prst="rect">
            <a:avLst/>
          </a:prstGeom>
        </p:spPr>
        <p:txBody>
          <a:bodyPr/>
          <a:lstStyle>
            <a:defPPr>
              <a:defRPr lang="en-US"/>
            </a:defPPr>
            <a:lvl1pPr marL="0" algn="l" defTabSz="685800" rtl="0" eaLnBrk="1" latinLnBrk="0" hangingPunct="1">
              <a:defRPr sz="1350" kern="1200">
                <a:solidFill>
                  <a:schemeClr val="tx1">
                    <a:lumMod val="50000"/>
                    <a:lumOff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GDC 2019 FOOTER GOES HERE</a:t>
            </a:r>
            <a:endParaRPr lang="en-US" dirty="0"/>
          </a:p>
        </p:txBody>
      </p:sp>
      <p:pic>
        <p:nvPicPr>
          <p:cNvPr id="4" name="Google Shape;343;p51"/>
          <p:cNvPicPr preferRelativeResize="0"/>
          <p:nvPr/>
        </p:nvPicPr>
        <p:blipFill rotWithShape="1">
          <a:blip r:embed="rId3">
            <a:alphaModFix/>
            <a:duotone>
              <a:schemeClr val="accent3">
                <a:shade val="45000"/>
                <a:satMod val="135000"/>
              </a:schemeClr>
              <a:prstClr val="white"/>
            </a:duotone>
          </a:blip>
          <a:srcRect/>
          <a:stretch/>
        </p:blipFill>
        <p:spPr>
          <a:xfrm>
            <a:off x="0" y="1420746"/>
            <a:ext cx="3673366" cy="3578773"/>
          </a:xfrm>
          <a:prstGeom prst="rect">
            <a:avLst/>
          </a:prstGeom>
          <a:noFill/>
          <a:ln>
            <a:noFill/>
          </a:ln>
        </p:spPr>
      </p:pic>
      <p:pic>
        <p:nvPicPr>
          <p:cNvPr id="5" name="Google Shape;344;p51"/>
          <p:cNvPicPr preferRelativeResize="0"/>
          <p:nvPr/>
        </p:nvPicPr>
        <p:blipFill rotWithShape="1">
          <a:blip r:embed="rId4">
            <a:alphaModFix/>
            <a:duotone>
              <a:schemeClr val="accent3">
                <a:shade val="45000"/>
                <a:satMod val="135000"/>
              </a:schemeClr>
              <a:prstClr val="white"/>
            </a:duotone>
          </a:blip>
          <a:srcRect/>
          <a:stretch/>
        </p:blipFill>
        <p:spPr>
          <a:xfrm>
            <a:off x="3673366" y="1420745"/>
            <a:ext cx="1435100" cy="1826171"/>
          </a:xfrm>
          <a:prstGeom prst="rect">
            <a:avLst/>
          </a:prstGeom>
          <a:noFill/>
          <a:ln>
            <a:noFill/>
          </a:ln>
        </p:spPr>
      </p:pic>
      <p:pic>
        <p:nvPicPr>
          <p:cNvPr id="7" name="Google Shape;358;p53"/>
          <p:cNvPicPr preferRelativeResize="0"/>
          <p:nvPr/>
        </p:nvPicPr>
        <p:blipFill rotWithShape="1">
          <a:blip r:embed="rId5">
            <a:alphaModFix/>
            <a:duotone>
              <a:schemeClr val="accent3">
                <a:shade val="45000"/>
                <a:satMod val="135000"/>
              </a:schemeClr>
              <a:prstClr val="white"/>
            </a:duotone>
          </a:blip>
          <a:srcRect/>
          <a:stretch/>
        </p:blipFill>
        <p:spPr>
          <a:xfrm>
            <a:off x="6442365" y="3246916"/>
            <a:ext cx="3190366" cy="2175007"/>
          </a:xfrm>
          <a:prstGeom prst="rect">
            <a:avLst/>
          </a:prstGeom>
          <a:noFill/>
          <a:ln>
            <a:noFill/>
          </a:ln>
        </p:spPr>
      </p:pic>
      <p:pic>
        <p:nvPicPr>
          <p:cNvPr id="8" name="Google Shape;365;p54"/>
          <p:cNvPicPr preferRelativeResize="0"/>
          <p:nvPr/>
        </p:nvPicPr>
        <p:blipFill rotWithShape="1">
          <a:blip r:embed="rId6">
            <a:alphaModFix/>
            <a:duotone>
              <a:schemeClr val="accent3">
                <a:shade val="45000"/>
                <a:satMod val="135000"/>
              </a:schemeClr>
              <a:prstClr val="white"/>
            </a:duotone>
          </a:blip>
          <a:srcRect l="17671" t="28781" r="14705" b="20750"/>
          <a:stretch/>
        </p:blipFill>
        <p:spPr>
          <a:xfrm>
            <a:off x="5108467" y="1420747"/>
            <a:ext cx="4634624" cy="2013332"/>
          </a:xfrm>
          <a:prstGeom prst="rect">
            <a:avLst/>
          </a:prstGeom>
          <a:noFill/>
          <a:ln>
            <a:noFill/>
          </a:ln>
        </p:spPr>
      </p:pic>
      <p:pic>
        <p:nvPicPr>
          <p:cNvPr id="9" name="Google Shape;329;p49"/>
          <p:cNvPicPr preferRelativeResize="0"/>
          <p:nvPr/>
        </p:nvPicPr>
        <p:blipFill rotWithShape="1">
          <a:blip r:embed="rId7">
            <a:alphaModFix/>
            <a:duotone>
              <a:schemeClr val="accent3">
                <a:shade val="45000"/>
                <a:satMod val="135000"/>
              </a:schemeClr>
              <a:prstClr val="white"/>
            </a:duotone>
          </a:blip>
          <a:srcRect l="27390" t="16973" r="22785" b="19599"/>
          <a:stretch/>
        </p:blipFill>
        <p:spPr>
          <a:xfrm>
            <a:off x="9743091" y="1420746"/>
            <a:ext cx="2448910" cy="2062479"/>
          </a:xfrm>
          <a:prstGeom prst="rect">
            <a:avLst/>
          </a:prstGeom>
          <a:noFill/>
          <a:ln>
            <a:noFill/>
          </a:ln>
        </p:spPr>
      </p:pic>
      <p:pic>
        <p:nvPicPr>
          <p:cNvPr id="10" name="Google Shape;321;p48"/>
          <p:cNvPicPr preferRelativeResize="0"/>
          <p:nvPr/>
        </p:nvPicPr>
        <p:blipFill rotWithShape="1">
          <a:blip r:embed="rId8">
            <a:alphaModFix/>
            <a:duotone>
              <a:schemeClr val="accent3">
                <a:shade val="45000"/>
                <a:satMod val="135000"/>
              </a:schemeClr>
              <a:prstClr val="white"/>
            </a:duotone>
          </a:blip>
          <a:srcRect/>
          <a:stretch/>
        </p:blipFill>
        <p:spPr>
          <a:xfrm>
            <a:off x="0" y="4022240"/>
            <a:ext cx="3673366" cy="2045555"/>
          </a:xfrm>
          <a:prstGeom prst="rect">
            <a:avLst/>
          </a:prstGeom>
          <a:noFill/>
          <a:ln>
            <a:noFill/>
          </a:ln>
        </p:spPr>
      </p:pic>
      <p:sp>
        <p:nvSpPr>
          <p:cNvPr id="12" name="Rectangle 11"/>
          <p:cNvSpPr/>
          <p:nvPr/>
        </p:nvSpPr>
        <p:spPr>
          <a:xfrm>
            <a:off x="9453398" y="2793307"/>
            <a:ext cx="2559270" cy="19878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B0F0"/>
                </a:solidFill>
                <a:ea typeface="Calibri"/>
                <a:cs typeface="Calibri"/>
                <a:sym typeface="Calibri"/>
              </a:rPr>
              <a:t>“But sports are no worse than television,</a:t>
            </a:r>
            <a:endParaRPr lang="en-US" sz="3200" b="1" dirty="0">
              <a:solidFill>
                <a:srgbClr val="00B0F0"/>
              </a:solidFill>
            </a:endParaRPr>
          </a:p>
        </p:txBody>
      </p:sp>
      <p:sp>
        <p:nvSpPr>
          <p:cNvPr id="3" name="Rectangle 2">
            <a:extLst>
              <a:ext uri="{FF2B5EF4-FFF2-40B4-BE49-F238E27FC236}">
                <a16:creationId xmlns:a16="http://schemas.microsoft.com/office/drawing/2014/main" id="{549AC0DE-3281-42E0-AC42-AAE879B217CB}"/>
              </a:ext>
            </a:extLst>
          </p:cNvPr>
          <p:cNvSpPr/>
          <p:nvPr/>
        </p:nvSpPr>
        <p:spPr>
          <a:xfrm>
            <a:off x="6442365" y="5421923"/>
            <a:ext cx="5749636" cy="6458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B0F0"/>
                </a:solidFill>
                <a:ea typeface="Calibri"/>
                <a:cs typeface="Calibri"/>
                <a:sym typeface="Calibri"/>
              </a:rPr>
              <a:t>which is no worse than games”</a:t>
            </a:r>
          </a:p>
          <a:p>
            <a:pPr algn="ctr"/>
            <a:endParaRPr lang="en-US" sz="4200" dirty="0"/>
          </a:p>
        </p:txBody>
      </p:sp>
      <p:pic>
        <p:nvPicPr>
          <p:cNvPr id="6" name="Google Shape;345;p51"/>
          <p:cNvPicPr preferRelativeResize="0"/>
          <p:nvPr/>
        </p:nvPicPr>
        <p:blipFill rotWithShape="1">
          <a:blip r:embed="rId9">
            <a:alphaModFix/>
            <a:duotone>
              <a:schemeClr val="accent3">
                <a:shade val="45000"/>
                <a:satMod val="135000"/>
              </a:schemeClr>
              <a:prstClr val="white"/>
            </a:duotone>
          </a:blip>
          <a:srcRect l="3135" r="8151" b="4516"/>
          <a:stretch/>
        </p:blipFill>
        <p:spPr>
          <a:xfrm>
            <a:off x="3673367" y="3246916"/>
            <a:ext cx="2768998" cy="2820880"/>
          </a:xfrm>
          <a:prstGeom prst="rect">
            <a:avLst/>
          </a:prstGeom>
          <a:noFill/>
          <a:ln>
            <a:noFill/>
          </a:ln>
        </p:spPr>
      </p:pic>
      <p:cxnSp>
        <p:nvCxnSpPr>
          <p:cNvPr id="13" name="Straight Connector 12">
            <a:extLst>
              <a:ext uri="{FF2B5EF4-FFF2-40B4-BE49-F238E27FC236}">
                <a16:creationId xmlns:a16="http://schemas.microsoft.com/office/drawing/2014/main" id="{79663E8C-667F-41BD-86CC-D5E2C6CB71F9}"/>
              </a:ext>
            </a:extLst>
          </p:cNvPr>
          <p:cNvCxnSpPr/>
          <p:nvPr/>
        </p:nvCxnSpPr>
        <p:spPr bwMode="auto">
          <a:xfrm flipV="1">
            <a:off x="0" y="1371600"/>
            <a:ext cx="12192000" cy="49145"/>
          </a:xfrm>
          <a:prstGeom prst="line">
            <a:avLst/>
          </a:prstGeom>
          <a:solidFill>
            <a:srgbClr val="FFFFFF"/>
          </a:solidFill>
          <a:ln w="762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019629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 y="1"/>
            <a:ext cx="12192000" cy="6057899"/>
          </a:xfrm>
          <a:prstGeom prst="rect">
            <a:avLst/>
          </a:prstGeom>
        </p:spPr>
      </p:pic>
      <p:sp>
        <p:nvSpPr>
          <p:cNvPr id="7" name="Rectangle 6"/>
          <p:cNvSpPr/>
          <p:nvPr/>
        </p:nvSpPr>
        <p:spPr>
          <a:xfrm>
            <a:off x="0" y="2013628"/>
            <a:ext cx="12192000" cy="4064897"/>
          </a:xfrm>
          <a:prstGeom prst="rect">
            <a:avLst/>
          </a:prstGeom>
          <a:gradFill>
            <a:gsLst>
              <a:gs pos="0">
                <a:schemeClr val="tx1"/>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2" name="Title 1"/>
          <p:cNvSpPr>
            <a:spLocks noGrp="1"/>
          </p:cNvSpPr>
          <p:nvPr>
            <p:ph type="title"/>
          </p:nvPr>
        </p:nvSpPr>
        <p:spPr>
          <a:xfrm>
            <a:off x="152401" y="3643969"/>
            <a:ext cx="12039599" cy="870881"/>
          </a:xfrm>
        </p:spPr>
        <p:txBody>
          <a:bodyPr/>
          <a:lstStyle/>
          <a:p>
            <a:r>
              <a:rPr lang="en-US" b="1" dirty="0">
                <a:solidFill>
                  <a:schemeClr val="bg1"/>
                </a:solidFill>
              </a:rPr>
              <a:t>GAMES &amp; HEALTH </a:t>
            </a:r>
            <a:r>
              <a:rPr lang="en-US" sz="4500" b="1" dirty="0">
                <a:solidFill>
                  <a:schemeClr val="bg1"/>
                </a:solidFill>
              </a:rPr>
              <a:t>(more generally)</a:t>
            </a:r>
            <a:endParaRPr lang="en-US" b="1" dirty="0">
              <a:solidFill>
                <a:schemeClr val="bg1"/>
              </a:solidFill>
            </a:endParaRPr>
          </a:p>
        </p:txBody>
      </p:sp>
      <p:sp>
        <p:nvSpPr>
          <p:cNvPr id="3" name="Content Placeholder 2"/>
          <p:cNvSpPr>
            <a:spLocks noGrp="1"/>
          </p:cNvSpPr>
          <p:nvPr>
            <p:ph idx="1"/>
          </p:nvPr>
        </p:nvSpPr>
        <p:spPr>
          <a:xfrm>
            <a:off x="653373" y="4494179"/>
            <a:ext cx="11019817" cy="1699657"/>
          </a:xfrm>
        </p:spPr>
        <p:txBody>
          <a:bodyPr>
            <a:normAutofit/>
          </a:bodyPr>
          <a:lstStyle/>
          <a:p>
            <a:pPr>
              <a:buClr>
                <a:schemeClr val="bg1"/>
              </a:buClr>
            </a:pPr>
            <a:r>
              <a:rPr lang="en-US" b="1" dirty="0">
                <a:solidFill>
                  <a:schemeClr val="bg1"/>
                </a:solidFill>
              </a:rPr>
              <a:t>In addition to aggression specifically, games are often used as a scapegoat to other health and behavioral issues</a:t>
            </a:r>
          </a:p>
          <a:p>
            <a:pPr>
              <a:buClr>
                <a:schemeClr val="bg1"/>
              </a:buClr>
            </a:pPr>
            <a:r>
              <a:rPr lang="en-US" b="1" dirty="0">
                <a:solidFill>
                  <a:schemeClr val="bg1"/>
                </a:solidFill>
              </a:rPr>
              <a:t>And yet, games are often used for positive effect in health, physical therapy,  and behavioral intervention</a:t>
            </a:r>
          </a:p>
          <a:p>
            <a:pPr marL="0" indent="0">
              <a:buNone/>
            </a:pPr>
            <a:endParaRPr lang="en-US" dirty="0"/>
          </a:p>
        </p:txBody>
      </p:sp>
      <p:cxnSp>
        <p:nvCxnSpPr>
          <p:cNvPr id="8" name="Straight Connector 7"/>
          <p:cNvCxnSpPr/>
          <p:nvPr/>
        </p:nvCxnSpPr>
        <p:spPr>
          <a:xfrm>
            <a:off x="-29184" y="6057900"/>
            <a:ext cx="1222167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867651" y="5767240"/>
            <a:ext cx="4594697" cy="290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Image: The GAPP Lab, University of Utah Medicine</a:t>
            </a:r>
          </a:p>
        </p:txBody>
      </p:sp>
    </p:spTree>
    <p:extLst>
      <p:ext uri="{BB962C8B-B14F-4D97-AF65-F5344CB8AC3E}">
        <p14:creationId xmlns:p14="http://schemas.microsoft.com/office/powerpoint/2010/main" val="241898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99F259-3DF9-45BE-811B-C23E7F2B9A1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2000" cy="5867400"/>
          </a:xfrm>
          <a:prstGeom prst="rect">
            <a:avLst/>
          </a:prstGeom>
        </p:spPr>
      </p:pic>
      <p:sp>
        <p:nvSpPr>
          <p:cNvPr id="6" name="Rectangle 5">
            <a:extLst>
              <a:ext uri="{FF2B5EF4-FFF2-40B4-BE49-F238E27FC236}">
                <a16:creationId xmlns:a16="http://schemas.microsoft.com/office/drawing/2014/main" id="{7BCFB6C8-6E63-46F2-B2D6-D9408173CB72}"/>
              </a:ext>
            </a:extLst>
          </p:cNvPr>
          <p:cNvSpPr/>
          <p:nvPr/>
        </p:nvSpPr>
        <p:spPr>
          <a:xfrm flipH="1">
            <a:off x="0" y="0"/>
            <a:ext cx="12192000" cy="5867400"/>
          </a:xfrm>
          <a:prstGeom prst="rect">
            <a:avLst/>
          </a:prstGeom>
          <a:gradFill>
            <a:gsLst>
              <a:gs pos="95000">
                <a:srgbClr val="000000">
                  <a:alpha val="0"/>
                </a:srgbClr>
              </a:gs>
              <a:gs pos="14000">
                <a:schemeClr val="bg1"/>
              </a:gs>
              <a:gs pos="10000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506710-3A75-4B9A-A8D3-F553A3C510A1}"/>
              </a:ext>
            </a:extLst>
          </p:cNvPr>
          <p:cNvSpPr>
            <a:spLocks noGrp="1"/>
          </p:cNvSpPr>
          <p:nvPr>
            <p:ph type="title"/>
          </p:nvPr>
        </p:nvSpPr>
        <p:spPr>
          <a:xfrm>
            <a:off x="457200" y="764373"/>
            <a:ext cx="11049000" cy="1293028"/>
          </a:xfrm>
        </p:spPr>
        <p:txBody>
          <a:bodyPr/>
          <a:lstStyle/>
          <a:p>
            <a:pPr algn="l"/>
            <a:r>
              <a:rPr lang="en-US" dirty="0"/>
              <a:t>Today’s Talk</a:t>
            </a:r>
          </a:p>
        </p:txBody>
      </p:sp>
      <p:sp>
        <p:nvSpPr>
          <p:cNvPr id="3" name="Content Placeholder 2">
            <a:extLst>
              <a:ext uri="{FF2B5EF4-FFF2-40B4-BE49-F238E27FC236}">
                <a16:creationId xmlns:a16="http://schemas.microsoft.com/office/drawing/2014/main" id="{294C24E5-A228-4647-BFF1-889234DBD6E2}"/>
              </a:ext>
            </a:extLst>
          </p:cNvPr>
          <p:cNvSpPr>
            <a:spLocks noGrp="1"/>
          </p:cNvSpPr>
          <p:nvPr>
            <p:ph idx="1"/>
          </p:nvPr>
        </p:nvSpPr>
        <p:spPr>
          <a:xfrm>
            <a:off x="457200" y="2133600"/>
            <a:ext cx="8534400" cy="2881115"/>
          </a:xfrm>
        </p:spPr>
        <p:txBody>
          <a:bodyPr/>
          <a:lstStyle/>
          <a:p>
            <a:pPr marL="0" indent="0">
              <a:buNone/>
            </a:pPr>
            <a:r>
              <a:rPr lang="en-US" sz="1800" i="1" dirty="0"/>
              <a:t>From moral panics about games and violence, assumptions in multiple directions regarding games and health, misunderstandings and popularization of academic research, tensions between historical preservation and academic use versus intellectual property and brand management, and more, the present slate of issues facing games in higher education is complex and multi-faceted.  These issues have far-ranging effects across program design, research prioritization, academic and industry relations, university structure, and more.  This talk outlines these present-day issues and their impacts from the viewpoint of the Higher Education Video Game Alliance, a service organization representing over 325 universities world-wide that offer curriculum related to games and media, and grounds the discussion both in the historical advancement of this work within the university as well as looking forward to ways these issues are likely to affect the future of the field. </a:t>
            </a:r>
            <a:r>
              <a:rPr lang="en-US" i="1" dirty="0"/>
              <a:t> </a:t>
            </a:r>
            <a:endParaRPr lang="en-US" dirty="0"/>
          </a:p>
          <a:p>
            <a:pPr marL="0" indent="0">
              <a:buNone/>
            </a:pPr>
            <a:endParaRPr lang="en-US" dirty="0"/>
          </a:p>
        </p:txBody>
      </p:sp>
      <p:cxnSp>
        <p:nvCxnSpPr>
          <p:cNvPr id="7" name="Straight Connector 6">
            <a:extLst>
              <a:ext uri="{FF2B5EF4-FFF2-40B4-BE49-F238E27FC236}">
                <a16:creationId xmlns:a16="http://schemas.microsoft.com/office/drawing/2014/main" id="{14360CA9-6068-4645-9A6B-7B7B6F05D725}"/>
              </a:ext>
            </a:extLst>
          </p:cNvPr>
          <p:cNvCxnSpPr/>
          <p:nvPr/>
        </p:nvCxnSpPr>
        <p:spPr>
          <a:xfrm>
            <a:off x="0" y="5850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008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p>
        </p:txBody>
      </p:sp>
      <p:pic>
        <p:nvPicPr>
          <p:cNvPr id="5" name="Picture 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 y="1845326"/>
            <a:ext cx="5342191" cy="3427066"/>
          </a:xfrm>
          <a:prstGeom prst="rect">
            <a:avLst/>
          </a:prstGeom>
        </p:spPr>
      </p:pic>
      <p:sp>
        <p:nvSpPr>
          <p:cNvPr id="6" name="Rectangle 5"/>
          <p:cNvSpPr/>
          <p:nvPr/>
        </p:nvSpPr>
        <p:spPr>
          <a:xfrm>
            <a:off x="4591455" y="2568103"/>
            <a:ext cx="750736" cy="2704289"/>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pic>
        <p:nvPicPr>
          <p:cNvPr id="4" name="Google Shape;244;p36"/>
          <p:cNvPicPr preferRelativeResize="0"/>
          <p:nvPr/>
        </p:nvPicPr>
        <p:blipFill rotWithShape="1">
          <a:blip r:embed="rId4">
            <a:alphaModFix/>
            <a:duotone>
              <a:prstClr val="black"/>
              <a:schemeClr val="tx2">
                <a:tint val="45000"/>
                <a:satMod val="400000"/>
              </a:schemeClr>
            </a:duotone>
          </a:blip>
          <a:srcRect/>
          <a:stretch/>
        </p:blipFill>
        <p:spPr>
          <a:xfrm>
            <a:off x="4961106" y="1845325"/>
            <a:ext cx="7230894" cy="2092652"/>
          </a:xfrm>
          <a:prstGeom prst="rect">
            <a:avLst/>
          </a:prstGeom>
          <a:noFill/>
          <a:ln>
            <a:noFill/>
          </a:ln>
        </p:spPr>
      </p:pic>
      <p:pic>
        <p:nvPicPr>
          <p:cNvPr id="7" name="Picture 6"/>
          <p:cNvPicPr>
            <a:picLocks noChangeAspect="1"/>
          </p:cNvPicPr>
          <p:nvPr/>
        </p:nvPicPr>
        <p:blipFill>
          <a:blip r:embed="rId5" cstate="email">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126478" y="3504328"/>
            <a:ext cx="7065523" cy="2490841"/>
          </a:xfrm>
          <a:prstGeom prst="rect">
            <a:avLst/>
          </a:prstGeom>
        </p:spPr>
      </p:pic>
      <p:sp>
        <p:nvSpPr>
          <p:cNvPr id="8" name="Rectangle 7"/>
          <p:cNvSpPr/>
          <p:nvPr/>
        </p:nvSpPr>
        <p:spPr>
          <a:xfrm>
            <a:off x="1" y="5272392"/>
            <a:ext cx="5126477" cy="722777"/>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B0F0"/>
              </a:solidFill>
            </a:endParaRPr>
          </a:p>
        </p:txBody>
      </p:sp>
      <p:pic>
        <p:nvPicPr>
          <p:cNvPr id="9" name="Picture 8"/>
          <p:cNvPicPr>
            <a:picLocks noChangeAspect="1"/>
          </p:cNvPicPr>
          <p:nvPr/>
        </p:nvPicPr>
        <p:blipFill>
          <a:blip r:embed="rId6" cstate="email">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11287" y="5311304"/>
            <a:ext cx="2947481" cy="681523"/>
          </a:xfrm>
          <a:prstGeom prst="rect">
            <a:avLst/>
          </a:prstGeom>
        </p:spPr>
      </p:pic>
      <p:cxnSp>
        <p:nvCxnSpPr>
          <p:cNvPr id="11" name="Straight Connector 10">
            <a:extLst>
              <a:ext uri="{FF2B5EF4-FFF2-40B4-BE49-F238E27FC236}">
                <a16:creationId xmlns:a16="http://schemas.microsoft.com/office/drawing/2014/main" id="{B4F189D1-5645-4AB9-A63B-138C36727449}"/>
              </a:ext>
            </a:extLst>
          </p:cNvPr>
          <p:cNvCxnSpPr>
            <a:cxnSpLocks/>
          </p:cNvCxnSpPr>
          <p:nvPr/>
        </p:nvCxnSpPr>
        <p:spPr bwMode="auto">
          <a:xfrm flipV="1">
            <a:off x="0" y="1845325"/>
            <a:ext cx="12192000" cy="40626"/>
          </a:xfrm>
          <a:prstGeom prst="line">
            <a:avLst/>
          </a:prstGeom>
          <a:solidFill>
            <a:srgbClr val="FFFFFF"/>
          </a:solidFill>
          <a:ln w="762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Title 1">
            <a:extLst>
              <a:ext uri="{FF2B5EF4-FFF2-40B4-BE49-F238E27FC236}">
                <a16:creationId xmlns:a16="http://schemas.microsoft.com/office/drawing/2014/main" id="{8C047516-7878-4187-94C5-05BAE14DCB5B}"/>
              </a:ext>
            </a:extLst>
          </p:cNvPr>
          <p:cNvSpPr txBox="1">
            <a:spLocks/>
          </p:cNvSpPr>
          <p:nvPr/>
        </p:nvSpPr>
        <p:spPr>
          <a:xfrm>
            <a:off x="-304800" y="845862"/>
            <a:ext cx="12039599" cy="870881"/>
          </a:xfr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b="1" dirty="0"/>
              <a:t>GAMES &amp; HEALTH </a:t>
            </a:r>
            <a:r>
              <a:rPr lang="en-US" sz="4500" b="1" dirty="0"/>
              <a:t>(more generally)</a:t>
            </a:r>
            <a:endParaRPr lang="en-US" b="1" dirty="0"/>
          </a:p>
        </p:txBody>
      </p:sp>
    </p:spTree>
    <p:extLst>
      <p:ext uri="{BB962C8B-B14F-4D97-AF65-F5344CB8AC3E}">
        <p14:creationId xmlns:p14="http://schemas.microsoft.com/office/powerpoint/2010/main" val="2608130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286" y="571501"/>
            <a:ext cx="10515600" cy="870881"/>
          </a:xfrm>
        </p:spPr>
        <p:txBody>
          <a:bodyPr/>
          <a:lstStyle/>
          <a:p>
            <a:r>
              <a:rPr lang="en-US" b="1" dirty="0"/>
              <a:t>GAMES &amp; SOCIETY</a:t>
            </a:r>
          </a:p>
        </p:txBody>
      </p:sp>
      <p:sp>
        <p:nvSpPr>
          <p:cNvPr id="3" name="Content Placeholder 2"/>
          <p:cNvSpPr>
            <a:spLocks noGrp="1"/>
          </p:cNvSpPr>
          <p:nvPr>
            <p:ph idx="1"/>
          </p:nvPr>
        </p:nvSpPr>
        <p:spPr>
          <a:xfrm>
            <a:off x="5067300" y="1371600"/>
            <a:ext cx="6732515" cy="4212568"/>
          </a:xfrm>
        </p:spPr>
        <p:txBody>
          <a:bodyPr/>
          <a:lstStyle/>
          <a:p>
            <a:r>
              <a:rPr lang="en-US" sz="2700" b="1" dirty="0"/>
              <a:t>Typically games are dragged out as a sort of scapegoat for larger, structural issues in society</a:t>
            </a:r>
          </a:p>
          <a:p>
            <a:r>
              <a:rPr lang="en-US" sz="2700" b="1" dirty="0"/>
              <a:t>Generational divides around language and culture are exacerbated</a:t>
            </a:r>
          </a:p>
          <a:p>
            <a:r>
              <a:rPr lang="en-US" sz="2700" b="1" dirty="0"/>
              <a:t>The most sordid elements of games culture are normalized and offered as exemplars</a:t>
            </a:r>
          </a:p>
        </p:txBody>
      </p:sp>
      <p:sp>
        <p:nvSpPr>
          <p:cNvPr id="5" name="Rectangle 4"/>
          <p:cNvSpPr/>
          <p:nvPr/>
        </p:nvSpPr>
        <p:spPr>
          <a:xfrm>
            <a:off x="1227579" y="5220786"/>
            <a:ext cx="3696846" cy="276999"/>
          </a:xfrm>
          <a:prstGeom prst="rect">
            <a:avLst/>
          </a:prstGeom>
        </p:spPr>
        <p:txBody>
          <a:bodyPr wrap="none">
            <a:spAutoFit/>
          </a:bodyPr>
          <a:lstStyle/>
          <a:p>
            <a:pPr>
              <a:spcBef>
                <a:spcPct val="50000"/>
              </a:spcBef>
            </a:pPr>
            <a:r>
              <a:rPr lang="en-US" altLang="en-US" sz="1200" dirty="0">
                <a:solidFill>
                  <a:schemeClr val="bg2"/>
                </a:solidFill>
              </a:rPr>
              <a:t>“couch potato” from www.pushingdaisies.com</a:t>
            </a:r>
          </a:p>
        </p:txBody>
      </p:sp>
      <p:pic>
        <p:nvPicPr>
          <p:cNvPr id="6" name="Picture 5" descr="ske_couch_potato_lg"/>
          <p:cNvPicPr>
            <a:picLocks noChangeAspect="1" noChangeArrowheads="1"/>
          </p:cNvPicPr>
          <p:nvPr/>
        </p:nvPicPr>
        <p:blipFill>
          <a:blip r:embed="rId3" cstate="email">
            <a:grayscl/>
            <a:extLst>
              <a:ext uri="{28A0092B-C50C-407E-A947-70E740481C1C}">
                <a14:useLocalDpi xmlns:a14="http://schemas.microsoft.com/office/drawing/2010/main" val="0"/>
              </a:ext>
            </a:extLst>
          </a:blip>
          <a:srcRect/>
          <a:stretch>
            <a:fillRect/>
          </a:stretch>
        </p:blipFill>
        <p:spPr bwMode="auto">
          <a:xfrm>
            <a:off x="838200" y="1219200"/>
            <a:ext cx="3943349" cy="3994414"/>
          </a:xfrm>
          <a:prstGeom prst="rect">
            <a:avLst/>
          </a:prstGeom>
          <a:noFill/>
          <a:ln w="920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338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96875"/>
            <a:ext cx="12192000" cy="870881"/>
          </a:xfrm>
        </p:spPr>
        <p:txBody>
          <a:bodyPr>
            <a:noAutofit/>
          </a:bodyPr>
          <a:lstStyle/>
          <a:p>
            <a:r>
              <a:rPr lang="en-US" sz="2800" b="1" dirty="0"/>
              <a:t>Games Blamed for Unemployment of Young Men in the US</a:t>
            </a:r>
          </a:p>
        </p:txBody>
      </p:sp>
      <p:pic>
        <p:nvPicPr>
          <p:cNvPr id="4" name="Google Shape;185;p28"/>
          <p:cNvPicPr preferRelativeResize="0"/>
          <p:nvPr/>
        </p:nvPicPr>
        <p:blipFill rotWithShape="1">
          <a:blip r:embed="rId3">
            <a:alphaModFix/>
            <a:grayscl/>
          </a:blip>
          <a:srcRect/>
          <a:stretch/>
        </p:blipFill>
        <p:spPr>
          <a:xfrm>
            <a:off x="0" y="1447800"/>
            <a:ext cx="4776951" cy="2484537"/>
          </a:xfrm>
          <a:prstGeom prst="rect">
            <a:avLst/>
          </a:prstGeom>
          <a:noFill/>
          <a:ln>
            <a:noFill/>
          </a:ln>
        </p:spPr>
      </p:pic>
      <p:pic>
        <p:nvPicPr>
          <p:cNvPr id="5" name="Google Shape;202;p30"/>
          <p:cNvPicPr preferRelativeResize="0"/>
          <p:nvPr/>
        </p:nvPicPr>
        <p:blipFill rotWithShape="1">
          <a:blip r:embed="rId4">
            <a:alphaModFix/>
            <a:grayscl/>
          </a:blip>
          <a:srcRect/>
          <a:stretch/>
        </p:blipFill>
        <p:spPr>
          <a:xfrm>
            <a:off x="8910839" y="1447800"/>
            <a:ext cx="3281161" cy="2484537"/>
          </a:xfrm>
          <a:prstGeom prst="rect">
            <a:avLst/>
          </a:prstGeom>
          <a:noFill/>
          <a:ln>
            <a:noFill/>
          </a:ln>
        </p:spPr>
      </p:pic>
      <p:pic>
        <p:nvPicPr>
          <p:cNvPr id="6" name="Google Shape;230;p34"/>
          <p:cNvPicPr preferRelativeResize="0"/>
          <p:nvPr/>
        </p:nvPicPr>
        <p:blipFill rotWithShape="1">
          <a:blip r:embed="rId5">
            <a:alphaModFix/>
            <a:grayscl/>
          </a:blip>
          <a:srcRect/>
          <a:stretch/>
        </p:blipFill>
        <p:spPr>
          <a:xfrm>
            <a:off x="4776952" y="1447801"/>
            <a:ext cx="4133887" cy="1072055"/>
          </a:xfrm>
          <a:prstGeom prst="rect">
            <a:avLst/>
          </a:prstGeom>
          <a:noFill/>
          <a:ln>
            <a:noFill/>
          </a:ln>
        </p:spPr>
      </p:pic>
      <p:pic>
        <p:nvPicPr>
          <p:cNvPr id="7" name="Google Shape;425;p64"/>
          <p:cNvPicPr preferRelativeResize="0">
            <a:picLocks/>
          </p:cNvPicPr>
          <p:nvPr/>
        </p:nvPicPr>
        <p:blipFill rotWithShape="1">
          <a:blip r:embed="rId6">
            <a:alphaModFix/>
            <a:grayscl/>
          </a:blip>
          <a:srcRect/>
          <a:stretch/>
        </p:blipFill>
        <p:spPr>
          <a:xfrm>
            <a:off x="6574221" y="3932338"/>
            <a:ext cx="5617778" cy="2024401"/>
          </a:xfrm>
          <a:prstGeom prst="rect">
            <a:avLst/>
          </a:prstGeom>
          <a:noFill/>
          <a:ln>
            <a:noFill/>
          </a:ln>
        </p:spPr>
      </p:pic>
      <p:pic>
        <p:nvPicPr>
          <p:cNvPr id="8" name="Google Shape;426;p64"/>
          <p:cNvPicPr preferRelativeResize="0"/>
          <p:nvPr/>
        </p:nvPicPr>
        <p:blipFill rotWithShape="1">
          <a:blip r:embed="rId7">
            <a:alphaModFix/>
            <a:grayscl/>
          </a:blip>
          <a:srcRect/>
          <a:stretch/>
        </p:blipFill>
        <p:spPr>
          <a:xfrm>
            <a:off x="7803931" y="2519856"/>
            <a:ext cx="1106908" cy="1412482"/>
          </a:xfrm>
          <a:prstGeom prst="rect">
            <a:avLst/>
          </a:prstGeom>
          <a:noFill/>
          <a:ln>
            <a:noFill/>
          </a:ln>
        </p:spPr>
      </p:pic>
      <p:pic>
        <p:nvPicPr>
          <p:cNvPr id="9" name="Google Shape;177;p27"/>
          <p:cNvPicPr preferRelativeResize="0"/>
          <p:nvPr/>
        </p:nvPicPr>
        <p:blipFill rotWithShape="1">
          <a:blip r:embed="rId8">
            <a:alphaModFix/>
            <a:grayscl/>
          </a:blip>
          <a:srcRect/>
          <a:stretch/>
        </p:blipFill>
        <p:spPr>
          <a:xfrm>
            <a:off x="4776949" y="2519857"/>
            <a:ext cx="3026979" cy="1412482"/>
          </a:xfrm>
          <a:prstGeom prst="rect">
            <a:avLst/>
          </a:prstGeom>
          <a:noFill/>
          <a:ln>
            <a:noFill/>
          </a:ln>
        </p:spPr>
      </p:pic>
      <p:pic>
        <p:nvPicPr>
          <p:cNvPr id="10" name="Google Shape;460;p69"/>
          <p:cNvPicPr preferRelativeResize="0"/>
          <p:nvPr/>
        </p:nvPicPr>
        <p:blipFill rotWithShape="1">
          <a:blip r:embed="rId9">
            <a:alphaModFix/>
            <a:grayscl/>
          </a:blip>
          <a:srcRect/>
          <a:stretch/>
        </p:blipFill>
        <p:spPr>
          <a:xfrm>
            <a:off x="2543725" y="3932336"/>
            <a:ext cx="4030494" cy="2024402"/>
          </a:xfrm>
          <a:prstGeom prst="rect">
            <a:avLst/>
          </a:prstGeom>
          <a:noFill/>
          <a:ln>
            <a:noFill/>
          </a:ln>
        </p:spPr>
      </p:pic>
      <p:pic>
        <p:nvPicPr>
          <p:cNvPr id="11" name="Picture 10"/>
          <p:cNvPicPr>
            <a:picLocks noChangeAspect="1"/>
          </p:cNvPicPr>
          <p:nvPr/>
        </p:nvPicPr>
        <p:blipFill rotWithShape="1">
          <a:blip r:embed="rId10" cstate="email">
            <a:grayscl/>
            <a:extLst>
              <a:ext uri="{28A0092B-C50C-407E-A947-70E740481C1C}">
                <a14:useLocalDpi xmlns:a14="http://schemas.microsoft.com/office/drawing/2010/main" val="0"/>
              </a:ext>
            </a:extLst>
          </a:blip>
          <a:srcRect/>
          <a:stretch/>
        </p:blipFill>
        <p:spPr>
          <a:xfrm>
            <a:off x="0" y="3921842"/>
            <a:ext cx="2538919" cy="2034896"/>
          </a:xfrm>
          <a:prstGeom prst="rect">
            <a:avLst/>
          </a:prstGeom>
        </p:spPr>
      </p:pic>
      <p:cxnSp>
        <p:nvCxnSpPr>
          <p:cNvPr id="12" name="Straight Connector 11"/>
          <p:cNvCxnSpPr/>
          <p:nvPr/>
        </p:nvCxnSpPr>
        <p:spPr>
          <a:xfrm>
            <a:off x="-29676" y="1435594"/>
            <a:ext cx="122216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 y="5943766"/>
            <a:ext cx="122216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40C306-BF94-4C9B-8748-C36448F6AE70}"/>
              </a:ext>
            </a:extLst>
          </p:cNvPr>
          <p:cNvCxnSpPr/>
          <p:nvPr/>
        </p:nvCxnSpPr>
        <p:spPr>
          <a:xfrm>
            <a:off x="-29184" y="1447800"/>
            <a:ext cx="1222167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153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2" y="1219200"/>
            <a:ext cx="12221674" cy="3923490"/>
          </a:xfrm>
          <a:prstGeom prst="rect">
            <a:avLst/>
          </a:prstGeom>
        </p:spPr>
      </p:pic>
      <p:sp>
        <p:nvSpPr>
          <p:cNvPr id="9" name="Rectangle 8"/>
          <p:cNvSpPr/>
          <p:nvPr/>
        </p:nvSpPr>
        <p:spPr>
          <a:xfrm>
            <a:off x="5476161" y="1219200"/>
            <a:ext cx="6462286" cy="3923491"/>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2" name="Title 1"/>
          <p:cNvSpPr>
            <a:spLocks noGrp="1"/>
          </p:cNvSpPr>
          <p:nvPr>
            <p:ph type="title"/>
          </p:nvPr>
        </p:nvSpPr>
        <p:spPr/>
        <p:txBody>
          <a:bodyPr/>
          <a:lstStyle/>
          <a:p>
            <a:endParaRPr lang="en-US" b="1" dirty="0"/>
          </a:p>
        </p:txBody>
      </p:sp>
      <p:sp>
        <p:nvSpPr>
          <p:cNvPr id="5" name="Content Placeholder 6"/>
          <p:cNvSpPr>
            <a:spLocks noGrp="1"/>
          </p:cNvSpPr>
          <p:nvPr>
            <p:ph sz="half" idx="1"/>
          </p:nvPr>
        </p:nvSpPr>
        <p:spPr>
          <a:xfrm>
            <a:off x="5619079" y="1519143"/>
            <a:ext cx="4482830" cy="3639287"/>
          </a:xfrm>
        </p:spPr>
        <p:txBody>
          <a:bodyPr/>
          <a:lstStyle/>
          <a:p>
            <a:pPr>
              <a:buClr>
                <a:schemeClr val="bg1"/>
              </a:buClr>
            </a:pPr>
            <a:r>
              <a:rPr lang="en-US" sz="2400" b="1" dirty="0">
                <a:solidFill>
                  <a:schemeClr val="bg1"/>
                </a:solidFill>
              </a:rPr>
              <a:t>Does not address structural economic issues of the ‘post recession’ economy in the US</a:t>
            </a:r>
          </a:p>
          <a:p>
            <a:pPr>
              <a:buClr>
                <a:schemeClr val="bg1"/>
              </a:buClr>
            </a:pPr>
            <a:r>
              <a:rPr lang="en-US" sz="2400" b="1" dirty="0">
                <a:solidFill>
                  <a:schemeClr val="bg1"/>
                </a:solidFill>
              </a:rPr>
              <a:t>Does not even address order of operations (i.e. gaming due to unemployment or vice versa)</a:t>
            </a:r>
          </a:p>
          <a:p>
            <a:endParaRPr lang="en-US" dirty="0"/>
          </a:p>
        </p:txBody>
      </p:sp>
      <p:cxnSp>
        <p:nvCxnSpPr>
          <p:cNvPr id="11" name="Straight Connector 10"/>
          <p:cNvCxnSpPr/>
          <p:nvPr/>
        </p:nvCxnSpPr>
        <p:spPr>
          <a:xfrm>
            <a:off x="-27582" y="1219199"/>
            <a:ext cx="122216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547" y="5155668"/>
            <a:ext cx="122216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4"/>
          <p:cNvSpPr>
            <a:spLocks noGrp="1"/>
          </p:cNvSpPr>
          <p:nvPr>
            <p:ph type="ftr" sz="quarter" idx="3"/>
          </p:nvPr>
        </p:nvSpPr>
        <p:spPr>
          <a:xfrm>
            <a:off x="151750" y="3840481"/>
            <a:ext cx="8795189" cy="340765"/>
          </a:xfrm>
          <a:prstGeom prst="rect">
            <a:avLst/>
          </a:prstGeom>
        </p:spPr>
        <p:txBody>
          <a:bodyPr/>
          <a:lstStyle>
            <a:defPPr>
              <a:defRPr lang="en-US"/>
            </a:defPPr>
            <a:lvl1pPr marL="0" algn="l" defTabSz="685800" rtl="0" eaLnBrk="1" latinLnBrk="0" hangingPunct="1">
              <a:defRPr sz="1350" kern="1200">
                <a:solidFill>
                  <a:schemeClr val="tx1">
                    <a:lumMod val="50000"/>
                    <a:lumOff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GDC 2019 FOOTER GOES HERE</a:t>
            </a:r>
            <a:endParaRPr lang="en-US" dirty="0"/>
          </a:p>
        </p:txBody>
      </p:sp>
      <p:cxnSp>
        <p:nvCxnSpPr>
          <p:cNvPr id="14" name="Straight Connector 13">
            <a:extLst>
              <a:ext uri="{FF2B5EF4-FFF2-40B4-BE49-F238E27FC236}">
                <a16:creationId xmlns:a16="http://schemas.microsoft.com/office/drawing/2014/main" id="{D0648DE1-F59C-49C9-BBBC-09C252B32237}"/>
              </a:ext>
            </a:extLst>
          </p:cNvPr>
          <p:cNvCxnSpPr>
            <a:cxnSpLocks/>
          </p:cNvCxnSpPr>
          <p:nvPr/>
        </p:nvCxnSpPr>
        <p:spPr bwMode="auto">
          <a:xfrm flipV="1">
            <a:off x="-27582" y="1219199"/>
            <a:ext cx="12221674" cy="17837"/>
          </a:xfrm>
          <a:prstGeom prst="line">
            <a:avLst/>
          </a:prstGeom>
          <a:solidFill>
            <a:srgbClr val="FFFFFF"/>
          </a:solidFill>
          <a:ln w="762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 name="Google Shape;336;p50"/>
          <p:cNvPicPr preferRelativeResize="0"/>
          <p:nvPr/>
        </p:nvPicPr>
        <p:blipFill rotWithShape="1">
          <a:blip r:embed="rId3">
            <a:alphaModFix/>
          </a:blip>
          <a:srcRect b="1304"/>
          <a:stretch/>
        </p:blipFill>
        <p:spPr>
          <a:xfrm>
            <a:off x="504884" y="1008435"/>
            <a:ext cx="4971275" cy="4327069"/>
          </a:xfrm>
          <a:prstGeom prst="rect">
            <a:avLst/>
          </a:prstGeom>
          <a:noFill/>
          <a:ln>
            <a:noFill/>
          </a:ln>
          <a:effectLst>
            <a:outerShdw blurRad="266700" dist="38100" dir="10800000" sx="110000" sy="110000" algn="r" rotWithShape="0">
              <a:prstClr val="black">
                <a:alpha val="64000"/>
              </a:prstClr>
            </a:outerShdw>
          </a:effectLst>
        </p:spPr>
      </p:pic>
    </p:spTree>
    <p:extLst>
      <p:ext uri="{BB962C8B-B14F-4D97-AF65-F5344CB8AC3E}">
        <p14:creationId xmlns:p14="http://schemas.microsoft.com/office/powerpoint/2010/main" val="2475592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13251" y="1547919"/>
            <a:ext cx="3459504" cy="4392444"/>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 y="1547919"/>
            <a:ext cx="3190672" cy="4392444"/>
          </a:xfrm>
          <a:prstGeom prst="rect">
            <a:avLst/>
          </a:prstGeom>
        </p:spPr>
      </p:pic>
      <p:pic>
        <p:nvPicPr>
          <p:cNvPr id="15" name="Picture 14"/>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9254246" y="1547919"/>
            <a:ext cx="2937755" cy="4392444"/>
          </a:xfrm>
          <a:prstGeom prst="rect">
            <a:avLst/>
          </a:prstGeom>
        </p:spPr>
      </p:pic>
      <p:pic>
        <p:nvPicPr>
          <p:cNvPr id="16" name="Picture 15"/>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2957209" y="1547919"/>
            <a:ext cx="3356043" cy="4392444"/>
          </a:xfrm>
          <a:prstGeom prst="rect">
            <a:avLst/>
          </a:prstGeom>
          <a:ln>
            <a:solidFill>
              <a:schemeClr val="tx1"/>
            </a:solidFill>
          </a:ln>
        </p:spPr>
      </p:pic>
      <p:sp>
        <p:nvSpPr>
          <p:cNvPr id="26" name="Rectangle 25"/>
          <p:cNvSpPr/>
          <p:nvPr/>
        </p:nvSpPr>
        <p:spPr>
          <a:xfrm>
            <a:off x="-2" y="2613504"/>
            <a:ext cx="12192002" cy="3330096"/>
          </a:xfrm>
          <a:prstGeom prst="rect">
            <a:avLst/>
          </a:prstGeom>
          <a:gradFill>
            <a:gsLst>
              <a:gs pos="0">
                <a:schemeClr val="tx1"/>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2" name="Title 1"/>
          <p:cNvSpPr>
            <a:spLocks noGrp="1"/>
          </p:cNvSpPr>
          <p:nvPr>
            <p:ph type="title"/>
          </p:nvPr>
        </p:nvSpPr>
        <p:spPr>
          <a:xfrm>
            <a:off x="-76199" y="371022"/>
            <a:ext cx="12268199" cy="870881"/>
          </a:xfrm>
        </p:spPr>
        <p:txBody>
          <a:bodyPr>
            <a:normAutofit fontScale="90000"/>
          </a:bodyPr>
          <a:lstStyle/>
          <a:p>
            <a:pPr algn="ctr"/>
            <a:r>
              <a:rPr lang="en-US" b="1" dirty="0"/>
              <a:t>IF YOU ARE REALLY INTO THOSE ISSUES AND WANT MORE: GDC PANEL 2 WEEKS AGO WITH THESE FOLKS</a:t>
            </a:r>
          </a:p>
        </p:txBody>
      </p:sp>
      <p:cxnSp>
        <p:nvCxnSpPr>
          <p:cNvPr id="18" name="Straight Connector 17"/>
          <p:cNvCxnSpPr/>
          <p:nvPr/>
        </p:nvCxnSpPr>
        <p:spPr>
          <a:xfrm>
            <a:off x="0" y="1547919"/>
            <a:ext cx="12192000"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5940363"/>
            <a:ext cx="1219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957208" y="1547919"/>
            <a:ext cx="0" cy="439244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319740" y="1534948"/>
            <a:ext cx="0" cy="439244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238058" y="1544675"/>
            <a:ext cx="0" cy="439244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07005" y="4724406"/>
            <a:ext cx="2752928" cy="1128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bg1"/>
                </a:solidFill>
              </a:rPr>
              <a:t>Roger Altizer</a:t>
            </a:r>
          </a:p>
          <a:p>
            <a:pPr algn="ctr"/>
            <a:r>
              <a:rPr lang="en-US" sz="1500" dirty="0">
                <a:solidFill>
                  <a:schemeClr val="bg1"/>
                </a:solidFill>
              </a:rPr>
              <a:t>University of Utah</a:t>
            </a:r>
          </a:p>
          <a:p>
            <a:pPr algn="ctr"/>
            <a:r>
              <a:rPr lang="en-US" sz="1500" dirty="0">
                <a:solidFill>
                  <a:schemeClr val="bg1"/>
                </a:solidFill>
              </a:rPr>
              <a:t>roger.altizer@utah.edu</a:t>
            </a:r>
          </a:p>
          <a:p>
            <a:pPr algn="ctr"/>
            <a:r>
              <a:rPr lang="en-US" sz="1500" dirty="0">
                <a:solidFill>
                  <a:schemeClr val="bg1"/>
                </a:solidFill>
              </a:rPr>
              <a:t>@</a:t>
            </a:r>
            <a:r>
              <a:rPr lang="en-US" sz="1500" dirty="0" err="1">
                <a:solidFill>
                  <a:schemeClr val="bg1"/>
                </a:solidFill>
              </a:rPr>
              <a:t>real_rahjur</a:t>
            </a:r>
            <a:endParaRPr lang="en-US" sz="1500" dirty="0">
              <a:solidFill>
                <a:schemeClr val="bg1"/>
              </a:solidFill>
            </a:endParaRPr>
          </a:p>
        </p:txBody>
      </p:sp>
      <p:sp>
        <p:nvSpPr>
          <p:cNvPr id="28" name="Rectangle 27"/>
          <p:cNvSpPr/>
          <p:nvPr/>
        </p:nvSpPr>
        <p:spPr>
          <a:xfrm>
            <a:off x="3236074" y="4724405"/>
            <a:ext cx="2752928" cy="1128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bg1"/>
                </a:solidFill>
              </a:rPr>
              <a:t>Mia </a:t>
            </a:r>
            <a:r>
              <a:rPr lang="en-US" sz="2700" b="1" dirty="0" err="1">
                <a:solidFill>
                  <a:schemeClr val="bg1"/>
                </a:solidFill>
              </a:rPr>
              <a:t>Consalvo</a:t>
            </a:r>
            <a:endParaRPr lang="en-US" sz="2700" b="1" dirty="0">
              <a:solidFill>
                <a:schemeClr val="bg1"/>
              </a:solidFill>
            </a:endParaRPr>
          </a:p>
          <a:p>
            <a:pPr algn="ctr"/>
            <a:r>
              <a:rPr lang="en-US" sz="1500" dirty="0">
                <a:solidFill>
                  <a:schemeClr val="bg1"/>
                </a:solidFill>
              </a:rPr>
              <a:t>Concordia University</a:t>
            </a:r>
          </a:p>
          <a:p>
            <a:pPr algn="ctr"/>
            <a:r>
              <a:rPr lang="en-US" sz="1500" dirty="0">
                <a:solidFill>
                  <a:schemeClr val="bg1"/>
                </a:solidFill>
              </a:rPr>
              <a:t>mconsalvo@gmail.com</a:t>
            </a:r>
          </a:p>
          <a:p>
            <a:pPr algn="ctr"/>
            <a:r>
              <a:rPr lang="en-US" sz="1500" dirty="0">
                <a:solidFill>
                  <a:schemeClr val="bg1"/>
                </a:solidFill>
              </a:rPr>
              <a:t>@</a:t>
            </a:r>
            <a:r>
              <a:rPr lang="en-US" sz="1500" dirty="0" err="1">
                <a:solidFill>
                  <a:schemeClr val="bg1"/>
                </a:solidFill>
              </a:rPr>
              <a:t>miac</a:t>
            </a:r>
            <a:endParaRPr lang="en-US" sz="4200" dirty="0">
              <a:solidFill>
                <a:schemeClr val="bg1"/>
              </a:solidFill>
            </a:endParaRPr>
          </a:p>
        </p:txBody>
      </p:sp>
      <p:sp>
        <p:nvSpPr>
          <p:cNvPr id="29" name="Rectangle 28"/>
          <p:cNvSpPr/>
          <p:nvPr/>
        </p:nvSpPr>
        <p:spPr>
          <a:xfrm>
            <a:off x="6303522" y="4721159"/>
            <a:ext cx="2992871" cy="1128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bg1"/>
                </a:solidFill>
              </a:rPr>
              <a:t>Lindsay Grace</a:t>
            </a:r>
          </a:p>
          <a:p>
            <a:pPr algn="ctr"/>
            <a:r>
              <a:rPr lang="en-US" sz="1500" dirty="0">
                <a:solidFill>
                  <a:schemeClr val="bg1"/>
                </a:solidFill>
              </a:rPr>
              <a:t>University of Miami</a:t>
            </a:r>
          </a:p>
          <a:p>
            <a:pPr algn="ctr"/>
            <a:r>
              <a:rPr lang="en-US" sz="1500" dirty="0">
                <a:solidFill>
                  <a:schemeClr val="bg1"/>
                </a:solidFill>
              </a:rPr>
              <a:t>learnvideogames@gmail.com</a:t>
            </a:r>
          </a:p>
          <a:p>
            <a:pPr algn="ctr"/>
            <a:r>
              <a:rPr lang="en-US" sz="1500" dirty="0">
                <a:solidFill>
                  <a:schemeClr val="bg1"/>
                </a:solidFill>
              </a:rPr>
              <a:t>@</a:t>
            </a:r>
            <a:r>
              <a:rPr lang="en-US" sz="1500" dirty="0" err="1">
                <a:solidFill>
                  <a:schemeClr val="bg1"/>
                </a:solidFill>
              </a:rPr>
              <a:t>mindtoggle</a:t>
            </a:r>
            <a:endParaRPr lang="en-US" sz="1500" dirty="0">
              <a:solidFill>
                <a:schemeClr val="bg1"/>
              </a:solidFill>
            </a:endParaRPr>
          </a:p>
        </p:txBody>
      </p:sp>
      <p:sp>
        <p:nvSpPr>
          <p:cNvPr id="30" name="Rectangle 29"/>
          <p:cNvSpPr/>
          <p:nvPr/>
        </p:nvSpPr>
        <p:spPr>
          <a:xfrm>
            <a:off x="9189400" y="4727642"/>
            <a:ext cx="2957208" cy="1128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bg1"/>
                </a:solidFill>
              </a:rPr>
              <a:t>Andy Phelps</a:t>
            </a:r>
          </a:p>
          <a:p>
            <a:pPr algn="ctr"/>
            <a:r>
              <a:rPr lang="en-US" sz="1500" dirty="0">
                <a:solidFill>
                  <a:schemeClr val="bg1"/>
                </a:solidFill>
              </a:rPr>
              <a:t>Rochester Institute of Tech.</a:t>
            </a:r>
          </a:p>
          <a:p>
            <a:pPr algn="ctr"/>
            <a:r>
              <a:rPr lang="en-US" sz="1500" dirty="0">
                <a:solidFill>
                  <a:schemeClr val="bg1"/>
                </a:solidFill>
              </a:rPr>
              <a:t>andy@mail.rit.edu</a:t>
            </a:r>
          </a:p>
          <a:p>
            <a:pPr algn="ctr"/>
            <a:r>
              <a:rPr lang="en-US" sz="1500" dirty="0">
                <a:solidFill>
                  <a:schemeClr val="bg1"/>
                </a:solidFill>
              </a:rPr>
              <a:t>@RITIGM1</a:t>
            </a:r>
          </a:p>
        </p:txBody>
      </p:sp>
      <p:cxnSp>
        <p:nvCxnSpPr>
          <p:cNvPr id="21" name="Straight Connector 20">
            <a:extLst>
              <a:ext uri="{FF2B5EF4-FFF2-40B4-BE49-F238E27FC236}">
                <a16:creationId xmlns:a16="http://schemas.microsoft.com/office/drawing/2014/main" id="{9C2C4346-BC2B-487E-BD78-2F9394283F01}"/>
              </a:ext>
            </a:extLst>
          </p:cNvPr>
          <p:cNvCxnSpPr>
            <a:cxnSpLocks/>
          </p:cNvCxnSpPr>
          <p:nvPr/>
        </p:nvCxnSpPr>
        <p:spPr bwMode="auto">
          <a:xfrm>
            <a:off x="76200" y="1544675"/>
            <a:ext cx="12192000" cy="0"/>
          </a:xfrm>
          <a:prstGeom prst="line">
            <a:avLst/>
          </a:prstGeom>
          <a:solidFill>
            <a:srgbClr val="FFFFFF"/>
          </a:solidFill>
          <a:ln w="1016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252476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57D58-9E29-4862-8000-40C162FDBBE9}"/>
              </a:ext>
            </a:extLst>
          </p:cNvPr>
          <p:cNvSpPr>
            <a:spLocks noGrp="1"/>
          </p:cNvSpPr>
          <p:nvPr>
            <p:ph type="title"/>
          </p:nvPr>
        </p:nvSpPr>
        <p:spPr>
          <a:xfrm>
            <a:off x="1143000" y="459572"/>
            <a:ext cx="10896600" cy="1293028"/>
          </a:xfrm>
        </p:spPr>
        <p:txBody>
          <a:bodyPr/>
          <a:lstStyle/>
          <a:p>
            <a:r>
              <a:rPr lang="en-US" dirty="0"/>
              <a:t>GREAT (NEW) SET OF MATERIALS AT</a:t>
            </a:r>
            <a:br>
              <a:rPr lang="en-US" dirty="0"/>
            </a:br>
            <a:r>
              <a:rPr lang="en-US" dirty="0"/>
              <a:t>GAMECLASSES.COM/GAMESADVOCACY</a:t>
            </a:r>
          </a:p>
        </p:txBody>
      </p:sp>
      <p:pic>
        <p:nvPicPr>
          <p:cNvPr id="6" name="Content Placeholder 5">
            <a:extLst>
              <a:ext uri="{FF2B5EF4-FFF2-40B4-BE49-F238E27FC236}">
                <a16:creationId xmlns:a16="http://schemas.microsoft.com/office/drawing/2014/main" id="{35548EE9-B8C1-4F66-8682-23FC74281040}"/>
              </a:ext>
            </a:extLst>
          </p:cNvPr>
          <p:cNvPicPr>
            <a:picLocks noGrp="1" noChangeAspect="1"/>
          </p:cNvPicPr>
          <p:nvPr>
            <p:ph sz="quarter" idx="13"/>
          </p:nvPr>
        </p:nvPicPr>
        <p:blipFill>
          <a:blip r:embed="rId2" cstate="email">
            <a:extLst>
              <a:ext uri="{28A0092B-C50C-407E-A947-70E740481C1C}">
                <a14:useLocalDpi xmlns:a14="http://schemas.microsoft.com/office/drawing/2010/main" val="0"/>
              </a:ext>
            </a:extLst>
          </a:blip>
          <a:stretch>
            <a:fillRect/>
          </a:stretch>
        </p:blipFill>
        <p:spPr>
          <a:xfrm>
            <a:off x="0" y="1765801"/>
            <a:ext cx="6375246" cy="3568199"/>
          </a:xfrm>
        </p:spPr>
      </p:pic>
      <p:pic>
        <p:nvPicPr>
          <p:cNvPr id="8" name="Picture 7">
            <a:extLst>
              <a:ext uri="{FF2B5EF4-FFF2-40B4-BE49-F238E27FC236}">
                <a16:creationId xmlns:a16="http://schemas.microsoft.com/office/drawing/2014/main" id="{AEFF7684-3865-4FEA-BD17-2D135FD803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75246" y="1739403"/>
            <a:ext cx="5816754" cy="3598166"/>
          </a:xfrm>
          <a:prstGeom prst="rect">
            <a:avLst/>
          </a:prstGeom>
        </p:spPr>
      </p:pic>
      <p:cxnSp>
        <p:nvCxnSpPr>
          <p:cNvPr id="9" name="Straight Connector 8">
            <a:extLst>
              <a:ext uri="{FF2B5EF4-FFF2-40B4-BE49-F238E27FC236}">
                <a16:creationId xmlns:a16="http://schemas.microsoft.com/office/drawing/2014/main" id="{04ED09D6-770E-4E4F-924B-8A97D94F7A1F}"/>
              </a:ext>
            </a:extLst>
          </p:cNvPr>
          <p:cNvCxnSpPr/>
          <p:nvPr/>
        </p:nvCxnSpPr>
        <p:spPr>
          <a:xfrm>
            <a:off x="0" y="5334000"/>
            <a:ext cx="1219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832E41-E2FF-4D75-9005-0D8A5AC446E5}"/>
              </a:ext>
            </a:extLst>
          </p:cNvPr>
          <p:cNvCxnSpPr/>
          <p:nvPr/>
        </p:nvCxnSpPr>
        <p:spPr>
          <a:xfrm>
            <a:off x="0" y="1752600"/>
            <a:ext cx="1219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E71B31-DFCB-4A87-AB64-9133A75BD8C9}"/>
              </a:ext>
            </a:extLst>
          </p:cNvPr>
          <p:cNvCxnSpPr>
            <a:cxnSpLocks/>
          </p:cNvCxnSpPr>
          <p:nvPr/>
        </p:nvCxnSpPr>
        <p:spPr>
          <a:xfrm>
            <a:off x="6375246" y="1765801"/>
            <a:ext cx="0" cy="356819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024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9C7CB-4EFF-4D27-B858-E950F3120731}"/>
              </a:ext>
            </a:extLst>
          </p:cNvPr>
          <p:cNvSpPr>
            <a:spLocks noGrp="1"/>
          </p:cNvSpPr>
          <p:nvPr>
            <p:ph type="title"/>
          </p:nvPr>
        </p:nvSpPr>
        <p:spPr/>
        <p:txBody>
          <a:bodyPr/>
          <a:lstStyle/>
          <a:p>
            <a:r>
              <a:rPr lang="en-US" dirty="0"/>
              <a:t>PART 3: POLICY</a:t>
            </a:r>
          </a:p>
        </p:txBody>
      </p:sp>
      <p:sp>
        <p:nvSpPr>
          <p:cNvPr id="3" name="Text Placeholder 2">
            <a:extLst>
              <a:ext uri="{FF2B5EF4-FFF2-40B4-BE49-F238E27FC236}">
                <a16:creationId xmlns:a16="http://schemas.microsoft.com/office/drawing/2014/main" id="{D0061A35-383D-4CFA-9C3F-9692294B8DDD}"/>
              </a:ext>
            </a:extLst>
          </p:cNvPr>
          <p:cNvSpPr>
            <a:spLocks noGrp="1"/>
          </p:cNvSpPr>
          <p:nvPr>
            <p:ph type="body" idx="1"/>
          </p:nvPr>
        </p:nvSpPr>
        <p:spPr/>
        <p:txBody>
          <a:bodyPr/>
          <a:lstStyle/>
          <a:p>
            <a:r>
              <a:rPr lang="en-US" dirty="0"/>
              <a:t>How do the Rules and Forms of Academic Match Up With All of This?</a:t>
            </a:r>
          </a:p>
        </p:txBody>
      </p:sp>
    </p:spTree>
    <p:extLst>
      <p:ext uri="{BB962C8B-B14F-4D97-AF65-F5344CB8AC3E}">
        <p14:creationId xmlns:p14="http://schemas.microsoft.com/office/powerpoint/2010/main" val="3055231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794235-7C13-4D0B-9362-78DC35AC6D8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305"/>
            <a:ext cx="12192000" cy="4212457"/>
          </a:xfrm>
          <a:prstGeom prst="rect">
            <a:avLst/>
          </a:prstGeom>
        </p:spPr>
      </p:pic>
      <p:sp>
        <p:nvSpPr>
          <p:cNvPr id="9" name="Rectangle 8">
            <a:extLst>
              <a:ext uri="{FF2B5EF4-FFF2-40B4-BE49-F238E27FC236}">
                <a16:creationId xmlns:a16="http://schemas.microsoft.com/office/drawing/2014/main" id="{F7FE096B-4BAF-4A6B-A934-EE3A6D22BF33}"/>
              </a:ext>
            </a:extLst>
          </p:cNvPr>
          <p:cNvSpPr/>
          <p:nvPr/>
        </p:nvSpPr>
        <p:spPr>
          <a:xfrm rot="5400000" flipH="1">
            <a:off x="3962396" y="-3962401"/>
            <a:ext cx="4267200" cy="12192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A3F6AF1-3B47-4D48-85BD-A697E8D86CB4}"/>
              </a:ext>
            </a:extLst>
          </p:cNvPr>
          <p:cNvSpPr>
            <a:spLocks noGrp="1"/>
          </p:cNvSpPr>
          <p:nvPr>
            <p:ph type="title"/>
          </p:nvPr>
        </p:nvSpPr>
        <p:spPr>
          <a:xfrm>
            <a:off x="-76200" y="764373"/>
            <a:ext cx="11811000" cy="1293028"/>
          </a:xfrm>
        </p:spPr>
        <p:txBody>
          <a:bodyPr/>
          <a:lstStyle/>
          <a:p>
            <a:r>
              <a:rPr lang="en-US" dirty="0"/>
              <a:t>A few recent questions for the academy</a:t>
            </a:r>
          </a:p>
        </p:txBody>
      </p:sp>
      <p:sp>
        <p:nvSpPr>
          <p:cNvPr id="5" name="Content Placeholder 4">
            <a:extLst>
              <a:ext uri="{FF2B5EF4-FFF2-40B4-BE49-F238E27FC236}">
                <a16:creationId xmlns:a16="http://schemas.microsoft.com/office/drawing/2014/main" id="{92F42D8B-8CDB-4D0F-BEB7-E2286A449D11}"/>
              </a:ext>
            </a:extLst>
          </p:cNvPr>
          <p:cNvSpPr>
            <a:spLocks noGrp="1"/>
          </p:cNvSpPr>
          <p:nvPr>
            <p:ph sz="half" idx="1"/>
          </p:nvPr>
        </p:nvSpPr>
        <p:spPr/>
        <p:txBody>
          <a:bodyPr/>
          <a:lstStyle/>
          <a:p>
            <a:r>
              <a:rPr lang="en-US" dirty="0"/>
              <a:t>Are we graduating too many ‘game graduates’ ?</a:t>
            </a:r>
          </a:p>
          <a:p>
            <a:r>
              <a:rPr lang="en-US" dirty="0"/>
              <a:t>Are we ‘preying upon’ the motivations of a young population?</a:t>
            </a:r>
          </a:p>
          <a:p>
            <a:r>
              <a:rPr lang="en-US" dirty="0"/>
              <a:t>Are we appropriately staffing games programs with a mix of academics and practitioners with actual experience in game-making?</a:t>
            </a:r>
          </a:p>
        </p:txBody>
      </p:sp>
      <p:sp>
        <p:nvSpPr>
          <p:cNvPr id="6" name="Content Placeholder 5">
            <a:extLst>
              <a:ext uri="{FF2B5EF4-FFF2-40B4-BE49-F238E27FC236}">
                <a16:creationId xmlns:a16="http://schemas.microsoft.com/office/drawing/2014/main" id="{2206E98D-9B8E-4412-B68C-97382702C466}"/>
              </a:ext>
            </a:extLst>
          </p:cNvPr>
          <p:cNvSpPr>
            <a:spLocks noGrp="1"/>
          </p:cNvSpPr>
          <p:nvPr>
            <p:ph sz="half" idx="2"/>
          </p:nvPr>
        </p:nvSpPr>
        <p:spPr>
          <a:xfrm>
            <a:off x="6164582" y="2194559"/>
            <a:ext cx="5410200" cy="4024125"/>
          </a:xfrm>
        </p:spPr>
        <p:txBody>
          <a:bodyPr/>
          <a:lstStyle/>
          <a:p>
            <a:r>
              <a:rPr lang="en-US" dirty="0"/>
              <a:t>How do we deal effectively with a field that finds itself spanning disciplines and academic cultures?</a:t>
            </a:r>
          </a:p>
          <a:p>
            <a:r>
              <a:rPr lang="en-US" dirty="0"/>
              <a:t>Multi-disciplinary work is, it turns out, rather more difficult than we like to let on…  how do we structure participation and reward engagement?</a:t>
            </a:r>
          </a:p>
          <a:p>
            <a:endParaRPr lang="en-US" dirty="0"/>
          </a:p>
          <a:p>
            <a:endParaRPr lang="en-US" dirty="0"/>
          </a:p>
        </p:txBody>
      </p:sp>
    </p:spTree>
    <p:extLst>
      <p:ext uri="{BB962C8B-B14F-4D97-AF65-F5344CB8AC3E}">
        <p14:creationId xmlns:p14="http://schemas.microsoft.com/office/powerpoint/2010/main" val="4231940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7C9505-4214-432F-A8C7-836B2B4DE74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83308" y="1747380"/>
            <a:ext cx="7208692" cy="3815220"/>
          </a:xfrm>
          <a:prstGeom prst="rect">
            <a:avLst/>
          </a:prstGeom>
        </p:spPr>
      </p:pic>
      <p:sp>
        <p:nvSpPr>
          <p:cNvPr id="2" name="Title 1">
            <a:extLst>
              <a:ext uri="{FF2B5EF4-FFF2-40B4-BE49-F238E27FC236}">
                <a16:creationId xmlns:a16="http://schemas.microsoft.com/office/drawing/2014/main" id="{B83212E9-7443-4B69-A443-BEFB7805BB47}"/>
              </a:ext>
            </a:extLst>
          </p:cNvPr>
          <p:cNvSpPr>
            <a:spLocks noGrp="1"/>
          </p:cNvSpPr>
          <p:nvPr>
            <p:ph type="title"/>
          </p:nvPr>
        </p:nvSpPr>
        <p:spPr>
          <a:xfrm>
            <a:off x="609600" y="764373"/>
            <a:ext cx="10896600" cy="1293028"/>
          </a:xfrm>
        </p:spPr>
        <p:txBody>
          <a:bodyPr/>
          <a:lstStyle/>
          <a:p>
            <a:r>
              <a:rPr lang="en-US" dirty="0"/>
              <a:t>TENURE, PROMOTION &amp; STAFFING POLICY</a:t>
            </a:r>
          </a:p>
        </p:txBody>
      </p:sp>
      <p:pic>
        <p:nvPicPr>
          <p:cNvPr id="6" name="Picture 5">
            <a:extLst>
              <a:ext uri="{FF2B5EF4-FFF2-40B4-BE49-F238E27FC236}">
                <a16:creationId xmlns:a16="http://schemas.microsoft.com/office/drawing/2014/main" id="{24A5A8A0-125F-4320-9A6A-562CF49F59D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12868" y="1747380"/>
            <a:ext cx="2940232" cy="3807600"/>
          </a:xfrm>
          <a:prstGeom prst="rect">
            <a:avLst/>
          </a:prstGeom>
        </p:spPr>
      </p:pic>
      <p:pic>
        <p:nvPicPr>
          <p:cNvPr id="8" name="Picture 7">
            <a:extLst>
              <a:ext uri="{FF2B5EF4-FFF2-40B4-BE49-F238E27FC236}">
                <a16:creationId xmlns:a16="http://schemas.microsoft.com/office/drawing/2014/main" id="{99D70424-8B4E-4368-911E-FCCB192357E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747380"/>
            <a:ext cx="2940232" cy="3815220"/>
          </a:xfrm>
          <a:prstGeom prst="rect">
            <a:avLst/>
          </a:prstGeom>
        </p:spPr>
      </p:pic>
      <p:cxnSp>
        <p:nvCxnSpPr>
          <p:cNvPr id="11" name="Straight Connector 10">
            <a:extLst>
              <a:ext uri="{FF2B5EF4-FFF2-40B4-BE49-F238E27FC236}">
                <a16:creationId xmlns:a16="http://schemas.microsoft.com/office/drawing/2014/main" id="{809E57CB-FD68-4102-A1B6-3A2ACE4D94B6}"/>
              </a:ext>
            </a:extLst>
          </p:cNvPr>
          <p:cNvCxnSpPr/>
          <p:nvPr/>
        </p:nvCxnSpPr>
        <p:spPr>
          <a:xfrm>
            <a:off x="0" y="1752600"/>
            <a:ext cx="1219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D51CEEB-415B-474F-87B8-128098AE0D38}"/>
              </a:ext>
            </a:extLst>
          </p:cNvPr>
          <p:cNvCxnSpPr/>
          <p:nvPr/>
        </p:nvCxnSpPr>
        <p:spPr>
          <a:xfrm>
            <a:off x="0" y="5562600"/>
            <a:ext cx="1219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703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57D58-9E29-4862-8000-40C162FDBBE9}"/>
              </a:ext>
            </a:extLst>
          </p:cNvPr>
          <p:cNvSpPr>
            <a:spLocks noGrp="1"/>
          </p:cNvSpPr>
          <p:nvPr>
            <p:ph type="title"/>
          </p:nvPr>
        </p:nvSpPr>
        <p:spPr/>
        <p:txBody>
          <a:bodyPr/>
          <a:lstStyle/>
          <a:p>
            <a:r>
              <a:rPr lang="en-US"/>
              <a:t>RESEARCH || AFFIRMATION</a:t>
            </a:r>
            <a:endParaRPr lang="en-US" dirty="0"/>
          </a:p>
        </p:txBody>
      </p:sp>
      <p:sp>
        <p:nvSpPr>
          <p:cNvPr id="3" name="Content Placeholder 2">
            <a:extLst>
              <a:ext uri="{FF2B5EF4-FFF2-40B4-BE49-F238E27FC236}">
                <a16:creationId xmlns:a16="http://schemas.microsoft.com/office/drawing/2014/main" id="{66DD0780-F7E5-49C9-9C3F-34CE4BB64B72}"/>
              </a:ext>
            </a:extLst>
          </p:cNvPr>
          <p:cNvSpPr>
            <a:spLocks noGrp="1"/>
          </p:cNvSpPr>
          <p:nvPr>
            <p:ph idx="1"/>
          </p:nvPr>
        </p:nvSpPr>
        <p:spPr/>
        <p:txBody>
          <a:bodyPr/>
          <a:lstStyle/>
          <a:p>
            <a:r>
              <a:rPr lang="en-US" dirty="0"/>
              <a:t>Ferguson’s conjecture is that given the WHO there will be a sustained interest in either approving (more likely) or disproving (potentially) the underlying thesis of addiction.</a:t>
            </a:r>
          </a:p>
          <a:p>
            <a:r>
              <a:rPr lang="en-US" dirty="0" err="1"/>
              <a:t>Pryblyzski’s</a:t>
            </a:r>
            <a:r>
              <a:rPr lang="en-US" dirty="0"/>
              <a:t> conjecture is that we should get ready to face increased regulation and oversight (regardless of the short-term science, as it will take a long time to play out)</a:t>
            </a:r>
          </a:p>
          <a:p>
            <a:r>
              <a:rPr lang="en-US" dirty="0"/>
              <a:t>Within the academy, this has already started to warp some discussions about plans for new programs, particularly those centered on the intersection of games and health</a:t>
            </a:r>
          </a:p>
          <a:p>
            <a:endParaRPr lang="en-US" dirty="0"/>
          </a:p>
        </p:txBody>
      </p:sp>
    </p:spTree>
    <p:extLst>
      <p:ext uri="{BB962C8B-B14F-4D97-AF65-F5344CB8AC3E}">
        <p14:creationId xmlns:p14="http://schemas.microsoft.com/office/powerpoint/2010/main" val="2468933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1684C-19A6-4BDF-B5A1-A872AC9DC99F}"/>
              </a:ext>
            </a:extLst>
          </p:cNvPr>
          <p:cNvSpPr>
            <a:spLocks noGrp="1"/>
          </p:cNvSpPr>
          <p:nvPr>
            <p:ph type="title"/>
          </p:nvPr>
        </p:nvSpPr>
        <p:spPr/>
        <p:txBody>
          <a:bodyPr/>
          <a:lstStyle/>
          <a:p>
            <a:r>
              <a:rPr lang="en-US" dirty="0"/>
              <a:t>PART I: EMERGENCE</a:t>
            </a:r>
          </a:p>
        </p:txBody>
      </p:sp>
      <p:sp>
        <p:nvSpPr>
          <p:cNvPr id="3" name="Text Placeholder 2">
            <a:extLst>
              <a:ext uri="{FF2B5EF4-FFF2-40B4-BE49-F238E27FC236}">
                <a16:creationId xmlns:a16="http://schemas.microsoft.com/office/drawing/2014/main" id="{46DF2D41-0253-400A-8CCD-F7E670864B12}"/>
              </a:ext>
            </a:extLst>
          </p:cNvPr>
          <p:cNvSpPr>
            <a:spLocks noGrp="1"/>
          </p:cNvSpPr>
          <p:nvPr>
            <p:ph type="body" idx="1"/>
          </p:nvPr>
        </p:nvSpPr>
        <p:spPr/>
        <p:txBody>
          <a:bodyPr/>
          <a:lstStyle/>
          <a:p>
            <a:r>
              <a:rPr lang="en-US" dirty="0"/>
              <a:t>The Growth Vector of Games in Higher Education</a:t>
            </a:r>
          </a:p>
        </p:txBody>
      </p:sp>
    </p:spTree>
    <p:extLst>
      <p:ext uri="{BB962C8B-B14F-4D97-AF65-F5344CB8AC3E}">
        <p14:creationId xmlns:p14="http://schemas.microsoft.com/office/powerpoint/2010/main" val="3703639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7E0979-447B-439E-AED3-244B1D40BA1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764" y="0"/>
            <a:ext cx="12197763" cy="5943600"/>
          </a:xfrm>
          <a:prstGeom prst="rect">
            <a:avLst/>
          </a:prstGeom>
        </p:spPr>
      </p:pic>
      <p:sp>
        <p:nvSpPr>
          <p:cNvPr id="6" name="Rectangle 5">
            <a:extLst>
              <a:ext uri="{FF2B5EF4-FFF2-40B4-BE49-F238E27FC236}">
                <a16:creationId xmlns:a16="http://schemas.microsoft.com/office/drawing/2014/main" id="{486E4B3E-0410-4288-B067-895EC5A6152D}"/>
              </a:ext>
            </a:extLst>
          </p:cNvPr>
          <p:cNvSpPr/>
          <p:nvPr/>
        </p:nvSpPr>
        <p:spPr>
          <a:xfrm rot="5400000" flipH="1">
            <a:off x="3086097" y="-3086101"/>
            <a:ext cx="6019799" cy="12192001"/>
          </a:xfrm>
          <a:prstGeom prst="rect">
            <a:avLst/>
          </a:prstGeom>
          <a:gradFill>
            <a:gsLst>
              <a:gs pos="0">
                <a:schemeClr val="bg1"/>
              </a:gs>
              <a:gs pos="100000">
                <a:schemeClr val="bg1">
                  <a:alpha val="4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AD7A6E-7441-4F24-90F1-E8EC8E437405}"/>
              </a:ext>
            </a:extLst>
          </p:cNvPr>
          <p:cNvSpPr>
            <a:spLocks noGrp="1"/>
          </p:cNvSpPr>
          <p:nvPr>
            <p:ph type="title"/>
          </p:nvPr>
        </p:nvSpPr>
        <p:spPr>
          <a:xfrm>
            <a:off x="2895600" y="533400"/>
            <a:ext cx="8610600" cy="1293028"/>
          </a:xfrm>
        </p:spPr>
        <p:txBody>
          <a:bodyPr/>
          <a:lstStyle/>
          <a:p>
            <a:r>
              <a:rPr lang="en-US" dirty="0"/>
              <a:t>ESPORTS AND POLICY</a:t>
            </a:r>
          </a:p>
        </p:txBody>
      </p:sp>
      <p:sp>
        <p:nvSpPr>
          <p:cNvPr id="3" name="Content Placeholder 2">
            <a:extLst>
              <a:ext uri="{FF2B5EF4-FFF2-40B4-BE49-F238E27FC236}">
                <a16:creationId xmlns:a16="http://schemas.microsoft.com/office/drawing/2014/main" id="{54B20D80-85AF-4404-B94B-64635B898C04}"/>
              </a:ext>
            </a:extLst>
          </p:cNvPr>
          <p:cNvSpPr>
            <a:spLocks noGrp="1"/>
          </p:cNvSpPr>
          <p:nvPr>
            <p:ph idx="1"/>
          </p:nvPr>
        </p:nvSpPr>
        <p:spPr>
          <a:xfrm>
            <a:off x="609600" y="1386075"/>
            <a:ext cx="10820400" cy="4024125"/>
          </a:xfrm>
        </p:spPr>
        <p:txBody>
          <a:bodyPr/>
          <a:lstStyle/>
          <a:p>
            <a:r>
              <a:rPr lang="en-US" dirty="0"/>
              <a:t>Substantial questions around funding models</a:t>
            </a:r>
          </a:p>
          <a:p>
            <a:r>
              <a:rPr lang="en-US" dirty="0"/>
              <a:t>Integration with academics has a variety of possible directions:</a:t>
            </a:r>
          </a:p>
          <a:p>
            <a:pPr lvl="1"/>
            <a:r>
              <a:rPr lang="en-US" dirty="0"/>
              <a:t>Production / media</a:t>
            </a:r>
          </a:p>
          <a:p>
            <a:pPr lvl="1"/>
            <a:r>
              <a:rPr lang="en-US" dirty="0"/>
              <a:t>Game design / development</a:t>
            </a:r>
          </a:p>
          <a:p>
            <a:pPr lvl="1"/>
            <a:r>
              <a:rPr lang="en-US" dirty="0"/>
              <a:t>Sports / Sports medicine</a:t>
            </a:r>
          </a:p>
          <a:p>
            <a:pPr lvl="1"/>
            <a:r>
              <a:rPr lang="en-US" dirty="0"/>
              <a:t>None (?)</a:t>
            </a:r>
          </a:p>
          <a:p>
            <a:r>
              <a:rPr lang="en-US" dirty="0"/>
              <a:t>Substantial questions around diversity and inclusion</a:t>
            </a:r>
          </a:p>
          <a:p>
            <a:pPr lvl="1"/>
            <a:r>
              <a:rPr lang="en-US" dirty="0"/>
              <a:t>Varsity / Intramural / Club</a:t>
            </a:r>
          </a:p>
          <a:p>
            <a:pPr lvl="1"/>
            <a:r>
              <a:rPr lang="en-US" dirty="0"/>
              <a:t>TITLE IX and associated compliance rules</a:t>
            </a:r>
          </a:p>
          <a:p>
            <a:r>
              <a:rPr lang="en-US" dirty="0"/>
              <a:t>Facilities, Equipment, Training, and Scheduling</a:t>
            </a:r>
          </a:p>
          <a:p>
            <a:r>
              <a:rPr lang="en-US" dirty="0"/>
              <a:t>Reporting &amp; Oversight</a:t>
            </a:r>
          </a:p>
          <a:p>
            <a:pPr lvl="1"/>
            <a:r>
              <a:rPr lang="en-US" dirty="0"/>
              <a:t>Academic Affairs, Student Affairs, Athletics, ???</a:t>
            </a:r>
          </a:p>
          <a:p>
            <a:endParaRPr lang="en-US" dirty="0"/>
          </a:p>
          <a:p>
            <a:pPr lvl="1"/>
            <a:endParaRPr lang="en-US" dirty="0"/>
          </a:p>
        </p:txBody>
      </p:sp>
    </p:spTree>
    <p:extLst>
      <p:ext uri="{BB962C8B-B14F-4D97-AF65-F5344CB8AC3E}">
        <p14:creationId xmlns:p14="http://schemas.microsoft.com/office/powerpoint/2010/main" val="2808190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B1EE-9037-4BE9-9FC1-DB285A1B78CA}"/>
              </a:ext>
            </a:extLst>
          </p:cNvPr>
          <p:cNvSpPr>
            <a:spLocks noGrp="1"/>
          </p:cNvSpPr>
          <p:nvPr>
            <p:ph type="title"/>
          </p:nvPr>
        </p:nvSpPr>
        <p:spPr/>
        <p:txBody>
          <a:bodyPr/>
          <a:lstStyle/>
          <a:p>
            <a:r>
              <a:rPr lang="en-US" dirty="0"/>
              <a:t>PART 4: POLITICS</a:t>
            </a:r>
          </a:p>
        </p:txBody>
      </p:sp>
      <p:sp>
        <p:nvSpPr>
          <p:cNvPr id="3" name="Text Placeholder 2">
            <a:extLst>
              <a:ext uri="{FF2B5EF4-FFF2-40B4-BE49-F238E27FC236}">
                <a16:creationId xmlns:a16="http://schemas.microsoft.com/office/drawing/2014/main" id="{8FB7144B-A82C-4055-AFA6-F6B6EACE4339}"/>
              </a:ext>
            </a:extLst>
          </p:cNvPr>
          <p:cNvSpPr>
            <a:spLocks noGrp="1"/>
          </p:cNvSpPr>
          <p:nvPr>
            <p:ph type="body" idx="1"/>
          </p:nvPr>
        </p:nvSpPr>
        <p:spPr/>
        <p:txBody>
          <a:bodyPr/>
          <a:lstStyle/>
          <a:p>
            <a:r>
              <a:rPr lang="en-US" dirty="0"/>
              <a:t>Because We Are, In the End, Humans</a:t>
            </a:r>
          </a:p>
        </p:txBody>
      </p:sp>
    </p:spTree>
    <p:extLst>
      <p:ext uri="{BB962C8B-B14F-4D97-AF65-F5344CB8AC3E}">
        <p14:creationId xmlns:p14="http://schemas.microsoft.com/office/powerpoint/2010/main" val="3423730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850E72-560F-493B-B924-CCA43E9C45BA}"/>
              </a:ext>
            </a:extLst>
          </p:cNvPr>
          <p:cNvSpPr/>
          <p:nvPr/>
        </p:nvSpPr>
        <p:spPr>
          <a:xfrm>
            <a:off x="0" y="-76199"/>
            <a:ext cx="12192000" cy="60636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477250" y="0"/>
            <a:ext cx="3714750" cy="5987475"/>
          </a:xfrm>
          <a:prstGeom prst="rect">
            <a:avLst/>
          </a:prstGeom>
        </p:spPr>
      </p:pic>
      <p:sp>
        <p:nvSpPr>
          <p:cNvPr id="2" name="Title 1"/>
          <p:cNvSpPr>
            <a:spLocks noGrp="1"/>
          </p:cNvSpPr>
          <p:nvPr>
            <p:ph type="title"/>
          </p:nvPr>
        </p:nvSpPr>
        <p:spPr>
          <a:xfrm>
            <a:off x="1524000" y="685800"/>
            <a:ext cx="6686550" cy="628650"/>
          </a:xfrm>
        </p:spPr>
        <p:txBody>
          <a:bodyPr/>
          <a:lstStyle/>
          <a:p>
            <a:r>
              <a:rPr lang="en-US" b="1" dirty="0">
                <a:solidFill>
                  <a:srgbClr val="317ACA"/>
                </a:solidFill>
              </a:rPr>
              <a:t>Lets start with a personal story</a:t>
            </a:r>
            <a:endParaRPr lang="en-US" dirty="0">
              <a:solidFill>
                <a:srgbClr val="317ACA"/>
              </a:solidFill>
            </a:endParaRPr>
          </a:p>
        </p:txBody>
      </p:sp>
      <p:sp>
        <p:nvSpPr>
          <p:cNvPr id="3" name="Content Placeholder 2"/>
          <p:cNvSpPr>
            <a:spLocks noGrp="1"/>
          </p:cNvSpPr>
          <p:nvPr>
            <p:ph idx="1"/>
          </p:nvPr>
        </p:nvSpPr>
        <p:spPr>
          <a:xfrm>
            <a:off x="209550" y="2362200"/>
            <a:ext cx="7486650" cy="4781550"/>
          </a:xfrm>
        </p:spPr>
        <p:txBody>
          <a:bodyPr/>
          <a:lstStyle/>
          <a:p>
            <a:r>
              <a:rPr lang="en-US" dirty="0">
                <a:solidFill>
                  <a:srgbClr val="317ACA"/>
                </a:solidFill>
              </a:rPr>
              <a:t>My friend Constance steps down from HEVGA, and she and the board ask me to take over, Nov 2017...  </a:t>
            </a:r>
          </a:p>
          <a:p>
            <a:r>
              <a:rPr lang="en-US" dirty="0">
                <a:solidFill>
                  <a:srgbClr val="317ACA"/>
                </a:solidFill>
              </a:rPr>
              <a:t>Take it slow, learn the ropes.</a:t>
            </a:r>
          </a:p>
          <a:p>
            <a:r>
              <a:rPr lang="en-US" dirty="0">
                <a:solidFill>
                  <a:srgbClr val="317ACA"/>
                </a:solidFill>
              </a:rPr>
              <a:t>Good advice from the Biden years.  </a:t>
            </a:r>
          </a:p>
          <a:p>
            <a:r>
              <a:rPr lang="en-US" dirty="0">
                <a:solidFill>
                  <a:srgbClr val="317ACA"/>
                </a:solidFill>
              </a:rPr>
              <a:t>And then…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3581400"/>
            <a:ext cx="5412151" cy="2105297"/>
          </a:xfrm>
          <a:prstGeom prst="rect">
            <a:avLst/>
          </a:prstGeom>
          <a:effectLst>
            <a:outerShdw blurRad="215900" dist="38100" dir="16200000" sx="108000" sy="108000" rotWithShape="0">
              <a:prstClr val="black">
                <a:alpha val="40000"/>
              </a:prstClr>
            </a:outerShdw>
          </a:effectLst>
        </p:spPr>
      </p:pic>
    </p:spTree>
    <p:extLst>
      <p:ext uri="{BB962C8B-B14F-4D97-AF65-F5344CB8AC3E}">
        <p14:creationId xmlns:p14="http://schemas.microsoft.com/office/powerpoint/2010/main" val="2420786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32F5A-2FA5-4480-9DF0-5CED90FAFCF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5334000"/>
          </a:xfrm>
          <a:prstGeom prst="rect">
            <a:avLst/>
          </a:prstGeom>
        </p:spPr>
      </p:pic>
      <p:sp>
        <p:nvSpPr>
          <p:cNvPr id="6" name="Rectangle 5">
            <a:extLst>
              <a:ext uri="{FF2B5EF4-FFF2-40B4-BE49-F238E27FC236}">
                <a16:creationId xmlns:a16="http://schemas.microsoft.com/office/drawing/2014/main" id="{6B07BC8F-6D2D-4C00-95E2-14A4FAF1BA3E}"/>
              </a:ext>
            </a:extLst>
          </p:cNvPr>
          <p:cNvSpPr/>
          <p:nvPr/>
        </p:nvSpPr>
        <p:spPr>
          <a:xfrm rot="5400000" flipH="1">
            <a:off x="3429000" y="-3429000"/>
            <a:ext cx="5334000" cy="12192000"/>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9559"/>
            <a:ext cx="11887200" cy="1507331"/>
          </a:xfrm>
        </p:spPr>
        <p:txBody>
          <a:bodyPr/>
          <a:lstStyle/>
          <a:p>
            <a:r>
              <a:rPr lang="en-US" sz="4725" b="1" dirty="0"/>
              <a:t>Everything Old is New Again, Again</a:t>
            </a:r>
          </a:p>
        </p:txBody>
      </p:sp>
      <p:sp>
        <p:nvSpPr>
          <p:cNvPr id="3" name="Content Placeholder 2"/>
          <p:cNvSpPr>
            <a:spLocks noGrp="1"/>
          </p:cNvSpPr>
          <p:nvPr>
            <p:ph idx="1"/>
          </p:nvPr>
        </p:nvSpPr>
        <p:spPr>
          <a:xfrm>
            <a:off x="495300" y="1771650"/>
            <a:ext cx="11028760" cy="5257800"/>
          </a:xfrm>
        </p:spPr>
        <p:txBody>
          <a:bodyPr/>
          <a:lstStyle/>
          <a:p>
            <a:r>
              <a:rPr lang="en-US" dirty="0"/>
              <a:t>But what was different was the number of people saying ‘eh, this will just blow over’</a:t>
            </a:r>
          </a:p>
          <a:p>
            <a:r>
              <a:rPr lang="en-US" dirty="0"/>
              <a:t>And it did.  </a:t>
            </a:r>
            <a:r>
              <a:rPr lang="en-US" b="1" dirty="0"/>
              <a:t>THROUGH ADVOCACY</a:t>
            </a:r>
            <a:r>
              <a:rPr lang="en-US" dirty="0"/>
              <a:t>.</a:t>
            </a:r>
          </a:p>
          <a:p>
            <a:r>
              <a:rPr lang="en-US" dirty="0"/>
              <a:t>Academics and industry gave a lot of interviews, issued statements, attended meetings, etc.  </a:t>
            </a:r>
          </a:p>
        </p:txBody>
      </p:sp>
    </p:spTree>
    <p:extLst>
      <p:ext uri="{BB962C8B-B14F-4D97-AF65-F5344CB8AC3E}">
        <p14:creationId xmlns:p14="http://schemas.microsoft.com/office/powerpoint/2010/main" val="577919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CB3D60-0B10-4DCE-AA65-29AC4F82564C}"/>
              </a:ext>
            </a:extLst>
          </p:cNvPr>
          <p:cNvSpPr/>
          <p:nvPr/>
        </p:nvSpPr>
        <p:spPr>
          <a:xfrm>
            <a:off x="0" y="0"/>
            <a:ext cx="5881731" cy="596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EB5EE6-A85E-426F-9FFB-485C6D943262}"/>
              </a:ext>
            </a:extLst>
          </p:cNvPr>
          <p:cNvSpPr>
            <a:spLocks noGrp="1"/>
          </p:cNvSpPr>
          <p:nvPr>
            <p:ph type="title"/>
          </p:nvPr>
        </p:nvSpPr>
        <p:spPr>
          <a:xfrm>
            <a:off x="2667000" y="762979"/>
            <a:ext cx="8610600" cy="1293028"/>
          </a:xfrm>
        </p:spPr>
        <p:txBody>
          <a:bodyPr/>
          <a:lstStyle/>
          <a:p>
            <a:r>
              <a:rPr lang="en-US" dirty="0"/>
              <a:t>THE POLITICS OF FUN</a:t>
            </a:r>
          </a:p>
        </p:txBody>
      </p:sp>
      <p:sp>
        <p:nvSpPr>
          <p:cNvPr id="5" name="Content Placeholder 4">
            <a:extLst>
              <a:ext uri="{FF2B5EF4-FFF2-40B4-BE49-F238E27FC236}">
                <a16:creationId xmlns:a16="http://schemas.microsoft.com/office/drawing/2014/main" id="{51706F72-83AF-4F77-A94D-4B63E36E10FE}"/>
              </a:ext>
            </a:extLst>
          </p:cNvPr>
          <p:cNvSpPr>
            <a:spLocks noGrp="1"/>
          </p:cNvSpPr>
          <p:nvPr>
            <p:ph sz="half" idx="1"/>
          </p:nvPr>
        </p:nvSpPr>
        <p:spPr>
          <a:xfrm>
            <a:off x="5881730" y="1676400"/>
            <a:ext cx="6234069" cy="4024125"/>
          </a:xfrm>
        </p:spPr>
        <p:txBody>
          <a:bodyPr/>
          <a:lstStyle/>
          <a:p>
            <a:r>
              <a:rPr lang="en-US" dirty="0"/>
              <a:t>Games will continue to be fairly political inside the academy, and used as an example in political argument, for some time to come.</a:t>
            </a:r>
          </a:p>
          <a:p>
            <a:r>
              <a:rPr lang="en-US" dirty="0"/>
              <a:t>Senator Flake’s “Waste Report” is a great example – there’s almost always games research featured there each year, and it’s almost always important work. </a:t>
            </a:r>
            <a:r>
              <a:rPr lang="en-US" dirty="0">
                <a:sym typeface="Wingdings" panose="05000000000000000000" pitchFamily="2" charset="2"/>
              </a:rPr>
              <a:t></a:t>
            </a:r>
          </a:p>
          <a:p>
            <a:endParaRPr lang="en-US" dirty="0">
              <a:sym typeface="Wingdings" panose="05000000000000000000" pitchFamily="2" charset="2"/>
            </a:endParaRPr>
          </a:p>
          <a:p>
            <a:r>
              <a:rPr lang="en-US" dirty="0">
                <a:sym typeface="Wingdings" panose="05000000000000000000" pitchFamily="2" charset="2"/>
              </a:rPr>
              <a:t>In the end, games are about fun, and our relationship with fun is complex, and the politics are fun are messy.</a:t>
            </a:r>
            <a:endParaRPr lang="en-US" dirty="0"/>
          </a:p>
        </p:txBody>
      </p:sp>
      <p:pic>
        <p:nvPicPr>
          <p:cNvPr id="3" name="Picture 2">
            <a:extLst>
              <a:ext uri="{FF2B5EF4-FFF2-40B4-BE49-F238E27FC236}">
                <a16:creationId xmlns:a16="http://schemas.microsoft.com/office/drawing/2014/main" id="{F5A640DE-E1D2-4C36-9F91-DDC3587D4E0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276600"/>
            <a:ext cx="5881731" cy="2690832"/>
          </a:xfrm>
          <a:prstGeom prst="rect">
            <a:avLst/>
          </a:prstGeom>
        </p:spPr>
      </p:pic>
      <p:pic>
        <p:nvPicPr>
          <p:cNvPr id="7" name="Picture 6">
            <a:extLst>
              <a:ext uri="{FF2B5EF4-FFF2-40B4-BE49-F238E27FC236}">
                <a16:creationId xmlns:a16="http://schemas.microsoft.com/office/drawing/2014/main" id="{3768EA47-330C-4F2D-885D-E73160401A9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19200" y="0"/>
            <a:ext cx="3276600" cy="3276600"/>
          </a:xfrm>
          <a:prstGeom prst="rect">
            <a:avLst/>
          </a:prstGeom>
        </p:spPr>
      </p:pic>
    </p:spTree>
    <p:extLst>
      <p:ext uri="{BB962C8B-B14F-4D97-AF65-F5344CB8AC3E}">
        <p14:creationId xmlns:p14="http://schemas.microsoft.com/office/powerpoint/2010/main" val="3696103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3A7DAA-9DAB-453C-82F6-448416B9583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777184" y="-838"/>
            <a:ext cx="3412286" cy="5939137"/>
          </a:xfrm>
          <a:prstGeom prst="rect">
            <a:avLst/>
          </a:prstGeom>
          <a:ln w="12700">
            <a:solidFill>
              <a:schemeClr val="tx1"/>
            </a:solidFill>
          </a:ln>
        </p:spPr>
      </p:pic>
      <p:pic>
        <p:nvPicPr>
          <p:cNvPr id="5" name="Picture 4">
            <a:extLst>
              <a:ext uri="{FF2B5EF4-FFF2-40B4-BE49-F238E27FC236}">
                <a16:creationId xmlns:a16="http://schemas.microsoft.com/office/drawing/2014/main" id="{E6421189-DD80-47CC-A23A-124CBF1AC93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343400" y="-839"/>
            <a:ext cx="2604984" cy="5964923"/>
          </a:xfrm>
          <a:prstGeom prst="rect">
            <a:avLst/>
          </a:prstGeom>
          <a:ln w="12700">
            <a:solidFill>
              <a:schemeClr val="tx1"/>
            </a:solidFill>
          </a:ln>
        </p:spPr>
      </p:pic>
      <p:pic>
        <p:nvPicPr>
          <p:cNvPr id="7" name="Picture 6">
            <a:extLst>
              <a:ext uri="{FF2B5EF4-FFF2-40B4-BE49-F238E27FC236}">
                <a16:creationId xmlns:a16="http://schemas.microsoft.com/office/drawing/2014/main" id="{3E6E5F63-9A5D-493D-AC1D-A1E196F4C07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057401" y="0"/>
            <a:ext cx="2283470" cy="5964085"/>
          </a:xfrm>
          <a:prstGeom prst="rect">
            <a:avLst/>
          </a:prstGeom>
          <a:ln w="12700">
            <a:solidFill>
              <a:schemeClr val="tx1"/>
            </a:solidFill>
          </a:ln>
        </p:spPr>
      </p:pic>
      <p:pic>
        <p:nvPicPr>
          <p:cNvPr id="9" name="Picture 8">
            <a:extLst>
              <a:ext uri="{FF2B5EF4-FFF2-40B4-BE49-F238E27FC236}">
                <a16:creationId xmlns:a16="http://schemas.microsoft.com/office/drawing/2014/main" id="{916C7768-6B33-4466-86A4-0A3030F43DA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2"/>
            <a:ext cx="2057400" cy="5964085"/>
          </a:xfrm>
          <a:prstGeom prst="rect">
            <a:avLst/>
          </a:prstGeom>
          <a:ln w="12700">
            <a:solidFill>
              <a:schemeClr val="tx1"/>
            </a:solidFill>
          </a:ln>
        </p:spPr>
      </p:pic>
      <p:pic>
        <p:nvPicPr>
          <p:cNvPr id="11" name="Picture 10">
            <a:extLst>
              <a:ext uri="{FF2B5EF4-FFF2-40B4-BE49-F238E27FC236}">
                <a16:creationId xmlns:a16="http://schemas.microsoft.com/office/drawing/2014/main" id="{0A9FE41E-21FA-4874-ADA3-19CE16B8056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934200" y="-837"/>
            <a:ext cx="2461051" cy="5939137"/>
          </a:xfrm>
          <a:prstGeom prst="rect">
            <a:avLst/>
          </a:prstGeom>
          <a:ln w="12700">
            <a:solidFill>
              <a:schemeClr val="tx1"/>
            </a:solidFill>
          </a:ln>
        </p:spPr>
      </p:pic>
      <p:sp>
        <p:nvSpPr>
          <p:cNvPr id="14" name="Rectangle 13">
            <a:extLst>
              <a:ext uri="{FF2B5EF4-FFF2-40B4-BE49-F238E27FC236}">
                <a16:creationId xmlns:a16="http://schemas.microsoft.com/office/drawing/2014/main" id="{01FEE18B-F0F6-41F7-8D95-85885F1FF43D}"/>
              </a:ext>
            </a:extLst>
          </p:cNvPr>
          <p:cNvSpPr/>
          <p:nvPr/>
        </p:nvSpPr>
        <p:spPr>
          <a:xfrm>
            <a:off x="-2530" y="3352800"/>
            <a:ext cx="12192000" cy="2636233"/>
          </a:xfrm>
          <a:prstGeom prst="rect">
            <a:avLst/>
          </a:prstGeom>
          <a:gradFill>
            <a:gsLst>
              <a:gs pos="885">
                <a:schemeClr val="bg1">
                  <a:alpha val="0"/>
                </a:schemeClr>
              </a:gs>
              <a:gs pos="35000">
                <a:schemeClr val="bg1">
                  <a:alpha val="66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07BD6991-466E-4917-BF04-E410C488BC16}"/>
              </a:ext>
            </a:extLst>
          </p:cNvPr>
          <p:cNvSpPr>
            <a:spLocks noGrp="1"/>
          </p:cNvSpPr>
          <p:nvPr>
            <p:ph type="title"/>
          </p:nvPr>
        </p:nvSpPr>
        <p:spPr>
          <a:xfrm>
            <a:off x="1460" y="3886200"/>
            <a:ext cx="8610600" cy="1140628"/>
          </a:xfrm>
        </p:spPr>
        <p:txBody>
          <a:bodyPr/>
          <a:lstStyle/>
          <a:p>
            <a:pPr algn="l"/>
            <a:r>
              <a:rPr lang="en-US" dirty="0"/>
              <a:t> INCREDIBLE ALUMNI</a:t>
            </a:r>
          </a:p>
        </p:txBody>
      </p:sp>
      <p:sp>
        <p:nvSpPr>
          <p:cNvPr id="17" name="Rectangle 16">
            <a:extLst>
              <a:ext uri="{FF2B5EF4-FFF2-40B4-BE49-F238E27FC236}">
                <a16:creationId xmlns:a16="http://schemas.microsoft.com/office/drawing/2014/main" id="{E356652D-3F99-4345-AA0F-D5F1E8F4650B}"/>
              </a:ext>
            </a:extLst>
          </p:cNvPr>
          <p:cNvSpPr/>
          <p:nvPr/>
        </p:nvSpPr>
        <p:spPr>
          <a:xfrm>
            <a:off x="2530" y="4572000"/>
            <a:ext cx="2052341"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ALEX CUTTING</a:t>
            </a:r>
          </a:p>
          <a:p>
            <a:pPr algn="ctr"/>
            <a:r>
              <a:rPr lang="en-US" sz="1200" dirty="0"/>
              <a:t>Senior Assoc. Producer HALO</a:t>
            </a:r>
          </a:p>
          <a:p>
            <a:pPr algn="ctr"/>
            <a:r>
              <a:rPr lang="en-US" sz="1200" dirty="0"/>
              <a:t>Microsoft / 343</a:t>
            </a:r>
          </a:p>
        </p:txBody>
      </p:sp>
      <p:sp>
        <p:nvSpPr>
          <p:cNvPr id="19" name="Rectangle 18">
            <a:extLst>
              <a:ext uri="{FF2B5EF4-FFF2-40B4-BE49-F238E27FC236}">
                <a16:creationId xmlns:a16="http://schemas.microsoft.com/office/drawing/2014/main" id="{02F1D350-61A8-49A3-95CE-A4EDBFEBD33E}"/>
              </a:ext>
            </a:extLst>
          </p:cNvPr>
          <p:cNvSpPr/>
          <p:nvPr/>
        </p:nvSpPr>
        <p:spPr>
          <a:xfrm>
            <a:off x="2057400" y="4572000"/>
            <a:ext cx="2127492"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CLAUDE JEROME</a:t>
            </a:r>
          </a:p>
          <a:p>
            <a:pPr algn="ctr"/>
            <a:r>
              <a:rPr lang="en-US" sz="1200" dirty="0"/>
              <a:t>Gameplay Designer DESTINY</a:t>
            </a:r>
          </a:p>
          <a:p>
            <a:pPr algn="ctr"/>
            <a:r>
              <a:rPr lang="en-US" sz="1200" dirty="0"/>
              <a:t>Bungie</a:t>
            </a:r>
          </a:p>
        </p:txBody>
      </p:sp>
      <p:sp>
        <p:nvSpPr>
          <p:cNvPr id="20" name="Rectangle 19">
            <a:extLst>
              <a:ext uri="{FF2B5EF4-FFF2-40B4-BE49-F238E27FC236}">
                <a16:creationId xmlns:a16="http://schemas.microsoft.com/office/drawing/2014/main" id="{342F68E5-35EF-49B3-8FEB-CF0AC5BBECA7}"/>
              </a:ext>
            </a:extLst>
          </p:cNvPr>
          <p:cNvSpPr/>
          <p:nvPr/>
        </p:nvSpPr>
        <p:spPr>
          <a:xfrm>
            <a:off x="4112271" y="4572000"/>
            <a:ext cx="3126729"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DUSTIN KOCHENSPARGER</a:t>
            </a:r>
          </a:p>
          <a:p>
            <a:pPr algn="ctr"/>
            <a:r>
              <a:rPr lang="en-US" sz="1200" dirty="0"/>
              <a:t>Line Producer DLC</a:t>
            </a:r>
          </a:p>
          <a:p>
            <a:pPr algn="ctr"/>
            <a:r>
              <a:rPr lang="en-US" sz="1200" dirty="0"/>
              <a:t>DESTINY</a:t>
            </a:r>
          </a:p>
          <a:p>
            <a:pPr algn="ctr"/>
            <a:r>
              <a:rPr lang="en-US" sz="1200" dirty="0"/>
              <a:t>Bungie</a:t>
            </a:r>
          </a:p>
        </p:txBody>
      </p:sp>
      <p:sp>
        <p:nvSpPr>
          <p:cNvPr id="21" name="Rectangle 20">
            <a:extLst>
              <a:ext uri="{FF2B5EF4-FFF2-40B4-BE49-F238E27FC236}">
                <a16:creationId xmlns:a16="http://schemas.microsoft.com/office/drawing/2014/main" id="{09D61094-C520-4F65-9C1F-6CDE989BEB2F}"/>
              </a:ext>
            </a:extLst>
          </p:cNvPr>
          <p:cNvSpPr/>
          <p:nvPr/>
        </p:nvSpPr>
        <p:spPr>
          <a:xfrm>
            <a:off x="7100979" y="4572000"/>
            <a:ext cx="2127492"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SELA DAVIS</a:t>
            </a:r>
          </a:p>
          <a:p>
            <a:pPr algn="ctr"/>
            <a:r>
              <a:rPr lang="en-US" sz="1200" dirty="0"/>
              <a:t>Platform Engineer</a:t>
            </a:r>
          </a:p>
          <a:p>
            <a:pPr algn="ctr"/>
            <a:r>
              <a:rPr lang="en-US" sz="1200" dirty="0"/>
              <a:t>XBOX / XBOX Live</a:t>
            </a:r>
          </a:p>
          <a:p>
            <a:pPr algn="ctr"/>
            <a:r>
              <a:rPr lang="en-US" sz="1200" dirty="0"/>
              <a:t>Microsoft</a:t>
            </a:r>
          </a:p>
          <a:p>
            <a:pPr algn="ctr"/>
            <a:r>
              <a:rPr lang="en-US" sz="1200" dirty="0" err="1"/>
              <a:t>VReal</a:t>
            </a:r>
            <a:endParaRPr lang="en-US" sz="1200" dirty="0"/>
          </a:p>
        </p:txBody>
      </p:sp>
      <p:sp>
        <p:nvSpPr>
          <p:cNvPr id="22" name="Rectangle 21">
            <a:extLst>
              <a:ext uri="{FF2B5EF4-FFF2-40B4-BE49-F238E27FC236}">
                <a16:creationId xmlns:a16="http://schemas.microsoft.com/office/drawing/2014/main" id="{6A43EF8E-C6C7-434A-B0C8-6C4802B85387}"/>
              </a:ext>
            </a:extLst>
          </p:cNvPr>
          <p:cNvSpPr/>
          <p:nvPr/>
        </p:nvSpPr>
        <p:spPr>
          <a:xfrm>
            <a:off x="9395251" y="4572000"/>
            <a:ext cx="2720549"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ANNA SWEET</a:t>
            </a:r>
          </a:p>
          <a:p>
            <a:pPr algn="ctr"/>
            <a:r>
              <a:rPr lang="en-US" sz="1200" dirty="0"/>
              <a:t>Director of 3</a:t>
            </a:r>
            <a:r>
              <a:rPr lang="en-US" sz="1200" baseline="30000" dirty="0"/>
              <a:t>rd</a:t>
            </a:r>
            <a:r>
              <a:rPr lang="en-US" sz="1200" dirty="0"/>
              <a:t> Party Development</a:t>
            </a:r>
          </a:p>
          <a:p>
            <a:pPr algn="ctr"/>
            <a:r>
              <a:rPr lang="en-US" sz="1200" dirty="0"/>
              <a:t>STEAM</a:t>
            </a:r>
          </a:p>
          <a:p>
            <a:pPr algn="ctr"/>
            <a:r>
              <a:rPr lang="en-US" sz="1200" dirty="0"/>
              <a:t>Valve</a:t>
            </a:r>
          </a:p>
          <a:p>
            <a:pPr algn="ctr"/>
            <a:r>
              <a:rPr lang="en-US" sz="1200" dirty="0"/>
              <a:t>Oculus</a:t>
            </a:r>
          </a:p>
          <a:p>
            <a:pPr algn="ctr"/>
            <a:r>
              <a:rPr lang="en-US" sz="1200" dirty="0" err="1"/>
              <a:t>Caffeine.ty</a:t>
            </a:r>
            <a:endParaRPr lang="en-US" sz="1200" dirty="0"/>
          </a:p>
          <a:p>
            <a:pPr algn="ctr"/>
            <a:r>
              <a:rPr lang="en-US" sz="1200" dirty="0"/>
              <a:t>Microsoft XBOX</a:t>
            </a:r>
          </a:p>
        </p:txBody>
      </p:sp>
    </p:spTree>
    <p:extLst>
      <p:ext uri="{BB962C8B-B14F-4D97-AF65-F5344CB8AC3E}">
        <p14:creationId xmlns:p14="http://schemas.microsoft.com/office/powerpoint/2010/main" val="33469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F0A8FB-3C70-404E-B1AC-15FDC56C47A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440" y="1913965"/>
            <a:ext cx="12176165" cy="387723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1728F92-B8BF-47DF-AB4A-239543B79B67}"/>
                  </a:ext>
                </a:extLst>
              </p14:cNvPr>
              <p14:cNvContentPartPr/>
              <p14:nvPr/>
            </p14:nvContentPartPr>
            <p14:xfrm>
              <a:off x="9962056" y="2328374"/>
              <a:ext cx="56880" cy="23040"/>
            </p14:xfrm>
          </p:contentPart>
        </mc:Choice>
        <mc:Fallback xmlns="">
          <p:pic>
            <p:nvPicPr>
              <p:cNvPr id="7" name="Ink 6">
                <a:extLst>
                  <a:ext uri="{FF2B5EF4-FFF2-40B4-BE49-F238E27FC236}">
                    <a16:creationId xmlns:a16="http://schemas.microsoft.com/office/drawing/2014/main" id="{F1728F92-B8BF-47DF-AB4A-239543B79B67}"/>
                  </a:ext>
                </a:extLst>
              </p:cNvPr>
              <p:cNvPicPr/>
              <p:nvPr/>
            </p:nvPicPr>
            <p:blipFill>
              <a:blip r:embed="rId5"/>
              <a:stretch>
                <a:fillRect/>
              </a:stretch>
            </p:blipFill>
            <p:spPr>
              <a:xfrm>
                <a:off x="9953416" y="2319734"/>
                <a:ext cx="745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BBCDD99-E9BD-49E8-8DDE-728ED3C21CAF}"/>
                  </a:ext>
                </a:extLst>
              </p14:cNvPr>
              <p14:cNvContentPartPr/>
              <p14:nvPr/>
            </p14:nvContentPartPr>
            <p14:xfrm>
              <a:off x="10139536" y="2387774"/>
              <a:ext cx="43200" cy="6480"/>
            </p14:xfrm>
          </p:contentPart>
        </mc:Choice>
        <mc:Fallback xmlns="">
          <p:pic>
            <p:nvPicPr>
              <p:cNvPr id="8" name="Ink 7">
                <a:extLst>
                  <a:ext uri="{FF2B5EF4-FFF2-40B4-BE49-F238E27FC236}">
                    <a16:creationId xmlns:a16="http://schemas.microsoft.com/office/drawing/2014/main" id="{4BBCDD99-E9BD-49E8-8DDE-728ED3C21CAF}"/>
                  </a:ext>
                </a:extLst>
              </p:cNvPr>
              <p:cNvPicPr/>
              <p:nvPr/>
            </p:nvPicPr>
            <p:blipFill>
              <a:blip r:embed="rId7"/>
              <a:stretch>
                <a:fillRect/>
              </a:stretch>
            </p:blipFill>
            <p:spPr>
              <a:xfrm>
                <a:off x="10130896" y="2378774"/>
                <a:ext cx="60840" cy="24120"/>
              </a:xfrm>
              <a:prstGeom prst="rect">
                <a:avLst/>
              </a:prstGeom>
            </p:spPr>
          </p:pic>
        </mc:Fallback>
      </mc:AlternateContent>
      <p:sp>
        <p:nvSpPr>
          <p:cNvPr id="58" name="Rectangle 57">
            <a:extLst>
              <a:ext uri="{FF2B5EF4-FFF2-40B4-BE49-F238E27FC236}">
                <a16:creationId xmlns:a16="http://schemas.microsoft.com/office/drawing/2014/main" id="{1E04459B-77E0-4E93-B581-751442D7DA5B}"/>
              </a:ext>
            </a:extLst>
          </p:cNvPr>
          <p:cNvSpPr/>
          <p:nvPr/>
        </p:nvSpPr>
        <p:spPr>
          <a:xfrm>
            <a:off x="-10459" y="-1"/>
            <a:ext cx="12197064" cy="19139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8">
            <p14:nvContentPartPr>
              <p14:cNvPr id="66" name="Ink 65">
                <a:extLst>
                  <a:ext uri="{FF2B5EF4-FFF2-40B4-BE49-F238E27FC236}">
                    <a16:creationId xmlns:a16="http://schemas.microsoft.com/office/drawing/2014/main" id="{FEF650A6-00DE-4A82-99D4-1267A4D1DAA9}"/>
                  </a:ext>
                </a:extLst>
              </p14:cNvPr>
              <p14:cNvContentPartPr/>
              <p14:nvPr/>
            </p14:nvContentPartPr>
            <p14:xfrm>
              <a:off x="4967275" y="946334"/>
              <a:ext cx="12240" cy="7920"/>
            </p14:xfrm>
          </p:contentPart>
        </mc:Choice>
        <mc:Fallback xmlns="">
          <p:pic>
            <p:nvPicPr>
              <p:cNvPr id="66" name="Ink 65">
                <a:extLst>
                  <a:ext uri="{FF2B5EF4-FFF2-40B4-BE49-F238E27FC236}">
                    <a16:creationId xmlns:a16="http://schemas.microsoft.com/office/drawing/2014/main" id="{FEF650A6-00DE-4A82-99D4-1267A4D1DAA9}"/>
                  </a:ext>
                </a:extLst>
              </p:cNvPr>
              <p:cNvPicPr/>
              <p:nvPr/>
            </p:nvPicPr>
            <p:blipFill>
              <a:blip r:embed="rId9"/>
              <a:stretch>
                <a:fillRect/>
              </a:stretch>
            </p:blipFill>
            <p:spPr>
              <a:xfrm>
                <a:off x="4958275" y="937694"/>
                <a:ext cx="29880" cy="25560"/>
              </a:xfrm>
              <a:prstGeom prst="rect">
                <a:avLst/>
              </a:prstGeom>
            </p:spPr>
          </p:pic>
        </mc:Fallback>
      </mc:AlternateContent>
      <p:sp>
        <p:nvSpPr>
          <p:cNvPr id="70" name="TextBox 69">
            <a:extLst>
              <a:ext uri="{FF2B5EF4-FFF2-40B4-BE49-F238E27FC236}">
                <a16:creationId xmlns:a16="http://schemas.microsoft.com/office/drawing/2014/main" id="{CA8EC058-F3D3-4E5F-9283-49488EB574B1}"/>
              </a:ext>
            </a:extLst>
          </p:cNvPr>
          <p:cNvSpPr txBox="1"/>
          <p:nvPr/>
        </p:nvSpPr>
        <p:spPr>
          <a:xfrm>
            <a:off x="152400" y="1295400"/>
            <a:ext cx="11811000" cy="738664"/>
          </a:xfrm>
          <a:prstGeom prst="rect">
            <a:avLst/>
          </a:prstGeom>
          <a:noFill/>
        </p:spPr>
        <p:txBody>
          <a:bodyPr wrap="square" rtlCol="0">
            <a:spAutoFit/>
          </a:bodyPr>
          <a:lstStyle/>
          <a:p>
            <a:pPr algn="ctr"/>
            <a:r>
              <a:rPr lang="en-US" sz="2000" b="1" dirty="0"/>
              <a:t>ANDYWORLD.IO | PROFESSORANDREWPHELPS.NET | @RITIGM1 |ANDYMPHELPS@GMAIL.COM</a:t>
            </a:r>
          </a:p>
          <a:p>
            <a:pPr algn="ctr"/>
            <a:endParaRPr lang="en-US" sz="2200" b="1" kern="1200" dirty="0">
              <a:solidFill>
                <a:schemeClr val="tx1"/>
              </a:solidFill>
              <a:latin typeface="+mn-lt"/>
              <a:ea typeface="+mn-ea"/>
              <a:cs typeface="+mn-cs"/>
            </a:endParaRPr>
          </a:p>
        </p:txBody>
      </p:sp>
      <p:cxnSp>
        <p:nvCxnSpPr>
          <p:cNvPr id="73" name="Straight Arrow Connector 72">
            <a:extLst>
              <a:ext uri="{FF2B5EF4-FFF2-40B4-BE49-F238E27FC236}">
                <a16:creationId xmlns:a16="http://schemas.microsoft.com/office/drawing/2014/main" id="{7A622C22-96FE-455C-9B77-6091407AB65C}"/>
              </a:ext>
            </a:extLst>
          </p:cNvPr>
          <p:cNvCxnSpPr>
            <a:cxnSpLocks/>
          </p:cNvCxnSpPr>
          <p:nvPr/>
        </p:nvCxnSpPr>
        <p:spPr>
          <a:xfrm>
            <a:off x="-5064" y="11430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A40A3F19-CFC8-4019-9B25-87CBBB28B508}"/>
              </a:ext>
            </a:extLst>
          </p:cNvPr>
          <p:cNvCxnSpPr>
            <a:cxnSpLocks/>
          </p:cNvCxnSpPr>
          <p:nvPr/>
        </p:nvCxnSpPr>
        <p:spPr>
          <a:xfrm>
            <a:off x="0" y="1913964"/>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3AE0FC50-91FF-45C3-BCBC-2315CF014985}"/>
              </a:ext>
            </a:extLst>
          </p:cNvPr>
          <p:cNvCxnSpPr>
            <a:cxnSpLocks/>
          </p:cNvCxnSpPr>
          <p:nvPr/>
        </p:nvCxnSpPr>
        <p:spPr>
          <a:xfrm>
            <a:off x="-10459" y="5791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2A6649D9-33DC-4E50-9F5F-013FB73F352D}"/>
              </a:ext>
            </a:extLst>
          </p:cNvPr>
          <p:cNvSpPr/>
          <p:nvPr/>
        </p:nvSpPr>
        <p:spPr>
          <a:xfrm>
            <a:off x="-17532" y="4965807"/>
            <a:ext cx="12199092" cy="838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90000"/>
                  </a:schemeClr>
                </a:solidFill>
              </a:rPr>
              <a:t>Thanks &amp; Questions</a:t>
            </a:r>
          </a:p>
        </p:txBody>
      </p:sp>
      <p:cxnSp>
        <p:nvCxnSpPr>
          <p:cNvPr id="12" name="Straight Connector 11">
            <a:extLst>
              <a:ext uri="{FF2B5EF4-FFF2-40B4-BE49-F238E27FC236}">
                <a16:creationId xmlns:a16="http://schemas.microsoft.com/office/drawing/2014/main" id="{ED38947A-8882-4CBF-8A21-C5FA875B722D}"/>
              </a:ext>
            </a:extLst>
          </p:cNvPr>
          <p:cNvCxnSpPr/>
          <p:nvPr/>
        </p:nvCxnSpPr>
        <p:spPr>
          <a:xfrm>
            <a:off x="-17532" y="5804007"/>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0905E48-5467-401A-A173-CFD7F7B0B0AB}"/>
              </a:ext>
            </a:extLst>
          </p:cNvPr>
          <p:cNvCxnSpPr/>
          <p:nvPr/>
        </p:nvCxnSpPr>
        <p:spPr>
          <a:xfrm>
            <a:off x="-17532" y="4972895"/>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875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EECB-EA04-44E8-93FF-3A21BD014C52}"/>
              </a:ext>
            </a:extLst>
          </p:cNvPr>
          <p:cNvSpPr>
            <a:spLocks noGrp="1"/>
          </p:cNvSpPr>
          <p:nvPr>
            <p:ph type="title"/>
          </p:nvPr>
        </p:nvSpPr>
        <p:spPr>
          <a:xfrm>
            <a:off x="2895600" y="764372"/>
            <a:ext cx="8610600" cy="1293028"/>
          </a:xfrm>
        </p:spPr>
        <p:txBody>
          <a:bodyPr/>
          <a:lstStyle/>
          <a:p>
            <a:r>
              <a:rPr lang="en-US" dirty="0"/>
              <a:t>A little bit on the history of games in higher ed</a:t>
            </a:r>
          </a:p>
        </p:txBody>
      </p:sp>
      <p:sp>
        <p:nvSpPr>
          <p:cNvPr id="3" name="Content Placeholder 2">
            <a:extLst>
              <a:ext uri="{FF2B5EF4-FFF2-40B4-BE49-F238E27FC236}">
                <a16:creationId xmlns:a16="http://schemas.microsoft.com/office/drawing/2014/main" id="{35E0F53F-BC74-49D7-B9D3-60F50F98EF24}"/>
              </a:ext>
            </a:extLst>
          </p:cNvPr>
          <p:cNvSpPr>
            <a:spLocks noGrp="1"/>
          </p:cNvSpPr>
          <p:nvPr>
            <p:ph idx="1"/>
          </p:nvPr>
        </p:nvSpPr>
        <p:spPr>
          <a:xfrm>
            <a:off x="5334000" y="2034157"/>
            <a:ext cx="6553200" cy="3985643"/>
          </a:xfrm>
        </p:spPr>
        <p:txBody>
          <a:bodyPr/>
          <a:lstStyle/>
          <a:p>
            <a:pPr marL="0" indent="0">
              <a:buNone/>
            </a:pPr>
            <a:r>
              <a:rPr lang="en-US" dirty="0"/>
              <a:t>Circa 2001 I offered a course in ‘game programming’ that was so new the NY Times showed up to over my course.  It was a weird day.</a:t>
            </a:r>
          </a:p>
          <a:p>
            <a:pPr marL="0" indent="0">
              <a:buNone/>
            </a:pPr>
            <a:endParaRPr lang="en-US" dirty="0"/>
          </a:p>
          <a:p>
            <a:pPr marL="0" indent="0">
              <a:buNone/>
            </a:pPr>
            <a:r>
              <a:rPr lang="en-US" dirty="0"/>
              <a:t>There was a mailing list of the other folks I could find that had a game development course in the states.  There were 6 people on it.</a:t>
            </a:r>
          </a:p>
          <a:p>
            <a:pPr marL="0" indent="0">
              <a:buNone/>
            </a:pPr>
            <a:endParaRPr lang="en-US" dirty="0"/>
          </a:p>
          <a:p>
            <a:pPr marL="0" indent="0">
              <a:buNone/>
            </a:pPr>
            <a:r>
              <a:rPr lang="en-US" dirty="0"/>
              <a:t>Similar trajectory in games studies, game design, game art</a:t>
            </a:r>
          </a:p>
        </p:txBody>
      </p:sp>
      <p:sp>
        <p:nvSpPr>
          <p:cNvPr id="6" name="Oval 5">
            <a:extLst>
              <a:ext uri="{FF2B5EF4-FFF2-40B4-BE49-F238E27FC236}">
                <a16:creationId xmlns:a16="http://schemas.microsoft.com/office/drawing/2014/main" id="{21AAD89D-16C4-4AC2-BC7E-1E50695F1CF6}"/>
              </a:ext>
            </a:extLst>
          </p:cNvPr>
          <p:cNvSpPr/>
          <p:nvPr/>
        </p:nvSpPr>
        <p:spPr>
          <a:xfrm>
            <a:off x="377414" y="2350578"/>
            <a:ext cx="2590800" cy="2438400"/>
          </a:xfrm>
          <a:prstGeom prst="ellipse">
            <a:avLst/>
          </a:prstGeom>
          <a:solidFill>
            <a:schemeClr val="accent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GAME DEV</a:t>
            </a:r>
          </a:p>
        </p:txBody>
      </p:sp>
      <p:sp>
        <p:nvSpPr>
          <p:cNvPr id="5" name="Oval 4">
            <a:extLst>
              <a:ext uri="{FF2B5EF4-FFF2-40B4-BE49-F238E27FC236}">
                <a16:creationId xmlns:a16="http://schemas.microsoft.com/office/drawing/2014/main" id="{75093584-DB10-4F53-9687-45758A6B0999}"/>
              </a:ext>
            </a:extLst>
          </p:cNvPr>
          <p:cNvSpPr/>
          <p:nvPr/>
        </p:nvSpPr>
        <p:spPr>
          <a:xfrm>
            <a:off x="1524000" y="1588578"/>
            <a:ext cx="2590800" cy="2438400"/>
          </a:xfrm>
          <a:prstGeom prst="ellipse">
            <a:avLst/>
          </a:prstGeom>
          <a:solidFill>
            <a:srgbClr val="0070C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GAME STUDIES</a:t>
            </a:r>
          </a:p>
        </p:txBody>
      </p:sp>
      <p:sp>
        <p:nvSpPr>
          <p:cNvPr id="8" name="Oval 7">
            <a:extLst>
              <a:ext uri="{FF2B5EF4-FFF2-40B4-BE49-F238E27FC236}">
                <a16:creationId xmlns:a16="http://schemas.microsoft.com/office/drawing/2014/main" id="{1147DE0A-C76B-43E3-B3ED-6E3D2FA1B839}"/>
              </a:ext>
            </a:extLst>
          </p:cNvPr>
          <p:cNvSpPr/>
          <p:nvPr/>
        </p:nvSpPr>
        <p:spPr>
          <a:xfrm>
            <a:off x="1429422" y="3200497"/>
            <a:ext cx="2590800" cy="2438400"/>
          </a:xfrm>
          <a:prstGeom prst="ellipse">
            <a:avLst/>
          </a:prstGeom>
          <a:solidFill>
            <a:srgbClr val="FFC0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GAME ART</a:t>
            </a:r>
          </a:p>
        </p:txBody>
      </p:sp>
      <p:sp>
        <p:nvSpPr>
          <p:cNvPr id="7" name="Oval 6">
            <a:extLst>
              <a:ext uri="{FF2B5EF4-FFF2-40B4-BE49-F238E27FC236}">
                <a16:creationId xmlns:a16="http://schemas.microsoft.com/office/drawing/2014/main" id="{B0A3DC96-BB9A-47D7-A8CF-92E1D582CD7E}"/>
              </a:ext>
            </a:extLst>
          </p:cNvPr>
          <p:cNvSpPr/>
          <p:nvPr/>
        </p:nvSpPr>
        <p:spPr>
          <a:xfrm>
            <a:off x="2590800" y="2350578"/>
            <a:ext cx="2590800" cy="2438400"/>
          </a:xfrm>
          <a:prstGeom prst="ellipse">
            <a:avLst/>
          </a:prstGeom>
          <a:solidFill>
            <a:schemeClr val="accent4">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GAME DESIGN</a:t>
            </a:r>
          </a:p>
        </p:txBody>
      </p:sp>
    </p:spTree>
    <p:extLst>
      <p:ext uri="{BB962C8B-B14F-4D97-AF65-F5344CB8AC3E}">
        <p14:creationId xmlns:p14="http://schemas.microsoft.com/office/powerpoint/2010/main" val="997039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D73F3C8-5A94-49CB-84A7-3ECDBF045CCD}"/>
              </a:ext>
            </a:extLst>
          </p:cNvPr>
          <p:cNvPicPr>
            <a:picLocks noGrp="1" noChangeAspect="1"/>
          </p:cNvPicPr>
          <p:nvPr>
            <p:ph sz="quarter" idx="13"/>
          </p:nvPr>
        </p:nvPicPr>
        <p:blipFill>
          <a:blip r:embed="rId3" cstate="email">
            <a:extLst>
              <a:ext uri="{28A0092B-C50C-407E-A947-70E740481C1C}">
                <a14:useLocalDpi xmlns:a14="http://schemas.microsoft.com/office/drawing/2010/main" val="0"/>
              </a:ext>
            </a:extLst>
          </a:blip>
          <a:stretch>
            <a:fillRect/>
          </a:stretch>
        </p:blipFill>
        <p:spPr>
          <a:xfrm>
            <a:off x="3006754" y="0"/>
            <a:ext cx="9185246" cy="5943600"/>
          </a:xfrm>
        </p:spPr>
      </p:pic>
      <p:sp>
        <p:nvSpPr>
          <p:cNvPr id="7" name="Rectangle 6">
            <a:extLst>
              <a:ext uri="{FF2B5EF4-FFF2-40B4-BE49-F238E27FC236}">
                <a16:creationId xmlns:a16="http://schemas.microsoft.com/office/drawing/2014/main" id="{D4A5EEDB-EC57-4DE8-A567-BDDBD4B5E553}"/>
              </a:ext>
            </a:extLst>
          </p:cNvPr>
          <p:cNvSpPr/>
          <p:nvPr/>
        </p:nvSpPr>
        <p:spPr>
          <a:xfrm>
            <a:off x="0" y="0"/>
            <a:ext cx="3006754"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9B9482B-26DE-4A4D-94D3-71EA91643F48}"/>
              </a:ext>
            </a:extLst>
          </p:cNvPr>
          <p:cNvSpPr/>
          <p:nvPr/>
        </p:nvSpPr>
        <p:spPr>
          <a:xfrm>
            <a:off x="152400" y="152400"/>
            <a:ext cx="2667000" cy="5638800"/>
          </a:xfrm>
          <a:prstGeom prst="rect">
            <a:avLst/>
          </a:prstGeom>
          <a:solidFill>
            <a:srgbClr val="8DE5D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TODAY, THERE ARE 521 COLLEGE PROGRAMS IN NORTH AMERICA ALONE</a:t>
            </a: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THESE RANGE FROM GAME DESIGN, GAME DEVELOPMENT, GAME STUDIES, GAME ART, COMPUTING, ENGINEERING, AND MORE IN FORMAL AND INFORMAL PROGRAMS, MAJORS, MINORS, AND COURSES</a:t>
            </a:r>
          </a:p>
        </p:txBody>
      </p:sp>
      <p:cxnSp>
        <p:nvCxnSpPr>
          <p:cNvPr id="9" name="Straight Connector 8">
            <a:extLst>
              <a:ext uri="{FF2B5EF4-FFF2-40B4-BE49-F238E27FC236}">
                <a16:creationId xmlns:a16="http://schemas.microsoft.com/office/drawing/2014/main" id="{EBAD26FE-6B7C-4756-B72F-B410D17399DB}"/>
              </a:ext>
            </a:extLst>
          </p:cNvPr>
          <p:cNvCxnSpPr/>
          <p:nvPr/>
        </p:nvCxnSpPr>
        <p:spPr>
          <a:xfrm>
            <a:off x="0" y="59436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41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9AC172-89DB-4048-8011-C7D34D6E6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400"/>
          </a:xfrm>
          <a:prstGeom prst="rect">
            <a:avLst/>
          </a:prstGeom>
        </p:spPr>
      </p:pic>
    </p:spTree>
    <p:extLst>
      <p:ext uri="{BB962C8B-B14F-4D97-AF65-F5344CB8AC3E}">
        <p14:creationId xmlns:p14="http://schemas.microsoft.com/office/powerpoint/2010/main" val="264492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CBFCF-BD17-44D6-9AB7-B5A2D9D8147A}"/>
              </a:ext>
            </a:extLst>
          </p:cNvPr>
          <p:cNvSpPr/>
          <p:nvPr/>
        </p:nvSpPr>
        <p:spPr>
          <a:xfrm>
            <a:off x="0" y="1410887"/>
            <a:ext cx="12268200" cy="4532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09FADC-4A14-4FF0-9806-C429D7500C5C}"/>
              </a:ext>
            </a:extLst>
          </p:cNvPr>
          <p:cNvSpPr>
            <a:spLocks noGrp="1"/>
          </p:cNvSpPr>
          <p:nvPr>
            <p:ph type="title"/>
          </p:nvPr>
        </p:nvSpPr>
        <p:spPr/>
        <p:txBody>
          <a:bodyPr/>
          <a:lstStyle/>
          <a:p>
            <a:r>
              <a:rPr lang="en-US" dirty="0"/>
              <a:t>FIELD REPORTS &amp; EXAMINATIONS</a:t>
            </a:r>
          </a:p>
        </p:txBody>
      </p:sp>
      <p:pic>
        <p:nvPicPr>
          <p:cNvPr id="6" name="Picture 5">
            <a:extLst>
              <a:ext uri="{FF2B5EF4-FFF2-40B4-BE49-F238E27FC236}">
                <a16:creationId xmlns:a16="http://schemas.microsoft.com/office/drawing/2014/main" id="{20D51255-8FD1-414C-BD2A-E6FB2193C4F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25729" y="1410885"/>
            <a:ext cx="4480142" cy="4419600"/>
          </a:xfrm>
          <a:prstGeom prst="rect">
            <a:avLst/>
          </a:prstGeom>
        </p:spPr>
      </p:pic>
      <p:pic>
        <p:nvPicPr>
          <p:cNvPr id="9" name="Picture 8">
            <a:extLst>
              <a:ext uri="{FF2B5EF4-FFF2-40B4-BE49-F238E27FC236}">
                <a16:creationId xmlns:a16="http://schemas.microsoft.com/office/drawing/2014/main" id="{828F5BBA-FE14-455F-A177-6669F24ED06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239000" y="1410886"/>
            <a:ext cx="3592130" cy="4532713"/>
          </a:xfrm>
          <a:prstGeom prst="rect">
            <a:avLst/>
          </a:prstGeom>
        </p:spPr>
      </p:pic>
    </p:spTree>
    <p:extLst>
      <p:ext uri="{BB962C8B-B14F-4D97-AF65-F5344CB8AC3E}">
        <p14:creationId xmlns:p14="http://schemas.microsoft.com/office/powerpoint/2010/main" val="2174477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32AD5-7252-3542-BE9F-01D30F6D4E6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0"/>
            <a:ext cx="6096000" cy="7064828"/>
          </a:xfrm>
          <a:prstGeom prst="rect">
            <a:avLst/>
          </a:prstGeom>
        </p:spPr>
      </p:pic>
      <p:pic>
        <p:nvPicPr>
          <p:cNvPr id="6" name="Picture 5">
            <a:extLst>
              <a:ext uri="{FF2B5EF4-FFF2-40B4-BE49-F238E27FC236}">
                <a16:creationId xmlns:a16="http://schemas.microsoft.com/office/drawing/2014/main" id="{CE088559-736B-304B-B970-185066B91A6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96000" y="0"/>
            <a:ext cx="6096000" cy="7064828"/>
          </a:xfrm>
          <a:prstGeom prst="rect">
            <a:avLst/>
          </a:prstGeom>
        </p:spPr>
      </p:pic>
    </p:spTree>
    <p:extLst>
      <p:ext uri="{BB962C8B-B14F-4D97-AF65-F5344CB8AC3E}">
        <p14:creationId xmlns:p14="http://schemas.microsoft.com/office/powerpoint/2010/main" val="1010333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32AD5-7252-3542-BE9F-01D30F6D4E6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0"/>
            <a:ext cx="6095999" cy="7064828"/>
          </a:xfrm>
          <a:prstGeom prst="rect">
            <a:avLst/>
          </a:prstGeom>
        </p:spPr>
      </p:pic>
      <p:pic>
        <p:nvPicPr>
          <p:cNvPr id="6" name="Picture 5">
            <a:extLst>
              <a:ext uri="{FF2B5EF4-FFF2-40B4-BE49-F238E27FC236}">
                <a16:creationId xmlns:a16="http://schemas.microsoft.com/office/drawing/2014/main" id="{CE088559-736B-304B-B970-185066B91A6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96000" y="0"/>
            <a:ext cx="6095999" cy="7064828"/>
          </a:xfrm>
          <a:prstGeom prst="rect">
            <a:avLst/>
          </a:prstGeom>
        </p:spPr>
      </p:pic>
    </p:spTree>
    <p:extLst>
      <p:ext uri="{BB962C8B-B14F-4D97-AF65-F5344CB8AC3E}">
        <p14:creationId xmlns:p14="http://schemas.microsoft.com/office/powerpoint/2010/main" val="3702077019"/>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28092</TotalTime>
  <Words>1872</Words>
  <Application>Microsoft Office PowerPoint</Application>
  <PresentationFormat>Widescreen</PresentationFormat>
  <Paragraphs>198</Paragraphs>
  <Slides>36</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Amboy Black</vt:lpstr>
      <vt:lpstr>Arial</vt:lpstr>
      <vt:lpstr>Calibri</vt:lpstr>
      <vt:lpstr>Century Gothic</vt:lpstr>
      <vt:lpstr>Vapor Trail</vt:lpstr>
      <vt:lpstr>PowerPoint Presentation</vt:lpstr>
      <vt:lpstr>Today’s Talk</vt:lpstr>
      <vt:lpstr>PART I: EMERGENCE</vt:lpstr>
      <vt:lpstr>A little bit on the history of games in higher ed</vt:lpstr>
      <vt:lpstr>PowerPoint Presentation</vt:lpstr>
      <vt:lpstr>PowerPoint Presentation</vt:lpstr>
      <vt:lpstr>FIELD REPORTS &amp; EXAMINATIONS</vt:lpstr>
      <vt:lpstr>PowerPoint Presentation</vt:lpstr>
      <vt:lpstr>PowerPoint Presentation</vt:lpstr>
      <vt:lpstr>PowerPoint Presentation</vt:lpstr>
      <vt:lpstr>PART II: SOME CONTEMPORARY ISSUES</vt:lpstr>
      <vt:lpstr>Games Have Been Implicated in a Variety of Problems: 4 Recent Themes in Discussion Today</vt:lpstr>
      <vt:lpstr>GAMES AND VIOLENCE</vt:lpstr>
      <vt:lpstr>Lots of contradictions and lack of consensus</vt:lpstr>
      <vt:lpstr>GAMES &amp; ADDICTION</vt:lpstr>
      <vt:lpstr>We know a lot less than we say we do…</vt:lpstr>
      <vt:lpstr>GAMES &amp; ADDICTION</vt:lpstr>
      <vt:lpstr>Contextual Awareness Relative to Other Media Forms &amp; Engagements</vt:lpstr>
      <vt:lpstr>GAMES &amp; HEALTH (more generally)</vt:lpstr>
      <vt:lpstr>PowerPoint Presentation</vt:lpstr>
      <vt:lpstr>GAMES &amp; SOCIETY</vt:lpstr>
      <vt:lpstr>Games Blamed for Unemployment of Young Men in the US</vt:lpstr>
      <vt:lpstr>PowerPoint Presentation</vt:lpstr>
      <vt:lpstr>IF YOU ARE REALLY INTO THOSE ISSUES AND WANT MORE: GDC PANEL 2 WEEKS AGO WITH THESE FOLKS</vt:lpstr>
      <vt:lpstr>GREAT (NEW) SET OF MATERIALS AT GAMECLASSES.COM/GAMESADVOCACY</vt:lpstr>
      <vt:lpstr>PART 3: POLICY</vt:lpstr>
      <vt:lpstr>A few recent questions for the academy</vt:lpstr>
      <vt:lpstr>TENURE, PROMOTION &amp; STAFFING POLICY</vt:lpstr>
      <vt:lpstr>RESEARCH || AFFIRMATION</vt:lpstr>
      <vt:lpstr>ESPORTS AND POLICY</vt:lpstr>
      <vt:lpstr>PART 4: POLITICS</vt:lpstr>
      <vt:lpstr>Lets start with a personal story</vt:lpstr>
      <vt:lpstr>Everything Old is New Again, Again</vt:lpstr>
      <vt:lpstr>THE POLITICS OF FUN</vt:lpstr>
      <vt:lpstr> INCREDIBLE ALUMNI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Andrew Phelps</cp:lastModifiedBy>
  <cp:revision>534</cp:revision>
  <dcterms:created xsi:type="dcterms:W3CDTF">2009-06-02T00:38:38Z</dcterms:created>
  <dcterms:modified xsi:type="dcterms:W3CDTF">2019-03-30T00:46:46Z</dcterms:modified>
</cp:coreProperties>
</file>