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8"/>
  </p:notesMasterIdLst>
  <p:sldIdLst>
    <p:sldId id="557" r:id="rId2"/>
    <p:sldId id="569" r:id="rId3"/>
    <p:sldId id="559" r:id="rId4"/>
    <p:sldId id="560" r:id="rId5"/>
    <p:sldId id="561" r:id="rId6"/>
    <p:sldId id="562" r:id="rId7"/>
    <p:sldId id="563" r:id="rId8"/>
    <p:sldId id="566" r:id="rId9"/>
    <p:sldId id="564" r:id="rId10"/>
    <p:sldId id="565" r:id="rId11"/>
    <p:sldId id="567" r:id="rId12"/>
    <p:sldId id="568" r:id="rId13"/>
    <p:sldId id="558" r:id="rId14"/>
    <p:sldId id="570" r:id="rId15"/>
    <p:sldId id="571" r:id="rId16"/>
    <p:sldId id="52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2CF8"/>
    <a:srgbClr val="CD0110"/>
    <a:srgbClr val="FF00FF"/>
    <a:srgbClr val="FF99FF"/>
    <a:srgbClr val="82F1F9"/>
    <a:srgbClr val="E25A24"/>
    <a:srgbClr val="266998"/>
    <a:srgbClr val="1683C3"/>
    <a:srgbClr val="317A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7865" autoAdjust="0"/>
  </p:normalViewPr>
  <p:slideViewPr>
    <p:cSldViewPr>
      <p:cViewPr varScale="1">
        <p:scale>
          <a:sx n="103" d="100"/>
          <a:sy n="103" d="100"/>
        </p:scale>
        <p:origin x="1544" y="184"/>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4/21/26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Adobe stock image (generated with AI) used with academic license: https://</a:t>
            </a:r>
            <a:r>
              <a:rPr lang="en-US" dirty="0" err="1"/>
              <a:t>stock.adobe.com</a:t>
            </a:r>
            <a:r>
              <a:rPr lang="en-US" dirty="0"/>
              <a:t>/se/</a:t>
            </a:r>
            <a:r>
              <a:rPr lang="en-US" dirty="0" err="1"/>
              <a:t>search?k</a:t>
            </a:r>
            <a:r>
              <a:rPr lang="en-US" dirty="0"/>
              <a:t>=</a:t>
            </a:r>
            <a:r>
              <a:rPr lang="en-US" dirty="0" err="1"/>
              <a:t>pink+floyd&amp;asset_id</a:t>
            </a:r>
            <a:r>
              <a:rPr lang="en-US" dirty="0"/>
              <a:t>=724039053</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gamerant.com</a:t>
            </a:r>
            <a:r>
              <a:rPr lang="en-US" dirty="0"/>
              <a:t>/best-time-waster-games-ever/</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3929763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from: https://</a:t>
            </a:r>
            <a:r>
              <a:rPr lang="en-US" dirty="0" err="1"/>
              <a:t>www.youtube.com</a:t>
            </a:r>
            <a:r>
              <a:rPr lang="en-US" dirty="0"/>
              <a:t>/</a:t>
            </a:r>
            <a:r>
              <a:rPr lang="en-US" dirty="0" err="1"/>
              <a:t>watch?v</a:t>
            </a:r>
            <a:r>
              <a:rPr lang="en-US" dirty="0"/>
              <a:t>=</a:t>
            </a:r>
            <a:r>
              <a:rPr lang="en-US" dirty="0" err="1"/>
              <a:t>uhPovQNMjxM</a:t>
            </a:r>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82417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news.stanford.edu</a:t>
            </a:r>
            <a:r>
              <a:rPr lang="en-US" dirty="0"/>
              <a:t>/stories/2026/04/digital-chores-productivity-boost-research</a:t>
            </a:r>
          </a:p>
          <a:p>
            <a:endParaRPr lang="en-US" dirty="0"/>
          </a:p>
          <a:p>
            <a:r>
              <a:rPr lang="en-US" dirty="0"/>
              <a:t>https://</a:t>
            </a:r>
            <a:r>
              <a:rPr lang="en-US" dirty="0" err="1"/>
              <a:t>www.cnbc.com</a:t>
            </a:r>
            <a:r>
              <a:rPr lang="en-US" dirty="0"/>
              <a:t>/2026/04/18/</a:t>
            </a:r>
            <a:r>
              <a:rPr lang="en-US" dirty="0" err="1"/>
              <a:t>nvidia</a:t>
            </a:r>
            <a:r>
              <a:rPr lang="en-US" dirty="0"/>
              <a:t>-ai-backlash-gamers-</a:t>
            </a:r>
            <a:r>
              <a:rPr lang="en-US" dirty="0" err="1"/>
              <a:t>geforce</a:t>
            </a:r>
            <a:r>
              <a:rPr lang="en-US" dirty="0"/>
              <a:t>-</a:t>
            </a:r>
            <a:r>
              <a:rPr lang="en-US" dirty="0" err="1"/>
              <a:t>gpu.html</a:t>
            </a:r>
            <a:endParaRPr lang="en-US" dirty="0"/>
          </a:p>
          <a:p>
            <a:endParaRPr lang="en-US" dirty="0"/>
          </a:p>
          <a:p>
            <a:r>
              <a:rPr lang="en-US" dirty="0"/>
              <a:t>https://</a:t>
            </a:r>
            <a:r>
              <a:rPr lang="en-US" dirty="0" err="1"/>
              <a:t>www.wired.com</a:t>
            </a:r>
            <a:r>
              <a:rPr lang="en-US" dirty="0"/>
              <a:t>/story/gamers-ai-nightmares-are-coming-true/</a:t>
            </a:r>
          </a:p>
          <a:p>
            <a:endParaRPr lang="en-US" dirty="0"/>
          </a:p>
          <a:p>
            <a:r>
              <a:rPr lang="en-US" dirty="0"/>
              <a:t>https://</a:t>
            </a:r>
            <a:r>
              <a:rPr lang="en-US" dirty="0" err="1"/>
              <a:t>mtsoln.com</a:t>
            </a:r>
            <a:r>
              <a:rPr lang="en-US" dirty="0"/>
              <a:t>/blog/ai-news-727/angry-gamers-are-forcing-studios-to-scrap-or-rethink-new-releases-5311</a:t>
            </a:r>
          </a:p>
          <a:p>
            <a:endParaRPr lang="en-US" dirty="0"/>
          </a:p>
          <a:p>
            <a:r>
              <a:rPr lang="en-US" dirty="0"/>
              <a:t>https://</a:t>
            </a:r>
            <a:r>
              <a:rPr lang="en-US" dirty="0" err="1"/>
              <a:t>www.theguardian.com</a:t>
            </a:r>
            <a:r>
              <a:rPr lang="en-US" dirty="0"/>
              <a:t>/games/2025/</a:t>
            </a:r>
            <a:r>
              <a:rPr lang="en-US" dirty="0" err="1"/>
              <a:t>jun</a:t>
            </a:r>
            <a:r>
              <a:rPr lang="en-US" dirty="0"/>
              <a:t>/26/video-game-developers-using-ai-even-when-they-arent-stamina-zero</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405174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from https://</a:t>
            </a:r>
            <a:r>
              <a:rPr lang="en-US" dirty="0" err="1"/>
              <a:t>printler.com</a:t>
            </a:r>
            <a:r>
              <a:rPr lang="en-US" dirty="0"/>
              <a:t>/</a:t>
            </a:r>
            <a:r>
              <a:rPr lang="en-US" dirty="0" err="1"/>
              <a:t>sv</a:t>
            </a:r>
            <a:r>
              <a:rPr lang="en-US" dirty="0"/>
              <a:t>/print/214922/</a:t>
            </a:r>
          </a:p>
        </p:txBody>
      </p:sp>
      <p:sp>
        <p:nvSpPr>
          <p:cNvPr id="4" name="Slide Number Placeholder 3"/>
          <p:cNvSpPr>
            <a:spLocks noGrp="1"/>
          </p:cNvSpPr>
          <p:nvPr>
            <p:ph type="sldNum" sz="quarter" idx="5"/>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2736552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from https://</a:t>
            </a:r>
            <a:r>
              <a:rPr lang="en-US" dirty="0" err="1"/>
              <a:t>www.loudersound.com</a:t>
            </a:r>
            <a:r>
              <a:rPr lang="en-US" dirty="0"/>
              <a:t>/news/watch-roger-waters-revisit-pink-</a:t>
            </a:r>
            <a:r>
              <a:rPr lang="en-US" dirty="0" err="1"/>
              <a:t>floyds</a:t>
            </a:r>
            <a:r>
              <a:rPr lang="en-US" dirty="0"/>
              <a:t>-time</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a:t>
            </a:fld>
            <a:endParaRPr lang="en-US"/>
          </a:p>
        </p:txBody>
      </p:sp>
    </p:spTree>
    <p:extLst>
      <p:ext uri="{BB962C8B-B14F-4D97-AF65-F5344CB8AC3E}">
        <p14:creationId xmlns:p14="http://schemas.microsoft.com/office/powerpoint/2010/main" val="1934051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a:t>
            </a:fld>
            <a:endParaRPr lang="en-US"/>
          </a:p>
        </p:txBody>
      </p:sp>
    </p:spTree>
    <p:extLst>
      <p:ext uri="{BB962C8B-B14F-4D97-AF65-F5344CB8AC3E}">
        <p14:creationId xmlns:p14="http://schemas.microsoft.com/office/powerpoint/2010/main" val="372082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3003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2147600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www.tumblr.com</a:t>
            </a:r>
            <a:r>
              <a:rPr lang="en-US" dirty="0"/>
              <a:t>/a-soul-deep-as-the-ocean/135639652201</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2669180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Articles: https://</a:t>
            </a:r>
            <a:r>
              <a:rPr lang="en-US" dirty="0" err="1"/>
              <a:t>literacytrust.org.uk</a:t>
            </a:r>
            <a:r>
              <a:rPr lang="en-US" dirty="0"/>
              <a:t>/research-services/research-reports/children-and-young-peoples-video-game-playing-and-literacy-in-2021/</a:t>
            </a:r>
          </a:p>
          <a:p>
            <a:endParaRPr lang="en-US" dirty="0"/>
          </a:p>
          <a:p>
            <a:r>
              <a:rPr lang="en-US" dirty="0"/>
              <a:t>https://</a:t>
            </a:r>
            <a:r>
              <a:rPr lang="en-US" dirty="0" err="1"/>
              <a:t>library.apsce.net</a:t>
            </a:r>
            <a:r>
              <a:rPr lang="en-US" dirty="0"/>
              <a:t>/</a:t>
            </a:r>
            <a:r>
              <a:rPr lang="en-US" dirty="0" err="1"/>
              <a:t>index.php</a:t>
            </a:r>
            <a:r>
              <a:rPr lang="en-US" dirty="0"/>
              <a:t>/ICCE/article/view/2981</a:t>
            </a:r>
          </a:p>
          <a:p>
            <a:endParaRPr lang="en-US" dirty="0"/>
          </a:p>
          <a:p>
            <a:r>
              <a:rPr lang="en-US" sz="1200" b="0" i="0" kern="1200" dirty="0">
                <a:solidFill>
                  <a:schemeClr val="tx1"/>
                </a:solidFill>
                <a:effectLst/>
                <a:latin typeface="+mn-lt"/>
                <a:ea typeface="+mn-ea"/>
                <a:cs typeface="+mn-cs"/>
              </a:rPr>
              <a:t>Gee, James Paul. “CHAPTER FIVE: Reading, Language Development, Video Games, and Learning in the Twenty-First Century.” </a:t>
            </a:r>
            <a:r>
              <a:rPr lang="en-US" sz="1200" b="0" i="1" kern="1200" dirty="0">
                <a:solidFill>
                  <a:schemeClr val="tx1"/>
                </a:solidFill>
                <a:effectLst/>
                <a:latin typeface="+mn-lt"/>
                <a:ea typeface="+mn-ea"/>
                <a:cs typeface="+mn-cs"/>
              </a:rPr>
              <a:t>Counterpoints</a:t>
            </a:r>
            <a:r>
              <a:rPr lang="en-US" sz="1200" b="0" i="0" kern="1200" dirty="0">
                <a:solidFill>
                  <a:schemeClr val="tx1"/>
                </a:solidFill>
                <a:effectLst/>
                <a:latin typeface="+mn-lt"/>
                <a:ea typeface="+mn-ea"/>
                <a:cs typeface="+mn-cs"/>
              </a:rPr>
              <a:t>, vol. 387, 2011, pp. 101–27. </a:t>
            </a:r>
            <a:r>
              <a:rPr lang="en-US" sz="1200" b="0" i="1" kern="1200" dirty="0">
                <a:solidFill>
                  <a:schemeClr val="tx1"/>
                </a:solidFill>
                <a:effectLst/>
                <a:latin typeface="+mn-lt"/>
                <a:ea typeface="+mn-ea"/>
                <a:cs typeface="+mn-cs"/>
              </a:rPr>
              <a:t>JSTOR</a:t>
            </a:r>
            <a:r>
              <a:rPr lang="en-US" sz="1200" b="0" i="0" kern="1200" dirty="0">
                <a:solidFill>
                  <a:schemeClr val="tx1"/>
                </a:solidFill>
                <a:effectLst/>
                <a:latin typeface="+mn-lt"/>
                <a:ea typeface="+mn-ea"/>
                <a:cs typeface="+mn-cs"/>
              </a:rPr>
              <a:t>, http://</a:t>
            </a:r>
            <a:r>
              <a:rPr lang="en-US" sz="1200" b="0" i="0" kern="1200" dirty="0" err="1">
                <a:solidFill>
                  <a:schemeClr val="tx1"/>
                </a:solidFill>
                <a:effectLst/>
                <a:latin typeface="+mn-lt"/>
                <a:ea typeface="+mn-ea"/>
                <a:cs typeface="+mn-cs"/>
              </a:rPr>
              <a:t>www.jstor.org</a:t>
            </a:r>
            <a:r>
              <a:rPr lang="en-US" sz="1200" b="0" i="0" kern="1200" dirty="0">
                <a:solidFill>
                  <a:schemeClr val="tx1"/>
                </a:solidFill>
                <a:effectLst/>
                <a:latin typeface="+mn-lt"/>
                <a:ea typeface="+mn-ea"/>
                <a:cs typeface="+mn-cs"/>
              </a:rPr>
              <a:t>/stable/42980948. Accessed 20 Apr. 2026.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Franceschini S, Gori S, Ruffino M ...</a:t>
            </a:r>
          </a:p>
          <a:p>
            <a:r>
              <a:rPr lang="en-US" sz="1200" b="1" i="0" kern="1200" dirty="0">
                <a:solidFill>
                  <a:schemeClr val="tx1"/>
                </a:solidFill>
                <a:effectLst/>
                <a:latin typeface="+mn-lt"/>
                <a:ea typeface="+mn-ea"/>
                <a:cs typeface="+mn-cs"/>
              </a:rPr>
              <a:t>Action Video Games Make Dyslexic Children Read Better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Current Biology, 2013; 23, 462-466</a:t>
            </a:r>
          </a:p>
          <a:p>
            <a:endParaRPr lang="en-US" sz="1200" b="0" i="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366740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Boys with weapons screenshot: https://</a:t>
            </a:r>
            <a:r>
              <a:rPr lang="en-US" dirty="0" err="1"/>
              <a:t>honey.nine.com.au</a:t>
            </a:r>
            <a:r>
              <a:rPr lang="en-US" dirty="0"/>
              <a:t>/parenting/why-boys-fight-with-sticks-nerf-guns-reason-behind-aggressive-play-research-development/9173c4b6-0009-4d26-9776-85a641713e77</a:t>
            </a:r>
          </a:p>
          <a:p>
            <a:endParaRPr lang="en-US" dirty="0"/>
          </a:p>
          <a:p>
            <a:r>
              <a:rPr lang="en-US" dirty="0"/>
              <a:t>COD screenshot: https://</a:t>
            </a:r>
            <a:r>
              <a:rPr lang="en-US" dirty="0" err="1"/>
              <a:t>www.gamespot.com</a:t>
            </a:r>
            <a:r>
              <a:rPr lang="en-US" dirty="0"/>
              <a:t>/articles/check-out-these-new-call-of-duty-warzone-</a:t>
            </a:r>
            <a:r>
              <a:rPr lang="en-US" dirty="0" err="1"/>
              <a:t>screensho</a:t>
            </a:r>
            <a:r>
              <a:rPr lang="en-US" dirty="0"/>
              <a:t>/1100-6474556/</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14657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Guiness Book of WR </a:t>
            </a:r>
            <a:r>
              <a:rPr lang="en-US" dirty="0" err="1"/>
              <a:t>Runescape</a:t>
            </a:r>
            <a:r>
              <a:rPr lang="en-US" dirty="0"/>
              <a:t>: https://</a:t>
            </a:r>
            <a:r>
              <a:rPr lang="en-US" dirty="0" err="1"/>
              <a:t>www.guinnessworldrecords.com</a:t>
            </a:r>
            <a:r>
              <a:rPr lang="en-US" dirty="0"/>
              <a:t>/world-records/most-popular-free-</a:t>
            </a:r>
            <a:r>
              <a:rPr lang="en-US" dirty="0" err="1"/>
              <a:t>mmorpg</a:t>
            </a:r>
            <a:endParaRPr lang="en-US" dirty="0"/>
          </a:p>
          <a:p>
            <a:r>
              <a:rPr lang="en-US" dirty="0"/>
              <a:t>WoW 9 million stat: https://</a:t>
            </a:r>
            <a:r>
              <a:rPr lang="en-US" dirty="0" err="1"/>
              <a:t>www.reddit.com</a:t>
            </a:r>
            <a:r>
              <a:rPr lang="en-US" dirty="0"/>
              <a:t>/r/wow/comments/u9kci6/9_million_years_of_world_of_warcraft_has_been/</a:t>
            </a:r>
          </a:p>
          <a:p>
            <a:r>
              <a:rPr lang="en-US" dirty="0"/>
              <a:t>COD image from https://</a:t>
            </a:r>
            <a:r>
              <a:rPr lang="en-US" dirty="0" err="1"/>
              <a:t>www.instagram.com</a:t>
            </a:r>
            <a:r>
              <a:rPr lang="en-US" dirty="0"/>
              <a:t>/p/</a:t>
            </a:r>
            <a:r>
              <a:rPr lang="en-US" dirty="0" err="1"/>
              <a:t>DMWGFjcyNHJ</a:t>
            </a:r>
            <a:r>
              <a:rPr lang="en-US" dirty="0"/>
              <a:t>/</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10</a:t>
            </a:fld>
            <a:endParaRPr lang="en-US"/>
          </a:p>
        </p:txBody>
      </p:sp>
    </p:spTree>
    <p:extLst>
      <p:ext uri="{BB962C8B-B14F-4D97-AF65-F5344CB8AC3E}">
        <p14:creationId xmlns:p14="http://schemas.microsoft.com/office/powerpoint/2010/main" val="2529225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4/21/26</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4/21/26</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4/21/26</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4/21/26</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4/21/26</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4/21/26</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4/21/26</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4/21/26</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11430474" y="6069787"/>
            <a:ext cx="532926" cy="559613"/>
          </a:xfrm>
          <a:prstGeom prst="rect">
            <a:avLst/>
          </a:prstGeom>
          <a:ln w="12700">
            <a:solidFill>
              <a:schemeClr val="tx1"/>
            </a:solidFill>
          </a:ln>
        </p:spPr>
      </p:pic>
      <p:pic>
        <p:nvPicPr>
          <p:cNvPr id="8" name="Picture 7" descr="Logo, company name&#10;&#10;Description automatically generated">
            <a:extLst>
              <a:ext uri="{FF2B5EF4-FFF2-40B4-BE49-F238E27FC236}">
                <a16:creationId xmlns:a16="http://schemas.microsoft.com/office/drawing/2014/main" id="{714A78FE-84BE-E847-891D-85EFC36BF21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363200" y="6062901"/>
            <a:ext cx="990600" cy="566499"/>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7.jpeg"/><Relationship Id="rId7" Type="http://schemas.openxmlformats.org/officeDocument/2006/relationships/image" Target="../media/image10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D00FFE-9A54-8CE3-9EF9-F7045E0624C0}"/>
              </a:ext>
            </a:extLst>
          </p:cNvPr>
          <p:cNvPicPr>
            <a:picLocks noChangeAspect="1"/>
          </p:cNvPicPr>
          <p:nvPr/>
        </p:nvPicPr>
        <p:blipFill>
          <a:blip r:embed="rId3"/>
          <a:srcRect t="20183"/>
          <a:stretch>
            <a:fillRect/>
          </a:stretch>
        </p:blipFill>
        <p:spPr>
          <a:xfrm>
            <a:off x="42914" y="0"/>
            <a:ext cx="12149086" cy="3561374"/>
          </a:xfrm>
          <a:prstGeom prst="rect">
            <a:avLst/>
          </a:prstGeom>
        </p:spPr>
      </p:pic>
      <p:sp>
        <p:nvSpPr>
          <p:cNvPr id="17" name="Rectangle 16">
            <a:extLst>
              <a:ext uri="{FF2B5EF4-FFF2-40B4-BE49-F238E27FC236}">
                <a16:creationId xmlns:a16="http://schemas.microsoft.com/office/drawing/2014/main" id="{5EC125D9-D7D7-46BF-BF1B-08D7BFE3740D}"/>
              </a:ext>
            </a:extLst>
          </p:cNvPr>
          <p:cNvSpPr/>
          <p:nvPr/>
        </p:nvSpPr>
        <p:spPr>
          <a:xfrm>
            <a:off x="10498" y="1"/>
            <a:ext cx="12224418" cy="3561374"/>
          </a:xfrm>
          <a:prstGeom prst="rect">
            <a:avLst/>
          </a:prstGeom>
          <a:gradFill flip="none" rotWithShape="1">
            <a:gsLst>
              <a:gs pos="0">
                <a:schemeClr val="bg1">
                  <a:alpha val="0"/>
                </a:schemeClr>
              </a:gs>
              <a:gs pos="100000">
                <a:schemeClr val="bg1">
                  <a:alpha val="59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1757459" y="4292585"/>
            <a:ext cx="10205941" cy="1651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1"/>
                </a:solidFill>
              </a:rPr>
              <a:t>Dr. Andrew M. Phelps</a:t>
            </a:r>
          </a:p>
          <a:p>
            <a:pPr marL="0" indent="0">
              <a:spcBef>
                <a:spcPts val="0"/>
              </a:spcBef>
              <a:buNone/>
            </a:pPr>
            <a:r>
              <a:rPr lang="en-US" sz="1400" b="1" dirty="0">
                <a:solidFill>
                  <a:schemeClr val="tx1"/>
                </a:solidFill>
              </a:rPr>
              <a:t>Professor, Film &amp; Media Arts, School of Communication, American University, USA</a:t>
            </a:r>
          </a:p>
          <a:p>
            <a:pPr marL="0" indent="0">
              <a:spcBef>
                <a:spcPts val="0"/>
              </a:spcBef>
              <a:buNone/>
            </a:pPr>
            <a:r>
              <a:rPr lang="en-US" sz="1400" b="1" dirty="0">
                <a:solidFill>
                  <a:schemeClr val="tx1"/>
                </a:solidFill>
              </a:rPr>
              <a:t>Director, American University Game Center</a:t>
            </a:r>
          </a:p>
          <a:p>
            <a:pPr marL="0" indent="0">
              <a:spcBef>
                <a:spcPts val="0"/>
              </a:spcBef>
              <a:buNone/>
            </a:pPr>
            <a:r>
              <a:rPr lang="en-US" sz="1400" b="1" dirty="0">
                <a:solidFill>
                  <a:schemeClr val="tx1"/>
                </a:solidFill>
              </a:rPr>
              <a:t>Visiting Faculty, Department of Game Design, Uppsala University, Gotland Sweden</a:t>
            </a:r>
          </a:p>
          <a:p>
            <a:pPr marL="0" indent="0">
              <a:spcBef>
                <a:spcPts val="0"/>
              </a:spcBef>
              <a:buNone/>
            </a:pPr>
            <a:r>
              <a:rPr lang="en-US" sz="1400" dirty="0">
                <a:solidFill>
                  <a:schemeClr val="tx1"/>
                </a:solidFill>
              </a:rPr>
              <a:t>President, Higher Education Video Game Alliance</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You Fritter and Waste the Hours: The Politics and Psychologies of Games and Time</a:t>
            </a:r>
            <a:endParaRPr lang="en-US" sz="19900" b="1" dirty="0">
              <a:solidFill>
                <a:schemeClr val="tx1"/>
              </a:solidFill>
            </a:endParaRPr>
          </a:p>
        </p:txBody>
      </p:sp>
      <p:sp>
        <p:nvSpPr>
          <p:cNvPr id="15" name="Rectangle 14"/>
          <p:cNvSpPr/>
          <p:nvPr/>
        </p:nvSpPr>
        <p:spPr>
          <a:xfrm>
            <a:off x="-75348" y="2342111"/>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Black" panose="020B0604020202020204" pitchFamily="34" charset="0"/>
                <a:cs typeface="Arial Black" panose="020B0604020202020204" pitchFamily="34" charset="0"/>
              </a:rPr>
              <a:t>  </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gradFill>
            <a:gsLst>
              <a:gs pos="99000">
                <a:srgbClr val="7030A0"/>
              </a:gs>
              <a:gs pos="80000">
                <a:srgbClr val="002060"/>
              </a:gs>
              <a:gs pos="48000">
                <a:schemeClr val="accent4"/>
              </a:gs>
              <a:gs pos="30000">
                <a:schemeClr val="accent3"/>
              </a:gs>
              <a:gs pos="13000">
                <a:schemeClr val="accent2"/>
              </a:gs>
              <a:gs pos="0">
                <a:srgbClr val="FF0000"/>
              </a:gs>
              <a:gs pos="65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More than Just </a:t>
            </a:r>
            <a:r>
              <a:rPr lang="en-US" sz="2200" b="1"/>
              <a:t>a Game| </a:t>
            </a:r>
            <a:r>
              <a:rPr lang="en-US" sz="2200" b="1" dirty="0"/>
              <a:t>April 2026 | London</a:t>
            </a:r>
          </a:p>
        </p:txBody>
      </p:sp>
      <p:pic>
        <p:nvPicPr>
          <p:cNvPr id="3" name="Picture 2" descr="Text&#10;&#10;Description automatically generated">
            <a:extLst>
              <a:ext uri="{FF2B5EF4-FFF2-40B4-BE49-F238E27FC236}">
                <a16:creationId xmlns:a16="http://schemas.microsoft.com/office/drawing/2014/main" id="{3470C04A-9062-8440-97E6-A8AB2B6C5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400" y="6056352"/>
            <a:ext cx="800100" cy="576816"/>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6C417B61-603F-FD48-B3AD-6147173564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00" y="4572000"/>
            <a:ext cx="2590800" cy="1021172"/>
          </a:xfrm>
          <a:prstGeom prst="rect">
            <a:avLst/>
          </a:prstGeom>
        </p:spPr>
      </p:pic>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4998-19CA-095E-891A-AED29965800D}"/>
              </a:ext>
            </a:extLst>
          </p:cNvPr>
          <p:cNvSpPr>
            <a:spLocks noGrp="1"/>
          </p:cNvSpPr>
          <p:nvPr>
            <p:ph type="title"/>
          </p:nvPr>
        </p:nvSpPr>
        <p:spPr>
          <a:xfrm>
            <a:off x="5105400" y="415822"/>
            <a:ext cx="7086600" cy="1293028"/>
          </a:xfrm>
        </p:spPr>
        <p:txBody>
          <a:bodyPr/>
          <a:lstStyle/>
          <a:p>
            <a:pPr algn="l"/>
            <a:r>
              <a:rPr lang="en-US" dirty="0"/>
              <a:t>OUR NOTIONS OF TIME AND VALUE ARE STILL PURITAN</a:t>
            </a:r>
          </a:p>
        </p:txBody>
      </p:sp>
      <p:sp>
        <p:nvSpPr>
          <p:cNvPr id="3" name="Content Placeholder 2">
            <a:extLst>
              <a:ext uri="{FF2B5EF4-FFF2-40B4-BE49-F238E27FC236}">
                <a16:creationId xmlns:a16="http://schemas.microsoft.com/office/drawing/2014/main" id="{5688EE1A-7DE7-1206-D76C-AE9FCD269D7F}"/>
              </a:ext>
            </a:extLst>
          </p:cNvPr>
          <p:cNvSpPr>
            <a:spLocks noGrp="1"/>
          </p:cNvSpPr>
          <p:nvPr>
            <p:ph idx="1"/>
          </p:nvPr>
        </p:nvSpPr>
        <p:spPr>
          <a:xfrm>
            <a:off x="5105400" y="1786779"/>
            <a:ext cx="4953000" cy="4024125"/>
          </a:xfrm>
        </p:spPr>
        <p:txBody>
          <a:bodyPr/>
          <a:lstStyle/>
          <a:p>
            <a:pPr marL="0" indent="0">
              <a:buNone/>
            </a:pPr>
            <a:r>
              <a:rPr lang="en-US" b="1" dirty="0"/>
              <a:t>How much *time* do we spend when we play an MMORPG? </a:t>
            </a:r>
            <a:r>
              <a:rPr lang="en-US" dirty="0"/>
              <a:t>(</a:t>
            </a:r>
            <a:r>
              <a:rPr lang="en-US" dirty="0" err="1"/>
              <a:t>Runescape</a:t>
            </a:r>
            <a:r>
              <a:rPr lang="en-US" dirty="0"/>
              <a:t> holds the Guiness Book of Worlds Records title with 84,2846 years. Estimates as of 2021-2022 suggested that over 9 million years have been cumulatively played in World of Warcraft since its release in 2004)</a:t>
            </a:r>
          </a:p>
          <a:p>
            <a:pPr marL="0" indent="0">
              <a:buNone/>
            </a:pPr>
            <a:endParaRPr lang="en-US" dirty="0"/>
          </a:p>
        </p:txBody>
      </p:sp>
      <p:pic>
        <p:nvPicPr>
          <p:cNvPr id="5" name="Picture 4">
            <a:extLst>
              <a:ext uri="{FF2B5EF4-FFF2-40B4-BE49-F238E27FC236}">
                <a16:creationId xmlns:a16="http://schemas.microsoft.com/office/drawing/2014/main" id="{1C3AE7BC-A9B6-C617-DF9B-D5A9846F7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9" y="0"/>
            <a:ext cx="4851712" cy="5795664"/>
          </a:xfrm>
          <a:prstGeom prst="rect">
            <a:avLst/>
          </a:prstGeom>
        </p:spPr>
      </p:pic>
      <p:cxnSp>
        <p:nvCxnSpPr>
          <p:cNvPr id="7" name="Straight Connector 6">
            <a:extLst>
              <a:ext uri="{FF2B5EF4-FFF2-40B4-BE49-F238E27FC236}">
                <a16:creationId xmlns:a16="http://schemas.microsoft.com/office/drawing/2014/main" id="{D3020B08-BC64-747A-9BF7-93CB358E7D46}"/>
              </a:ext>
            </a:extLst>
          </p:cNvPr>
          <p:cNvCxnSpPr>
            <a:cxnSpLocks/>
          </p:cNvCxnSpPr>
          <p:nvPr/>
        </p:nvCxnSpPr>
        <p:spPr>
          <a:xfrm>
            <a:off x="0" y="5795664"/>
            <a:ext cx="4876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E8F6BC-77B2-A7EA-E14F-5218F112A61E}"/>
              </a:ext>
            </a:extLst>
          </p:cNvPr>
          <p:cNvCxnSpPr>
            <a:cxnSpLocks/>
          </p:cNvCxnSpPr>
          <p:nvPr/>
        </p:nvCxnSpPr>
        <p:spPr>
          <a:xfrm>
            <a:off x="4876801" y="0"/>
            <a:ext cx="0" cy="58109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856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6124-0EDD-3E76-0D85-C10365540F9A}"/>
              </a:ext>
            </a:extLst>
          </p:cNvPr>
          <p:cNvSpPr>
            <a:spLocks noGrp="1"/>
          </p:cNvSpPr>
          <p:nvPr>
            <p:ph type="title"/>
          </p:nvPr>
        </p:nvSpPr>
        <p:spPr>
          <a:xfrm>
            <a:off x="7543800" y="764373"/>
            <a:ext cx="4190999" cy="1293028"/>
          </a:xfrm>
        </p:spPr>
        <p:txBody>
          <a:bodyPr/>
          <a:lstStyle/>
          <a:p>
            <a:pPr algn="l"/>
            <a:r>
              <a:rPr lang="en-US" dirty="0"/>
              <a:t>So WE EVEN MARKET THIS NOW, AS ‘TIMEWASTERS’</a:t>
            </a:r>
            <a:br>
              <a:rPr lang="en-US" dirty="0"/>
            </a:br>
            <a:br>
              <a:rPr lang="en-US" dirty="0"/>
            </a:br>
            <a:r>
              <a:rPr lang="en-US" sz="2000" dirty="0"/>
              <a:t>(thank you games industry)</a:t>
            </a:r>
          </a:p>
        </p:txBody>
      </p:sp>
      <p:pic>
        <p:nvPicPr>
          <p:cNvPr id="5" name="Picture 4">
            <a:extLst>
              <a:ext uri="{FF2B5EF4-FFF2-40B4-BE49-F238E27FC236}">
                <a16:creationId xmlns:a16="http://schemas.microsoft.com/office/drawing/2014/main" id="{B3563833-D617-74C0-E2FE-9D34B652F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27089" cy="6858000"/>
          </a:xfrm>
          <a:prstGeom prst="rect">
            <a:avLst/>
          </a:prstGeom>
        </p:spPr>
      </p:pic>
      <p:cxnSp>
        <p:nvCxnSpPr>
          <p:cNvPr id="6" name="Straight Connector 5">
            <a:extLst>
              <a:ext uri="{FF2B5EF4-FFF2-40B4-BE49-F238E27FC236}">
                <a16:creationId xmlns:a16="http://schemas.microsoft.com/office/drawing/2014/main" id="{74CB1119-4E80-9095-4963-8D376D21CE78}"/>
              </a:ext>
            </a:extLst>
          </p:cNvPr>
          <p:cNvCxnSpPr>
            <a:cxnSpLocks/>
          </p:cNvCxnSpPr>
          <p:nvPr/>
        </p:nvCxnSpPr>
        <p:spPr>
          <a:xfrm>
            <a:off x="73152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299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5B303D-E95F-AAED-FDF6-2DDD6444AECE}"/>
              </a:ext>
            </a:extLst>
          </p:cNvPr>
          <p:cNvPicPr>
            <a:picLocks noChangeAspect="1"/>
          </p:cNvPicPr>
          <p:nvPr/>
        </p:nvPicPr>
        <p:blipFill>
          <a:blip r:embed="rId3">
            <a:extLst>
              <a:ext uri="{28A0092B-C50C-407E-A947-70E740481C1C}">
                <a14:useLocalDpi xmlns:a14="http://schemas.microsoft.com/office/drawing/2010/main" val="0"/>
              </a:ext>
            </a:extLst>
          </a:blip>
          <a:srcRect t="17422"/>
          <a:stretch>
            <a:fillRect/>
          </a:stretch>
        </p:blipFill>
        <p:spPr>
          <a:xfrm>
            <a:off x="-15240" y="30480"/>
            <a:ext cx="12192000" cy="5760720"/>
          </a:xfrm>
          <a:prstGeom prst="rect">
            <a:avLst/>
          </a:prstGeom>
        </p:spPr>
      </p:pic>
      <p:sp>
        <p:nvSpPr>
          <p:cNvPr id="7" name="Rectangle 6">
            <a:extLst>
              <a:ext uri="{FF2B5EF4-FFF2-40B4-BE49-F238E27FC236}">
                <a16:creationId xmlns:a16="http://schemas.microsoft.com/office/drawing/2014/main" id="{BF143C75-C92D-83B8-1380-C8528B049CBB}"/>
              </a:ext>
            </a:extLst>
          </p:cNvPr>
          <p:cNvSpPr/>
          <p:nvPr/>
        </p:nvSpPr>
        <p:spPr>
          <a:xfrm flipV="1">
            <a:off x="-30479" y="-1"/>
            <a:ext cx="12191999" cy="2696715"/>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5240A34-93BF-42B3-818F-6B6AD0DB5123}"/>
              </a:ext>
            </a:extLst>
          </p:cNvPr>
          <p:cNvSpPr/>
          <p:nvPr/>
        </p:nvSpPr>
        <p:spPr>
          <a:xfrm>
            <a:off x="0" y="3124200"/>
            <a:ext cx="12191999" cy="2666999"/>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D9DF0D-CF69-C0F9-8153-B0B78728F6A2}"/>
              </a:ext>
            </a:extLst>
          </p:cNvPr>
          <p:cNvSpPr>
            <a:spLocks noGrp="1"/>
          </p:cNvSpPr>
          <p:nvPr>
            <p:ph type="title"/>
          </p:nvPr>
        </p:nvSpPr>
        <p:spPr/>
        <p:txBody>
          <a:bodyPr/>
          <a:lstStyle/>
          <a:p>
            <a:r>
              <a:rPr lang="en-US" dirty="0"/>
              <a:t>AND TIME, OF COURSE, IS MONEY (ONE MIGHT SAY It’s a gas…)</a:t>
            </a:r>
          </a:p>
        </p:txBody>
      </p:sp>
      <p:sp>
        <p:nvSpPr>
          <p:cNvPr id="3" name="Content Placeholder 2">
            <a:extLst>
              <a:ext uri="{FF2B5EF4-FFF2-40B4-BE49-F238E27FC236}">
                <a16:creationId xmlns:a16="http://schemas.microsoft.com/office/drawing/2014/main" id="{9E4A3884-3F53-9118-9CF4-C52B08287CB2}"/>
              </a:ext>
            </a:extLst>
          </p:cNvPr>
          <p:cNvSpPr>
            <a:spLocks noGrp="1"/>
          </p:cNvSpPr>
          <p:nvPr>
            <p:ph idx="1"/>
          </p:nvPr>
        </p:nvSpPr>
        <p:spPr>
          <a:xfrm>
            <a:off x="1828800" y="2620515"/>
            <a:ext cx="9677400" cy="2789685"/>
          </a:xfrm>
        </p:spPr>
        <p:txBody>
          <a:bodyPr/>
          <a:lstStyle/>
          <a:p>
            <a:r>
              <a:rPr lang="en-US" dirty="0"/>
              <a:t>Notifications</a:t>
            </a:r>
          </a:p>
          <a:p>
            <a:r>
              <a:rPr lang="en-US" dirty="0"/>
              <a:t>Achievements</a:t>
            </a:r>
          </a:p>
          <a:p>
            <a:r>
              <a:rPr lang="en-US" dirty="0"/>
              <a:t>In-Game Purchasing</a:t>
            </a:r>
          </a:p>
          <a:p>
            <a:r>
              <a:rPr lang="en-US" dirty="0"/>
              <a:t>In-Game Currency</a:t>
            </a:r>
          </a:p>
          <a:p>
            <a:r>
              <a:rPr lang="en-US" dirty="0"/>
              <a:t>Dark Gaming Patterns </a:t>
            </a:r>
          </a:p>
          <a:p>
            <a:r>
              <a:rPr lang="en-US" dirty="0"/>
              <a:t>Monetization Loops</a:t>
            </a:r>
          </a:p>
          <a:p>
            <a:r>
              <a:rPr lang="en-US" dirty="0"/>
              <a:t>Pay-To-Win Mechanics</a:t>
            </a:r>
          </a:p>
          <a:p>
            <a:r>
              <a:rPr lang="en-US" dirty="0"/>
              <a:t>Etc., etc., </a:t>
            </a:r>
          </a:p>
        </p:txBody>
      </p:sp>
      <p:pic>
        <p:nvPicPr>
          <p:cNvPr id="8" name="Picture 7">
            <a:extLst>
              <a:ext uri="{FF2B5EF4-FFF2-40B4-BE49-F238E27FC236}">
                <a16:creationId xmlns:a16="http://schemas.microsoft.com/office/drawing/2014/main" id="{AE4D9D9B-5C7C-7D89-7E4C-0DF5F562838E}"/>
              </a:ext>
            </a:extLst>
          </p:cNvPr>
          <p:cNvPicPr>
            <a:picLocks noChangeAspect="1"/>
          </p:cNvPicPr>
          <p:nvPr/>
        </p:nvPicPr>
        <p:blipFill>
          <a:blip r:embed="rId4"/>
          <a:stretch>
            <a:fillRect/>
          </a:stretch>
        </p:blipFill>
        <p:spPr>
          <a:xfrm>
            <a:off x="8610600" y="2420621"/>
            <a:ext cx="2730500" cy="2730500"/>
          </a:xfrm>
          <a:prstGeom prst="rect">
            <a:avLst/>
          </a:prstGeom>
          <a:ln w="50800">
            <a:solidFill>
              <a:schemeClr val="tx1"/>
            </a:solidFill>
          </a:ln>
        </p:spPr>
      </p:pic>
      <p:sp>
        <p:nvSpPr>
          <p:cNvPr id="9" name="Rectangle 8">
            <a:extLst>
              <a:ext uri="{FF2B5EF4-FFF2-40B4-BE49-F238E27FC236}">
                <a16:creationId xmlns:a16="http://schemas.microsoft.com/office/drawing/2014/main" id="{961E5F37-F37F-2722-37B1-B90F78C66FC2}"/>
              </a:ext>
            </a:extLst>
          </p:cNvPr>
          <p:cNvSpPr/>
          <p:nvPr/>
        </p:nvSpPr>
        <p:spPr>
          <a:xfrm>
            <a:off x="7680960" y="5151120"/>
            <a:ext cx="4495800" cy="609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t>
            </a:r>
            <a:r>
              <a:rPr lang="en-US" b="1" dirty="0" err="1"/>
              <a:t>neverPay</a:t>
            </a:r>
            <a:r>
              <a:rPr lang="en-US" b="1" dirty="0"/>
              <a:t> #</a:t>
            </a:r>
            <a:r>
              <a:rPr lang="en-US" b="1" dirty="0" err="1"/>
              <a:t>candyCrush</a:t>
            </a:r>
            <a:endParaRPr lang="en-US" b="1" dirty="0"/>
          </a:p>
        </p:txBody>
      </p:sp>
    </p:spTree>
    <p:extLst>
      <p:ext uri="{BB962C8B-B14F-4D97-AF65-F5344CB8AC3E}">
        <p14:creationId xmlns:p14="http://schemas.microsoft.com/office/powerpoint/2010/main" val="4111818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485F-CFCD-D665-1A9F-311129E6E635}"/>
              </a:ext>
            </a:extLst>
          </p:cNvPr>
          <p:cNvSpPr>
            <a:spLocks noGrp="1"/>
          </p:cNvSpPr>
          <p:nvPr>
            <p:ph type="title"/>
          </p:nvPr>
        </p:nvSpPr>
        <p:spPr>
          <a:xfrm>
            <a:off x="-76200" y="4572000"/>
            <a:ext cx="12115800" cy="1076126"/>
          </a:xfrm>
        </p:spPr>
        <p:txBody>
          <a:bodyPr/>
          <a:lstStyle/>
          <a:p>
            <a:r>
              <a:rPr lang="en-US" sz="3600" dirty="0"/>
              <a:t>You CAN FEEL THE AI RHETORIC COMING, AND ITS COMING IN GAMES, AND ITS ABOUT TIME vs. VALUE</a:t>
            </a:r>
          </a:p>
        </p:txBody>
      </p:sp>
      <p:cxnSp>
        <p:nvCxnSpPr>
          <p:cNvPr id="3" name="Straight Connector 2">
            <a:extLst>
              <a:ext uri="{FF2B5EF4-FFF2-40B4-BE49-F238E27FC236}">
                <a16:creationId xmlns:a16="http://schemas.microsoft.com/office/drawing/2014/main" id="{A86A0686-D376-E281-8AEE-EB549AFB4DC7}"/>
              </a:ext>
            </a:extLst>
          </p:cNvPr>
          <p:cNvCxnSpPr>
            <a:cxnSpLocks/>
          </p:cNvCxnSpPr>
          <p:nvPr/>
        </p:nvCxnSpPr>
        <p:spPr>
          <a:xfrm flipH="1">
            <a:off x="0" y="5867401"/>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B226A13-7182-0425-60B0-8DB8055F0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99590" cy="4191000"/>
          </a:xfrm>
          <a:prstGeom prst="rect">
            <a:avLst/>
          </a:prstGeom>
        </p:spPr>
      </p:pic>
      <p:pic>
        <p:nvPicPr>
          <p:cNvPr id="12" name="Picture 11">
            <a:extLst>
              <a:ext uri="{FF2B5EF4-FFF2-40B4-BE49-F238E27FC236}">
                <a16:creationId xmlns:a16="http://schemas.microsoft.com/office/drawing/2014/main" id="{C420DD4B-0F78-5CEF-F86C-9CF9844FB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713" y="0"/>
            <a:ext cx="2521088" cy="2234681"/>
          </a:xfrm>
          <a:prstGeom prst="rect">
            <a:avLst/>
          </a:prstGeom>
        </p:spPr>
      </p:pic>
      <p:pic>
        <p:nvPicPr>
          <p:cNvPr id="14" name="Picture 13">
            <a:extLst>
              <a:ext uri="{FF2B5EF4-FFF2-40B4-BE49-F238E27FC236}">
                <a16:creationId xmlns:a16="http://schemas.microsoft.com/office/drawing/2014/main" id="{55BB263A-30D1-B1B8-6B8F-2D1CE4110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714" y="1905000"/>
            <a:ext cx="2521088" cy="2438401"/>
          </a:xfrm>
          <a:prstGeom prst="rect">
            <a:avLst/>
          </a:prstGeom>
        </p:spPr>
      </p:pic>
      <p:pic>
        <p:nvPicPr>
          <p:cNvPr id="16" name="Picture 15">
            <a:extLst>
              <a:ext uri="{FF2B5EF4-FFF2-40B4-BE49-F238E27FC236}">
                <a16:creationId xmlns:a16="http://schemas.microsoft.com/office/drawing/2014/main" id="{8BF3ECB6-F512-537B-B123-6390A3CBC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1" y="-19933"/>
            <a:ext cx="2209799" cy="1934139"/>
          </a:xfrm>
          <a:prstGeom prst="rect">
            <a:avLst/>
          </a:prstGeom>
        </p:spPr>
      </p:pic>
      <p:pic>
        <p:nvPicPr>
          <p:cNvPr id="18" name="Picture 17">
            <a:extLst>
              <a:ext uri="{FF2B5EF4-FFF2-40B4-BE49-F238E27FC236}">
                <a16:creationId xmlns:a16="http://schemas.microsoft.com/office/drawing/2014/main" id="{67D3E423-035D-ACEC-4FCE-78DD5849A0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19933"/>
            <a:ext cx="3581400" cy="4343400"/>
          </a:xfrm>
          <a:prstGeom prst="rect">
            <a:avLst/>
          </a:prstGeom>
        </p:spPr>
      </p:pic>
      <p:pic>
        <p:nvPicPr>
          <p:cNvPr id="20" name="Picture 19">
            <a:extLst>
              <a:ext uri="{FF2B5EF4-FFF2-40B4-BE49-F238E27FC236}">
                <a16:creationId xmlns:a16="http://schemas.microsoft.com/office/drawing/2014/main" id="{F1289537-C8B6-0348-6C9C-8E05AAA6B0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1" y="1905000"/>
            <a:ext cx="2209799" cy="2418467"/>
          </a:xfrm>
          <a:prstGeom prst="rect">
            <a:avLst/>
          </a:prstGeom>
        </p:spPr>
      </p:pic>
      <p:cxnSp>
        <p:nvCxnSpPr>
          <p:cNvPr id="22" name="Straight Connector 21">
            <a:extLst>
              <a:ext uri="{FF2B5EF4-FFF2-40B4-BE49-F238E27FC236}">
                <a16:creationId xmlns:a16="http://schemas.microsoft.com/office/drawing/2014/main" id="{1E8437DB-5CE5-C21C-1E7E-51F6509714E0}"/>
              </a:ext>
            </a:extLst>
          </p:cNvPr>
          <p:cNvCxnSpPr/>
          <p:nvPr/>
        </p:nvCxnSpPr>
        <p:spPr>
          <a:xfrm>
            <a:off x="3879713" y="0"/>
            <a:ext cx="19877" cy="43434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F6DB21-BA8B-B1D5-8DAC-0D6C08B09960}"/>
              </a:ext>
            </a:extLst>
          </p:cNvPr>
          <p:cNvCxnSpPr>
            <a:cxnSpLocks/>
          </p:cNvCxnSpPr>
          <p:nvPr/>
        </p:nvCxnSpPr>
        <p:spPr>
          <a:xfrm flipV="1">
            <a:off x="0" y="4323467"/>
            <a:ext cx="12191999" cy="199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154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4D3B6B-69B5-CF61-F5BB-16D8AE344D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010467" cy="4190999"/>
          </a:xfrm>
          <a:prstGeom prst="rect">
            <a:avLst/>
          </a:prstGeom>
        </p:spPr>
      </p:pic>
      <p:pic>
        <p:nvPicPr>
          <p:cNvPr id="7" name="Picture 6">
            <a:extLst>
              <a:ext uri="{FF2B5EF4-FFF2-40B4-BE49-F238E27FC236}">
                <a16:creationId xmlns:a16="http://schemas.microsoft.com/office/drawing/2014/main" id="{977C355F-9EF5-DBEF-522F-F7AB51C691C2}"/>
              </a:ext>
            </a:extLst>
          </p:cNvPr>
          <p:cNvPicPr>
            <a:picLocks noChangeAspect="1"/>
          </p:cNvPicPr>
          <p:nvPr/>
        </p:nvPicPr>
        <p:blipFill>
          <a:blip r:embed="rId3">
            <a:extLst>
              <a:ext uri="{28A0092B-C50C-407E-A947-70E740481C1C}">
                <a14:useLocalDpi xmlns:a14="http://schemas.microsoft.com/office/drawing/2010/main" val="0"/>
              </a:ext>
            </a:extLst>
          </a:blip>
          <a:srcRect b="10158"/>
          <a:stretch>
            <a:fillRect/>
          </a:stretch>
        </p:blipFill>
        <p:spPr>
          <a:xfrm>
            <a:off x="-1" y="4162023"/>
            <a:ext cx="5010467" cy="2695977"/>
          </a:xfrm>
          <a:prstGeom prst="rect">
            <a:avLst/>
          </a:prstGeom>
        </p:spPr>
      </p:pic>
      <p:cxnSp>
        <p:nvCxnSpPr>
          <p:cNvPr id="8" name="Straight Connector 7">
            <a:extLst>
              <a:ext uri="{FF2B5EF4-FFF2-40B4-BE49-F238E27FC236}">
                <a16:creationId xmlns:a16="http://schemas.microsoft.com/office/drawing/2014/main" id="{AE6C1F69-E7EF-F135-A212-F30A6B4B57BA}"/>
              </a:ext>
            </a:extLst>
          </p:cNvPr>
          <p:cNvCxnSpPr>
            <a:cxnSpLocks/>
          </p:cNvCxnSpPr>
          <p:nvPr/>
        </p:nvCxnSpPr>
        <p:spPr>
          <a:xfrm>
            <a:off x="5010466"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ADEB87-997B-0C7C-B4F4-14F3385A5C71}"/>
              </a:ext>
            </a:extLst>
          </p:cNvPr>
          <p:cNvCxnSpPr>
            <a:cxnSpLocks/>
          </p:cNvCxnSpPr>
          <p:nvPr/>
        </p:nvCxnSpPr>
        <p:spPr>
          <a:xfrm>
            <a:off x="-1" y="4162023"/>
            <a:ext cx="501046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20CC433-F196-BDAE-B9B4-9E14C132A9D4}"/>
              </a:ext>
            </a:extLst>
          </p:cNvPr>
          <p:cNvPicPr>
            <a:picLocks noChangeAspect="1"/>
          </p:cNvPicPr>
          <p:nvPr/>
        </p:nvPicPr>
        <p:blipFill>
          <a:blip r:embed="rId4"/>
          <a:stretch>
            <a:fillRect/>
          </a:stretch>
        </p:blipFill>
        <p:spPr>
          <a:xfrm>
            <a:off x="5257800" y="228598"/>
            <a:ext cx="6712860" cy="2819401"/>
          </a:xfrm>
          <a:prstGeom prst="rect">
            <a:avLst/>
          </a:prstGeom>
          <a:ln w="25400">
            <a:solidFill>
              <a:schemeClr val="tx1"/>
            </a:solidFill>
          </a:ln>
        </p:spPr>
      </p:pic>
      <p:sp>
        <p:nvSpPr>
          <p:cNvPr id="13" name="Rectangle 12">
            <a:extLst>
              <a:ext uri="{FF2B5EF4-FFF2-40B4-BE49-F238E27FC236}">
                <a16:creationId xmlns:a16="http://schemas.microsoft.com/office/drawing/2014/main" id="{2A3A4126-7E01-32D1-003A-77E34F444D1D}"/>
              </a:ext>
            </a:extLst>
          </p:cNvPr>
          <p:cNvSpPr/>
          <p:nvPr/>
        </p:nvSpPr>
        <p:spPr>
          <a:xfrm>
            <a:off x="5181606" y="3124200"/>
            <a:ext cx="6934194" cy="198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t>Our default Puritanism and ingrained cultural use of the Calvinist Work Ethic around time and its use are transferring from our divides and debates around games to AI almost entirely </a:t>
            </a:r>
            <a:r>
              <a:rPr lang="en-US" sz="2400" i="1" dirty="0" err="1"/>
              <a:t>en</a:t>
            </a:r>
            <a:r>
              <a:rPr lang="en-US" sz="2400" i="1" dirty="0"/>
              <a:t> masse</a:t>
            </a:r>
            <a:r>
              <a:rPr lang="en-US" sz="2400" dirty="0"/>
              <a:t>.</a:t>
            </a:r>
          </a:p>
        </p:txBody>
      </p:sp>
    </p:spTree>
    <p:extLst>
      <p:ext uri="{BB962C8B-B14F-4D97-AF65-F5344CB8AC3E}">
        <p14:creationId xmlns:p14="http://schemas.microsoft.com/office/powerpoint/2010/main" val="208849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0EB7-6207-64F9-F559-08416970BC44}"/>
              </a:ext>
            </a:extLst>
          </p:cNvPr>
          <p:cNvSpPr>
            <a:spLocks noGrp="1"/>
          </p:cNvSpPr>
          <p:nvPr>
            <p:ph type="title"/>
          </p:nvPr>
        </p:nvSpPr>
        <p:spPr>
          <a:xfrm>
            <a:off x="5105400" y="1145372"/>
            <a:ext cx="6781800" cy="1293028"/>
          </a:xfrm>
        </p:spPr>
        <p:txBody>
          <a:bodyPr/>
          <a:lstStyle/>
          <a:p>
            <a:pPr algn="l"/>
            <a:r>
              <a:rPr lang="en-US" dirty="0"/>
              <a:t>WE OFTEN TRIVIALIZE GAMES AND PLAY, BUT THE WAY WE SPEND OUR TIME, AND HOW WE THINK ABOUT IT, IS CRITICAL TO OUR UNDERSTANDING OF CULTURE, SELF, and TECHNOLOGY</a:t>
            </a:r>
          </a:p>
        </p:txBody>
      </p:sp>
      <p:pic>
        <p:nvPicPr>
          <p:cNvPr id="4" name="Picture 3">
            <a:extLst>
              <a:ext uri="{FF2B5EF4-FFF2-40B4-BE49-F238E27FC236}">
                <a16:creationId xmlns:a16="http://schemas.microsoft.com/office/drawing/2014/main" id="{990E7E9C-4E33-C967-C8F8-922097D50923}"/>
              </a:ext>
            </a:extLst>
          </p:cNvPr>
          <p:cNvPicPr>
            <a:picLocks noChangeAspect="1"/>
          </p:cNvPicPr>
          <p:nvPr/>
        </p:nvPicPr>
        <p:blipFill>
          <a:blip r:embed="rId3"/>
          <a:stretch>
            <a:fillRect/>
          </a:stretch>
        </p:blipFill>
        <p:spPr>
          <a:xfrm>
            <a:off x="0" y="1"/>
            <a:ext cx="4852035" cy="6858000"/>
          </a:xfrm>
          <a:prstGeom prst="rect">
            <a:avLst/>
          </a:prstGeom>
        </p:spPr>
      </p:pic>
      <p:cxnSp>
        <p:nvCxnSpPr>
          <p:cNvPr id="6" name="Straight Connector 5">
            <a:extLst>
              <a:ext uri="{FF2B5EF4-FFF2-40B4-BE49-F238E27FC236}">
                <a16:creationId xmlns:a16="http://schemas.microsoft.com/office/drawing/2014/main" id="{7404F5B6-E8AB-2986-29CF-E94B89500224}"/>
              </a:ext>
            </a:extLst>
          </p:cNvPr>
          <p:cNvCxnSpPr>
            <a:cxnSpLocks/>
          </p:cNvCxnSpPr>
          <p:nvPr/>
        </p:nvCxnSpPr>
        <p:spPr>
          <a:xfrm>
            <a:off x="533400" y="969264"/>
            <a:ext cx="116433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4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8F09FD-AFC2-EFE4-BA58-98B56E62C1EF}"/>
              </a:ext>
            </a:extLst>
          </p:cNvPr>
          <p:cNvPicPr>
            <a:picLocks noChangeAspect="1"/>
          </p:cNvPicPr>
          <p:nvPr/>
        </p:nvPicPr>
        <p:blipFill>
          <a:blip r:embed="rId3">
            <a:extLst>
              <a:ext uri="{28A0092B-C50C-407E-A947-70E740481C1C}">
                <a14:useLocalDpi xmlns:a14="http://schemas.microsoft.com/office/drawing/2010/main" val="0"/>
              </a:ext>
            </a:extLst>
          </a:blip>
          <a:srcRect t="14328" b="10448"/>
          <a:stretch>
            <a:fillRect/>
          </a:stretch>
        </p:blipFill>
        <p:spPr>
          <a:xfrm>
            <a:off x="0" y="30480"/>
            <a:ext cx="12192000" cy="5146372"/>
          </a:xfrm>
          <a:prstGeom prst="rect">
            <a:avLst/>
          </a:prstGeom>
        </p:spPr>
      </p:pic>
      <p:sp>
        <p:nvSpPr>
          <p:cNvPr id="6" name="Rectangle 5">
            <a:extLst>
              <a:ext uri="{FF2B5EF4-FFF2-40B4-BE49-F238E27FC236}">
                <a16:creationId xmlns:a16="http://schemas.microsoft.com/office/drawing/2014/main" id="{F5E387AE-3341-2851-D9DE-6E99B969A09C}"/>
              </a:ext>
            </a:extLst>
          </p:cNvPr>
          <p:cNvSpPr/>
          <p:nvPr/>
        </p:nvSpPr>
        <p:spPr>
          <a:xfrm>
            <a:off x="0" y="0"/>
            <a:ext cx="12178758" cy="5146371"/>
          </a:xfrm>
          <a:prstGeom prst="rect">
            <a:avLst/>
          </a:prstGeom>
          <a:gradFill flip="none" rotWithShape="1">
            <a:gsLst>
              <a:gs pos="0">
                <a:schemeClr val="bg1">
                  <a:alpha val="37624"/>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27188D-015B-A68A-2737-65BD0EE7F018}"/>
              </a:ext>
            </a:extLst>
          </p:cNvPr>
          <p:cNvSpPr>
            <a:spLocks noGrp="1"/>
          </p:cNvSpPr>
          <p:nvPr>
            <p:ph idx="1"/>
          </p:nvPr>
        </p:nvSpPr>
        <p:spPr>
          <a:xfrm>
            <a:off x="685800" y="1524000"/>
            <a:ext cx="10820400" cy="4024125"/>
          </a:xfrm>
        </p:spPr>
        <p:txBody>
          <a:bodyPr/>
          <a:lstStyle/>
          <a:p>
            <a:pPr marL="0" indent="0" algn="ctr">
              <a:buNone/>
            </a:pPr>
            <a:r>
              <a:rPr lang="en-US" sz="4400" dirty="0"/>
              <a:t>Ticking away</a:t>
            </a:r>
          </a:p>
          <a:p>
            <a:pPr marL="0" indent="0" algn="ctr">
              <a:buNone/>
            </a:pPr>
            <a:r>
              <a:rPr lang="en-US" sz="4400" dirty="0"/>
              <a:t>The moments that make up a dull day</a:t>
            </a:r>
          </a:p>
          <a:p>
            <a:pPr marL="0" indent="0" algn="ctr">
              <a:buNone/>
            </a:pPr>
            <a:r>
              <a:rPr lang="en-US" sz="4400" dirty="0"/>
              <a:t>You fritter and waste the hours</a:t>
            </a:r>
          </a:p>
          <a:p>
            <a:pPr marL="0" indent="0" algn="ctr">
              <a:buNone/>
            </a:pPr>
            <a:r>
              <a:rPr lang="en-US" sz="4400" dirty="0"/>
              <a:t>In an offhand way</a:t>
            </a:r>
          </a:p>
          <a:p>
            <a:pPr marL="0" indent="0" algn="ctr">
              <a:buNone/>
            </a:pPr>
            <a:endParaRPr lang="en-US" sz="4400" dirty="0"/>
          </a:p>
          <a:p>
            <a:pPr marL="0" indent="0" algn="r">
              <a:buNone/>
            </a:pPr>
            <a:r>
              <a:rPr lang="en-US" sz="2800" dirty="0"/>
              <a:t>-Pink Floyd, 1973</a:t>
            </a:r>
          </a:p>
        </p:txBody>
      </p:sp>
    </p:spTree>
    <p:extLst>
      <p:ext uri="{BB962C8B-B14F-4D97-AF65-F5344CB8AC3E}">
        <p14:creationId xmlns:p14="http://schemas.microsoft.com/office/powerpoint/2010/main" val="259437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E5A7F-7C0F-B5D7-7C79-225284A8838F}"/>
              </a:ext>
            </a:extLst>
          </p:cNvPr>
          <p:cNvPicPr>
            <a:picLocks noChangeAspect="1"/>
          </p:cNvPicPr>
          <p:nvPr/>
        </p:nvPicPr>
        <p:blipFill>
          <a:blip r:embed="rId2">
            <a:extLst>
              <a:ext uri="{28A0092B-C50C-407E-A947-70E740481C1C}">
                <a14:useLocalDpi xmlns:a14="http://schemas.microsoft.com/office/drawing/2010/main" val="0"/>
              </a:ext>
            </a:extLst>
          </a:blip>
          <a:srcRect b="11864"/>
          <a:stretch>
            <a:fillRect/>
          </a:stretch>
        </p:blipFill>
        <p:spPr>
          <a:xfrm>
            <a:off x="0" y="6178"/>
            <a:ext cx="12192000" cy="5861223"/>
          </a:xfrm>
          <a:prstGeom prst="rect">
            <a:avLst/>
          </a:prstGeom>
        </p:spPr>
      </p:pic>
      <p:sp>
        <p:nvSpPr>
          <p:cNvPr id="6" name="Rectangle 5">
            <a:extLst>
              <a:ext uri="{FF2B5EF4-FFF2-40B4-BE49-F238E27FC236}">
                <a16:creationId xmlns:a16="http://schemas.microsoft.com/office/drawing/2014/main" id="{6F54F254-849E-AA78-EA0F-A4C070481732}"/>
              </a:ext>
            </a:extLst>
          </p:cNvPr>
          <p:cNvSpPr/>
          <p:nvPr/>
        </p:nvSpPr>
        <p:spPr>
          <a:xfrm>
            <a:off x="10498" y="10297"/>
            <a:ext cx="12181502" cy="5933303"/>
          </a:xfrm>
          <a:prstGeom prst="rect">
            <a:avLst/>
          </a:prstGeom>
          <a:gradFill flip="none" rotWithShape="1">
            <a:gsLst>
              <a:gs pos="0">
                <a:schemeClr val="bg1">
                  <a:alpha val="4126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21EA92-6339-0B0E-1787-126BDB9A2718}"/>
              </a:ext>
            </a:extLst>
          </p:cNvPr>
          <p:cNvSpPr>
            <a:spLocks noGrp="1"/>
          </p:cNvSpPr>
          <p:nvPr>
            <p:ph type="title"/>
          </p:nvPr>
        </p:nvSpPr>
        <p:spPr/>
        <p:txBody>
          <a:bodyPr/>
          <a:lstStyle/>
          <a:p>
            <a:r>
              <a:rPr lang="en-US" dirty="0"/>
              <a:t>Ever since we climbed down from the trees, we’ve been making the same mistakes…</a:t>
            </a:r>
          </a:p>
        </p:txBody>
      </p:sp>
      <p:sp>
        <p:nvSpPr>
          <p:cNvPr id="3" name="Content Placeholder 2">
            <a:extLst>
              <a:ext uri="{FF2B5EF4-FFF2-40B4-BE49-F238E27FC236}">
                <a16:creationId xmlns:a16="http://schemas.microsoft.com/office/drawing/2014/main" id="{3ACF889C-1746-FDD5-AE8D-565451874B25}"/>
              </a:ext>
            </a:extLst>
          </p:cNvPr>
          <p:cNvSpPr>
            <a:spLocks noGrp="1"/>
          </p:cNvSpPr>
          <p:nvPr>
            <p:ph idx="1"/>
          </p:nvPr>
        </p:nvSpPr>
        <p:spPr>
          <a:xfrm>
            <a:off x="3810000" y="2743201"/>
            <a:ext cx="7696200" cy="3124200"/>
          </a:xfrm>
        </p:spPr>
        <p:txBody>
          <a:bodyPr/>
          <a:lstStyle/>
          <a:p>
            <a:r>
              <a:rPr lang="en-US" dirty="0"/>
              <a:t>The ESA will love to tell you that nearly everyone plays video games, and in one sense they are correct.</a:t>
            </a:r>
          </a:p>
          <a:p>
            <a:r>
              <a:rPr lang="en-US" dirty="0"/>
              <a:t>What they won’t tell you is that our understanding of games, and of all media, is fractured along generational divides that are as clear as day, and that these divides *shift* as we age, just like our politics (which tend to get more conservative)</a:t>
            </a:r>
          </a:p>
          <a:p>
            <a:endParaRPr lang="en-US" dirty="0"/>
          </a:p>
        </p:txBody>
      </p:sp>
    </p:spTree>
    <p:extLst>
      <p:ext uri="{BB962C8B-B14F-4D97-AF65-F5344CB8AC3E}">
        <p14:creationId xmlns:p14="http://schemas.microsoft.com/office/powerpoint/2010/main" val="37139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9BDC16-7A89-03F4-04EF-F28CE05B013D}"/>
              </a:ext>
            </a:extLst>
          </p:cNvPr>
          <p:cNvPicPr>
            <a:picLocks noChangeAspect="1"/>
          </p:cNvPicPr>
          <p:nvPr/>
        </p:nvPicPr>
        <p:blipFill>
          <a:blip r:embed="rId3">
            <a:extLst>
              <a:ext uri="{28A0092B-C50C-407E-A947-70E740481C1C}">
                <a14:useLocalDpi xmlns:a14="http://schemas.microsoft.com/office/drawing/2010/main" val="0"/>
              </a:ext>
            </a:extLst>
          </a:blip>
          <a:srcRect b="11683"/>
          <a:stretch>
            <a:fillRect/>
          </a:stretch>
        </p:blipFill>
        <p:spPr>
          <a:xfrm>
            <a:off x="16476" y="2059"/>
            <a:ext cx="12175524" cy="5865342"/>
          </a:xfrm>
          <a:prstGeom prst="rect">
            <a:avLst/>
          </a:prstGeom>
        </p:spPr>
      </p:pic>
      <p:sp>
        <p:nvSpPr>
          <p:cNvPr id="6" name="Rectangle 5">
            <a:extLst>
              <a:ext uri="{FF2B5EF4-FFF2-40B4-BE49-F238E27FC236}">
                <a16:creationId xmlns:a16="http://schemas.microsoft.com/office/drawing/2014/main" id="{B2F2EAD8-F602-9CC2-5CD7-9328FDE14A86}"/>
              </a:ext>
            </a:extLst>
          </p:cNvPr>
          <p:cNvSpPr/>
          <p:nvPr/>
        </p:nvSpPr>
        <p:spPr>
          <a:xfrm>
            <a:off x="10498" y="1"/>
            <a:ext cx="12181502" cy="5943600"/>
          </a:xfrm>
          <a:prstGeom prst="rect">
            <a:avLst/>
          </a:prstGeom>
          <a:gradFill flip="none" rotWithShape="1">
            <a:gsLst>
              <a:gs pos="0">
                <a:schemeClr val="bg1">
                  <a:alpha val="4126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63D8058-38F5-4AEC-B745-E9BFD96478C5}"/>
              </a:ext>
            </a:extLst>
          </p:cNvPr>
          <p:cNvSpPr>
            <a:spLocks noGrp="1"/>
          </p:cNvSpPr>
          <p:nvPr>
            <p:ph idx="1"/>
          </p:nvPr>
        </p:nvSpPr>
        <p:spPr>
          <a:xfrm>
            <a:off x="711200" y="3276600"/>
            <a:ext cx="10820400" cy="2561085"/>
          </a:xfrm>
        </p:spPr>
        <p:txBody>
          <a:bodyPr/>
          <a:lstStyle/>
          <a:p>
            <a:pPr marL="0" indent="0">
              <a:buNone/>
            </a:pPr>
            <a:endParaRPr lang="en-US" dirty="0"/>
          </a:p>
          <a:p>
            <a:pPr marL="0" indent="0" algn="ctr">
              <a:buNone/>
            </a:pPr>
            <a:r>
              <a:rPr lang="en-US" sz="4000" dirty="0"/>
              <a:t>Reading a book is </a:t>
            </a:r>
            <a:r>
              <a:rPr lang="en-US" sz="4000" i="1" dirty="0"/>
              <a:t>inherently</a:t>
            </a:r>
            <a:r>
              <a:rPr lang="en-US" sz="4000" dirty="0"/>
              <a:t> better than playing a video game.</a:t>
            </a:r>
          </a:p>
          <a:p>
            <a:pPr marL="0" indent="0" algn="ctr">
              <a:buNone/>
            </a:pPr>
            <a:endParaRPr lang="en-US" sz="1600" dirty="0"/>
          </a:p>
          <a:p>
            <a:pPr marL="0" indent="0" algn="ctr">
              <a:buNone/>
            </a:pPr>
            <a:r>
              <a:rPr lang="en-US" sz="4000" dirty="0"/>
              <a:t>[  ] TRUE                               [  ] FALSE</a:t>
            </a:r>
          </a:p>
        </p:txBody>
      </p:sp>
    </p:spTree>
    <p:extLst>
      <p:ext uri="{BB962C8B-B14F-4D97-AF65-F5344CB8AC3E}">
        <p14:creationId xmlns:p14="http://schemas.microsoft.com/office/powerpoint/2010/main" val="140712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418A6-2A17-4A13-2717-BA5A73BC4590}"/>
              </a:ext>
            </a:extLst>
          </p:cNvPr>
          <p:cNvPicPr>
            <a:picLocks noChangeAspect="1"/>
          </p:cNvPicPr>
          <p:nvPr/>
        </p:nvPicPr>
        <p:blipFill>
          <a:blip r:embed="rId3"/>
          <a:stretch>
            <a:fillRect/>
          </a:stretch>
        </p:blipFill>
        <p:spPr>
          <a:xfrm>
            <a:off x="-1" y="0"/>
            <a:ext cx="6127797" cy="4063352"/>
          </a:xfrm>
          <a:prstGeom prst="rect">
            <a:avLst/>
          </a:prstGeom>
        </p:spPr>
      </p:pic>
      <p:sp>
        <p:nvSpPr>
          <p:cNvPr id="2" name="Title 1">
            <a:extLst>
              <a:ext uri="{FF2B5EF4-FFF2-40B4-BE49-F238E27FC236}">
                <a16:creationId xmlns:a16="http://schemas.microsoft.com/office/drawing/2014/main" id="{A7F6A45B-EDF0-023C-5D6E-26D612693047}"/>
              </a:ext>
            </a:extLst>
          </p:cNvPr>
          <p:cNvSpPr>
            <a:spLocks noGrp="1"/>
          </p:cNvSpPr>
          <p:nvPr>
            <p:ph type="title"/>
          </p:nvPr>
        </p:nvSpPr>
        <p:spPr/>
        <p:txBody>
          <a:bodyPr/>
          <a:lstStyle/>
          <a:p>
            <a:r>
              <a:rPr lang="en-US" dirty="0"/>
              <a:t>EVEN IF?</a:t>
            </a:r>
          </a:p>
        </p:txBody>
      </p:sp>
      <p:sp>
        <p:nvSpPr>
          <p:cNvPr id="6" name="Rectangle 5">
            <a:extLst>
              <a:ext uri="{FF2B5EF4-FFF2-40B4-BE49-F238E27FC236}">
                <a16:creationId xmlns:a16="http://schemas.microsoft.com/office/drawing/2014/main" id="{B059C3AD-FE01-B386-B3ED-B5A740936294}"/>
              </a:ext>
            </a:extLst>
          </p:cNvPr>
          <p:cNvSpPr/>
          <p:nvPr/>
        </p:nvSpPr>
        <p:spPr>
          <a:xfrm>
            <a:off x="0" y="457200"/>
            <a:ext cx="6127796" cy="4063352"/>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3FF09E-9189-7288-DDCB-B87CE2D50140}"/>
              </a:ext>
            </a:extLst>
          </p:cNvPr>
          <p:cNvPicPr>
            <a:picLocks noChangeAspect="1"/>
          </p:cNvPicPr>
          <p:nvPr/>
        </p:nvPicPr>
        <p:blipFill>
          <a:blip r:embed="rId4"/>
          <a:stretch>
            <a:fillRect/>
          </a:stretch>
        </p:blipFill>
        <p:spPr>
          <a:xfrm>
            <a:off x="6285694" y="1676400"/>
            <a:ext cx="5626906" cy="3871724"/>
          </a:xfrm>
          <a:prstGeom prst="rect">
            <a:avLst/>
          </a:prstGeom>
        </p:spPr>
      </p:pic>
      <p:sp>
        <p:nvSpPr>
          <p:cNvPr id="8" name="Rectangle 7">
            <a:extLst>
              <a:ext uri="{FF2B5EF4-FFF2-40B4-BE49-F238E27FC236}">
                <a16:creationId xmlns:a16="http://schemas.microsoft.com/office/drawing/2014/main" id="{B3590A7E-364C-04F0-452C-1A5B8AE9EA14}"/>
              </a:ext>
            </a:extLst>
          </p:cNvPr>
          <p:cNvSpPr/>
          <p:nvPr/>
        </p:nvSpPr>
        <p:spPr>
          <a:xfrm rot="16200000">
            <a:off x="1835845" y="228600"/>
            <a:ext cx="4520552" cy="4063352"/>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26ED80-3D48-47C7-62EA-9F0E0C6D1F5E}"/>
              </a:ext>
            </a:extLst>
          </p:cNvPr>
          <p:cNvSpPr>
            <a:spLocks noGrp="1"/>
          </p:cNvSpPr>
          <p:nvPr>
            <p:ph idx="1"/>
          </p:nvPr>
        </p:nvSpPr>
        <p:spPr>
          <a:xfrm>
            <a:off x="457200" y="2618142"/>
            <a:ext cx="5378405" cy="3401658"/>
          </a:xfrm>
        </p:spPr>
        <p:txBody>
          <a:bodyPr/>
          <a:lstStyle/>
          <a:p>
            <a:pPr marL="0" indent="0">
              <a:buNone/>
            </a:pPr>
            <a:r>
              <a:rPr lang="en-US" sz="3200" dirty="0"/>
              <a:t>THE BOOK: </a:t>
            </a:r>
            <a:r>
              <a:rPr lang="en-US" sz="3200" i="1" dirty="0"/>
              <a:t>Twilight</a:t>
            </a:r>
            <a:r>
              <a:rPr lang="en-US" sz="3200" dirty="0"/>
              <a:t> by Stephenie Meyer</a:t>
            </a:r>
          </a:p>
          <a:p>
            <a:endParaRPr lang="en-US" sz="3200" dirty="0"/>
          </a:p>
          <a:p>
            <a:pPr marL="0" indent="0">
              <a:buNone/>
            </a:pPr>
            <a:r>
              <a:rPr lang="en-US" sz="3200" dirty="0"/>
              <a:t>THE GAME: </a:t>
            </a:r>
            <a:r>
              <a:rPr lang="en-US" sz="3200" i="1" dirty="0"/>
              <a:t>Where in the World is Carmen Sandiego</a:t>
            </a:r>
            <a:r>
              <a:rPr lang="en-US" sz="3200" dirty="0"/>
              <a:t>? (Broderbund)</a:t>
            </a:r>
          </a:p>
          <a:p>
            <a:endParaRPr lang="en-US" dirty="0"/>
          </a:p>
        </p:txBody>
      </p:sp>
    </p:spTree>
    <p:extLst>
      <p:ext uri="{BB962C8B-B14F-4D97-AF65-F5344CB8AC3E}">
        <p14:creationId xmlns:p14="http://schemas.microsoft.com/office/powerpoint/2010/main" val="178530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C092-AD38-6346-3C68-FD39095ADFC4}"/>
              </a:ext>
            </a:extLst>
          </p:cNvPr>
          <p:cNvSpPr>
            <a:spLocks noGrp="1"/>
          </p:cNvSpPr>
          <p:nvPr>
            <p:ph type="title"/>
          </p:nvPr>
        </p:nvSpPr>
        <p:spPr>
          <a:xfrm>
            <a:off x="457200" y="457200"/>
            <a:ext cx="11277600" cy="1293028"/>
          </a:xfrm>
        </p:spPr>
        <p:txBody>
          <a:bodyPr/>
          <a:lstStyle/>
          <a:p>
            <a:pPr algn="l"/>
            <a:r>
              <a:rPr lang="en-US" dirty="0"/>
              <a:t>AND YET PEOPLE WILL ARGUE EXACTLY THIS. THAT TIME SPENT ‘READING’ IS ‘BETTER’</a:t>
            </a:r>
          </a:p>
        </p:txBody>
      </p:sp>
      <p:pic>
        <p:nvPicPr>
          <p:cNvPr id="5" name="Picture 4">
            <a:extLst>
              <a:ext uri="{FF2B5EF4-FFF2-40B4-BE49-F238E27FC236}">
                <a16:creationId xmlns:a16="http://schemas.microsoft.com/office/drawing/2014/main" id="{736B8E7B-7153-04FF-9DFE-6966A7F88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0229"/>
            <a:ext cx="6160976" cy="4135768"/>
          </a:xfrm>
          <a:prstGeom prst="rect">
            <a:avLst/>
          </a:prstGeom>
        </p:spPr>
      </p:pic>
      <p:pic>
        <p:nvPicPr>
          <p:cNvPr id="7" name="Picture 6">
            <a:extLst>
              <a:ext uri="{FF2B5EF4-FFF2-40B4-BE49-F238E27FC236}">
                <a16:creationId xmlns:a16="http://schemas.microsoft.com/office/drawing/2014/main" id="{6A99647E-7536-F411-49BB-9920A81DA165}"/>
              </a:ext>
            </a:extLst>
          </p:cNvPr>
          <p:cNvPicPr>
            <a:picLocks noChangeAspect="1"/>
          </p:cNvPicPr>
          <p:nvPr/>
        </p:nvPicPr>
        <p:blipFill>
          <a:blip r:embed="rId4"/>
          <a:stretch>
            <a:fillRect/>
          </a:stretch>
        </p:blipFill>
        <p:spPr>
          <a:xfrm>
            <a:off x="5844569" y="1750229"/>
            <a:ext cx="6347432" cy="4135768"/>
          </a:xfrm>
          <a:prstGeom prst="rect">
            <a:avLst/>
          </a:prstGeom>
        </p:spPr>
      </p:pic>
      <p:cxnSp>
        <p:nvCxnSpPr>
          <p:cNvPr id="9" name="Straight Connector 8">
            <a:extLst>
              <a:ext uri="{FF2B5EF4-FFF2-40B4-BE49-F238E27FC236}">
                <a16:creationId xmlns:a16="http://schemas.microsoft.com/office/drawing/2014/main" id="{7DC01F24-8E90-0BE0-90C3-F3A91A9BDBCC}"/>
              </a:ext>
            </a:extLst>
          </p:cNvPr>
          <p:cNvCxnSpPr/>
          <p:nvPr/>
        </p:nvCxnSpPr>
        <p:spPr>
          <a:xfrm>
            <a:off x="0" y="588599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93435A-992E-3823-B897-E8EB5258AC81}"/>
              </a:ext>
            </a:extLst>
          </p:cNvPr>
          <p:cNvCxnSpPr/>
          <p:nvPr/>
        </p:nvCxnSpPr>
        <p:spPr>
          <a:xfrm>
            <a:off x="0" y="172649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59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FD7ED2-FC73-3712-B3A2-1CE040E04AE1}"/>
              </a:ext>
            </a:extLst>
          </p:cNvPr>
          <p:cNvPicPr>
            <a:picLocks noChangeAspect="1"/>
          </p:cNvPicPr>
          <p:nvPr/>
        </p:nvPicPr>
        <p:blipFill>
          <a:blip r:embed="rId3"/>
          <a:srcRect b="27131"/>
          <a:stretch>
            <a:fillRect/>
          </a:stretch>
        </p:blipFill>
        <p:spPr>
          <a:xfrm>
            <a:off x="0" y="0"/>
            <a:ext cx="12192000" cy="5791199"/>
          </a:xfrm>
          <a:prstGeom prst="rect">
            <a:avLst/>
          </a:prstGeom>
        </p:spPr>
      </p:pic>
      <p:sp>
        <p:nvSpPr>
          <p:cNvPr id="5" name="Rectangle 4">
            <a:extLst>
              <a:ext uri="{FF2B5EF4-FFF2-40B4-BE49-F238E27FC236}">
                <a16:creationId xmlns:a16="http://schemas.microsoft.com/office/drawing/2014/main" id="{21072CDC-BA6C-73F8-CDB3-1AFBDCCBA845}"/>
              </a:ext>
            </a:extLst>
          </p:cNvPr>
          <p:cNvSpPr/>
          <p:nvPr/>
        </p:nvSpPr>
        <p:spPr>
          <a:xfrm>
            <a:off x="0" y="0"/>
            <a:ext cx="12191999" cy="5791199"/>
          </a:xfrm>
          <a:prstGeom prst="rect">
            <a:avLst/>
          </a:prstGeom>
          <a:gradFill flip="none" rotWithShape="1">
            <a:gsLst>
              <a:gs pos="0">
                <a:schemeClr val="bg1">
                  <a:alpha val="47626"/>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A6DDFA-F5D9-5489-834A-05596BB38F57}"/>
              </a:ext>
            </a:extLst>
          </p:cNvPr>
          <p:cNvSpPr>
            <a:spLocks noGrp="1"/>
          </p:cNvSpPr>
          <p:nvPr>
            <p:ph type="title"/>
          </p:nvPr>
        </p:nvSpPr>
        <p:spPr>
          <a:xfrm>
            <a:off x="-1" y="764373"/>
            <a:ext cx="12191999" cy="1293028"/>
          </a:xfrm>
        </p:spPr>
        <p:txBody>
          <a:bodyPr/>
          <a:lstStyle/>
          <a:p>
            <a:pPr algn="ctr"/>
            <a:r>
              <a:rPr lang="en-US" dirty="0"/>
              <a:t>THIS IS FUNDAMENTALLY AN ARGUMENT ABOUT THE VALUE OF TIME AND HOW ITS SPENT</a:t>
            </a:r>
          </a:p>
        </p:txBody>
      </p:sp>
      <p:sp>
        <p:nvSpPr>
          <p:cNvPr id="3" name="Content Placeholder 2">
            <a:extLst>
              <a:ext uri="{FF2B5EF4-FFF2-40B4-BE49-F238E27FC236}">
                <a16:creationId xmlns:a16="http://schemas.microsoft.com/office/drawing/2014/main" id="{809E94A1-2A86-9138-8E1C-59128EAEF28F}"/>
              </a:ext>
            </a:extLst>
          </p:cNvPr>
          <p:cNvSpPr>
            <a:spLocks noGrp="1"/>
          </p:cNvSpPr>
          <p:nvPr>
            <p:ph idx="1"/>
          </p:nvPr>
        </p:nvSpPr>
        <p:spPr>
          <a:xfrm>
            <a:off x="685799" y="3839715"/>
            <a:ext cx="10820400" cy="2103885"/>
          </a:xfrm>
        </p:spPr>
        <p:txBody>
          <a:bodyPr/>
          <a:lstStyle/>
          <a:p>
            <a:pPr marL="0" indent="0">
              <a:buNone/>
            </a:pPr>
            <a:r>
              <a:rPr lang="en-US" dirty="0"/>
              <a:t>This is where generational and cultural divides take hold: you can almost hear the ‘back in my day’ beginning, and </a:t>
            </a:r>
            <a:r>
              <a:rPr lang="en-US" b="1" dirty="0"/>
              <a:t>there is no *learning science* in any of these articles</a:t>
            </a:r>
            <a:r>
              <a:rPr lang="en-US" dirty="0"/>
              <a:t>. Instead, there is a reactionary fear-mongering about ‘screen time’, student performance, and ‘workplace preparedness’, which feels very MAHA like in its reliance on correlation instead of fact. Will ‘Make America Educated Again’ be as effective as its counterparts? </a:t>
            </a:r>
          </a:p>
        </p:txBody>
      </p:sp>
    </p:spTree>
    <p:extLst>
      <p:ext uri="{BB962C8B-B14F-4D97-AF65-F5344CB8AC3E}">
        <p14:creationId xmlns:p14="http://schemas.microsoft.com/office/powerpoint/2010/main" val="1930468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4951-BD9E-DBEB-BC05-C2A6B0F89D98}"/>
              </a:ext>
            </a:extLst>
          </p:cNvPr>
          <p:cNvSpPr>
            <a:spLocks noGrp="1"/>
          </p:cNvSpPr>
          <p:nvPr>
            <p:ph type="title"/>
          </p:nvPr>
        </p:nvSpPr>
        <p:spPr>
          <a:xfrm>
            <a:off x="990600" y="764373"/>
            <a:ext cx="10515600" cy="1293028"/>
          </a:xfrm>
        </p:spPr>
        <p:txBody>
          <a:bodyPr/>
          <a:lstStyle/>
          <a:p>
            <a:r>
              <a:rPr lang="en-US" dirty="0"/>
              <a:t>(BY THE WAY, you know, science…)</a:t>
            </a:r>
          </a:p>
        </p:txBody>
      </p:sp>
      <p:pic>
        <p:nvPicPr>
          <p:cNvPr id="5" name="Content Placeholder 4">
            <a:extLst>
              <a:ext uri="{FF2B5EF4-FFF2-40B4-BE49-F238E27FC236}">
                <a16:creationId xmlns:a16="http://schemas.microsoft.com/office/drawing/2014/main" id="{404910D4-8C44-4E5D-0C60-557F5D813E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52601"/>
            <a:ext cx="3659955" cy="3733800"/>
          </a:xfrm>
          <a:prstGeom prst="rect">
            <a:avLst/>
          </a:prstGeom>
        </p:spPr>
      </p:pic>
      <p:pic>
        <p:nvPicPr>
          <p:cNvPr id="7" name="Picture 6">
            <a:extLst>
              <a:ext uri="{FF2B5EF4-FFF2-40B4-BE49-F238E27FC236}">
                <a16:creationId xmlns:a16="http://schemas.microsoft.com/office/drawing/2014/main" id="{8379F258-920F-7E93-41F5-41A51AEEC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354" y="1752601"/>
            <a:ext cx="2397117" cy="3733800"/>
          </a:xfrm>
          <a:prstGeom prst="rect">
            <a:avLst/>
          </a:prstGeom>
        </p:spPr>
      </p:pic>
      <p:pic>
        <p:nvPicPr>
          <p:cNvPr id="9" name="Picture 8">
            <a:extLst>
              <a:ext uri="{FF2B5EF4-FFF2-40B4-BE49-F238E27FC236}">
                <a16:creationId xmlns:a16="http://schemas.microsoft.com/office/drawing/2014/main" id="{8509ABF9-67C4-525D-E081-61A2280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255" y="1752601"/>
            <a:ext cx="3256161" cy="3733800"/>
          </a:xfrm>
          <a:prstGeom prst="rect">
            <a:avLst/>
          </a:prstGeom>
        </p:spPr>
      </p:pic>
      <p:pic>
        <p:nvPicPr>
          <p:cNvPr id="11" name="Picture 10">
            <a:extLst>
              <a:ext uri="{FF2B5EF4-FFF2-40B4-BE49-F238E27FC236}">
                <a16:creationId xmlns:a16="http://schemas.microsoft.com/office/drawing/2014/main" id="{AE7D81F1-2DC0-8D89-F394-0BB331F54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5416" y="1752601"/>
            <a:ext cx="2996584" cy="3733800"/>
          </a:xfrm>
          <a:prstGeom prst="rect">
            <a:avLst/>
          </a:prstGeom>
        </p:spPr>
      </p:pic>
    </p:spTree>
    <p:extLst>
      <p:ext uri="{BB962C8B-B14F-4D97-AF65-F5344CB8AC3E}">
        <p14:creationId xmlns:p14="http://schemas.microsoft.com/office/powerpoint/2010/main" val="147653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588E-8521-80A2-5745-40D165BD2D0F}"/>
              </a:ext>
            </a:extLst>
          </p:cNvPr>
          <p:cNvSpPr>
            <a:spLocks noGrp="1"/>
          </p:cNvSpPr>
          <p:nvPr>
            <p:ph type="title"/>
          </p:nvPr>
        </p:nvSpPr>
        <p:spPr/>
        <p:txBody>
          <a:bodyPr/>
          <a:lstStyle/>
          <a:p>
            <a:r>
              <a:rPr lang="en-US" dirty="0"/>
              <a:t>AND WE TAKE THOSE GENERATIONAL DIVIDES AND TURN THEM INTO POLITICS</a:t>
            </a:r>
          </a:p>
        </p:txBody>
      </p:sp>
      <p:pic>
        <p:nvPicPr>
          <p:cNvPr id="5" name="Picture 4">
            <a:extLst>
              <a:ext uri="{FF2B5EF4-FFF2-40B4-BE49-F238E27FC236}">
                <a16:creationId xmlns:a16="http://schemas.microsoft.com/office/drawing/2014/main" id="{87D6B86D-DFC6-3E7E-2CF7-D7AA81E84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95600" cy="2951143"/>
          </a:xfrm>
          <a:prstGeom prst="rect">
            <a:avLst/>
          </a:prstGeom>
        </p:spPr>
      </p:pic>
      <p:pic>
        <p:nvPicPr>
          <p:cNvPr id="6" name="Picture 5">
            <a:extLst>
              <a:ext uri="{FF2B5EF4-FFF2-40B4-BE49-F238E27FC236}">
                <a16:creationId xmlns:a16="http://schemas.microsoft.com/office/drawing/2014/main" id="{E371B573-68D4-46DA-34FC-DAE46D943CEA}"/>
              </a:ext>
            </a:extLst>
          </p:cNvPr>
          <p:cNvPicPr>
            <a:picLocks noChangeAspect="1"/>
          </p:cNvPicPr>
          <p:nvPr/>
        </p:nvPicPr>
        <p:blipFill>
          <a:blip r:embed="rId4"/>
          <a:stretch>
            <a:fillRect/>
          </a:stretch>
        </p:blipFill>
        <p:spPr>
          <a:xfrm>
            <a:off x="228600" y="3244072"/>
            <a:ext cx="3511550" cy="1973524"/>
          </a:xfrm>
          <a:prstGeom prst="rect">
            <a:avLst/>
          </a:prstGeom>
          <a:noFill/>
          <a:ln w="50800">
            <a:solidFill>
              <a:schemeClr val="tx1"/>
            </a:solidFill>
          </a:ln>
        </p:spPr>
      </p:pic>
      <p:pic>
        <p:nvPicPr>
          <p:cNvPr id="7" name="Picture 6">
            <a:extLst>
              <a:ext uri="{FF2B5EF4-FFF2-40B4-BE49-F238E27FC236}">
                <a16:creationId xmlns:a16="http://schemas.microsoft.com/office/drawing/2014/main" id="{DEC0C771-CF2D-9D72-8E51-3115AD5B5244}"/>
              </a:ext>
            </a:extLst>
          </p:cNvPr>
          <p:cNvPicPr>
            <a:picLocks noChangeAspect="1"/>
          </p:cNvPicPr>
          <p:nvPr/>
        </p:nvPicPr>
        <p:blipFill>
          <a:blip r:embed="rId5"/>
          <a:stretch>
            <a:fillRect/>
          </a:stretch>
        </p:blipFill>
        <p:spPr>
          <a:xfrm>
            <a:off x="8180545" y="3116266"/>
            <a:ext cx="3752375" cy="2101330"/>
          </a:xfrm>
          <a:prstGeom prst="rect">
            <a:avLst/>
          </a:prstGeom>
          <a:ln w="50800">
            <a:solidFill>
              <a:schemeClr val="tx1"/>
            </a:solidFill>
          </a:ln>
        </p:spPr>
      </p:pic>
      <p:cxnSp>
        <p:nvCxnSpPr>
          <p:cNvPr id="9" name="Straight Arrow Connector 8">
            <a:extLst>
              <a:ext uri="{FF2B5EF4-FFF2-40B4-BE49-F238E27FC236}">
                <a16:creationId xmlns:a16="http://schemas.microsoft.com/office/drawing/2014/main" id="{4B02C935-5490-E43B-E5FE-522E789339BF}"/>
              </a:ext>
            </a:extLst>
          </p:cNvPr>
          <p:cNvCxnSpPr>
            <a:cxnSpLocks/>
          </p:cNvCxnSpPr>
          <p:nvPr/>
        </p:nvCxnSpPr>
        <p:spPr>
          <a:xfrm flipH="1" flipV="1">
            <a:off x="2895600" y="2286000"/>
            <a:ext cx="5284945" cy="958072"/>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01209FC-223C-D0D5-3ECD-F66B74B61674}"/>
              </a:ext>
            </a:extLst>
          </p:cNvPr>
          <p:cNvSpPr/>
          <p:nvPr/>
        </p:nvSpPr>
        <p:spPr>
          <a:xfrm>
            <a:off x="3877310" y="2935804"/>
            <a:ext cx="2743200" cy="17885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Outside! Fresh Air!</a:t>
            </a:r>
          </a:p>
          <a:p>
            <a:r>
              <a:rPr lang="en-US" dirty="0"/>
              <a:t>Builds Character</a:t>
            </a:r>
          </a:p>
          <a:p>
            <a:r>
              <a:rPr lang="en-US" dirty="0"/>
              <a:t>Harmless Play</a:t>
            </a:r>
          </a:p>
          <a:p>
            <a:r>
              <a:rPr lang="en-US" dirty="0"/>
              <a:t>Typical Development</a:t>
            </a:r>
          </a:p>
          <a:p>
            <a:endParaRPr lang="en-US" dirty="0"/>
          </a:p>
        </p:txBody>
      </p:sp>
      <p:sp>
        <p:nvSpPr>
          <p:cNvPr id="11" name="Rectangle 10">
            <a:extLst>
              <a:ext uri="{FF2B5EF4-FFF2-40B4-BE49-F238E27FC236}">
                <a16:creationId xmlns:a16="http://schemas.microsoft.com/office/drawing/2014/main" id="{402E77FA-287A-6F36-1E71-3EF7F56DEBE4}"/>
              </a:ext>
            </a:extLst>
          </p:cNvPr>
          <p:cNvSpPr/>
          <p:nvPr/>
        </p:nvSpPr>
        <p:spPr>
          <a:xfrm>
            <a:off x="5386070" y="3733800"/>
            <a:ext cx="2743200" cy="17885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Sedentary</a:t>
            </a:r>
          </a:p>
          <a:p>
            <a:pPr algn="r"/>
            <a:r>
              <a:rPr lang="en-US" dirty="0"/>
              <a:t>Violent*</a:t>
            </a:r>
          </a:p>
          <a:p>
            <a:pPr algn="r"/>
            <a:r>
              <a:rPr lang="en-US" dirty="0"/>
              <a:t>Lazy / Immoral</a:t>
            </a:r>
          </a:p>
          <a:p>
            <a:pPr algn="r"/>
            <a:r>
              <a:rPr lang="en-US" dirty="0"/>
              <a:t>Anti-Social</a:t>
            </a:r>
          </a:p>
          <a:p>
            <a:pPr algn="r"/>
            <a:r>
              <a:rPr lang="en-US" dirty="0"/>
              <a:t>Problematic / Arrested Development</a:t>
            </a:r>
          </a:p>
          <a:p>
            <a:pPr algn="r"/>
            <a:endParaRPr lang="en-US" dirty="0"/>
          </a:p>
        </p:txBody>
      </p:sp>
      <p:sp>
        <p:nvSpPr>
          <p:cNvPr id="12" name="Rectangle 11">
            <a:extLst>
              <a:ext uri="{FF2B5EF4-FFF2-40B4-BE49-F238E27FC236}">
                <a16:creationId xmlns:a16="http://schemas.microsoft.com/office/drawing/2014/main" id="{FEBB5F83-97AC-E459-BF95-4E1F0267DD4D}"/>
              </a:ext>
            </a:extLst>
          </p:cNvPr>
          <p:cNvSpPr/>
          <p:nvPr/>
        </p:nvSpPr>
        <p:spPr>
          <a:xfrm>
            <a:off x="4724400" y="5300052"/>
            <a:ext cx="6394848" cy="381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*this is another debate / presentation in itself</a:t>
            </a:r>
          </a:p>
        </p:txBody>
      </p:sp>
      <p:cxnSp>
        <p:nvCxnSpPr>
          <p:cNvPr id="14" name="Straight Arrow Connector 13">
            <a:extLst>
              <a:ext uri="{FF2B5EF4-FFF2-40B4-BE49-F238E27FC236}">
                <a16:creationId xmlns:a16="http://schemas.microsoft.com/office/drawing/2014/main" id="{5C53E03C-F0FD-9D77-2764-626CB9971321}"/>
              </a:ext>
            </a:extLst>
          </p:cNvPr>
          <p:cNvCxnSpPr>
            <a:cxnSpLocks/>
          </p:cNvCxnSpPr>
          <p:nvPr/>
        </p:nvCxnSpPr>
        <p:spPr>
          <a:xfrm flipV="1">
            <a:off x="2362200" y="5217596"/>
            <a:ext cx="0" cy="649804"/>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CFA15A-606B-8B19-33A9-6BADB37E534C}"/>
              </a:ext>
            </a:extLst>
          </p:cNvPr>
          <p:cNvCxnSpPr>
            <a:cxnSpLocks/>
          </p:cNvCxnSpPr>
          <p:nvPr/>
        </p:nvCxnSpPr>
        <p:spPr>
          <a:xfrm flipV="1">
            <a:off x="9982200" y="5217596"/>
            <a:ext cx="0" cy="649804"/>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DCC9B4-135B-0E8B-CDCE-E464AC7BD432}"/>
              </a:ext>
            </a:extLst>
          </p:cNvPr>
          <p:cNvCxnSpPr/>
          <p:nvPr/>
        </p:nvCxnSpPr>
        <p:spPr>
          <a:xfrm>
            <a:off x="2362200" y="5867400"/>
            <a:ext cx="7620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668654"/>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44566</TotalTime>
  <Words>1027</Words>
  <Application>Microsoft Macintosh PowerPoint</Application>
  <PresentationFormat>Widescreen</PresentationFormat>
  <Paragraphs>108</Paragraphs>
  <Slides>16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Arial Black</vt:lpstr>
      <vt:lpstr>Calibri</vt:lpstr>
      <vt:lpstr>Vapor Trail</vt:lpstr>
      <vt:lpstr>PowerPoint Presentation</vt:lpstr>
      <vt:lpstr>PowerPoint Presentation</vt:lpstr>
      <vt:lpstr>Ever since we climbed down from the trees, we’ve been making the same mistakes…</vt:lpstr>
      <vt:lpstr>PowerPoint Presentation</vt:lpstr>
      <vt:lpstr>EVEN IF?</vt:lpstr>
      <vt:lpstr>AND YET PEOPLE WILL ARGUE EXACTLY THIS. THAT TIME SPENT ‘READING’ IS ‘BETTER’</vt:lpstr>
      <vt:lpstr>THIS IS FUNDAMENTALLY AN ARGUMENT ABOUT THE VALUE OF TIME AND HOW ITS SPENT</vt:lpstr>
      <vt:lpstr>(BY THE WAY, you know, science…)</vt:lpstr>
      <vt:lpstr>AND WE TAKE THOSE GENERATIONAL DIVIDES AND TURN THEM INTO POLITICS</vt:lpstr>
      <vt:lpstr>OUR NOTIONS OF TIME AND VALUE ARE STILL PURITAN</vt:lpstr>
      <vt:lpstr>So WE EVEN MARKET THIS NOW, AS ‘TIMEWASTERS’  (thank you games industry)</vt:lpstr>
      <vt:lpstr>AND TIME, OF COURSE, IS MONEY (ONE MIGHT SAY It’s a gas…)</vt:lpstr>
      <vt:lpstr>You CAN FEEL THE AI RHETORIC COMING, AND ITS COMING IN GAMES, AND ITS ABOUT TIME vs. VALUE</vt:lpstr>
      <vt:lpstr>PowerPoint Presentation</vt:lpstr>
      <vt:lpstr>WE OFTEN TRIVIALIZE GAMES AND PLAY, BUT THE WAY WE SPEND OUR TIME, AND HOW WE THINK ABOUT IT, IS CRITICAL TO OUR UNDERSTANDING OF CULTURE, SELF, and TECHNOLOGY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677</cp:revision>
  <dcterms:created xsi:type="dcterms:W3CDTF">2009-06-02T00:38:38Z</dcterms:created>
  <dcterms:modified xsi:type="dcterms:W3CDTF">2026-04-21T18:10:50Z</dcterms:modified>
</cp:coreProperties>
</file>