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557" r:id="rId2"/>
    <p:sldId id="560" r:id="rId3"/>
    <p:sldId id="558" r:id="rId4"/>
    <p:sldId id="559" r:id="rId5"/>
    <p:sldId id="562" r:id="rId6"/>
    <p:sldId id="561" r:id="rId7"/>
    <p:sldId id="563" r:id="rId8"/>
    <p:sldId id="5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Phelps" initials="AP" lastIdx="1" clrIdx="0">
    <p:extLst>
      <p:ext uri="{19B8F6BF-5375-455C-9EA6-DF929625EA0E}">
        <p15:presenceInfo xmlns:p15="http://schemas.microsoft.com/office/powerpoint/2012/main" userId="S::phelps@american.edu::9c5dcb8b-56b1-40ce-b88d-d8068bb07c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2CF8"/>
    <a:srgbClr val="CD0110"/>
    <a:srgbClr val="FF00FF"/>
    <a:srgbClr val="FF99FF"/>
    <a:srgbClr val="82F1F9"/>
    <a:srgbClr val="E25A24"/>
    <a:srgbClr val="266998"/>
    <a:srgbClr val="1683C3"/>
    <a:srgbClr val="317AC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37" autoAdjust="0"/>
    <p:restoredTop sz="61027" autoAdjust="0"/>
  </p:normalViewPr>
  <p:slideViewPr>
    <p:cSldViewPr>
      <p:cViewPr varScale="1">
        <p:scale>
          <a:sx n="59" d="100"/>
          <a:sy n="59" d="100"/>
        </p:scale>
        <p:origin x="67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3:2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5504,'5'-16'2112,"0"7"-1664,18 1-256,-13 4-160,9-1-800,4-2-224,10 2-1056,6-4-416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3:2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9216,'-17'-18'3424,"12"18"-2656,5 5-384,0-5-256,8 0-416,3 4 32,3-1-288,0 3-64,0-6 320,0 0-992,5-6-384,5 3-1248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9-17T16:07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 10752,'-28'-16'4032,"23"11"-3136,5 10-320,0-5-321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5283-B290-4C9D-A495-3625915AE055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0A4E-9BF1-4BAD-84B0-B89A8DE86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4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 from HEVGA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1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50A4E-9BF1-4BAD-84B0-B89A8DE868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8D09C3F4-52B8-4334-B4BD-1798F76EF53A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622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3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D09C3F4-52B8-4334-B4BD-1798F76EF53A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7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8D09C3F4-52B8-4334-B4BD-1798F76EF53A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6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5/5/25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88B8F225-409F-4EC5-AFE7-6700A3118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447800" y="6096000"/>
            <a:ext cx="6629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sz="1200" baseline="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ANDREW PHELPS</a:t>
            </a:r>
          </a:p>
          <a:p>
            <a:pPr algn="l"/>
            <a:r>
              <a:rPr lang="en-US" sz="1200" baseline="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ANDYWORLD.IO </a:t>
            </a:r>
          </a:p>
          <a:p>
            <a:pPr algn="l"/>
            <a:r>
              <a:rPr lang="en-US" sz="1200" baseline="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@ANDYMPHELPS</a:t>
            </a:r>
            <a:endParaRPr lang="en-US" sz="1200" dirty="0">
              <a:solidFill>
                <a:schemeClr val="tx2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6A19B-1B38-4550-810C-3C51B44FB7D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6000"/>
            <a:ext cx="1066800" cy="555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6D98-126E-4236-8D46-CA16B3B7F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474" y="6069787"/>
            <a:ext cx="532926" cy="5596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14A78FE-84BE-E847-891D-85EFC36BF21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62901"/>
            <a:ext cx="990600" cy="5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67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7.jpeg"/><Relationship Id="rId7" Type="http://schemas.openxmlformats.org/officeDocument/2006/relationships/image" Target="../media/image10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020.png"/><Relationship Id="rId4" Type="http://schemas.openxmlformats.org/officeDocument/2006/relationships/customXml" Target="../ink/ink1.xml"/><Relationship Id="rId9" Type="http://schemas.openxmlformats.org/officeDocument/2006/relationships/image" Target="../media/image10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ck tower in a city&#10;&#10;AI-generated content may be incorrect.">
            <a:extLst>
              <a:ext uri="{FF2B5EF4-FFF2-40B4-BE49-F238E27FC236}">
                <a16:creationId xmlns:a16="http://schemas.microsoft.com/office/drawing/2014/main" id="{F6A36747-506F-A4EC-D51C-A35F40B47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8" b="30174"/>
          <a:stretch/>
        </p:blipFill>
        <p:spPr>
          <a:xfrm>
            <a:off x="48162" y="21771"/>
            <a:ext cx="12187142" cy="34414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C125D9-D7D7-46BF-BF1B-08D7BFE3740D}"/>
              </a:ext>
            </a:extLst>
          </p:cNvPr>
          <p:cNvSpPr/>
          <p:nvPr/>
        </p:nvSpPr>
        <p:spPr>
          <a:xfrm>
            <a:off x="-13242" y="1"/>
            <a:ext cx="12248158" cy="356137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3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7459" y="4292585"/>
            <a:ext cx="10205941" cy="165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Andrew M. Phelps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Professor, Film &amp; Media Arts, School of Communication, American University, USA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Director, American University Game Center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Visiting Faculty, Department of Game Design, Uppsala University, Gotland Sweden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</a:rPr>
              <a:t>President, Higher Education Video Game Alliance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01" y="4357372"/>
            <a:ext cx="1371600" cy="1371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E89B14-FE1F-48C1-8E7D-F0682AC312F6}"/>
              </a:ext>
            </a:extLst>
          </p:cNvPr>
          <p:cNvSpPr/>
          <p:nvPr/>
        </p:nvSpPr>
        <p:spPr>
          <a:xfrm>
            <a:off x="196104" y="1860646"/>
            <a:ext cx="11947846" cy="148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:</a:t>
            </a:r>
            <a:endParaRPr lang="en-US" sz="199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5348" y="2342111"/>
            <a:ext cx="12186641" cy="858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Pushing Boundaries in Academia </a:t>
            </a:r>
          </a:p>
          <a:p>
            <a:pPr algn="ctr"/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(with games)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1" y="3547296"/>
            <a:ext cx="12199877" cy="981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E51F48-5912-43BA-A933-3B7F64ACAD4A}"/>
              </a:ext>
            </a:extLst>
          </p:cNvPr>
          <p:cNvSpPr/>
          <p:nvPr/>
        </p:nvSpPr>
        <p:spPr>
          <a:xfrm>
            <a:off x="0" y="4038600"/>
            <a:ext cx="12224418" cy="981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6E26B-8468-4C30-BA9F-64A6ED69193E}"/>
              </a:ext>
            </a:extLst>
          </p:cNvPr>
          <p:cNvSpPr/>
          <p:nvPr/>
        </p:nvSpPr>
        <p:spPr>
          <a:xfrm>
            <a:off x="0" y="3603403"/>
            <a:ext cx="12192000" cy="463142"/>
          </a:xfrm>
          <a:prstGeom prst="rect">
            <a:avLst/>
          </a:prstGeom>
          <a:gradFill>
            <a:gsLst>
              <a:gs pos="0">
                <a:srgbClr val="FF0000"/>
              </a:gs>
              <a:gs pos="71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More than Just a Game 2025| May 2025 | London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470C04A-9062-8440-97E6-A8AB2B6C5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6056352"/>
            <a:ext cx="800100" cy="576816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417B61-603F-FD48-B3AD-614717356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572000"/>
            <a:ext cx="2590800" cy="10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6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83C4-A01B-5FB3-29B8-3468F292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4373"/>
            <a:ext cx="11277600" cy="1293028"/>
          </a:xfrm>
        </p:spPr>
        <p:txBody>
          <a:bodyPr/>
          <a:lstStyle/>
          <a:p>
            <a:r>
              <a:rPr lang="en-US" dirty="0"/>
              <a:t>2005-2025 GAMES EXPLODED IN ACADEMIA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E2C6-4AD8-6404-190A-564C26973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Between 2010 and 2023, the number of postsecondary credentials in video games offered in the United States and Canada grew by more than ten times.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Canada, the number of postsecondary games-related credentials increased almost tenfold, from 35 in 2010, to at least 318 ten years later.2 In 2020, there were at least 671 games or games-related postsecondary credentials in California alone.3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- The HEVGA 2025 Report on University Games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esk with a computer and several colorful pictures on the wall&#10;&#10;AI-generated content may be incorrect.">
            <a:extLst>
              <a:ext uri="{FF2B5EF4-FFF2-40B4-BE49-F238E27FC236}">
                <a16:creationId xmlns:a16="http://schemas.microsoft.com/office/drawing/2014/main" id="{B2AFC935-230C-ACB2-FCAB-10E4D18E5D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10" b="12915"/>
          <a:stretch/>
        </p:blipFill>
        <p:spPr>
          <a:xfrm>
            <a:off x="0" y="1"/>
            <a:ext cx="12192000" cy="5867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56405C-FA0C-2DCB-A5F3-4B801EADEA6D}"/>
              </a:ext>
            </a:extLst>
          </p:cNvPr>
          <p:cNvSpPr/>
          <p:nvPr/>
        </p:nvSpPr>
        <p:spPr>
          <a:xfrm flipV="1">
            <a:off x="-56158" y="0"/>
            <a:ext cx="12248158" cy="3886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E485F-CFCD-D665-1A9F-311129E6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/>
              <a:t>Games BROUGHT ACADEMIA TOGETHER</a:t>
            </a:r>
            <a:br>
              <a:rPr lang="en-US" dirty="0"/>
            </a:br>
            <a:r>
              <a:rPr lang="en-US" dirty="0"/>
              <a:t>(in the weirdest of ways)</a:t>
            </a:r>
          </a:p>
        </p:txBody>
      </p:sp>
    </p:spTree>
    <p:extLst>
      <p:ext uri="{BB962C8B-B14F-4D97-AF65-F5344CB8AC3E}">
        <p14:creationId xmlns:p14="http://schemas.microsoft.com/office/powerpoint/2010/main" val="415215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3CBF-2848-9289-1BD2-B0FF9247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/>
              <a:t>GAMES PUSHED OTHER FIELDS FORWARD</a:t>
            </a:r>
          </a:p>
        </p:txBody>
      </p:sp>
      <p:pic>
        <p:nvPicPr>
          <p:cNvPr id="5" name="Picture 4" descr="A computer screen shot of a cell model&#10;&#10;AI-generated content may be incorrect.">
            <a:extLst>
              <a:ext uri="{FF2B5EF4-FFF2-40B4-BE49-F238E27FC236}">
                <a16:creationId xmlns:a16="http://schemas.microsoft.com/office/drawing/2014/main" id="{300EBDE5-27E0-6ECC-08C9-AD444056C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1068"/>
            <a:ext cx="7010400" cy="3944627"/>
          </a:xfrm>
          <a:prstGeom prst="rect">
            <a:avLst/>
          </a:prstGeom>
        </p:spPr>
      </p:pic>
      <p:pic>
        <p:nvPicPr>
          <p:cNvPr id="7" name="Picture 6" descr="A child smiling at a computer&#10;&#10;AI-generated content may be incorrect.">
            <a:extLst>
              <a:ext uri="{FF2B5EF4-FFF2-40B4-BE49-F238E27FC236}">
                <a16:creationId xmlns:a16="http://schemas.microsoft.com/office/drawing/2014/main" id="{706A15D9-F7EC-A59D-C455-5C51043C6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76399"/>
            <a:ext cx="5334000" cy="39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8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83CC-BE41-CF0D-1C8B-162FE070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ACADEMIA PUSHED GAMES TECH INTO INTERESTING PLACES</a:t>
            </a:r>
          </a:p>
        </p:txBody>
      </p:sp>
      <p:pic>
        <p:nvPicPr>
          <p:cNvPr id="5" name="Picture 4" descr="A person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0B3B34D1-ADD3-9BF2-DFEC-0FBDB273A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4" b="28785"/>
          <a:stretch/>
        </p:blipFill>
        <p:spPr>
          <a:xfrm>
            <a:off x="0" y="2209801"/>
            <a:ext cx="12192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8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007D-30FB-399E-0B50-E0D36D7A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ACADEMIA PUSHED BOUNDARIES IN ECONOMIC DEVELOPMENT</a:t>
            </a:r>
          </a:p>
        </p:txBody>
      </p:sp>
      <p:pic>
        <p:nvPicPr>
          <p:cNvPr id="5" name="Content Placeholder 4" descr="A close-up of a newspaper&#10;&#10;AI-generated content may be incorrect.">
            <a:extLst>
              <a:ext uri="{FF2B5EF4-FFF2-40B4-BE49-F238E27FC236}">
                <a16:creationId xmlns:a16="http://schemas.microsoft.com/office/drawing/2014/main" id="{58193260-C1F0-A875-9247-11A6B64D5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21"/>
            <a:ext cx="3832110" cy="2920979"/>
          </a:xfrm>
        </p:spPr>
      </p:pic>
      <p:pic>
        <p:nvPicPr>
          <p:cNvPr id="7" name="Picture 6" descr="A newspaper with blue circles and white text&#10;&#10;AI-generated content may be incorrect.">
            <a:extLst>
              <a:ext uri="{FF2B5EF4-FFF2-40B4-BE49-F238E27FC236}">
                <a16:creationId xmlns:a16="http://schemas.microsoft.com/office/drawing/2014/main" id="{7EF4AB70-72AF-34CD-D1B0-E1015E6C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47" y="2413021"/>
            <a:ext cx="3832110" cy="2920979"/>
          </a:xfrm>
          <a:prstGeom prst="rect">
            <a:avLst/>
          </a:prstGeom>
        </p:spPr>
      </p:pic>
      <p:pic>
        <p:nvPicPr>
          <p:cNvPr id="9" name="Picture 8" descr="A close-up of a newspaper&#10;&#10;AI-generated content may be incorrect.">
            <a:extLst>
              <a:ext uri="{FF2B5EF4-FFF2-40B4-BE49-F238E27FC236}">
                <a16:creationId xmlns:a16="http://schemas.microsoft.com/office/drawing/2014/main" id="{7F21FC4C-E221-B355-80F0-BDF7079CC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86" y="2413021"/>
            <a:ext cx="3798814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04B1-95E0-00E9-C6C3-B0D86646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US" dirty="0"/>
              <a:t>AND HOW GAMES ARE GOING TO PUSH AI TO BE BETTER AND MORE USABLE</a:t>
            </a: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8F7D2D7-1417-B9A8-2341-365C23F84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5638800" cy="3178327"/>
          </a:xfrm>
          <a:prstGeom prst="rect">
            <a:avLst/>
          </a:prstGeom>
        </p:spPr>
      </p:pic>
      <p:pic>
        <p:nvPicPr>
          <p:cNvPr id="7" name="Picture 6" descr="A screenshot of a research page&#10;&#10;AI-generated content may be incorrect.">
            <a:extLst>
              <a:ext uri="{FF2B5EF4-FFF2-40B4-BE49-F238E27FC236}">
                <a16:creationId xmlns:a16="http://schemas.microsoft.com/office/drawing/2014/main" id="{29674991-6549-7C34-7B1D-D72C57924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2304385"/>
            <a:ext cx="4502982" cy="31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2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F0A8FB-3C70-404E-B1AC-15FDC56C47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0" y="1913965"/>
            <a:ext cx="12176165" cy="3877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728F92-B8BF-47DF-AB4A-239543B79B67}"/>
                  </a:ext>
                </a:extLst>
              </p14:cNvPr>
              <p14:cNvContentPartPr/>
              <p14:nvPr/>
            </p14:nvContentPartPr>
            <p14:xfrm>
              <a:off x="9962056" y="2328374"/>
              <a:ext cx="56880" cy="2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728F92-B8BF-47DF-AB4A-239543B79B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53416" y="2319734"/>
                <a:ext cx="74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BBCDD99-E9BD-49E8-8DDE-728ED3C21CAF}"/>
                  </a:ext>
                </a:extLst>
              </p14:cNvPr>
              <p14:cNvContentPartPr/>
              <p14:nvPr/>
            </p14:nvContentPartPr>
            <p14:xfrm>
              <a:off x="10139536" y="2387774"/>
              <a:ext cx="43200" cy="6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BCDD99-E9BD-49E8-8DDE-728ED3C21C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30896" y="2378774"/>
                <a:ext cx="6084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1E04459B-77E0-4E93-B581-751442D7DA5B}"/>
              </a:ext>
            </a:extLst>
          </p:cNvPr>
          <p:cNvSpPr/>
          <p:nvPr/>
        </p:nvSpPr>
        <p:spPr>
          <a:xfrm>
            <a:off x="-10459" y="-1"/>
            <a:ext cx="12197064" cy="19139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EF650A6-00DE-4A82-99D4-1267A4D1DAA9}"/>
                  </a:ext>
                </a:extLst>
              </p14:cNvPr>
              <p14:cNvContentPartPr/>
              <p14:nvPr/>
            </p14:nvContentPartPr>
            <p14:xfrm>
              <a:off x="4967275" y="946334"/>
              <a:ext cx="12240" cy="7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EF650A6-00DE-4A82-99D4-1267A4D1DA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8275" y="937694"/>
                <a:ext cx="29880" cy="2556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CA8EC058-F3D3-4E5F-9283-49488EB574B1}"/>
              </a:ext>
            </a:extLst>
          </p:cNvPr>
          <p:cNvSpPr txBox="1"/>
          <p:nvPr/>
        </p:nvSpPr>
        <p:spPr>
          <a:xfrm>
            <a:off x="-20919" y="1371600"/>
            <a:ext cx="12228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ANDYWORLD.IO | PROFESSORANDREWPHELPS.NET | @ANDYMPHELPS | ANDYMPHELPS@GMAIL.COM</a:t>
            </a:r>
          </a:p>
          <a:p>
            <a:pPr algn="ctr"/>
            <a:endParaRPr lang="en-US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A622C22-96FE-455C-9B77-6091407AB65C}"/>
              </a:ext>
            </a:extLst>
          </p:cNvPr>
          <p:cNvCxnSpPr>
            <a:cxnSpLocks/>
          </p:cNvCxnSpPr>
          <p:nvPr/>
        </p:nvCxnSpPr>
        <p:spPr>
          <a:xfrm>
            <a:off x="-5064" y="1219200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40A3F19-CFC8-4019-9B25-87CBBB28B508}"/>
              </a:ext>
            </a:extLst>
          </p:cNvPr>
          <p:cNvCxnSpPr>
            <a:cxnSpLocks/>
          </p:cNvCxnSpPr>
          <p:nvPr/>
        </p:nvCxnSpPr>
        <p:spPr>
          <a:xfrm>
            <a:off x="0" y="1913964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AE0FC50-91FF-45C3-BCBC-2315CF014985}"/>
              </a:ext>
            </a:extLst>
          </p:cNvPr>
          <p:cNvCxnSpPr>
            <a:cxnSpLocks/>
          </p:cNvCxnSpPr>
          <p:nvPr/>
        </p:nvCxnSpPr>
        <p:spPr>
          <a:xfrm>
            <a:off x="-10459" y="5791200"/>
            <a:ext cx="12197064" cy="0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649D9-33DC-4E50-9F5F-013FB73F352D}"/>
              </a:ext>
            </a:extLst>
          </p:cNvPr>
          <p:cNvSpPr/>
          <p:nvPr/>
        </p:nvSpPr>
        <p:spPr>
          <a:xfrm>
            <a:off x="-17532" y="4965807"/>
            <a:ext cx="12199092" cy="838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</a:schemeClr>
                </a:solidFill>
              </a:rPr>
              <a:t>Thanks &amp; Questions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38947A-8882-4CBF-8A21-C5FA875B722D}"/>
              </a:ext>
            </a:extLst>
          </p:cNvPr>
          <p:cNvCxnSpPr/>
          <p:nvPr/>
        </p:nvCxnSpPr>
        <p:spPr>
          <a:xfrm>
            <a:off x="-17532" y="5804007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905E48-5467-401A-A173-CFD7F7B0B0AB}"/>
              </a:ext>
            </a:extLst>
          </p:cNvPr>
          <p:cNvCxnSpPr/>
          <p:nvPr/>
        </p:nvCxnSpPr>
        <p:spPr>
          <a:xfrm>
            <a:off x="-17532" y="4972895"/>
            <a:ext cx="121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7571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44310</TotalTime>
  <Words>225</Words>
  <Application>Microsoft Macintosh PowerPoint</Application>
  <PresentationFormat>Widescreen</PresentationFormat>
  <Paragraphs>27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Vapor Trail</vt:lpstr>
      <vt:lpstr>PowerPoint Presentation</vt:lpstr>
      <vt:lpstr>2005-2025 GAMES EXPLODED IN ACADEMIA</vt:lpstr>
      <vt:lpstr>Games BROUGHT ACADEMIA TOGETHER (in the weirdest of ways)</vt:lpstr>
      <vt:lpstr>GAMES PUSHED OTHER FIELDS FORWARD</vt:lpstr>
      <vt:lpstr>ACADEMIA PUSHED GAMES TECH INTO INTERESTING PLACES</vt:lpstr>
      <vt:lpstr>ACADEMIA PUSHED BOUNDARIES IN ECONOMIC DEVELOPMENT</vt:lpstr>
      <vt:lpstr>AND HOW GAMES ARE GOING TO PUSH AI TO BE BETTER AND MORE USABLE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Andy Phelps</cp:lastModifiedBy>
  <cp:revision>665</cp:revision>
  <dcterms:created xsi:type="dcterms:W3CDTF">2009-06-02T00:38:38Z</dcterms:created>
  <dcterms:modified xsi:type="dcterms:W3CDTF">2025-05-06T14:46:49Z</dcterms:modified>
</cp:coreProperties>
</file>