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6"/>
  </p:notesMasterIdLst>
  <p:sldIdLst>
    <p:sldId id="557" r:id="rId2"/>
    <p:sldId id="394" r:id="rId3"/>
    <p:sldId id="558" r:id="rId4"/>
    <p:sldId id="559" r:id="rId5"/>
    <p:sldId id="562" r:id="rId6"/>
    <p:sldId id="563" r:id="rId7"/>
    <p:sldId id="568" r:id="rId8"/>
    <p:sldId id="564" r:id="rId9"/>
    <p:sldId id="565" r:id="rId10"/>
    <p:sldId id="560" r:id="rId11"/>
    <p:sldId id="561" r:id="rId12"/>
    <p:sldId id="566" r:id="rId13"/>
    <p:sldId id="567" r:id="rId14"/>
    <p:sldId id="52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Phelps" initials="AP" lastIdx="1" clrIdx="0">
    <p:extLst>
      <p:ext uri="{19B8F6BF-5375-455C-9EA6-DF929625EA0E}">
        <p15:presenceInfo xmlns:p15="http://schemas.microsoft.com/office/powerpoint/2012/main" userId="S::phelps@american.edu::9c5dcb8b-56b1-40ce-b88d-d8068bb07c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a:srgbClr val="FF00FF"/>
    <a:srgbClr val="FF99FF"/>
    <a:srgbClr val="82F1F9"/>
    <a:srgbClr val="CD0110"/>
    <a:srgbClr val="FF2CF8"/>
    <a:srgbClr val="E25A24"/>
    <a:srgbClr val="266998"/>
    <a:srgbClr val="1683C3"/>
    <a:srgbClr val="317ACA"/>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990" autoAdjust="0"/>
    <p:restoredTop sz="61003" autoAdjust="0"/>
  </p:normalViewPr>
  <p:slideViewPr>
    <p:cSldViewPr>
      <p:cViewPr varScale="1">
        <p:scale>
          <a:sx n="73" d="100"/>
          <a:sy n="73" d="100"/>
        </p:scale>
        <p:origin x="944" y="192"/>
      </p:cViewPr>
      <p:guideLst>
        <p:guide orient="horz" pos="2160"/>
        <p:guide pos="3840"/>
      </p:guideLst>
    </p:cSldViewPr>
  </p:slideViewPr>
  <p:outlineViewPr>
    <p:cViewPr>
      <p:scale>
        <a:sx n="33" d="100"/>
        <a:sy n="33" d="100"/>
      </p:scale>
      <p:origin x="0" y="0"/>
    </p:cViewPr>
  </p:outlin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4.769"/>
    </inkml:context>
    <inkml:brush xml:id="br0">
      <inkml:brushProperty name="width" value="0.05" units="cm"/>
      <inkml:brushProperty name="height" value="0.05" units="cm"/>
    </inkml:brush>
  </inkml:definitions>
  <inkml:trace contextRef="#ctx0" brushRef="#br0">1 64 5504,'5'-16'2112,"0"7"-1664,18 1-256,-13 4-160,9-1-800,4-2-224,10 2-1056,6-4-416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5.640"/>
    </inkml:context>
    <inkml:brush xml:id="br0">
      <inkml:brushProperty name="width" value="0.05" units="cm"/>
      <inkml:brushProperty name="height" value="0.05" units="cm"/>
    </inkml:brush>
  </inkml:definitions>
  <inkml:trace contextRef="#ctx0" brushRef="#br0">23 18 9216,'-17'-18'3424,"12"18"-2656,5 5-384,0-5-256,8 0-416,3 4 32,3-1-288,0 3-64,0-6 320,0 0-992,5-6-384,5 3-1248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7:15.402"/>
    </inkml:context>
    <inkml:brush xml:id="br0">
      <inkml:brushProperty name="width" value="0.05" units="cm"/>
      <inkml:brushProperty name="height" value="0.05" units="cm"/>
    </inkml:brush>
  </inkml:definitions>
  <inkml:trace contextRef="#ctx0" brushRef="#br0">33 22 10752,'-28'-16'4032,"23"11"-3136,5 10-320,0-5-321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ED5283-B290-4C9D-A495-3625915AE055}" type="datetimeFigureOut">
              <a:rPr lang="en-US" smtClean="0"/>
              <a:t>4/7/22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150A4E-9BF1-4BAD-84B0-B89A8DE868A6}" type="slidenum">
              <a:rPr lang="en-US" smtClean="0"/>
              <a:t>‹#›</a:t>
            </a:fld>
            <a:endParaRPr lang="en-US"/>
          </a:p>
        </p:txBody>
      </p:sp>
    </p:spTree>
    <p:extLst>
      <p:ext uri="{BB962C8B-B14F-4D97-AF65-F5344CB8AC3E}">
        <p14:creationId xmlns:p14="http://schemas.microsoft.com/office/powerpoint/2010/main" val="1244041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ress.etc.cmu.edu/index.php/product/well-played-retrospectiv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a:t>
            </a:fld>
            <a:endParaRPr lang="en-US"/>
          </a:p>
        </p:txBody>
      </p:sp>
    </p:spTree>
    <p:extLst>
      <p:ext uri="{BB962C8B-B14F-4D97-AF65-F5344CB8AC3E}">
        <p14:creationId xmlns:p14="http://schemas.microsoft.com/office/powerpoint/2010/main" val="1919923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Activision | Blizzard walkout was yet another highlight of the misogyny and sexism that runs rampant through games and games culture. This damages the credibility and engagement with games by other sectors, and it places games as an ‘other’ for which regulation and control are more sought after by legislators and governments as easy political points in democratic arenas, or conversely as ‘ruining’ children re: playtime and socialization in conservative areas.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People have figured out that games industry has done pretty darn well during all of this, better than, well almost everyone. So there will be some scrutiny of how any of that money goes to public good rather than only shareholders. (There will also be scrutiny by shareholders…) – DESPERATE PLEA FOR R&amp;D?</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There is a perception there are ‘too many games’ – this is NOT true, we’re actually in a content glut, but what is happening because some games are so lucrative right now is there are large numbers of copies of basically the SAME game, rather than studios really innovating, and this is dangerous because people get bored and sales slump until someone does something amazing again.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could ignore 40 years of research into games and virtual worlds and jump on the “new” metaverse in ways where most people think the metaverse is complete garbage right now. Apparently including Elon Musk, whatever that means.</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could rush to market with unproven tech and destroy a lot of public trust: The blockchain system running the popular NFT game </a:t>
            </a:r>
            <a:r>
              <a:rPr lang="en-US" sz="1200" b="0" i="0" kern="1200" dirty="0" err="1">
                <a:solidFill>
                  <a:schemeClr val="tx1"/>
                </a:solidFill>
                <a:effectLst/>
                <a:latin typeface="+mn-lt"/>
                <a:ea typeface="+mn-ea"/>
                <a:cs typeface="+mn-cs"/>
              </a:rPr>
              <a:t>Axie</a:t>
            </a:r>
            <a:r>
              <a:rPr lang="en-US" sz="1200" b="0" i="0" kern="1200" dirty="0">
                <a:solidFill>
                  <a:schemeClr val="tx1"/>
                </a:solidFill>
                <a:effectLst/>
                <a:latin typeface="+mn-lt"/>
                <a:ea typeface="+mn-ea"/>
                <a:cs typeface="+mn-cs"/>
              </a:rPr>
              <a:t> Infinity has been hacked in a digital heist of around $625 million in digital assets.</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11</a:t>
            </a:fld>
            <a:endParaRPr lang="en-US"/>
          </a:p>
        </p:txBody>
      </p:sp>
    </p:spTree>
    <p:extLst>
      <p:ext uri="{BB962C8B-B14F-4D97-AF65-F5344CB8AC3E}">
        <p14:creationId xmlns:p14="http://schemas.microsoft.com/office/powerpoint/2010/main" val="2937157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Metaverse: What if instead of focusing on what we can BUY and what we can OWN in the metaverse, we looked at WHO we could MEET and WHAT we could LEARN?</a:t>
            </a:r>
          </a:p>
          <a:p>
            <a:endParaRPr lang="en-US" dirty="0"/>
          </a:p>
          <a:p>
            <a:r>
              <a:rPr lang="en-US" dirty="0"/>
              <a:t>Content Moderation: What if instead of sidestepping content moderation and seeking to avoid entanglement we really thought about how to use games and virtual worlds to HELP IMPROVE THE REAL ONE? What if instead of walled gardens we specifically tried to build into games scenarios that got us all to learn a little more about other cultures, other people, and other ways of thinking?</a:t>
            </a:r>
          </a:p>
          <a:p>
            <a:endParaRPr lang="en-US" dirty="0"/>
          </a:p>
          <a:p>
            <a:r>
              <a:rPr lang="en-US" dirty="0"/>
              <a:t>Post-Pandemic: What if we really tried to remember WHAT GAMES DID FOR US during the pandemic and to CARRY THOSE LESSONS FORWARD, to deeply consider the role of games in our society, to continue to RESEARCH and GROW OUR UNDERSTANDING of games and media and their role in being human. </a:t>
            </a:r>
          </a:p>
          <a:p>
            <a:endParaRPr lang="en-US" dirty="0"/>
          </a:p>
          <a:p>
            <a:r>
              <a:rPr lang="en-US" dirty="0"/>
              <a:t>Political Power and Changemaking: What if we APPLIED GAMES to our most serious problems, our most vexing issues, and our widest divides to bring people TOGETHER, to find NEW SOLUTIONS, and to give POWER and VOICE to players and creators alike all over the world.</a:t>
            </a:r>
          </a:p>
          <a:p>
            <a:endParaRPr lang="en-US" dirty="0"/>
          </a:p>
          <a:p>
            <a:r>
              <a:rPr lang="en-US" dirty="0"/>
              <a:t>https://</a:t>
            </a:r>
            <a:r>
              <a:rPr lang="en-US" dirty="0" err="1"/>
              <a:t>www.playstationlifestyle.net</a:t>
            </a:r>
            <a:r>
              <a:rPr lang="en-US" dirty="0"/>
              <a:t>/2022/03/22/</a:t>
            </a:r>
            <a:r>
              <a:rPr lang="en-US" dirty="0" err="1"/>
              <a:t>fortnite</a:t>
            </a:r>
            <a:r>
              <a:rPr lang="en-US" dirty="0"/>
              <a:t>-</a:t>
            </a:r>
            <a:r>
              <a:rPr lang="en-US" dirty="0" err="1"/>
              <a:t>ukraine</a:t>
            </a:r>
            <a:r>
              <a:rPr lang="en-US" dirty="0"/>
              <a:t>-donations-relief-epic-games/</a:t>
            </a:r>
          </a:p>
          <a:p>
            <a:endParaRPr lang="en-US" dirty="0"/>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12</a:t>
            </a:fld>
            <a:endParaRPr lang="en-US"/>
          </a:p>
        </p:txBody>
      </p:sp>
    </p:spTree>
    <p:extLst>
      <p:ext uri="{BB962C8B-B14F-4D97-AF65-F5344CB8AC3E}">
        <p14:creationId xmlns:p14="http://schemas.microsoft.com/office/powerpoint/2010/main" val="3875671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incredible experiences I was a part of at RIT was meeting Riley through the Make-A-Wish foundation. What Make-a-Wish does is fulfill wishes of terminally ill children. Riley was a gamer, and so we built him a custom gaming rig, created custom wallpapers for all his favorite games, got him some signed copies of things and notes and swag from developers, and gifted this all to him on-site at our game lab at the MAGIC Center. </a:t>
            </a:r>
          </a:p>
          <a:p>
            <a:endParaRPr lang="en-US" dirty="0"/>
          </a:p>
          <a:p>
            <a:r>
              <a:rPr lang="en-US" dirty="0"/>
              <a:t>Then we arranged for him to go over and have a behind the scenes 1:1 tour at the Strong National Museum of Play looking at how games get made. He and his entire family had such a wonderful, amazing day.</a:t>
            </a:r>
          </a:p>
          <a:p>
            <a:endParaRPr lang="en-US" dirty="0"/>
          </a:p>
          <a:p>
            <a:r>
              <a:rPr lang="en-US" dirty="0"/>
              <a:t>Riley died of brain cancer the following year.</a:t>
            </a:r>
          </a:p>
          <a:p>
            <a:endParaRPr lang="en-US" dirty="0"/>
          </a:p>
          <a:p>
            <a:r>
              <a:rPr lang="en-US" dirty="0"/>
              <a:t>And I note this to remind us all that games, in the end, are not about rules or tactics or hardware or IP or money, they are MAGIC, and what they mean to our players is ultimately incalculable. </a:t>
            </a:r>
          </a:p>
          <a:p>
            <a:endParaRPr lang="en-US" dirty="0"/>
          </a:p>
          <a:p>
            <a:r>
              <a:rPr lang="en-US" dirty="0"/>
              <a:t>I think it’s important that we all remember that from time to time. Maybe especially now.</a:t>
            </a:r>
          </a:p>
          <a:p>
            <a:r>
              <a:rPr lang="en-US" dirty="0"/>
              <a:t> </a:t>
            </a:r>
          </a:p>
        </p:txBody>
      </p:sp>
      <p:sp>
        <p:nvSpPr>
          <p:cNvPr id="4" name="Slide Number Placeholder 3"/>
          <p:cNvSpPr>
            <a:spLocks noGrp="1"/>
          </p:cNvSpPr>
          <p:nvPr>
            <p:ph type="sldNum" sz="quarter" idx="5"/>
          </p:nvPr>
        </p:nvSpPr>
        <p:spPr/>
        <p:txBody>
          <a:bodyPr/>
          <a:lstStyle/>
          <a:p>
            <a:fld id="{22150A4E-9BF1-4BAD-84B0-B89A8DE868A6}" type="slidenum">
              <a:rPr lang="en-US" smtClean="0"/>
              <a:t>13</a:t>
            </a:fld>
            <a:endParaRPr lang="en-US"/>
          </a:p>
        </p:txBody>
      </p:sp>
    </p:spTree>
    <p:extLst>
      <p:ext uri="{BB962C8B-B14F-4D97-AF65-F5344CB8AC3E}">
        <p14:creationId xmlns:p14="http://schemas.microsoft.com/office/powerpoint/2010/main" val="573670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14</a:t>
            </a:fld>
            <a:endParaRPr lang="en-US"/>
          </a:p>
        </p:txBody>
      </p:sp>
    </p:spTree>
    <p:extLst>
      <p:ext uri="{BB962C8B-B14F-4D97-AF65-F5344CB8AC3E}">
        <p14:creationId xmlns:p14="http://schemas.microsoft.com/office/powerpoint/2010/main" val="2211705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Multiple op-eds on how to ‘limit screen time’ and ‘reduce gaming addiction’ and ‘get kids outside’ and so on. A resource: https://</a:t>
            </a:r>
            <a:r>
              <a:rPr lang="en-US" sz="1200" b="0" i="0" kern="1200" dirty="0" err="1">
                <a:solidFill>
                  <a:schemeClr val="tx1"/>
                </a:solidFill>
                <a:effectLst/>
                <a:latin typeface="+mn-lt"/>
                <a:ea typeface="+mn-ea"/>
                <a:cs typeface="+mn-cs"/>
              </a:rPr>
              <a:t>www.nytimes.com</a:t>
            </a:r>
            <a:r>
              <a:rPr lang="en-US" sz="1200" b="0" i="0" kern="1200" dirty="0">
                <a:solidFill>
                  <a:schemeClr val="tx1"/>
                </a:solidFill>
                <a:effectLst/>
                <a:latin typeface="+mn-lt"/>
                <a:ea typeface="+mn-ea"/>
                <a:cs typeface="+mn-cs"/>
              </a:rPr>
              <a:t>/2020/07/27/parenting/children-screen-time-games-</a:t>
            </a:r>
            <a:r>
              <a:rPr lang="en-US" sz="1200" b="0" i="0" kern="1200" dirty="0" err="1">
                <a:solidFill>
                  <a:schemeClr val="tx1"/>
                </a:solidFill>
                <a:effectLst/>
                <a:latin typeface="+mn-lt"/>
                <a:ea typeface="+mn-ea"/>
                <a:cs typeface="+mn-cs"/>
              </a:rPr>
              <a:t>phones.html</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Trump charged the Dept of Education with a School Safety Report in the wake of the shooting at the Marjory Stoneman Douglas High School in Parkland, Florida in 2018. Seventeen students and staff members were killed and 17 others were injured in the shooting. Instead of debates on gun control, this led to a meeting at the white house with the president and multiple CEOs and top execs of the games and media industry.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Chassidy, 19, is better known as Cupcake online, where she streams herself playing Overwatch almost daily live on Twitch, recording and rebroadcasting the hate, discrimination, and abuse of playing online games as a woman. https://</a:t>
            </a:r>
            <a:r>
              <a:rPr lang="en-US" sz="1200" b="0" i="0" kern="1200" dirty="0" err="1">
                <a:solidFill>
                  <a:schemeClr val="tx1"/>
                </a:solidFill>
                <a:effectLst/>
                <a:latin typeface="+mn-lt"/>
                <a:ea typeface="+mn-ea"/>
                <a:cs typeface="+mn-cs"/>
              </a:rPr>
              <a:t>www.buzzfeednews.com</a:t>
            </a:r>
            <a:r>
              <a:rPr lang="en-US" sz="1200" b="0" i="0" kern="1200" dirty="0">
                <a:solidFill>
                  <a:schemeClr val="tx1"/>
                </a:solidFill>
                <a:effectLst/>
                <a:latin typeface="+mn-lt"/>
                <a:ea typeface="+mn-ea"/>
                <a:cs typeface="+mn-cs"/>
              </a:rPr>
              <a:t>/article/</a:t>
            </a:r>
            <a:r>
              <a:rPr lang="en-US" sz="1200" b="0" i="0" kern="1200" dirty="0" err="1">
                <a:solidFill>
                  <a:schemeClr val="tx1"/>
                </a:solidFill>
                <a:effectLst/>
                <a:latin typeface="+mn-lt"/>
                <a:ea typeface="+mn-ea"/>
                <a:cs typeface="+mn-cs"/>
              </a:rPr>
              <a:t>laurenstrapagiel</a:t>
            </a:r>
            <a:r>
              <a:rPr lang="en-US" sz="1200" b="0" i="0" kern="1200" dirty="0">
                <a:solidFill>
                  <a:schemeClr val="tx1"/>
                </a:solidFill>
                <a:effectLst/>
                <a:latin typeface="+mn-lt"/>
                <a:ea typeface="+mn-ea"/>
                <a:cs typeface="+mn-cs"/>
              </a:rPr>
              <a:t>/overwatch-sexist-harassment</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3</a:t>
            </a:fld>
            <a:endParaRPr lang="en-US"/>
          </a:p>
        </p:txBody>
      </p:sp>
    </p:spTree>
    <p:extLst>
      <p:ext uri="{BB962C8B-B14F-4D97-AF65-F5344CB8AC3E}">
        <p14:creationId xmlns:p14="http://schemas.microsoft.com/office/powerpoint/2010/main" val="1653123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COVID comes along, and everything locks down and it all goes nuts. </a:t>
            </a:r>
          </a:p>
          <a:p>
            <a:endParaRPr lang="en-US" dirty="0"/>
          </a:p>
          <a:p>
            <a:r>
              <a:rPr lang="en-US" dirty="0"/>
              <a:t>In Italy, streaming on Twitch goes up 56% as lockdowns settle in, and the national internet structure cant keep up. All over the world, people start burning through Netflix at a incredible rates. EVERYONE starts playing games – but different kinds of games, on different kinds of devices – It’s time to play on WHATEVER YOU ALREADY HAVE because of shortages on equipment. </a:t>
            </a:r>
          </a:p>
          <a:p>
            <a:endParaRPr lang="en-US" dirty="0"/>
          </a:p>
          <a:p>
            <a:r>
              <a:rPr lang="en-US" dirty="0"/>
              <a:t>We turned to games in a time of anxiety, </a:t>
            </a:r>
            <a:r>
              <a:rPr lang="en-US" dirty="0" err="1"/>
              <a:t>lonliness</a:t>
            </a:r>
            <a:r>
              <a:rPr lang="en-US" dirty="0"/>
              <a:t>, and fear. We turned to games to entertain, to calm, and to inspire.</a:t>
            </a:r>
          </a:p>
          <a:p>
            <a:endParaRPr lang="en-US" dirty="0"/>
          </a:p>
          <a:p>
            <a:r>
              <a:rPr lang="en-US" dirty="0"/>
              <a:t>The WHO ACTUALLY RECCOMENDED video games: https://</a:t>
            </a:r>
            <a:r>
              <a:rPr lang="en-US" dirty="0" err="1"/>
              <a:t>www.businessinsider.com</a:t>
            </a:r>
            <a:r>
              <a:rPr lang="en-US" dirty="0"/>
              <a:t>/who-video-games-coronavirus-pandemic-mental-health-disorder-2020-4 </a:t>
            </a:r>
          </a:p>
          <a:p>
            <a:endParaRPr lang="en-US" dirty="0"/>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4</a:t>
            </a:fld>
            <a:endParaRPr lang="en-US"/>
          </a:p>
        </p:txBody>
      </p:sp>
    </p:spTree>
    <p:extLst>
      <p:ext uri="{BB962C8B-B14F-4D97-AF65-F5344CB8AC3E}">
        <p14:creationId xmlns:p14="http://schemas.microsoft.com/office/powerpoint/2010/main" val="3116618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ANIMAL CROSSING, or CLASSIC WOW, or MINECRAFT, or CALL of DUTY, or TAKE YOUR PICK. BOARD GAME SIMULATOR. D&amp;D on TWITCH. THERE ARE A MILLION EXAMPELS.</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5</a:t>
            </a:fld>
            <a:endParaRPr lang="en-US"/>
          </a:p>
        </p:txBody>
      </p:sp>
    </p:spTree>
    <p:extLst>
      <p:ext uri="{BB962C8B-B14F-4D97-AF65-F5344CB8AC3E}">
        <p14:creationId xmlns:p14="http://schemas.microsoft.com/office/powerpoint/2010/main" val="2008261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Minecraft. Roblox. Board game simulator. Virtual meetings and events and concerts in Hubs. </a:t>
            </a:r>
            <a:r>
              <a:rPr lang="en-US" dirty="0" err="1"/>
              <a:t>GatherTown</a:t>
            </a:r>
            <a:r>
              <a:rPr lang="en-US" dirty="0"/>
              <a:t>. Take your pick. There are once again a MILLION EXAMPLES.</a:t>
            </a:r>
          </a:p>
          <a:p>
            <a:endParaRPr lang="en-US" dirty="0"/>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6</a:t>
            </a:fld>
            <a:endParaRPr lang="en-US"/>
          </a:p>
        </p:txBody>
      </p:sp>
    </p:spTree>
    <p:extLst>
      <p:ext uri="{BB962C8B-B14F-4D97-AF65-F5344CB8AC3E}">
        <p14:creationId xmlns:p14="http://schemas.microsoft.com/office/powerpoint/2010/main" val="2165121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game called ‘It Comes in Waves’ by Dr. Mia </a:t>
            </a:r>
            <a:r>
              <a:rPr lang="en-US" dirty="0" err="1"/>
              <a:t>Consalvo</a:t>
            </a:r>
            <a:r>
              <a:rPr lang="en-US" dirty="0"/>
              <a:t> and her team at Concordia University that invites players to role play the experience of being a health care worker during the pandemic. You play as an aide in two different elder care facilities in Montreal. Dr. </a:t>
            </a:r>
            <a:r>
              <a:rPr lang="en-US" dirty="0" err="1"/>
              <a:t>Consalvo’s</a:t>
            </a:r>
            <a:r>
              <a:rPr lang="en-US" dirty="0"/>
              <a:t> work explores the intersection of games and game design with economic class and mobility (or lack thereof). This is one example of several games during the pandemic that were designed to help players understand just what was even HAPPENING during all of the confusion, chaos, and uncertainty in the midst of a global pandemic.</a:t>
            </a:r>
          </a:p>
        </p:txBody>
      </p:sp>
      <p:sp>
        <p:nvSpPr>
          <p:cNvPr id="4" name="Slide Number Placeholder 3"/>
          <p:cNvSpPr>
            <a:spLocks noGrp="1"/>
          </p:cNvSpPr>
          <p:nvPr>
            <p:ph type="sldNum" sz="quarter" idx="5"/>
          </p:nvPr>
        </p:nvSpPr>
        <p:spPr/>
        <p:txBody>
          <a:bodyPr/>
          <a:lstStyle/>
          <a:p>
            <a:fld id="{22150A4E-9BF1-4BAD-84B0-B89A8DE868A6}" type="slidenum">
              <a:rPr lang="en-US" smtClean="0"/>
              <a:t>7</a:t>
            </a:fld>
            <a:endParaRPr lang="en-US"/>
          </a:p>
        </p:txBody>
      </p:sp>
    </p:spTree>
    <p:extLst>
      <p:ext uri="{BB962C8B-B14F-4D97-AF65-F5344CB8AC3E}">
        <p14:creationId xmlns:p14="http://schemas.microsoft.com/office/powerpoint/2010/main" val="1448702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Give the Atul example from </a:t>
            </a:r>
            <a:r>
              <a:rPr lang="en-US" sz="1200" b="0" i="0" kern="1200" dirty="0" err="1">
                <a:solidFill>
                  <a:schemeClr val="tx1"/>
                </a:solidFill>
                <a:effectLst/>
                <a:latin typeface="+mn-lt"/>
                <a:ea typeface="+mn-ea"/>
                <a:cs typeface="+mn-cs"/>
              </a:rPr>
              <a:t>spiritfarer</a:t>
            </a:r>
            <a:r>
              <a:rPr lang="en-US" sz="1200" b="0" i="0" kern="1200" dirty="0">
                <a:solidFill>
                  <a:schemeClr val="tx1"/>
                </a:solidFill>
                <a:effectLst/>
                <a:latin typeface="+mn-lt"/>
                <a:ea typeface="+mn-ea"/>
                <a:cs typeface="+mn-cs"/>
              </a:rPr>
              <a:t> and how it recognizes the failure in covid to have rituals of grief and mourning – mention that Mia recognized it, and that we miss her this year at MTJG (she couldn’t be here, but hopefully next year!)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Wagner, J., </a:t>
            </a:r>
            <a:r>
              <a:rPr lang="en-US" sz="1200" b="0" i="0" kern="1200" dirty="0" err="1">
                <a:solidFill>
                  <a:schemeClr val="tx1"/>
                </a:solidFill>
                <a:effectLst/>
                <a:latin typeface="+mn-lt"/>
                <a:ea typeface="+mn-ea"/>
                <a:cs typeface="+mn-cs"/>
              </a:rPr>
              <a:t>Moger</a:t>
            </a:r>
            <a:r>
              <a:rPr lang="en-US" sz="1200" b="0" i="0" kern="1200" dirty="0">
                <a:solidFill>
                  <a:schemeClr val="tx1"/>
                </a:solidFill>
                <a:effectLst/>
                <a:latin typeface="+mn-lt"/>
                <a:ea typeface="+mn-ea"/>
                <a:cs typeface="+mn-cs"/>
              </a:rPr>
              <a:t>, D., </a:t>
            </a:r>
            <a:r>
              <a:rPr lang="en-US" sz="1200" b="0" i="0" kern="1200" dirty="0" err="1">
                <a:solidFill>
                  <a:schemeClr val="tx1"/>
                </a:solidFill>
                <a:effectLst/>
                <a:latin typeface="+mn-lt"/>
                <a:ea typeface="+mn-ea"/>
                <a:cs typeface="+mn-cs"/>
              </a:rPr>
              <a:t>Consalvo</a:t>
            </a:r>
            <a:r>
              <a:rPr lang="en-US" sz="1200" b="0" i="0" kern="1200" dirty="0">
                <a:solidFill>
                  <a:schemeClr val="tx1"/>
                </a:solidFill>
                <a:effectLst/>
                <a:latin typeface="+mn-lt"/>
                <a:ea typeface="+mn-ea"/>
                <a:cs typeface="+mn-cs"/>
              </a:rPr>
              <a:t>, M., and Phelps, A. (2021) "Helping Grandma Home: </a:t>
            </a:r>
            <a:r>
              <a:rPr lang="en-US" sz="1200" b="0" i="0" kern="1200" dirty="0" err="1">
                <a:solidFill>
                  <a:schemeClr val="tx1"/>
                </a:solidFill>
                <a:effectLst/>
                <a:latin typeface="+mn-lt"/>
                <a:ea typeface="+mn-ea"/>
                <a:cs typeface="+mn-cs"/>
              </a:rPr>
              <a:t>Spiritfarer’s</a:t>
            </a:r>
            <a:r>
              <a:rPr lang="en-US" sz="1200" b="0" i="0" kern="1200" dirty="0">
                <a:solidFill>
                  <a:schemeClr val="tx1"/>
                </a:solidFill>
                <a:effectLst/>
                <a:latin typeface="+mn-lt"/>
                <a:ea typeface="+mn-ea"/>
                <a:cs typeface="+mn-cs"/>
              </a:rPr>
              <a:t> Progressive Treatment of Older Adults During COVID-19" in Well Played Retrospective: The Past, Pandemic and Future of Video Games, Value and Meaning by Davidson, Fay, Fernandez-Vara, </a:t>
            </a:r>
            <a:r>
              <a:rPr lang="en-US" sz="1200" b="0" i="0" kern="1200" dirty="0" err="1">
                <a:solidFill>
                  <a:schemeClr val="tx1"/>
                </a:solidFill>
                <a:effectLst/>
                <a:latin typeface="+mn-lt"/>
                <a:ea typeface="+mn-ea"/>
                <a:cs typeface="+mn-cs"/>
              </a:rPr>
              <a:t>Pinckard</a:t>
            </a:r>
            <a:r>
              <a:rPr lang="en-US" sz="1200" b="0" i="0" kern="1200" dirty="0">
                <a:solidFill>
                  <a:schemeClr val="tx1"/>
                </a:solidFill>
                <a:effectLst/>
                <a:latin typeface="+mn-lt"/>
                <a:ea typeface="+mn-ea"/>
                <a:cs typeface="+mn-cs"/>
              </a:rPr>
              <a:t> and Sharp. (Eds.) ETC Press, Carnegie-Mellon University. </a:t>
            </a:r>
            <a:r>
              <a:rPr lang="en-US" sz="1200" b="0" i="0" kern="1200" dirty="0">
                <a:solidFill>
                  <a:schemeClr val="tx1"/>
                </a:solidFill>
                <a:effectLst/>
                <a:latin typeface="+mn-lt"/>
                <a:ea typeface="+mn-ea"/>
                <a:cs typeface="+mn-cs"/>
                <a:hlinkClick r:id="rId3"/>
              </a:rPr>
              <a:t>https://press.etc.cmu.edu/index.php/product/well-played-retrospective/</a:t>
            </a:r>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8</a:t>
            </a:fld>
            <a:endParaRPr lang="en-US"/>
          </a:p>
        </p:txBody>
      </p:sp>
    </p:spTree>
    <p:extLst>
      <p:ext uri="{BB962C8B-B14F-4D97-AF65-F5344CB8AC3E}">
        <p14:creationId xmlns:p14="http://schemas.microsoft.com/office/powerpoint/2010/main" val="3486966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started to see games being considered about how how HAPPY they were, about whether they offered joy, about whether they were a suitable distraction from the death and destruction of the pandemic. </a:t>
            </a:r>
          </a:p>
          <a:p>
            <a:endParaRPr lang="en-US" dirty="0"/>
          </a:p>
          <a:p>
            <a:r>
              <a:rPr lang="en-US" dirty="0"/>
              <a:t>And joy took many forms whether it was little indie games like the ones on this list behind </a:t>
            </a:r>
            <a:r>
              <a:rPr lang="en-US" dirty="0" err="1"/>
              <a:t>Pokemon</a:t>
            </a:r>
            <a:r>
              <a:rPr lang="en-US" dirty="0"/>
              <a:t>: https://</a:t>
            </a:r>
            <a:r>
              <a:rPr lang="en-US" dirty="0" err="1"/>
              <a:t>culturedvultures.com</a:t>
            </a:r>
            <a:r>
              <a:rPr lang="en-US" dirty="0"/>
              <a:t>/best-happy-games-cheer-up/ or the joy of cooperation or betrayal in </a:t>
            </a:r>
            <a:r>
              <a:rPr lang="en-US" dirty="0" err="1"/>
              <a:t>AmongUs</a:t>
            </a:r>
            <a:r>
              <a:rPr lang="en-US" dirty="0"/>
              <a:t>, or the joy of competition in Fortnite, people came together, played together. </a:t>
            </a:r>
          </a:p>
          <a:p>
            <a:endParaRPr lang="en-US" dirty="0"/>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9</a:t>
            </a:fld>
            <a:endParaRPr lang="en-US"/>
          </a:p>
        </p:txBody>
      </p:sp>
    </p:spTree>
    <p:extLst>
      <p:ext uri="{BB962C8B-B14F-4D97-AF65-F5344CB8AC3E}">
        <p14:creationId xmlns:p14="http://schemas.microsoft.com/office/powerpoint/2010/main" val="2858187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10</a:t>
            </a:fld>
            <a:endParaRPr lang="en-US"/>
          </a:p>
        </p:txBody>
      </p:sp>
    </p:spTree>
    <p:extLst>
      <p:ext uri="{BB962C8B-B14F-4D97-AF65-F5344CB8AC3E}">
        <p14:creationId xmlns:p14="http://schemas.microsoft.com/office/powerpoint/2010/main" val="238412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03405"/>
            <a:ext cx="9448800" cy="1825096"/>
          </a:xfrm>
          <a:prstGeom prst="rect">
            <a:avLst/>
          </a:prstGeo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a:prstGeom prst="rect">
            <a:avLst/>
          </a:prstGeom>
        </p:spPr>
        <p:txBody>
          <a:bodyPr/>
          <a:lstStyle/>
          <a:p>
            <a:fld id="{8D09C3F4-52B8-4334-B4BD-1798F76EF53A}" type="datetimeFigureOut">
              <a:rPr lang="en-US" smtClean="0"/>
              <a:pPr/>
              <a:t>4/7/22</a:t>
            </a:fld>
            <a:endParaRPr lang="en-US"/>
          </a:p>
        </p:txBody>
      </p:sp>
      <p:sp>
        <p:nvSpPr>
          <p:cNvPr id="5" name="Footer Placeholder 4"/>
          <p:cNvSpPr>
            <a:spLocks noGrp="1"/>
          </p:cNvSpPr>
          <p:nvPr>
            <p:ph type="ftr" sz="quarter" idx="11"/>
          </p:nvPr>
        </p:nvSpPr>
        <p:spPr>
          <a:xfrm>
            <a:off x="1371600" y="4323845"/>
            <a:ext cx="640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371406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4/7/22</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996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2"/>
            <a:ext cx="10820400" cy="2802467"/>
          </a:xfrm>
          <a:prstGeom prst="rect">
            <a:avLst/>
          </a:prstGeo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4/7/22</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297470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467" y="753533"/>
            <a:ext cx="10151533" cy="2604495"/>
          </a:xfrm>
          <a:prstGeom prst="rect">
            <a:avLst/>
          </a:prstGeo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a:prstGeom prst="rect">
            <a:avLst/>
          </a:prstGeo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a:prstGeom prst="rect">
            <a:avLst/>
          </a:prstGeo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4/7/22</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86228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24495" y="1124701"/>
            <a:ext cx="10146186" cy="2511835"/>
          </a:xfrm>
          <a:prstGeom prst="rect">
            <a:avLst/>
          </a:prstGeo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a:prstGeom prst="rect">
            <a:avLst/>
          </a:prstGeo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a:prstGeom prst="rect">
            <a:avLst/>
          </a:prstGeom>
        </p:spPr>
        <p:txBody>
          <a:bodyPr/>
          <a:lstStyle>
            <a:lvl1pPr algn="r">
              <a:defRPr/>
            </a:lvl1pPr>
          </a:lstStyle>
          <a:p>
            <a:fld id="{8D09C3F4-52B8-4334-B4BD-1798F76EF53A}" type="datetimeFigureOut">
              <a:rPr lang="en-US" smtClean="0"/>
              <a:pPr/>
              <a:t>4/7/22</a:t>
            </a:fld>
            <a:endParaRPr lang="en-US" dirty="0"/>
          </a:p>
        </p:txBody>
      </p:sp>
      <p:sp>
        <p:nvSpPr>
          <p:cNvPr id="6" name="Footer Placeholder 5"/>
          <p:cNvSpPr>
            <a:spLocks noGrp="1"/>
          </p:cNvSpPr>
          <p:nvPr>
            <p:ph type="ftr" sz="quarter" idx="11"/>
          </p:nvPr>
        </p:nvSpPr>
        <p:spPr>
          <a:xfrm>
            <a:off x="685800" y="378883"/>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05153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a:prstGeom prst="rect">
            <a:avLst/>
          </a:prstGeo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4/7/22</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5131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a:prstGeom prst="rect">
            <a:avLst/>
          </a:prstGeo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4/7/22</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34616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4/7/22</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289844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745066"/>
            <a:ext cx="2057400" cy="3903133"/>
          </a:xfrm>
          <a:prstGeom prst="rect">
            <a:avLst/>
          </a:prstGeo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a:prstGeom prst="rect">
            <a:avLst/>
          </a:prstGeom>
        </p:spPr>
        <p:txBody>
          <a:bodyPr/>
          <a:lstStyle>
            <a:lvl1pPr algn="r">
              <a:defRPr/>
            </a:lvl1pPr>
          </a:lstStyle>
          <a:p>
            <a:fld id="{8D09C3F4-52B8-4334-B4BD-1798F76EF53A}" type="datetimeFigureOut">
              <a:rPr lang="en-US" smtClean="0"/>
              <a:pPr/>
              <a:t>4/7/22</a:t>
            </a:fld>
            <a:endParaRPr lang="en-US"/>
          </a:p>
        </p:txBody>
      </p:sp>
      <p:sp>
        <p:nvSpPr>
          <p:cNvPr id="5" name="Footer Placeholder 4"/>
          <p:cNvSpPr>
            <a:spLocks noGrp="1"/>
          </p:cNvSpPr>
          <p:nvPr>
            <p:ph type="ftr" sz="quarter" idx="11"/>
          </p:nvPr>
        </p:nvSpPr>
        <p:spPr>
          <a:xfrm>
            <a:off x="685800" y="381000"/>
            <a:ext cx="699149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82788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85800" y="2194560"/>
            <a:ext cx="108204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4/7/22</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154636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3"/>
            <a:ext cx="10820399" cy="2801935"/>
          </a:xfrm>
          <a:prstGeom prst="rect">
            <a:avLst/>
          </a:prstGeo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a:prstGeom prst="rect">
            <a:avLst/>
          </a:prstGeo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4/7/22</a:t>
            </a:fld>
            <a:endParaRPr lang="en-US"/>
          </a:p>
        </p:txBody>
      </p:sp>
      <p:sp>
        <p:nvSpPr>
          <p:cNvPr id="5" name="Footer Placeholder 4"/>
          <p:cNvSpPr>
            <a:spLocks noGrp="1"/>
          </p:cNvSpPr>
          <p:nvPr>
            <p:ph type="ftr" sz="quarter" idx="11"/>
          </p:nvPr>
        </p:nvSpPr>
        <p:spPr>
          <a:xfrm>
            <a:off x="685800" y="381001"/>
            <a:ext cx="6991492" cy="36406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828570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4/7/22</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28754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4/7/22</a:t>
            </a:fld>
            <a:endParaRPr lang="en-US" dirty="0"/>
          </a:p>
        </p:txBody>
      </p:sp>
      <p:sp>
        <p:nvSpPr>
          <p:cNvPr id="8" name="Footer Placeholder 7"/>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6090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8D09C3F4-52B8-4334-B4BD-1798F76EF53A}" type="datetimeFigureOut">
              <a:rPr lang="en-US" smtClean="0"/>
              <a:pPr/>
              <a:t>4/7/22</a:t>
            </a:fld>
            <a:endParaRPr lang="en-US"/>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23863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4/7/22</a:t>
            </a:fld>
            <a:endParaRPr lang="en-US" dirty="0"/>
          </a:p>
        </p:txBody>
      </p:sp>
      <p:sp>
        <p:nvSpPr>
          <p:cNvPr id="3" name="Footer Placeholder 2"/>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1878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a:prstGeom prst="rect">
            <a:avLst/>
          </a:prstGeo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a:prstGeom prst="rect">
            <a:avLst/>
          </a:prstGeo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4/7/22</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0037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4/7/22</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68362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447800" y="6096000"/>
            <a:ext cx="6629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en-US" sz="1200" baseline="0" dirty="0">
                <a:solidFill>
                  <a:schemeClr val="tx2">
                    <a:lumMod val="90000"/>
                  </a:schemeClr>
                </a:solidFill>
                <a:latin typeface="Calibri" panose="020F0502020204030204" pitchFamily="34" charset="0"/>
              </a:rPr>
              <a:t>ANDREW PHELPS</a:t>
            </a:r>
          </a:p>
          <a:p>
            <a:pPr algn="l"/>
            <a:r>
              <a:rPr lang="en-US" sz="1200" baseline="0" dirty="0">
                <a:solidFill>
                  <a:schemeClr val="tx2">
                    <a:lumMod val="90000"/>
                  </a:schemeClr>
                </a:solidFill>
                <a:latin typeface="Calibri" panose="020F0502020204030204" pitchFamily="34" charset="0"/>
              </a:rPr>
              <a:t>ANDYWORLD.IO </a:t>
            </a:r>
          </a:p>
          <a:p>
            <a:pPr algn="l"/>
            <a:r>
              <a:rPr lang="en-US" sz="1200" baseline="0" dirty="0">
                <a:solidFill>
                  <a:schemeClr val="tx2">
                    <a:lumMod val="90000"/>
                  </a:schemeClr>
                </a:solidFill>
                <a:latin typeface="Calibri" panose="020F0502020204030204" pitchFamily="34" charset="0"/>
              </a:rPr>
              <a:t>@ANDYMPHELPS</a:t>
            </a:r>
            <a:endParaRPr lang="en-US" sz="1200" dirty="0">
              <a:solidFill>
                <a:schemeClr val="tx2">
                  <a:lumMod val="90000"/>
                </a:schemeClr>
              </a:solidFill>
              <a:latin typeface="Calibri" panose="020F0502020204030204" pitchFamily="34" charset="0"/>
            </a:endParaRPr>
          </a:p>
        </p:txBody>
      </p:sp>
      <p:pic>
        <p:nvPicPr>
          <p:cNvPr id="3" name="Picture 2">
            <a:extLst>
              <a:ext uri="{FF2B5EF4-FFF2-40B4-BE49-F238E27FC236}">
                <a16:creationId xmlns:a16="http://schemas.microsoft.com/office/drawing/2014/main" id="{8546A19B-1B38-4550-810C-3C51B44FB7DC}"/>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228600" y="6096000"/>
            <a:ext cx="1066800" cy="555131"/>
          </a:xfrm>
          <a:prstGeom prst="rect">
            <a:avLst/>
          </a:prstGeom>
          <a:ln w="12700">
            <a:solidFill>
              <a:schemeClr val="tx1"/>
            </a:solidFill>
          </a:ln>
        </p:spPr>
      </p:pic>
      <p:pic>
        <p:nvPicPr>
          <p:cNvPr id="5" name="Picture 4">
            <a:extLst>
              <a:ext uri="{FF2B5EF4-FFF2-40B4-BE49-F238E27FC236}">
                <a16:creationId xmlns:a16="http://schemas.microsoft.com/office/drawing/2014/main" id="{3A676D98-126E-4236-8D46-CA16B3B7F496}"/>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9754074" y="6069787"/>
            <a:ext cx="532926" cy="559613"/>
          </a:xfrm>
          <a:prstGeom prst="rect">
            <a:avLst/>
          </a:prstGeom>
          <a:ln w="12700">
            <a:solidFill>
              <a:schemeClr val="tx1"/>
            </a:solidFill>
          </a:ln>
        </p:spPr>
      </p:pic>
      <p:pic>
        <p:nvPicPr>
          <p:cNvPr id="6" name="Picture 5">
            <a:extLst>
              <a:ext uri="{FF2B5EF4-FFF2-40B4-BE49-F238E27FC236}">
                <a16:creationId xmlns:a16="http://schemas.microsoft.com/office/drawing/2014/main" id="{A4751B3E-32C5-4069-85EA-68A80BBA66C4}"/>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550970" y="6085363"/>
            <a:ext cx="574230" cy="557784"/>
          </a:xfrm>
          <a:prstGeom prst="rect">
            <a:avLst/>
          </a:prstGeom>
          <a:ln w="12700">
            <a:solidFill>
              <a:schemeClr val="tx1"/>
            </a:solidFill>
          </a:ln>
        </p:spPr>
      </p:pic>
      <p:pic>
        <p:nvPicPr>
          <p:cNvPr id="4" name="Picture 3" descr="Logo&#10;&#10;Description automatically generated">
            <a:extLst>
              <a:ext uri="{FF2B5EF4-FFF2-40B4-BE49-F238E27FC236}">
                <a16:creationId xmlns:a16="http://schemas.microsoft.com/office/drawing/2014/main" id="{AC4EC1E4-FB73-C449-8B86-0B261CF22E3C}"/>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1391898" y="6096000"/>
            <a:ext cx="557784" cy="557784"/>
          </a:xfrm>
          <a:prstGeom prst="rect">
            <a:avLst/>
          </a:prstGeom>
          <a:ln w="12700">
            <a:solidFill>
              <a:schemeClr val="tx1"/>
            </a:solidFill>
          </a:ln>
        </p:spPr>
      </p:pic>
      <p:pic>
        <p:nvPicPr>
          <p:cNvPr id="8" name="Picture 7" descr="Logo, company name&#10;&#10;Description automatically generated">
            <a:extLst>
              <a:ext uri="{FF2B5EF4-FFF2-40B4-BE49-F238E27FC236}">
                <a16:creationId xmlns:a16="http://schemas.microsoft.com/office/drawing/2014/main" id="{714A78FE-84BE-E847-891D-85EFC36BF214}"/>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8686800" y="6062901"/>
            <a:ext cx="990600" cy="566499"/>
          </a:xfrm>
          <a:prstGeom prst="rect">
            <a:avLst/>
          </a:prstGeom>
        </p:spPr>
      </p:pic>
    </p:spTree>
    <p:extLst>
      <p:ext uri="{BB962C8B-B14F-4D97-AF65-F5344CB8AC3E}">
        <p14:creationId xmlns:p14="http://schemas.microsoft.com/office/powerpoint/2010/main" val="165666796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35.jpeg"/><Relationship Id="rId7" Type="http://schemas.openxmlformats.org/officeDocument/2006/relationships/image" Target="../media/image10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020.png"/><Relationship Id="rId4" Type="http://schemas.openxmlformats.org/officeDocument/2006/relationships/customXml" Target="../ink/ink1.xml"/><Relationship Id="rId9" Type="http://schemas.openxmlformats.org/officeDocument/2006/relationships/image" Target="../media/image104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ridge over a river with a clock tower in the background&#10;&#10;Description automatically generated with low confidence">
            <a:extLst>
              <a:ext uri="{FF2B5EF4-FFF2-40B4-BE49-F238E27FC236}">
                <a16:creationId xmlns:a16="http://schemas.microsoft.com/office/drawing/2014/main" id="{1DB2A323-D305-4C4E-8A62-99876113380B}"/>
              </a:ext>
            </a:extLst>
          </p:cNvPr>
          <p:cNvPicPr>
            <a:picLocks noChangeAspect="1"/>
          </p:cNvPicPr>
          <p:nvPr/>
        </p:nvPicPr>
        <p:blipFill rotWithShape="1">
          <a:blip r:embed="rId3">
            <a:extLst>
              <a:ext uri="{28A0092B-C50C-407E-A947-70E740481C1C}">
                <a14:useLocalDpi xmlns:a14="http://schemas.microsoft.com/office/drawing/2010/main" val="0"/>
              </a:ext>
            </a:extLst>
          </a:blip>
          <a:srcRect t="30338" b="17730"/>
          <a:stretch/>
        </p:blipFill>
        <p:spPr>
          <a:xfrm>
            <a:off x="0" y="-10885"/>
            <a:ext cx="12234916" cy="3558182"/>
          </a:xfrm>
          <a:prstGeom prst="rect">
            <a:avLst/>
          </a:prstGeom>
        </p:spPr>
      </p:pic>
      <p:sp>
        <p:nvSpPr>
          <p:cNvPr id="17" name="Rectangle 16">
            <a:extLst>
              <a:ext uri="{FF2B5EF4-FFF2-40B4-BE49-F238E27FC236}">
                <a16:creationId xmlns:a16="http://schemas.microsoft.com/office/drawing/2014/main" id="{5EC125D9-D7D7-46BF-BF1B-08D7BFE3740D}"/>
              </a:ext>
            </a:extLst>
          </p:cNvPr>
          <p:cNvSpPr/>
          <p:nvPr/>
        </p:nvSpPr>
        <p:spPr>
          <a:xfrm>
            <a:off x="-13242" y="-10885"/>
            <a:ext cx="12213117" cy="357226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1757459" y="4292585"/>
            <a:ext cx="10205941" cy="165101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a:solidFill>
                  <a:schemeClr val="tx1"/>
                </a:solidFill>
              </a:rPr>
              <a:t>Andrew M. Phelps</a:t>
            </a:r>
          </a:p>
          <a:p>
            <a:pPr marL="0" indent="0">
              <a:spcBef>
                <a:spcPts val="0"/>
              </a:spcBef>
              <a:buNone/>
            </a:pPr>
            <a:r>
              <a:rPr lang="en-US" sz="1400" b="1" dirty="0">
                <a:solidFill>
                  <a:schemeClr val="tx1"/>
                </a:solidFill>
              </a:rPr>
              <a:t>Professor of Human Interface Technology (HITLabNZ), University of Canterbury, NZ</a:t>
            </a:r>
          </a:p>
          <a:p>
            <a:pPr marL="0" indent="0">
              <a:spcBef>
                <a:spcPts val="0"/>
              </a:spcBef>
              <a:buNone/>
            </a:pPr>
            <a:r>
              <a:rPr lang="en-US" sz="1400" b="1" dirty="0">
                <a:solidFill>
                  <a:schemeClr val="tx1"/>
                </a:solidFill>
              </a:rPr>
              <a:t>Professor, Film &amp; Media Arts, School of Communication, American University, USA</a:t>
            </a:r>
          </a:p>
          <a:p>
            <a:pPr marL="0" indent="0">
              <a:spcBef>
                <a:spcPts val="0"/>
              </a:spcBef>
              <a:buNone/>
            </a:pPr>
            <a:r>
              <a:rPr lang="en-US" sz="1400" b="1" dirty="0">
                <a:solidFill>
                  <a:schemeClr val="tx1"/>
                </a:solidFill>
              </a:rPr>
              <a:t>Professor, Computer Science, College of Arts &amp; Sciences, American University, USA</a:t>
            </a:r>
          </a:p>
          <a:p>
            <a:pPr marL="0" indent="0">
              <a:spcBef>
                <a:spcPts val="0"/>
              </a:spcBef>
              <a:buNone/>
            </a:pPr>
            <a:r>
              <a:rPr lang="en-US" sz="1400" b="1" dirty="0">
                <a:solidFill>
                  <a:schemeClr val="tx1"/>
                </a:solidFill>
              </a:rPr>
              <a:t>Visiting Faculty, Department of Game Design, Uppsala University, Gotland Sweden</a:t>
            </a:r>
          </a:p>
          <a:p>
            <a:pPr marL="0" indent="0">
              <a:spcBef>
                <a:spcPts val="0"/>
              </a:spcBef>
              <a:buNone/>
            </a:pPr>
            <a:r>
              <a:rPr lang="en-US" sz="1400" dirty="0">
                <a:solidFill>
                  <a:schemeClr val="tx1"/>
                </a:solidFill>
              </a:rPr>
              <a:t>Program Director, Digital Screen Campus, University of Canterbury</a:t>
            </a:r>
          </a:p>
          <a:p>
            <a:pPr marL="0" indent="0">
              <a:spcBef>
                <a:spcPts val="0"/>
              </a:spcBef>
              <a:buNone/>
            </a:pPr>
            <a:r>
              <a:rPr lang="en-US" sz="1400" dirty="0">
                <a:solidFill>
                  <a:schemeClr val="tx1"/>
                </a:solidFill>
              </a:rPr>
              <a:t>Director, AU Game Center &amp; American University Game Initiative</a:t>
            </a:r>
          </a:p>
          <a:p>
            <a:pPr marL="0" indent="0">
              <a:spcBef>
                <a:spcPts val="0"/>
              </a:spcBef>
              <a:buNone/>
            </a:pPr>
            <a:r>
              <a:rPr lang="en-US" sz="1400" dirty="0">
                <a:solidFill>
                  <a:schemeClr val="tx1"/>
                </a:solidFill>
              </a:rPr>
              <a:t>President, Higher Education Video Game Alliance</a:t>
            </a:r>
          </a:p>
          <a:p>
            <a:pPr marL="0" indent="0">
              <a:spcBef>
                <a:spcPts val="0"/>
              </a:spcBef>
              <a:buNone/>
            </a:pPr>
            <a:endParaRPr lang="en-US" sz="1400" dirty="0">
              <a:solidFill>
                <a:schemeClr val="tx1"/>
              </a:solidFill>
            </a:endParaRPr>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9501" y="4357372"/>
            <a:ext cx="1371600" cy="1371600"/>
          </a:xfrm>
          <a:prstGeom prst="rect">
            <a:avLst/>
          </a:prstGeom>
          <a:ln w="25400">
            <a:solidFill>
              <a:schemeClr val="tx1"/>
            </a:solidFill>
          </a:ln>
        </p:spPr>
      </p:pic>
      <p:sp>
        <p:nvSpPr>
          <p:cNvPr id="12" name="Rectangle 11">
            <a:extLst>
              <a:ext uri="{FF2B5EF4-FFF2-40B4-BE49-F238E27FC236}">
                <a16:creationId xmlns:a16="http://schemas.microsoft.com/office/drawing/2014/main" id="{1AE89B14-FE1F-48C1-8E7D-F0682AC312F6}"/>
              </a:ext>
            </a:extLst>
          </p:cNvPr>
          <p:cNvSpPr/>
          <p:nvPr/>
        </p:nvSpPr>
        <p:spPr>
          <a:xfrm>
            <a:off x="196104" y="1860646"/>
            <a:ext cx="11947846" cy="1480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t>
            </a:r>
            <a:endParaRPr lang="en-US" sz="19900" b="1" dirty="0">
              <a:solidFill>
                <a:schemeClr val="bg1"/>
              </a:solidFill>
            </a:endParaRPr>
          </a:p>
        </p:txBody>
      </p:sp>
      <p:sp>
        <p:nvSpPr>
          <p:cNvPr id="15" name="Rectangle 14"/>
          <p:cNvSpPr/>
          <p:nvPr/>
        </p:nvSpPr>
        <p:spPr>
          <a:xfrm>
            <a:off x="-75348" y="2342111"/>
            <a:ext cx="12186641" cy="858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THE [AWESOME] POWER of GAMES and INTERACTIVE ENTERTAINMENT</a:t>
            </a:r>
          </a:p>
        </p:txBody>
      </p:sp>
      <p:sp>
        <p:nvSpPr>
          <p:cNvPr id="21" name="Rectangle 20"/>
          <p:cNvSpPr/>
          <p:nvPr/>
        </p:nvSpPr>
        <p:spPr>
          <a:xfrm>
            <a:off x="-1" y="3547296"/>
            <a:ext cx="12199877" cy="981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3E51F48-5912-43BA-A933-3B7F64ACAD4A}"/>
              </a:ext>
            </a:extLst>
          </p:cNvPr>
          <p:cNvSpPr/>
          <p:nvPr/>
        </p:nvSpPr>
        <p:spPr>
          <a:xfrm>
            <a:off x="0" y="4038600"/>
            <a:ext cx="12224418" cy="981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56E26B-8468-4C30-BA9F-64A6ED69193E}"/>
              </a:ext>
            </a:extLst>
          </p:cNvPr>
          <p:cNvSpPr/>
          <p:nvPr/>
        </p:nvSpPr>
        <p:spPr>
          <a:xfrm>
            <a:off x="0" y="3603403"/>
            <a:ext cx="12192000" cy="46314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Presented for More than Just a Game 2022| March 2022 | London UK</a:t>
            </a:r>
          </a:p>
        </p:txBody>
      </p:sp>
      <p:sp>
        <p:nvSpPr>
          <p:cNvPr id="4" name="Rectangle 3">
            <a:extLst>
              <a:ext uri="{FF2B5EF4-FFF2-40B4-BE49-F238E27FC236}">
                <a16:creationId xmlns:a16="http://schemas.microsoft.com/office/drawing/2014/main" id="{4903BA4A-6716-4491-AB4E-09B04411F6B1}"/>
              </a:ext>
            </a:extLst>
          </p:cNvPr>
          <p:cNvSpPr/>
          <p:nvPr/>
        </p:nvSpPr>
        <p:spPr>
          <a:xfrm>
            <a:off x="0" y="0"/>
            <a:ext cx="12221674" cy="685799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3470C04A-9062-8440-97E6-A8AB2B6C5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056352"/>
            <a:ext cx="800100" cy="576816"/>
          </a:xfrm>
          <a:prstGeom prst="rect">
            <a:avLst/>
          </a:prstGeom>
        </p:spPr>
      </p:pic>
      <p:pic>
        <p:nvPicPr>
          <p:cNvPr id="16" name="Picture 15" descr="A picture containing graphical user interface&#10;&#10;Description automatically generated">
            <a:extLst>
              <a:ext uri="{FF2B5EF4-FFF2-40B4-BE49-F238E27FC236}">
                <a16:creationId xmlns:a16="http://schemas.microsoft.com/office/drawing/2014/main" id="{6C417B61-603F-FD48-B3AD-6147173564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6400" y="4572000"/>
            <a:ext cx="2590800" cy="1021172"/>
          </a:xfrm>
          <a:prstGeom prst="rect">
            <a:avLst/>
          </a:prstGeom>
        </p:spPr>
      </p:pic>
    </p:spTree>
    <p:extLst>
      <p:ext uri="{BB962C8B-B14F-4D97-AF65-F5344CB8AC3E}">
        <p14:creationId xmlns:p14="http://schemas.microsoft.com/office/powerpoint/2010/main" val="1339866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toys in front of a house&#10;&#10;Description automatically generated with low confidence">
            <a:extLst>
              <a:ext uri="{FF2B5EF4-FFF2-40B4-BE49-F238E27FC236}">
                <a16:creationId xmlns:a16="http://schemas.microsoft.com/office/drawing/2014/main" id="{432B267C-A057-E946-B361-5B588B47A0AE}"/>
              </a:ext>
            </a:extLst>
          </p:cNvPr>
          <p:cNvPicPr>
            <a:picLocks noChangeAspect="1"/>
          </p:cNvPicPr>
          <p:nvPr/>
        </p:nvPicPr>
        <p:blipFill rotWithShape="1">
          <a:blip r:embed="rId3">
            <a:extLst>
              <a:ext uri="{28A0092B-C50C-407E-A947-70E740481C1C}">
                <a14:useLocalDpi xmlns:a14="http://schemas.microsoft.com/office/drawing/2010/main" val="0"/>
              </a:ext>
            </a:extLst>
          </a:blip>
          <a:srcRect b="15781"/>
          <a:stretch/>
        </p:blipFill>
        <p:spPr>
          <a:xfrm>
            <a:off x="-32658" y="0"/>
            <a:ext cx="12224657" cy="5791200"/>
          </a:xfrm>
          <a:prstGeom prst="rect">
            <a:avLst/>
          </a:prstGeom>
        </p:spPr>
      </p:pic>
      <p:sp>
        <p:nvSpPr>
          <p:cNvPr id="6" name="Rectangle 5">
            <a:extLst>
              <a:ext uri="{FF2B5EF4-FFF2-40B4-BE49-F238E27FC236}">
                <a16:creationId xmlns:a16="http://schemas.microsoft.com/office/drawing/2014/main" id="{DE011155-7AFB-BA40-9E20-428976FF23B6}"/>
              </a:ext>
            </a:extLst>
          </p:cNvPr>
          <p:cNvSpPr/>
          <p:nvPr/>
        </p:nvSpPr>
        <p:spPr>
          <a:xfrm>
            <a:off x="-32658" y="-1"/>
            <a:ext cx="12224658" cy="5791199"/>
          </a:xfrm>
          <a:prstGeom prst="rect">
            <a:avLst/>
          </a:prstGeom>
          <a:gradFill>
            <a:gsLst>
              <a:gs pos="0">
                <a:schemeClr val="bg1">
                  <a:alpha val="4252"/>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035271-FD92-3C48-963E-56418767BB2F}"/>
              </a:ext>
            </a:extLst>
          </p:cNvPr>
          <p:cNvSpPr>
            <a:spLocks noGrp="1"/>
          </p:cNvSpPr>
          <p:nvPr>
            <p:ph type="title"/>
          </p:nvPr>
        </p:nvSpPr>
        <p:spPr>
          <a:xfrm>
            <a:off x="-32659" y="1676400"/>
            <a:ext cx="12279087" cy="609602"/>
          </a:xfrm>
          <a:solidFill>
            <a:srgbClr val="7030A0"/>
          </a:solidFill>
        </p:spPr>
        <p:txBody>
          <a:bodyPr/>
          <a:lstStyle/>
          <a:p>
            <a:r>
              <a:rPr lang="en-US" dirty="0"/>
              <a:t>WE WON? SOMEHOW?	 </a:t>
            </a:r>
          </a:p>
        </p:txBody>
      </p:sp>
      <p:sp>
        <p:nvSpPr>
          <p:cNvPr id="3" name="Content Placeholder 2">
            <a:extLst>
              <a:ext uri="{FF2B5EF4-FFF2-40B4-BE49-F238E27FC236}">
                <a16:creationId xmlns:a16="http://schemas.microsoft.com/office/drawing/2014/main" id="{8B2EE324-F316-DB4A-9DF2-A52B55946CEA}"/>
              </a:ext>
            </a:extLst>
          </p:cNvPr>
          <p:cNvSpPr>
            <a:spLocks noGrp="1"/>
          </p:cNvSpPr>
          <p:nvPr>
            <p:ph idx="1"/>
          </p:nvPr>
        </p:nvSpPr>
        <p:spPr>
          <a:xfrm>
            <a:off x="685800" y="3048000"/>
            <a:ext cx="10820400" cy="3048000"/>
          </a:xfrm>
        </p:spPr>
        <p:txBody>
          <a:bodyPr/>
          <a:lstStyle/>
          <a:p>
            <a:pPr marL="0" indent="0">
              <a:buNone/>
            </a:pPr>
            <a:r>
              <a:rPr lang="en-US" sz="3600" dirty="0"/>
              <a:t>“Video games have gone from being blamed to being praised, largely because people have begun to realize how much games connect us and bring us joy.”</a:t>
            </a:r>
          </a:p>
          <a:p>
            <a:pPr marL="457200" lvl="1" indent="0">
              <a:buNone/>
            </a:pPr>
            <a:r>
              <a:rPr lang="en-US" sz="3600" dirty="0"/>
              <a:t>				 		– Stan Pierre-Louis, ESA</a:t>
            </a:r>
          </a:p>
        </p:txBody>
      </p:sp>
      <p:cxnSp>
        <p:nvCxnSpPr>
          <p:cNvPr id="8" name="Straight Connector 7">
            <a:extLst>
              <a:ext uri="{FF2B5EF4-FFF2-40B4-BE49-F238E27FC236}">
                <a16:creationId xmlns:a16="http://schemas.microsoft.com/office/drawing/2014/main" id="{76AD7DBA-53BD-8343-AAC6-131CE85E3E12}"/>
              </a:ext>
            </a:extLst>
          </p:cNvPr>
          <p:cNvCxnSpPr/>
          <p:nvPr/>
        </p:nvCxnSpPr>
        <p:spPr>
          <a:xfrm>
            <a:off x="-32659" y="1676400"/>
            <a:ext cx="122790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7D7482E-19FB-D747-8A56-FD4668E3BA7D}"/>
              </a:ext>
            </a:extLst>
          </p:cNvPr>
          <p:cNvCxnSpPr/>
          <p:nvPr/>
        </p:nvCxnSpPr>
        <p:spPr>
          <a:xfrm>
            <a:off x="-10887" y="2286000"/>
            <a:ext cx="122790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5373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3AE11-058A-074B-94B2-940B0DAB6E43}"/>
              </a:ext>
            </a:extLst>
          </p:cNvPr>
          <p:cNvSpPr>
            <a:spLocks noGrp="1"/>
          </p:cNvSpPr>
          <p:nvPr>
            <p:ph type="title"/>
          </p:nvPr>
        </p:nvSpPr>
        <p:spPr/>
        <p:txBody>
          <a:bodyPr/>
          <a:lstStyle/>
          <a:p>
            <a:r>
              <a:rPr lang="en-US" dirty="0"/>
              <a:t>SO LET’S NOT MESS THIS UP?</a:t>
            </a:r>
          </a:p>
        </p:txBody>
      </p:sp>
      <p:pic>
        <p:nvPicPr>
          <p:cNvPr id="4" name="Picture 3">
            <a:extLst>
              <a:ext uri="{FF2B5EF4-FFF2-40B4-BE49-F238E27FC236}">
                <a16:creationId xmlns:a16="http://schemas.microsoft.com/office/drawing/2014/main" id="{EA153752-9D6B-264A-9E82-B539415CD090}"/>
              </a:ext>
            </a:extLst>
          </p:cNvPr>
          <p:cNvPicPr>
            <a:picLocks noChangeAspect="1"/>
          </p:cNvPicPr>
          <p:nvPr/>
        </p:nvPicPr>
        <p:blipFill>
          <a:blip r:embed="rId3"/>
          <a:stretch>
            <a:fillRect/>
          </a:stretch>
        </p:blipFill>
        <p:spPr>
          <a:xfrm>
            <a:off x="6600223" y="1662992"/>
            <a:ext cx="5591777" cy="4141311"/>
          </a:xfrm>
          <a:prstGeom prst="rect">
            <a:avLst/>
          </a:prstGeom>
          <a:ln w="25400">
            <a:solidFill>
              <a:schemeClr val="tx1"/>
            </a:solidFill>
          </a:ln>
        </p:spPr>
      </p:pic>
      <p:pic>
        <p:nvPicPr>
          <p:cNvPr id="6" name="Picture 5" descr="Text&#10;&#10;Description automatically generated">
            <a:extLst>
              <a:ext uri="{FF2B5EF4-FFF2-40B4-BE49-F238E27FC236}">
                <a16:creationId xmlns:a16="http://schemas.microsoft.com/office/drawing/2014/main" id="{416E6B3D-1DF8-F54C-B7A3-71C32678C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641220"/>
            <a:ext cx="4175809" cy="2348893"/>
          </a:xfrm>
          <a:prstGeom prst="rect">
            <a:avLst/>
          </a:prstGeom>
          <a:ln w="25400">
            <a:solidFill>
              <a:schemeClr val="tx1"/>
            </a:solidFill>
          </a:ln>
        </p:spPr>
      </p:pic>
      <p:pic>
        <p:nvPicPr>
          <p:cNvPr id="8" name="Picture 7" descr="A picture containing text, jigsaw puzzle&#10;&#10;Description automatically generated">
            <a:extLst>
              <a:ext uri="{FF2B5EF4-FFF2-40B4-BE49-F238E27FC236}">
                <a16:creationId xmlns:a16="http://schemas.microsoft.com/office/drawing/2014/main" id="{7DD3C6D6-56B4-9343-BD7D-773F4E6AB8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0" y="1662993"/>
            <a:ext cx="2568415" cy="2348893"/>
          </a:xfrm>
          <a:prstGeom prst="rect">
            <a:avLst/>
          </a:prstGeom>
          <a:ln w="25400">
            <a:solidFill>
              <a:schemeClr val="tx1"/>
            </a:solidFill>
          </a:ln>
        </p:spPr>
      </p:pic>
      <p:pic>
        <p:nvPicPr>
          <p:cNvPr id="10" name="Picture 9" descr="A picture containing person&#10;&#10;Description automatically generated">
            <a:extLst>
              <a:ext uri="{FF2B5EF4-FFF2-40B4-BE49-F238E27FC236}">
                <a16:creationId xmlns:a16="http://schemas.microsoft.com/office/drawing/2014/main" id="{FEAE8D2C-6E01-974B-B687-6615DE069E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6999" y="3941677"/>
            <a:ext cx="3971633" cy="1862627"/>
          </a:xfrm>
          <a:prstGeom prst="rect">
            <a:avLst/>
          </a:prstGeom>
          <a:ln w="25400">
            <a:solidFill>
              <a:schemeClr val="tx1"/>
            </a:solidFill>
          </a:ln>
        </p:spPr>
      </p:pic>
      <p:pic>
        <p:nvPicPr>
          <p:cNvPr id="11" name="Picture 10">
            <a:extLst>
              <a:ext uri="{FF2B5EF4-FFF2-40B4-BE49-F238E27FC236}">
                <a16:creationId xmlns:a16="http://schemas.microsoft.com/office/drawing/2014/main" id="{2F2B7AC8-B6AB-8B4C-87C2-BAB8F681A3D4}"/>
              </a:ext>
            </a:extLst>
          </p:cNvPr>
          <p:cNvPicPr>
            <a:picLocks noChangeAspect="1"/>
          </p:cNvPicPr>
          <p:nvPr/>
        </p:nvPicPr>
        <p:blipFill>
          <a:blip r:embed="rId7"/>
          <a:stretch>
            <a:fillRect/>
          </a:stretch>
        </p:blipFill>
        <p:spPr>
          <a:xfrm>
            <a:off x="0" y="3990113"/>
            <a:ext cx="4038600" cy="1814190"/>
          </a:xfrm>
          <a:prstGeom prst="rect">
            <a:avLst/>
          </a:prstGeom>
          <a:ln w="25400">
            <a:solidFill>
              <a:schemeClr val="tx1"/>
            </a:solidFill>
          </a:ln>
        </p:spPr>
      </p:pic>
    </p:spTree>
    <p:extLst>
      <p:ext uri="{BB962C8B-B14F-4D97-AF65-F5344CB8AC3E}">
        <p14:creationId xmlns:p14="http://schemas.microsoft.com/office/powerpoint/2010/main" val="1417790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7CDEF9-9B1D-6441-AC93-72450A95BA5B}"/>
              </a:ext>
            </a:extLst>
          </p:cNvPr>
          <p:cNvPicPr>
            <a:picLocks noChangeAspect="1"/>
          </p:cNvPicPr>
          <p:nvPr/>
        </p:nvPicPr>
        <p:blipFill>
          <a:blip r:embed="rId3"/>
          <a:stretch>
            <a:fillRect/>
          </a:stretch>
        </p:blipFill>
        <p:spPr>
          <a:xfrm>
            <a:off x="0" y="1828799"/>
            <a:ext cx="6773332" cy="3809999"/>
          </a:xfrm>
          <a:prstGeom prst="rect">
            <a:avLst/>
          </a:prstGeom>
          <a:ln w="25400">
            <a:solidFill>
              <a:schemeClr val="tx1"/>
            </a:solidFill>
          </a:ln>
        </p:spPr>
      </p:pic>
      <p:sp>
        <p:nvSpPr>
          <p:cNvPr id="2" name="Title 1">
            <a:extLst>
              <a:ext uri="{FF2B5EF4-FFF2-40B4-BE49-F238E27FC236}">
                <a16:creationId xmlns:a16="http://schemas.microsoft.com/office/drawing/2014/main" id="{2769D86F-AFC8-5544-A6FA-965F32854EE3}"/>
              </a:ext>
            </a:extLst>
          </p:cNvPr>
          <p:cNvSpPr>
            <a:spLocks noGrp="1"/>
          </p:cNvSpPr>
          <p:nvPr>
            <p:ph type="title"/>
          </p:nvPr>
        </p:nvSpPr>
        <p:spPr>
          <a:xfrm>
            <a:off x="381000" y="764373"/>
            <a:ext cx="11125200" cy="1293028"/>
          </a:xfrm>
        </p:spPr>
        <p:txBody>
          <a:bodyPr/>
          <a:lstStyle/>
          <a:p>
            <a:r>
              <a:rPr lang="en-US" dirty="0"/>
              <a:t>NO REALLY LET’S NOT MESS THIS UP? PLEASE?</a:t>
            </a:r>
          </a:p>
        </p:txBody>
      </p:sp>
      <p:pic>
        <p:nvPicPr>
          <p:cNvPr id="4" name="Picture 3">
            <a:extLst>
              <a:ext uri="{FF2B5EF4-FFF2-40B4-BE49-F238E27FC236}">
                <a16:creationId xmlns:a16="http://schemas.microsoft.com/office/drawing/2014/main" id="{6F8C0806-43C9-A04B-A56B-490AF2F96E9F}"/>
              </a:ext>
            </a:extLst>
          </p:cNvPr>
          <p:cNvPicPr>
            <a:picLocks noChangeAspect="1"/>
          </p:cNvPicPr>
          <p:nvPr/>
        </p:nvPicPr>
        <p:blipFill>
          <a:blip r:embed="rId4"/>
          <a:stretch>
            <a:fillRect/>
          </a:stretch>
        </p:blipFill>
        <p:spPr>
          <a:xfrm>
            <a:off x="5425594" y="1828800"/>
            <a:ext cx="6773333" cy="3810000"/>
          </a:xfrm>
          <a:prstGeom prst="rect">
            <a:avLst/>
          </a:prstGeom>
          <a:ln w="25400">
            <a:solidFill>
              <a:schemeClr val="tx1"/>
            </a:solidFill>
          </a:ln>
        </p:spPr>
      </p:pic>
      <p:pic>
        <p:nvPicPr>
          <p:cNvPr id="5" name="Picture 4">
            <a:extLst>
              <a:ext uri="{FF2B5EF4-FFF2-40B4-BE49-F238E27FC236}">
                <a16:creationId xmlns:a16="http://schemas.microsoft.com/office/drawing/2014/main" id="{218E0EC1-6A93-754B-B96A-0B5F8824DE81}"/>
              </a:ext>
            </a:extLst>
          </p:cNvPr>
          <p:cNvPicPr>
            <a:picLocks noChangeAspect="1"/>
          </p:cNvPicPr>
          <p:nvPr/>
        </p:nvPicPr>
        <p:blipFill>
          <a:blip r:embed="rId5"/>
          <a:stretch>
            <a:fillRect/>
          </a:stretch>
        </p:blipFill>
        <p:spPr>
          <a:xfrm>
            <a:off x="8877300" y="4040166"/>
            <a:ext cx="2705100" cy="1520867"/>
          </a:xfrm>
          <a:prstGeom prst="rect">
            <a:avLst/>
          </a:prstGeom>
          <a:ln w="25400">
            <a:solidFill>
              <a:schemeClr val="tx1"/>
            </a:solidFill>
          </a:ln>
        </p:spPr>
      </p:pic>
    </p:spTree>
    <p:extLst>
      <p:ext uri="{BB962C8B-B14F-4D97-AF65-F5344CB8AC3E}">
        <p14:creationId xmlns:p14="http://schemas.microsoft.com/office/powerpoint/2010/main" val="1641121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DB35AF6E-F0A7-6E4F-B824-0E44C8480C15}"/>
              </a:ext>
            </a:extLst>
          </p:cNvPr>
          <p:cNvPicPr>
            <a:picLocks noChangeAspect="1"/>
          </p:cNvPicPr>
          <p:nvPr/>
        </p:nvPicPr>
        <p:blipFill rotWithShape="1">
          <a:blip r:embed="rId3">
            <a:extLst>
              <a:ext uri="{28A0092B-C50C-407E-A947-70E740481C1C}">
                <a14:useLocalDpi xmlns:a14="http://schemas.microsoft.com/office/drawing/2010/main" val="0"/>
              </a:ext>
            </a:extLst>
          </a:blip>
          <a:srcRect t="6702" b="12188"/>
          <a:stretch/>
        </p:blipFill>
        <p:spPr>
          <a:xfrm>
            <a:off x="0" y="20782"/>
            <a:ext cx="12192000" cy="5562600"/>
          </a:xfrm>
          <a:prstGeom prst="rect">
            <a:avLst/>
          </a:prstGeom>
        </p:spPr>
      </p:pic>
      <p:pic>
        <p:nvPicPr>
          <p:cNvPr id="4" name="Picture 3">
            <a:extLst>
              <a:ext uri="{FF2B5EF4-FFF2-40B4-BE49-F238E27FC236}">
                <a16:creationId xmlns:a16="http://schemas.microsoft.com/office/drawing/2014/main" id="{667EF4F2-0E03-2440-8950-EAC0D1CEFF17}"/>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867400" y="838200"/>
            <a:ext cx="5783384" cy="2819400"/>
          </a:xfrm>
          <a:prstGeom prst="rect">
            <a:avLst/>
          </a:prstGeom>
          <a:ln w="25400">
            <a:solidFill>
              <a:schemeClr val="tx1"/>
            </a:solidFill>
          </a:ln>
        </p:spPr>
      </p:pic>
    </p:spTree>
    <p:extLst>
      <p:ext uri="{BB962C8B-B14F-4D97-AF65-F5344CB8AC3E}">
        <p14:creationId xmlns:p14="http://schemas.microsoft.com/office/powerpoint/2010/main" val="995822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F0A8FB-3C70-404E-B1AC-15FDC56C47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40" y="1913965"/>
            <a:ext cx="12176165" cy="3877235"/>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F1728F92-B8BF-47DF-AB4A-239543B79B67}"/>
                  </a:ext>
                </a:extLst>
              </p14:cNvPr>
              <p14:cNvContentPartPr/>
              <p14:nvPr/>
            </p14:nvContentPartPr>
            <p14:xfrm>
              <a:off x="9962056" y="2328374"/>
              <a:ext cx="56880" cy="23040"/>
            </p14:xfrm>
          </p:contentPart>
        </mc:Choice>
        <mc:Fallback xmlns="">
          <p:pic>
            <p:nvPicPr>
              <p:cNvPr id="7" name="Ink 6">
                <a:extLst>
                  <a:ext uri="{FF2B5EF4-FFF2-40B4-BE49-F238E27FC236}">
                    <a16:creationId xmlns:a16="http://schemas.microsoft.com/office/drawing/2014/main" id="{F1728F92-B8BF-47DF-AB4A-239543B79B67}"/>
                  </a:ext>
                </a:extLst>
              </p:cNvPr>
              <p:cNvPicPr/>
              <p:nvPr/>
            </p:nvPicPr>
            <p:blipFill>
              <a:blip r:embed="rId5"/>
              <a:stretch>
                <a:fillRect/>
              </a:stretch>
            </p:blipFill>
            <p:spPr>
              <a:xfrm>
                <a:off x="9953416" y="2319734"/>
                <a:ext cx="745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4BBCDD99-E9BD-49E8-8DDE-728ED3C21CAF}"/>
                  </a:ext>
                </a:extLst>
              </p14:cNvPr>
              <p14:cNvContentPartPr/>
              <p14:nvPr/>
            </p14:nvContentPartPr>
            <p14:xfrm>
              <a:off x="10139536" y="2387774"/>
              <a:ext cx="43200" cy="6480"/>
            </p14:xfrm>
          </p:contentPart>
        </mc:Choice>
        <mc:Fallback xmlns="">
          <p:pic>
            <p:nvPicPr>
              <p:cNvPr id="8" name="Ink 7">
                <a:extLst>
                  <a:ext uri="{FF2B5EF4-FFF2-40B4-BE49-F238E27FC236}">
                    <a16:creationId xmlns:a16="http://schemas.microsoft.com/office/drawing/2014/main" id="{4BBCDD99-E9BD-49E8-8DDE-728ED3C21CAF}"/>
                  </a:ext>
                </a:extLst>
              </p:cNvPr>
              <p:cNvPicPr/>
              <p:nvPr/>
            </p:nvPicPr>
            <p:blipFill>
              <a:blip r:embed="rId7"/>
              <a:stretch>
                <a:fillRect/>
              </a:stretch>
            </p:blipFill>
            <p:spPr>
              <a:xfrm>
                <a:off x="10130896" y="2378774"/>
                <a:ext cx="60840" cy="24120"/>
              </a:xfrm>
              <a:prstGeom prst="rect">
                <a:avLst/>
              </a:prstGeom>
            </p:spPr>
          </p:pic>
        </mc:Fallback>
      </mc:AlternateContent>
      <p:sp>
        <p:nvSpPr>
          <p:cNvPr id="58" name="Rectangle 57">
            <a:extLst>
              <a:ext uri="{FF2B5EF4-FFF2-40B4-BE49-F238E27FC236}">
                <a16:creationId xmlns:a16="http://schemas.microsoft.com/office/drawing/2014/main" id="{1E04459B-77E0-4E93-B581-751442D7DA5B}"/>
              </a:ext>
            </a:extLst>
          </p:cNvPr>
          <p:cNvSpPr/>
          <p:nvPr/>
        </p:nvSpPr>
        <p:spPr>
          <a:xfrm>
            <a:off x="-10459" y="-1"/>
            <a:ext cx="12197064" cy="19139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8">
            <p14:nvContentPartPr>
              <p14:cNvPr id="66" name="Ink 65">
                <a:extLst>
                  <a:ext uri="{FF2B5EF4-FFF2-40B4-BE49-F238E27FC236}">
                    <a16:creationId xmlns:a16="http://schemas.microsoft.com/office/drawing/2014/main" id="{FEF650A6-00DE-4A82-99D4-1267A4D1DAA9}"/>
                  </a:ext>
                </a:extLst>
              </p14:cNvPr>
              <p14:cNvContentPartPr/>
              <p14:nvPr/>
            </p14:nvContentPartPr>
            <p14:xfrm>
              <a:off x="4967275" y="946334"/>
              <a:ext cx="12240" cy="7920"/>
            </p14:xfrm>
          </p:contentPart>
        </mc:Choice>
        <mc:Fallback xmlns="">
          <p:pic>
            <p:nvPicPr>
              <p:cNvPr id="66" name="Ink 65">
                <a:extLst>
                  <a:ext uri="{FF2B5EF4-FFF2-40B4-BE49-F238E27FC236}">
                    <a16:creationId xmlns:a16="http://schemas.microsoft.com/office/drawing/2014/main" id="{FEF650A6-00DE-4A82-99D4-1267A4D1DAA9}"/>
                  </a:ext>
                </a:extLst>
              </p:cNvPr>
              <p:cNvPicPr/>
              <p:nvPr/>
            </p:nvPicPr>
            <p:blipFill>
              <a:blip r:embed="rId9"/>
              <a:stretch>
                <a:fillRect/>
              </a:stretch>
            </p:blipFill>
            <p:spPr>
              <a:xfrm>
                <a:off x="4958275" y="937694"/>
                <a:ext cx="29880" cy="25560"/>
              </a:xfrm>
              <a:prstGeom prst="rect">
                <a:avLst/>
              </a:prstGeom>
            </p:spPr>
          </p:pic>
        </mc:Fallback>
      </mc:AlternateContent>
      <p:sp>
        <p:nvSpPr>
          <p:cNvPr id="70" name="TextBox 69">
            <a:extLst>
              <a:ext uri="{FF2B5EF4-FFF2-40B4-BE49-F238E27FC236}">
                <a16:creationId xmlns:a16="http://schemas.microsoft.com/office/drawing/2014/main" id="{CA8EC058-F3D3-4E5F-9283-49488EB574B1}"/>
              </a:ext>
            </a:extLst>
          </p:cNvPr>
          <p:cNvSpPr txBox="1"/>
          <p:nvPr/>
        </p:nvSpPr>
        <p:spPr>
          <a:xfrm>
            <a:off x="-20919" y="1371600"/>
            <a:ext cx="12228441" cy="738664"/>
          </a:xfrm>
          <a:prstGeom prst="rect">
            <a:avLst/>
          </a:prstGeom>
          <a:noFill/>
        </p:spPr>
        <p:txBody>
          <a:bodyPr wrap="square" rtlCol="0">
            <a:spAutoFit/>
          </a:bodyPr>
          <a:lstStyle/>
          <a:p>
            <a:pPr algn="ctr"/>
            <a:r>
              <a:rPr lang="en-US" sz="2000" b="1" dirty="0"/>
              <a:t>ANDYWORLD.IO | PROFESSORANDREWPHELPS.NET | @ANDYMPHELPS | ANDYMPHELPS@GMAIL.COM</a:t>
            </a:r>
          </a:p>
          <a:p>
            <a:pPr algn="ctr"/>
            <a:endParaRPr lang="en-US" sz="2200" b="1" kern="1200" dirty="0">
              <a:solidFill>
                <a:schemeClr val="tx1"/>
              </a:solidFill>
              <a:latin typeface="+mn-lt"/>
              <a:ea typeface="+mn-ea"/>
              <a:cs typeface="+mn-cs"/>
            </a:endParaRPr>
          </a:p>
        </p:txBody>
      </p:sp>
      <p:cxnSp>
        <p:nvCxnSpPr>
          <p:cNvPr id="73" name="Straight Arrow Connector 72">
            <a:extLst>
              <a:ext uri="{FF2B5EF4-FFF2-40B4-BE49-F238E27FC236}">
                <a16:creationId xmlns:a16="http://schemas.microsoft.com/office/drawing/2014/main" id="{7A622C22-96FE-455C-9B77-6091407AB65C}"/>
              </a:ext>
            </a:extLst>
          </p:cNvPr>
          <p:cNvCxnSpPr>
            <a:cxnSpLocks/>
          </p:cNvCxnSpPr>
          <p:nvPr/>
        </p:nvCxnSpPr>
        <p:spPr>
          <a:xfrm>
            <a:off x="-5064" y="12192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A40A3F19-CFC8-4019-9B25-87CBBB28B508}"/>
              </a:ext>
            </a:extLst>
          </p:cNvPr>
          <p:cNvCxnSpPr>
            <a:cxnSpLocks/>
          </p:cNvCxnSpPr>
          <p:nvPr/>
        </p:nvCxnSpPr>
        <p:spPr>
          <a:xfrm>
            <a:off x="0" y="1913964"/>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3AE0FC50-91FF-45C3-BCBC-2315CF014985}"/>
              </a:ext>
            </a:extLst>
          </p:cNvPr>
          <p:cNvCxnSpPr>
            <a:cxnSpLocks/>
          </p:cNvCxnSpPr>
          <p:nvPr/>
        </p:nvCxnSpPr>
        <p:spPr>
          <a:xfrm>
            <a:off x="-10459" y="57912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2A6649D9-33DC-4E50-9F5F-013FB73F352D}"/>
              </a:ext>
            </a:extLst>
          </p:cNvPr>
          <p:cNvSpPr/>
          <p:nvPr/>
        </p:nvSpPr>
        <p:spPr>
          <a:xfrm>
            <a:off x="-17532" y="4965807"/>
            <a:ext cx="12199092" cy="838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90000"/>
                  </a:schemeClr>
                </a:solidFill>
              </a:rPr>
              <a:t>Thanks &amp; Questions</a:t>
            </a:r>
          </a:p>
        </p:txBody>
      </p:sp>
      <p:cxnSp>
        <p:nvCxnSpPr>
          <p:cNvPr id="12" name="Straight Connector 11">
            <a:extLst>
              <a:ext uri="{FF2B5EF4-FFF2-40B4-BE49-F238E27FC236}">
                <a16:creationId xmlns:a16="http://schemas.microsoft.com/office/drawing/2014/main" id="{ED38947A-8882-4CBF-8A21-C5FA875B722D}"/>
              </a:ext>
            </a:extLst>
          </p:cNvPr>
          <p:cNvCxnSpPr/>
          <p:nvPr/>
        </p:nvCxnSpPr>
        <p:spPr>
          <a:xfrm>
            <a:off x="-17532" y="5804007"/>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0905E48-5467-401A-A173-CFD7F7B0B0AB}"/>
              </a:ext>
            </a:extLst>
          </p:cNvPr>
          <p:cNvCxnSpPr/>
          <p:nvPr/>
        </p:nvCxnSpPr>
        <p:spPr>
          <a:xfrm>
            <a:off x="-17532" y="4972895"/>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875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7628" b="-98436"/>
          <a:stretch/>
        </p:blipFill>
        <p:spPr>
          <a:xfrm>
            <a:off x="-457200" y="2362200"/>
            <a:ext cx="6426398" cy="4284265"/>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t="-103174" r="-4919"/>
          <a:stretch/>
        </p:blipFill>
        <p:spPr>
          <a:xfrm>
            <a:off x="6019800" y="177800"/>
            <a:ext cx="6477000" cy="4318000"/>
          </a:xfrm>
          <a:prstGeom prst="rect">
            <a:avLst/>
          </a:prstGeom>
        </p:spPr>
      </p:pic>
      <p:cxnSp>
        <p:nvCxnSpPr>
          <p:cNvPr id="8" name="Straight Connector 7"/>
          <p:cNvCxnSpPr/>
          <p:nvPr/>
        </p:nvCxnSpPr>
        <p:spPr>
          <a:xfrm>
            <a:off x="0" y="44958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2362200"/>
            <a:ext cx="128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2" descr="C:\Users\Andrew Phelps\Desktop\andy_pac_ma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91000" y="1752600"/>
            <a:ext cx="3737102" cy="3721464"/>
          </a:xfrm>
          <a:prstGeom prst="rect">
            <a:avLst/>
          </a:prstGeom>
          <a:noFill/>
          <a:ln w="15875">
            <a:solidFill>
              <a:schemeClr val="tx1"/>
            </a:solidFill>
          </a:ln>
          <a:effectLst>
            <a:outerShdw blurRad="355600" sx="116000" sy="116000" algn="ctr" rotWithShape="0">
              <a:prstClr val="black">
                <a:alpha val="77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972074"/>
            <a:ext cx="12192000" cy="1293028"/>
          </a:xfrm>
        </p:spPr>
        <p:txBody>
          <a:bodyPr/>
          <a:lstStyle/>
          <a:p>
            <a:pPr algn="ctr"/>
            <a:r>
              <a:rPr lang="en-US" dirty="0"/>
              <a:t>HI, I’m ANDY</a:t>
            </a:r>
          </a:p>
        </p:txBody>
      </p:sp>
    </p:spTree>
    <p:extLst>
      <p:ext uri="{BB962C8B-B14F-4D97-AF65-F5344CB8AC3E}">
        <p14:creationId xmlns:p14="http://schemas.microsoft.com/office/powerpoint/2010/main" val="4039072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indoor, music, hand&#10;&#10;Description automatically generated">
            <a:extLst>
              <a:ext uri="{FF2B5EF4-FFF2-40B4-BE49-F238E27FC236}">
                <a16:creationId xmlns:a16="http://schemas.microsoft.com/office/drawing/2014/main" id="{4127F8C5-98DB-C14F-994A-C1231E83A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 y="0"/>
            <a:ext cx="5457168" cy="3335934"/>
          </a:xfrm>
          <a:prstGeom prst="rect">
            <a:avLst/>
          </a:prstGeom>
          <a:ln w="25400">
            <a:solidFill>
              <a:schemeClr val="tx1"/>
            </a:solidFill>
          </a:ln>
        </p:spPr>
      </p:pic>
      <p:sp>
        <p:nvSpPr>
          <p:cNvPr id="2" name="Title 1">
            <a:extLst>
              <a:ext uri="{FF2B5EF4-FFF2-40B4-BE49-F238E27FC236}">
                <a16:creationId xmlns:a16="http://schemas.microsoft.com/office/drawing/2014/main" id="{27F88EED-EC6A-984A-9FA2-0F581AF64C09}"/>
              </a:ext>
            </a:extLst>
          </p:cNvPr>
          <p:cNvSpPr>
            <a:spLocks noGrp="1"/>
          </p:cNvSpPr>
          <p:nvPr>
            <p:ph type="title"/>
          </p:nvPr>
        </p:nvSpPr>
        <p:spPr>
          <a:xfrm>
            <a:off x="2743200" y="381000"/>
            <a:ext cx="8610600" cy="1293028"/>
          </a:xfrm>
        </p:spPr>
        <p:txBody>
          <a:bodyPr/>
          <a:lstStyle/>
          <a:p>
            <a:r>
              <a:rPr lang="en-US" dirty="0"/>
              <a:t>In the before times… </a:t>
            </a:r>
          </a:p>
        </p:txBody>
      </p:sp>
      <p:sp>
        <p:nvSpPr>
          <p:cNvPr id="3" name="Content Placeholder 2">
            <a:extLst>
              <a:ext uri="{FF2B5EF4-FFF2-40B4-BE49-F238E27FC236}">
                <a16:creationId xmlns:a16="http://schemas.microsoft.com/office/drawing/2014/main" id="{DB68D6AC-A720-9546-8513-6D11DEB465CF}"/>
              </a:ext>
            </a:extLst>
          </p:cNvPr>
          <p:cNvSpPr>
            <a:spLocks noGrp="1"/>
          </p:cNvSpPr>
          <p:nvPr>
            <p:ph idx="1"/>
          </p:nvPr>
        </p:nvSpPr>
        <p:spPr>
          <a:xfrm>
            <a:off x="5769428" y="1060171"/>
            <a:ext cx="6422571" cy="4493427"/>
          </a:xfrm>
        </p:spPr>
        <p:txBody>
          <a:bodyPr/>
          <a:lstStyle/>
          <a:p>
            <a:r>
              <a:rPr lang="en-US" sz="2300" dirty="0"/>
              <a:t>“Screen time” was BAD and should be LIMITED</a:t>
            </a:r>
          </a:p>
          <a:p>
            <a:r>
              <a:rPr lang="en-US" sz="2300" dirty="0"/>
              <a:t>World Health Organization “Gaming Disorder”</a:t>
            </a:r>
          </a:p>
          <a:p>
            <a:r>
              <a:rPr lang="en-US" sz="2300" dirty="0"/>
              <a:t>School Safety Report commissioned around ‘Games &amp; Violence’ from Trump White House via Dept. of Education</a:t>
            </a:r>
          </a:p>
          <a:p>
            <a:r>
              <a:rPr lang="en-US" sz="2300" dirty="0"/>
              <a:t>Games were blamed as a breeding ground of toxicity and far-right-wing culture</a:t>
            </a:r>
          </a:p>
          <a:p>
            <a:r>
              <a:rPr lang="en-US" sz="2300" dirty="0"/>
              <a:t>Games were (still) often seen as ‘timewasters’ and not ‘educational’ except in certain limited circles</a:t>
            </a:r>
          </a:p>
        </p:txBody>
      </p:sp>
      <p:pic>
        <p:nvPicPr>
          <p:cNvPr id="5" name="Picture 4" descr="A child looking at a tablet&#10;&#10;Description automatically generated with medium confidence">
            <a:extLst>
              <a:ext uri="{FF2B5EF4-FFF2-40B4-BE49-F238E27FC236}">
                <a16:creationId xmlns:a16="http://schemas.microsoft.com/office/drawing/2014/main" id="{6BC1CF32-E868-7247-9A67-415066A3C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08001"/>
            <a:ext cx="3243943" cy="2365508"/>
          </a:xfrm>
          <a:prstGeom prst="rect">
            <a:avLst/>
          </a:prstGeom>
          <a:ln w="25400">
            <a:solidFill>
              <a:schemeClr val="tx1"/>
            </a:solidFill>
          </a:ln>
        </p:spPr>
      </p:pic>
      <p:pic>
        <p:nvPicPr>
          <p:cNvPr id="10" name="Picture 9" descr="A person lying on a bed&#10;&#10;Description automatically generated with low confidence">
            <a:extLst>
              <a:ext uri="{FF2B5EF4-FFF2-40B4-BE49-F238E27FC236}">
                <a16:creationId xmlns:a16="http://schemas.microsoft.com/office/drawing/2014/main" id="{DA3CEF42-0C09-2748-922A-4986923D3E6F}"/>
              </a:ext>
            </a:extLst>
          </p:cNvPr>
          <p:cNvPicPr>
            <a:picLocks noChangeAspect="1"/>
          </p:cNvPicPr>
          <p:nvPr/>
        </p:nvPicPr>
        <p:blipFill rotWithShape="1">
          <a:blip r:embed="rId5">
            <a:extLst>
              <a:ext uri="{28A0092B-C50C-407E-A947-70E740481C1C}">
                <a14:useLocalDpi xmlns:a14="http://schemas.microsoft.com/office/drawing/2010/main" val="0"/>
              </a:ext>
            </a:extLst>
          </a:blip>
          <a:srcRect l="18910" r="9627"/>
          <a:stretch/>
        </p:blipFill>
        <p:spPr>
          <a:xfrm>
            <a:off x="2475557" y="3308000"/>
            <a:ext cx="3003382" cy="2365509"/>
          </a:xfrm>
          <a:prstGeom prst="rect">
            <a:avLst/>
          </a:prstGeom>
          <a:ln w="25400">
            <a:solidFill>
              <a:schemeClr val="tx1"/>
            </a:solidFill>
          </a:ln>
        </p:spPr>
      </p:pic>
    </p:spTree>
    <p:extLst>
      <p:ext uri="{BB962C8B-B14F-4D97-AF65-F5344CB8AC3E}">
        <p14:creationId xmlns:p14="http://schemas.microsoft.com/office/powerpoint/2010/main" val="3457945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wimming&#10;&#10;Description automatically generated">
            <a:extLst>
              <a:ext uri="{FF2B5EF4-FFF2-40B4-BE49-F238E27FC236}">
                <a16:creationId xmlns:a16="http://schemas.microsoft.com/office/drawing/2014/main" id="{1205778A-A8A2-2D43-8ABA-E03972EF8816}"/>
              </a:ext>
            </a:extLst>
          </p:cNvPr>
          <p:cNvPicPr>
            <a:picLocks noChangeAspect="1"/>
          </p:cNvPicPr>
          <p:nvPr/>
        </p:nvPicPr>
        <p:blipFill rotWithShape="1">
          <a:blip r:embed="rId3">
            <a:extLst>
              <a:ext uri="{28A0092B-C50C-407E-A947-70E740481C1C}">
                <a14:useLocalDpi xmlns:a14="http://schemas.microsoft.com/office/drawing/2010/main" val="0"/>
              </a:ext>
            </a:extLst>
          </a:blip>
          <a:srcRect b="17778"/>
          <a:stretch/>
        </p:blipFill>
        <p:spPr>
          <a:xfrm>
            <a:off x="0" y="0"/>
            <a:ext cx="12192000" cy="5638800"/>
          </a:xfrm>
          <a:prstGeom prst="rect">
            <a:avLst/>
          </a:prstGeom>
        </p:spPr>
      </p:pic>
      <p:sp>
        <p:nvSpPr>
          <p:cNvPr id="6" name="Rectangle 5">
            <a:extLst>
              <a:ext uri="{FF2B5EF4-FFF2-40B4-BE49-F238E27FC236}">
                <a16:creationId xmlns:a16="http://schemas.microsoft.com/office/drawing/2014/main" id="{3FCA408F-21F5-F242-8B21-05812209F7D0}"/>
              </a:ext>
            </a:extLst>
          </p:cNvPr>
          <p:cNvSpPr/>
          <p:nvPr/>
        </p:nvSpPr>
        <p:spPr>
          <a:xfrm>
            <a:off x="28074" y="0"/>
            <a:ext cx="12163926" cy="56388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87A175-281E-E840-801B-896C5D7A7DC5}"/>
              </a:ext>
            </a:extLst>
          </p:cNvPr>
          <p:cNvSpPr>
            <a:spLocks noGrp="1"/>
          </p:cNvSpPr>
          <p:nvPr>
            <p:ph type="title"/>
          </p:nvPr>
        </p:nvSpPr>
        <p:spPr>
          <a:xfrm>
            <a:off x="152400" y="4118358"/>
            <a:ext cx="8610600" cy="1064428"/>
          </a:xfrm>
        </p:spPr>
        <p:txBody>
          <a:bodyPr/>
          <a:lstStyle/>
          <a:p>
            <a:pPr algn="l"/>
            <a:r>
              <a:rPr lang="en-US" dirty="0"/>
              <a:t>And then came Covid…</a:t>
            </a:r>
          </a:p>
        </p:txBody>
      </p:sp>
      <p:sp>
        <p:nvSpPr>
          <p:cNvPr id="9" name="Title 1">
            <a:extLst>
              <a:ext uri="{FF2B5EF4-FFF2-40B4-BE49-F238E27FC236}">
                <a16:creationId xmlns:a16="http://schemas.microsoft.com/office/drawing/2014/main" id="{E188B8A0-FCC5-E94C-BD49-AA5FF83523B3}"/>
              </a:ext>
            </a:extLst>
          </p:cNvPr>
          <p:cNvSpPr txBox="1">
            <a:spLocks/>
          </p:cNvSpPr>
          <p:nvPr/>
        </p:nvSpPr>
        <p:spPr>
          <a:xfrm>
            <a:off x="3352800" y="5008102"/>
            <a:ext cx="8610600" cy="10644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a:t>
            </a:r>
            <a:r>
              <a:rPr lang="en-US" sz="3200" b="1" dirty="0"/>
              <a:t>playaparttogether</a:t>
            </a:r>
          </a:p>
        </p:txBody>
      </p:sp>
    </p:spTree>
    <p:extLst>
      <p:ext uri="{BB962C8B-B14F-4D97-AF65-F5344CB8AC3E}">
        <p14:creationId xmlns:p14="http://schemas.microsoft.com/office/powerpoint/2010/main" val="2177277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video game&#10;&#10;Description automatically generated">
            <a:extLst>
              <a:ext uri="{FF2B5EF4-FFF2-40B4-BE49-F238E27FC236}">
                <a16:creationId xmlns:a16="http://schemas.microsoft.com/office/drawing/2014/main" id="{8FEA257E-235C-5145-B279-A14875C8D9D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6250"/>
          <a:stretch/>
        </p:blipFill>
        <p:spPr>
          <a:xfrm>
            <a:off x="0" y="0"/>
            <a:ext cx="12192000" cy="5715000"/>
          </a:xfrm>
        </p:spPr>
      </p:pic>
      <p:sp>
        <p:nvSpPr>
          <p:cNvPr id="2" name="Title 1">
            <a:extLst>
              <a:ext uri="{FF2B5EF4-FFF2-40B4-BE49-F238E27FC236}">
                <a16:creationId xmlns:a16="http://schemas.microsoft.com/office/drawing/2014/main" id="{504864D7-8E4E-134F-8CA8-034B062D670F}"/>
              </a:ext>
            </a:extLst>
          </p:cNvPr>
          <p:cNvSpPr>
            <a:spLocks noGrp="1"/>
          </p:cNvSpPr>
          <p:nvPr>
            <p:ph type="title"/>
          </p:nvPr>
        </p:nvSpPr>
        <p:spPr>
          <a:xfrm>
            <a:off x="0" y="5105400"/>
            <a:ext cx="12192000" cy="609600"/>
          </a:xfrm>
          <a:solidFill>
            <a:srgbClr val="7030A0"/>
          </a:solidFill>
        </p:spPr>
        <p:txBody>
          <a:bodyPr/>
          <a:lstStyle/>
          <a:p>
            <a:pPr algn="l"/>
            <a:r>
              <a:rPr lang="en-US" dirty="0"/>
              <a:t>	Games connected us</a:t>
            </a:r>
          </a:p>
        </p:txBody>
      </p:sp>
      <p:cxnSp>
        <p:nvCxnSpPr>
          <p:cNvPr id="6" name="Straight Connector 5">
            <a:extLst>
              <a:ext uri="{FF2B5EF4-FFF2-40B4-BE49-F238E27FC236}">
                <a16:creationId xmlns:a16="http://schemas.microsoft.com/office/drawing/2014/main" id="{85D45A9A-E4C5-AB40-A28D-7CD74C5DEFD4}"/>
              </a:ext>
            </a:extLst>
          </p:cNvPr>
          <p:cNvCxnSpPr/>
          <p:nvPr/>
        </p:nvCxnSpPr>
        <p:spPr>
          <a:xfrm>
            <a:off x="-10887" y="5715000"/>
            <a:ext cx="122790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FCFC1F0-8D21-454B-BE88-7B1A8A49A23E}"/>
              </a:ext>
            </a:extLst>
          </p:cNvPr>
          <p:cNvCxnSpPr/>
          <p:nvPr/>
        </p:nvCxnSpPr>
        <p:spPr>
          <a:xfrm>
            <a:off x="-10887" y="5105400"/>
            <a:ext cx="122790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395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59645275-1D1C-0743-955E-AC904D05F90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484"/>
          <a:stretch/>
        </p:blipFill>
        <p:spPr>
          <a:xfrm>
            <a:off x="0" y="0"/>
            <a:ext cx="12213771" cy="5517439"/>
          </a:xfrm>
        </p:spPr>
      </p:pic>
      <p:sp>
        <p:nvSpPr>
          <p:cNvPr id="6" name="Title 1">
            <a:extLst>
              <a:ext uri="{FF2B5EF4-FFF2-40B4-BE49-F238E27FC236}">
                <a16:creationId xmlns:a16="http://schemas.microsoft.com/office/drawing/2014/main" id="{03F6B08C-07D4-0746-96F0-4FC2C5B29EA3}"/>
              </a:ext>
            </a:extLst>
          </p:cNvPr>
          <p:cNvSpPr txBox="1">
            <a:spLocks/>
          </p:cNvSpPr>
          <p:nvPr/>
        </p:nvSpPr>
        <p:spPr>
          <a:xfrm>
            <a:off x="0" y="5105400"/>
            <a:ext cx="12192000" cy="609600"/>
          </a:xfrm>
          <a:prstGeom prst="rect">
            <a:avLst/>
          </a:prstGeom>
          <a:solidFill>
            <a:srgbClr val="7030A0"/>
          </a:solidFill>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dirty="0"/>
              <a:t>	Games TAUGHT us [ BETTER THAN ZOOM! ]</a:t>
            </a:r>
          </a:p>
        </p:txBody>
      </p:sp>
      <p:cxnSp>
        <p:nvCxnSpPr>
          <p:cNvPr id="7" name="Straight Connector 6">
            <a:extLst>
              <a:ext uri="{FF2B5EF4-FFF2-40B4-BE49-F238E27FC236}">
                <a16:creationId xmlns:a16="http://schemas.microsoft.com/office/drawing/2014/main" id="{FE6DAA07-4F81-D44B-A0E5-D8AF3DE53743}"/>
              </a:ext>
            </a:extLst>
          </p:cNvPr>
          <p:cNvCxnSpPr/>
          <p:nvPr/>
        </p:nvCxnSpPr>
        <p:spPr>
          <a:xfrm>
            <a:off x="-10887" y="5715000"/>
            <a:ext cx="122790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356BD57-A15F-2A48-B41B-DCCE7FA0AEF8}"/>
              </a:ext>
            </a:extLst>
          </p:cNvPr>
          <p:cNvCxnSpPr/>
          <p:nvPr/>
        </p:nvCxnSpPr>
        <p:spPr>
          <a:xfrm>
            <a:off x="-10887" y="5105400"/>
            <a:ext cx="122790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B3DDDD2-169F-054D-A252-C80F8516930A}"/>
              </a:ext>
            </a:extLst>
          </p:cNvPr>
          <p:cNvPicPr>
            <a:picLocks noChangeAspect="1"/>
          </p:cNvPicPr>
          <p:nvPr/>
        </p:nvPicPr>
        <p:blipFill>
          <a:blip r:embed="rId4"/>
          <a:stretch>
            <a:fillRect/>
          </a:stretch>
        </p:blipFill>
        <p:spPr>
          <a:xfrm>
            <a:off x="7543800" y="320319"/>
            <a:ext cx="4333650" cy="2438400"/>
          </a:xfrm>
          <a:prstGeom prst="rect">
            <a:avLst/>
          </a:prstGeom>
          <a:ln w="25400">
            <a:solidFill>
              <a:schemeClr val="tx1"/>
            </a:solidFill>
          </a:ln>
        </p:spPr>
      </p:pic>
      <p:pic>
        <p:nvPicPr>
          <p:cNvPr id="4" name="Picture 3" descr="A screenshot of a computer&#10;&#10;Description automatically generated with medium confidence">
            <a:extLst>
              <a:ext uri="{FF2B5EF4-FFF2-40B4-BE49-F238E27FC236}">
                <a16:creationId xmlns:a16="http://schemas.microsoft.com/office/drawing/2014/main" id="{61066B92-A236-D140-B16F-B80CC607FD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7800" y="3048000"/>
            <a:ext cx="2809650" cy="1737969"/>
          </a:xfrm>
          <a:prstGeom prst="rect">
            <a:avLst/>
          </a:prstGeom>
          <a:ln w="25400">
            <a:solidFill>
              <a:schemeClr val="tx1"/>
            </a:solidFill>
          </a:ln>
        </p:spPr>
      </p:pic>
    </p:spTree>
    <p:extLst>
      <p:ext uri="{BB962C8B-B14F-4D97-AF65-F5344CB8AC3E}">
        <p14:creationId xmlns:p14="http://schemas.microsoft.com/office/powerpoint/2010/main" val="1527946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building&#10;&#10;Description automatically generated">
            <a:extLst>
              <a:ext uri="{FF2B5EF4-FFF2-40B4-BE49-F238E27FC236}">
                <a16:creationId xmlns:a16="http://schemas.microsoft.com/office/drawing/2014/main" id="{2ED37D20-D1C5-0046-9C26-F099E3FB12C1}"/>
              </a:ext>
            </a:extLst>
          </p:cNvPr>
          <p:cNvPicPr>
            <a:picLocks noChangeAspect="1"/>
          </p:cNvPicPr>
          <p:nvPr/>
        </p:nvPicPr>
        <p:blipFill rotWithShape="1">
          <a:blip r:embed="rId3">
            <a:extLst>
              <a:ext uri="{28A0092B-C50C-407E-A947-70E740481C1C}">
                <a14:useLocalDpi xmlns:a14="http://schemas.microsoft.com/office/drawing/2010/main" val="0"/>
              </a:ext>
            </a:extLst>
          </a:blip>
          <a:srcRect t="21111" b="4444"/>
          <a:stretch/>
        </p:blipFill>
        <p:spPr>
          <a:xfrm>
            <a:off x="-10887" y="2"/>
            <a:ext cx="12192000" cy="5105398"/>
          </a:xfrm>
          <a:prstGeom prst="rect">
            <a:avLst/>
          </a:prstGeom>
        </p:spPr>
      </p:pic>
      <p:sp>
        <p:nvSpPr>
          <p:cNvPr id="4" name="Title 1">
            <a:extLst>
              <a:ext uri="{FF2B5EF4-FFF2-40B4-BE49-F238E27FC236}">
                <a16:creationId xmlns:a16="http://schemas.microsoft.com/office/drawing/2014/main" id="{54F5BA9E-B6B3-7C44-AB8C-69F2DEF0BFC1}"/>
              </a:ext>
            </a:extLst>
          </p:cNvPr>
          <p:cNvSpPr txBox="1">
            <a:spLocks/>
          </p:cNvSpPr>
          <p:nvPr/>
        </p:nvSpPr>
        <p:spPr>
          <a:xfrm>
            <a:off x="0" y="5105400"/>
            <a:ext cx="12192000" cy="609600"/>
          </a:xfrm>
          <a:prstGeom prst="rect">
            <a:avLst/>
          </a:prstGeom>
          <a:solidFill>
            <a:srgbClr val="7030A0"/>
          </a:solidFill>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dirty="0"/>
              <a:t>	Games HELPED US UNDERSTAND</a:t>
            </a:r>
          </a:p>
        </p:txBody>
      </p:sp>
      <p:cxnSp>
        <p:nvCxnSpPr>
          <p:cNvPr id="5" name="Straight Connector 4">
            <a:extLst>
              <a:ext uri="{FF2B5EF4-FFF2-40B4-BE49-F238E27FC236}">
                <a16:creationId xmlns:a16="http://schemas.microsoft.com/office/drawing/2014/main" id="{BF22CBD4-3709-2D41-A2FC-D985B3170C82}"/>
              </a:ext>
            </a:extLst>
          </p:cNvPr>
          <p:cNvCxnSpPr/>
          <p:nvPr/>
        </p:nvCxnSpPr>
        <p:spPr>
          <a:xfrm>
            <a:off x="-10887" y="5105400"/>
            <a:ext cx="122790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69D2758-EE3F-4645-8512-D2C012F1D7FA}"/>
              </a:ext>
            </a:extLst>
          </p:cNvPr>
          <p:cNvCxnSpPr/>
          <p:nvPr/>
        </p:nvCxnSpPr>
        <p:spPr>
          <a:xfrm>
            <a:off x="-10887" y="5715000"/>
            <a:ext cx="122790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360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iagram&#10;&#10;Description automatically generated">
            <a:extLst>
              <a:ext uri="{FF2B5EF4-FFF2-40B4-BE49-F238E27FC236}">
                <a16:creationId xmlns:a16="http://schemas.microsoft.com/office/drawing/2014/main" id="{0CAAF80F-25BD-364F-ADD2-CED7D3A7751A}"/>
              </a:ext>
            </a:extLst>
          </p:cNvPr>
          <p:cNvPicPr>
            <a:picLocks noChangeAspect="1"/>
          </p:cNvPicPr>
          <p:nvPr/>
        </p:nvPicPr>
        <p:blipFill rotWithShape="1">
          <a:blip r:embed="rId3">
            <a:extLst>
              <a:ext uri="{28A0092B-C50C-407E-A947-70E740481C1C}">
                <a14:useLocalDpi xmlns:a14="http://schemas.microsoft.com/office/drawing/2010/main" val="0"/>
              </a:ext>
            </a:extLst>
          </a:blip>
          <a:srcRect t="16629"/>
          <a:stretch/>
        </p:blipFill>
        <p:spPr>
          <a:xfrm>
            <a:off x="0" y="-15343"/>
            <a:ext cx="12192000" cy="5730343"/>
          </a:xfrm>
          <a:prstGeom prst="rect">
            <a:avLst/>
          </a:prstGeom>
        </p:spPr>
      </p:pic>
      <p:sp>
        <p:nvSpPr>
          <p:cNvPr id="4" name="Title 1">
            <a:extLst>
              <a:ext uri="{FF2B5EF4-FFF2-40B4-BE49-F238E27FC236}">
                <a16:creationId xmlns:a16="http://schemas.microsoft.com/office/drawing/2014/main" id="{D50CAA2C-9624-774B-8CB1-E143C68AA78B}"/>
              </a:ext>
            </a:extLst>
          </p:cNvPr>
          <p:cNvSpPr txBox="1">
            <a:spLocks/>
          </p:cNvSpPr>
          <p:nvPr/>
        </p:nvSpPr>
        <p:spPr>
          <a:xfrm>
            <a:off x="0" y="5105400"/>
            <a:ext cx="12192000" cy="609600"/>
          </a:xfrm>
          <a:prstGeom prst="rect">
            <a:avLst/>
          </a:prstGeom>
          <a:solidFill>
            <a:srgbClr val="7030A0"/>
          </a:solidFill>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dirty="0"/>
              <a:t>	Games HELPED US PROCESS GRIEF</a:t>
            </a:r>
          </a:p>
        </p:txBody>
      </p:sp>
      <p:cxnSp>
        <p:nvCxnSpPr>
          <p:cNvPr id="5" name="Straight Connector 4">
            <a:extLst>
              <a:ext uri="{FF2B5EF4-FFF2-40B4-BE49-F238E27FC236}">
                <a16:creationId xmlns:a16="http://schemas.microsoft.com/office/drawing/2014/main" id="{C31B0110-FC12-FF48-9462-2FCE071A4C51}"/>
              </a:ext>
            </a:extLst>
          </p:cNvPr>
          <p:cNvCxnSpPr/>
          <p:nvPr/>
        </p:nvCxnSpPr>
        <p:spPr>
          <a:xfrm>
            <a:off x="-10887" y="5715000"/>
            <a:ext cx="122790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9F73A07-BE8A-F44B-9EFA-21AC22CD8EC2}"/>
              </a:ext>
            </a:extLst>
          </p:cNvPr>
          <p:cNvCxnSpPr/>
          <p:nvPr/>
        </p:nvCxnSpPr>
        <p:spPr>
          <a:xfrm>
            <a:off x="-10887" y="5105400"/>
            <a:ext cx="122790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36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5A78-FC48-E64E-9725-3CA9A6BD5743}"/>
              </a:ext>
            </a:extLst>
          </p:cNvPr>
          <p:cNvSpPr>
            <a:spLocks noGrp="1"/>
          </p:cNvSpPr>
          <p:nvPr>
            <p:ph type="title"/>
          </p:nvPr>
        </p:nvSpPr>
        <p:spPr/>
        <p:txBody>
          <a:bodyPr/>
          <a:lstStyle/>
          <a:p>
            <a:r>
              <a:rPr lang="en-US" dirty="0"/>
              <a:t>Games gave us joy</a:t>
            </a:r>
          </a:p>
        </p:txBody>
      </p:sp>
      <p:pic>
        <p:nvPicPr>
          <p:cNvPr id="4" name="Picture 3">
            <a:extLst>
              <a:ext uri="{FF2B5EF4-FFF2-40B4-BE49-F238E27FC236}">
                <a16:creationId xmlns:a16="http://schemas.microsoft.com/office/drawing/2014/main" id="{E73CD4A1-1E96-6C4F-8F2B-BAFB2DCA936C}"/>
              </a:ext>
            </a:extLst>
          </p:cNvPr>
          <p:cNvPicPr>
            <a:picLocks noChangeAspect="1"/>
          </p:cNvPicPr>
          <p:nvPr/>
        </p:nvPicPr>
        <p:blipFill rotWithShape="1">
          <a:blip r:embed="rId3"/>
          <a:srcRect b="17778"/>
          <a:stretch/>
        </p:blipFill>
        <p:spPr>
          <a:xfrm>
            <a:off x="0" y="0"/>
            <a:ext cx="12192000" cy="5638800"/>
          </a:xfrm>
          <a:prstGeom prst="rect">
            <a:avLst/>
          </a:prstGeom>
        </p:spPr>
      </p:pic>
      <p:sp>
        <p:nvSpPr>
          <p:cNvPr id="5" name="Title 1">
            <a:extLst>
              <a:ext uri="{FF2B5EF4-FFF2-40B4-BE49-F238E27FC236}">
                <a16:creationId xmlns:a16="http://schemas.microsoft.com/office/drawing/2014/main" id="{24CFB3D2-35F8-0C4A-852F-62872712FB0A}"/>
              </a:ext>
            </a:extLst>
          </p:cNvPr>
          <p:cNvSpPr txBox="1">
            <a:spLocks/>
          </p:cNvSpPr>
          <p:nvPr/>
        </p:nvSpPr>
        <p:spPr>
          <a:xfrm>
            <a:off x="0" y="5105400"/>
            <a:ext cx="12192000" cy="609600"/>
          </a:xfrm>
          <a:prstGeom prst="rect">
            <a:avLst/>
          </a:prstGeom>
          <a:solidFill>
            <a:srgbClr val="7030A0"/>
          </a:solidFill>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dirty="0"/>
              <a:t>	Games BROUGHT US JOY</a:t>
            </a:r>
          </a:p>
        </p:txBody>
      </p:sp>
      <p:cxnSp>
        <p:nvCxnSpPr>
          <p:cNvPr id="6" name="Straight Connector 5">
            <a:extLst>
              <a:ext uri="{FF2B5EF4-FFF2-40B4-BE49-F238E27FC236}">
                <a16:creationId xmlns:a16="http://schemas.microsoft.com/office/drawing/2014/main" id="{2C5F7A62-E646-B646-9EDA-836FC074322A}"/>
              </a:ext>
            </a:extLst>
          </p:cNvPr>
          <p:cNvCxnSpPr/>
          <p:nvPr/>
        </p:nvCxnSpPr>
        <p:spPr>
          <a:xfrm>
            <a:off x="-10887" y="5715000"/>
            <a:ext cx="122790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AC95CFA-F4D4-0944-85C2-CC769F0C07BB}"/>
              </a:ext>
            </a:extLst>
          </p:cNvPr>
          <p:cNvCxnSpPr/>
          <p:nvPr/>
        </p:nvCxnSpPr>
        <p:spPr>
          <a:xfrm>
            <a:off x="-10887" y="5105400"/>
            <a:ext cx="122790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3414522"/>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TM04033937[[fn=Vapor Trail]]</Template>
  <TotalTime>43014</TotalTime>
  <Words>1767</Words>
  <Application>Microsoft Macintosh PowerPoint</Application>
  <PresentationFormat>Widescreen</PresentationFormat>
  <Paragraphs>95</Paragraphs>
  <Slides>14</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Century Gothic</vt:lpstr>
      <vt:lpstr>Vapor Trail</vt:lpstr>
      <vt:lpstr>PowerPoint Presentation</vt:lpstr>
      <vt:lpstr>HI, I’m ANDY</vt:lpstr>
      <vt:lpstr>In the before times… </vt:lpstr>
      <vt:lpstr>And then came Covid…</vt:lpstr>
      <vt:lpstr> Games connected us</vt:lpstr>
      <vt:lpstr>PowerPoint Presentation</vt:lpstr>
      <vt:lpstr>PowerPoint Presentation</vt:lpstr>
      <vt:lpstr>PowerPoint Presentation</vt:lpstr>
      <vt:lpstr>Games gave us joy</vt:lpstr>
      <vt:lpstr>WE WON? SOMEHOW?  </vt:lpstr>
      <vt:lpstr>SO LET’S NOT MESS THIS UP?</vt:lpstr>
      <vt:lpstr>NO REALLY LET’S NOT MESS THIS UP? PLEASE?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Andy</dc:creator>
  <cp:lastModifiedBy>Andy Phelps</cp:lastModifiedBy>
  <cp:revision>657</cp:revision>
  <dcterms:created xsi:type="dcterms:W3CDTF">2009-06-02T00:38:38Z</dcterms:created>
  <dcterms:modified xsi:type="dcterms:W3CDTF">2022-04-07T16:19:34Z</dcterms:modified>
</cp:coreProperties>
</file>