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88"/>
  </p:notesMasterIdLst>
  <p:sldIdLst>
    <p:sldId id="557" r:id="rId2"/>
    <p:sldId id="629" r:id="rId3"/>
    <p:sldId id="544" r:id="rId4"/>
    <p:sldId id="394" r:id="rId5"/>
    <p:sldId id="389" r:id="rId6"/>
    <p:sldId id="272" r:id="rId7"/>
    <p:sldId id="480" r:id="rId8"/>
    <p:sldId id="552" r:id="rId9"/>
    <p:sldId id="516" r:id="rId10"/>
    <p:sldId id="396" r:id="rId11"/>
    <p:sldId id="541" r:id="rId12"/>
    <p:sldId id="622" r:id="rId13"/>
    <p:sldId id="493" r:id="rId14"/>
    <p:sldId id="506" r:id="rId15"/>
    <p:sldId id="498" r:id="rId16"/>
    <p:sldId id="398" r:id="rId17"/>
    <p:sldId id="418" r:id="rId18"/>
    <p:sldId id="496" r:id="rId19"/>
    <p:sldId id="399" r:id="rId20"/>
    <p:sldId id="269" r:id="rId21"/>
    <p:sldId id="276" r:id="rId22"/>
    <p:sldId id="501" r:id="rId23"/>
    <p:sldId id="485" r:id="rId24"/>
    <p:sldId id="360" r:id="rId25"/>
    <p:sldId id="467" r:id="rId26"/>
    <p:sldId id="615" r:id="rId27"/>
    <p:sldId id="365" r:id="rId28"/>
    <p:sldId id="621" r:id="rId29"/>
    <p:sldId id="366" r:id="rId30"/>
    <p:sldId id="614" r:id="rId31"/>
    <p:sldId id="381" r:id="rId32"/>
    <p:sldId id="617" r:id="rId33"/>
    <p:sldId id="471" r:id="rId34"/>
    <p:sldId id="518" r:id="rId35"/>
    <p:sldId id="517" r:id="rId36"/>
    <p:sldId id="569" r:id="rId37"/>
    <p:sldId id="554" r:id="rId38"/>
    <p:sldId id="392" r:id="rId39"/>
    <p:sldId id="502" r:id="rId40"/>
    <p:sldId id="499" r:id="rId41"/>
    <p:sldId id="623" r:id="rId42"/>
    <p:sldId id="434" r:id="rId43"/>
    <p:sldId id="454" r:id="rId44"/>
    <p:sldId id="455" r:id="rId45"/>
    <p:sldId id="474" r:id="rId46"/>
    <p:sldId id="452" r:id="rId47"/>
    <p:sldId id="441" r:id="rId48"/>
    <p:sldId id="456" r:id="rId49"/>
    <p:sldId id="468" r:id="rId50"/>
    <p:sldId id="469" r:id="rId51"/>
    <p:sldId id="470" r:id="rId52"/>
    <p:sldId id="500" r:id="rId53"/>
    <p:sldId id="447" r:id="rId54"/>
    <p:sldId id="630" r:id="rId55"/>
    <p:sldId id="631" r:id="rId56"/>
    <p:sldId id="632" r:id="rId57"/>
    <p:sldId id="635" r:id="rId58"/>
    <p:sldId id="633" r:id="rId59"/>
    <p:sldId id="634" r:id="rId60"/>
    <p:sldId id="624" r:id="rId61"/>
    <p:sldId id="354" r:id="rId62"/>
    <p:sldId id="358" r:id="rId63"/>
    <p:sldId id="356" r:id="rId64"/>
    <p:sldId id="357" r:id="rId65"/>
    <p:sldId id="476" r:id="rId66"/>
    <p:sldId id="490" r:id="rId67"/>
    <p:sldId id="491" r:id="rId68"/>
    <p:sldId id="472" r:id="rId69"/>
    <p:sldId id="459" r:id="rId70"/>
    <p:sldId id="625" r:id="rId71"/>
    <p:sldId id="626" r:id="rId72"/>
    <p:sldId id="371" r:id="rId73"/>
    <p:sldId id="563" r:id="rId74"/>
    <p:sldId id="565" r:id="rId75"/>
    <p:sldId id="422" r:id="rId76"/>
    <p:sldId id="559" r:id="rId77"/>
    <p:sldId id="560" r:id="rId78"/>
    <p:sldId id="561" r:id="rId79"/>
    <p:sldId id="564" r:id="rId80"/>
    <p:sldId id="562" r:id="rId81"/>
    <p:sldId id="627" r:id="rId82"/>
    <p:sldId id="636" r:id="rId83"/>
    <p:sldId id="484" r:id="rId84"/>
    <p:sldId id="620" r:id="rId85"/>
    <p:sldId id="628" r:id="rId86"/>
    <p:sldId id="522"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Phelps" initials="AP" lastIdx="1" clrIdx="0">
    <p:extLst>
      <p:ext uri="{19B8F6BF-5375-455C-9EA6-DF929625EA0E}">
        <p15:presenceInfo xmlns:p15="http://schemas.microsoft.com/office/powerpoint/2012/main" userId="S::phelps@american.edu::9c5dcb8b-56b1-40ce-b88d-d8068bb07c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82F1F9"/>
    <a:srgbClr val="CD0110"/>
    <a:srgbClr val="FF99FF"/>
    <a:srgbClr val="FF2CF8"/>
    <a:srgbClr val="FF00FF"/>
    <a:srgbClr val="E25A24"/>
    <a:srgbClr val="266998"/>
    <a:srgbClr val="1683C3"/>
    <a:srgbClr val="317AC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9482" autoAdjust="0"/>
  </p:normalViewPr>
  <p:slideViewPr>
    <p:cSldViewPr>
      <p:cViewPr varScale="1">
        <p:scale>
          <a:sx n="89" d="100"/>
          <a:sy n="89" d="100"/>
        </p:scale>
        <p:origin x="168" y="2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8/12/21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a:t>
            </a:fld>
            <a:endParaRPr lang="en-US"/>
          </a:p>
        </p:txBody>
      </p:sp>
    </p:spTree>
    <p:extLst>
      <p:ext uri="{BB962C8B-B14F-4D97-AF65-F5344CB8AC3E}">
        <p14:creationId xmlns:p14="http://schemas.microsoft.com/office/powerpoint/2010/main" val="191992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there’s another kind of convergence in higher </a:t>
            </a:r>
            <a:r>
              <a:rPr lang="en-US" dirty="0" err="1"/>
              <a:t>ed</a:t>
            </a:r>
            <a:r>
              <a:rPr lang="en-US" dirty="0"/>
              <a:t> right now that has played into MAGIC – this business of bright hard lines between teaching and research, between academic projects, commercial projects, entrepreneurship, technology transfer,</a:t>
            </a:r>
            <a:r>
              <a:rPr lang="en-US" baseline="0" dirty="0"/>
              <a:t> etc. is another kind of mashup.  The role and purpose of the university is changing in the post-industrial economy, even as it stays true to its roots in the enlightenment (if it can).  This idea of little bits of fiefdom for individual programs or little research labs is breaking down because it doesn’t scale, and we’re trying to do something different and profound at MAGIC that links together our work and practice.</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17</a:t>
            </a:fld>
            <a:endParaRPr lang="en-US"/>
          </a:p>
        </p:txBody>
      </p:sp>
    </p:spTree>
    <p:extLst>
      <p:ext uri="{BB962C8B-B14F-4D97-AF65-F5344CB8AC3E}">
        <p14:creationId xmlns:p14="http://schemas.microsoft.com/office/powerpoint/2010/main" val="3836547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as much as I worked with these groups as a department chair, it is WAY more important the way we work with them now for both our success and institutional success.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18</a:t>
            </a:fld>
            <a:endParaRPr lang="en-US"/>
          </a:p>
        </p:txBody>
      </p:sp>
    </p:spTree>
    <p:extLst>
      <p:ext uri="{BB962C8B-B14F-4D97-AF65-F5344CB8AC3E}">
        <p14:creationId xmlns:p14="http://schemas.microsoft.com/office/powerpoint/2010/main" val="3520437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from Bill’s ‘idea lab’ paper was the idea of an entrepreneurial effort inside the center to help publish and commercialize the things we make.  We wanted to call it ‘MAGIC Studios’ at first but we were very afraid we’d get in trouble with The Mouse.  </a:t>
            </a:r>
          </a:p>
        </p:txBody>
      </p:sp>
      <p:sp>
        <p:nvSpPr>
          <p:cNvPr id="4" name="Slide Number Placeholder 3"/>
          <p:cNvSpPr>
            <a:spLocks noGrp="1"/>
          </p:cNvSpPr>
          <p:nvPr>
            <p:ph type="sldNum" sz="quarter" idx="10"/>
          </p:nvPr>
        </p:nvSpPr>
        <p:spPr/>
        <p:txBody>
          <a:bodyPr/>
          <a:lstStyle/>
          <a:p>
            <a:fld id="{22150A4E-9BF1-4BAD-84B0-B89A8DE868A6}" type="slidenum">
              <a:rPr lang="en-US" smtClean="0"/>
              <a:t>19</a:t>
            </a:fld>
            <a:endParaRPr lang="en-US"/>
          </a:p>
        </p:txBody>
      </p:sp>
    </p:spTree>
    <p:extLst>
      <p:ext uri="{BB962C8B-B14F-4D97-AF65-F5344CB8AC3E}">
        <p14:creationId xmlns:p14="http://schemas.microsoft.com/office/powerpoint/2010/main" val="164791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president decided to put us in what used to be the innovation center, because the</a:t>
            </a:r>
            <a:r>
              <a:rPr lang="en-US" baseline="0" dirty="0"/>
              <a:t> innovation center hadn’t totally worked out for a variety of reasons.  The meme, of course, was either that we WERE the innovation center, or that we had KILLED the innovation center.  Neither one of which is accurate, but it’s kind of the lore now.  Anyway, we worked hard on building a new home, I used my personal research money to build the projector rig.</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22</a:t>
            </a:fld>
            <a:endParaRPr lang="en-US"/>
          </a:p>
        </p:txBody>
      </p:sp>
    </p:spTree>
    <p:extLst>
      <p:ext uri="{BB962C8B-B14F-4D97-AF65-F5344CB8AC3E}">
        <p14:creationId xmlns:p14="http://schemas.microsoft.com/office/powerpoint/2010/main" val="4085841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year, we’ve tried to start with a theme or goal.  We focused really hard that first year on faculty affiliates, trying</a:t>
            </a:r>
            <a:r>
              <a:rPr lang="en-US" baseline="0" dirty="0"/>
              <a:t> to figure out the processes and supports they would need to build things here, to attract and manage funding, etc.  We appointed 2 associate directors to try to (a) work with faculty on proposals and funding opportunities and (b) go out and attract interest from businesses and foundations and partners to connect these to.  </a:t>
            </a:r>
          </a:p>
          <a:p>
            <a:endParaRPr lang="en-US" baseline="0" dirty="0"/>
          </a:p>
          <a:p>
            <a:r>
              <a:rPr lang="en-US" baseline="0" dirty="0"/>
              <a:t>This mostly DID NOT WORK.  In hindsight, we were asking faculty to do more and greater scholarship at exactly the wrong time – we had just ‘gone live’ with semesters, and there were some other constraints and messaging that just didn’t work out very well.  More on that later.  So in year 2 we took a hard left turn and re-imagined the center not just as a research center, but as a student-centered support organization for publishing and digital making.  This was always ‘a part of the plan’ but the degree to which we emphasized this in year two, and the focus on student productions at that time was a decided departure from where we thought we were going in year one.</a:t>
            </a:r>
          </a:p>
          <a:p>
            <a:endParaRPr lang="en-US" baseline="0" dirty="0"/>
          </a:p>
          <a:p>
            <a:r>
              <a:rPr lang="en-US" baseline="0" dirty="0"/>
              <a:t>In year 3 we wanted to really challenge what we could do, what production looked like, and what scale looked like.</a:t>
            </a:r>
          </a:p>
          <a:p>
            <a:endParaRPr lang="en-US" baseline="0" dirty="0"/>
          </a:p>
          <a:p>
            <a:r>
              <a:rPr lang="en-US" baseline="0" dirty="0"/>
              <a:t>In year 4 we wanted to really focus on not-just-games but start to drive forward a focus on the arts and creativity in other forms and examples.</a:t>
            </a:r>
          </a:p>
          <a:p>
            <a:endParaRPr lang="en-US" baseline="0" dirty="0"/>
          </a:p>
          <a:p>
            <a:r>
              <a:rPr lang="en-US" baseline="0" dirty="0"/>
              <a:t>And now we are living the year of the studio.  Vroom </a:t>
            </a:r>
            <a:r>
              <a:rPr lang="en-US" baseline="0" dirty="0" err="1"/>
              <a:t>vroom</a:t>
            </a:r>
            <a:r>
              <a:rPr lang="en-US" baseline="0" dirty="0"/>
              <a:t>.</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23</a:t>
            </a:fld>
            <a:endParaRPr lang="en-US"/>
          </a:p>
        </p:txBody>
      </p:sp>
    </p:spTree>
    <p:extLst>
      <p:ext uri="{BB962C8B-B14F-4D97-AF65-F5344CB8AC3E}">
        <p14:creationId xmlns:p14="http://schemas.microsoft.com/office/powerpoint/2010/main" val="997358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It’s messy.  It’s really messy.  We do a lot of stuff but a lot of stuff is different every time because we’re changing, the projects are changing, the world is changing.</a:t>
            </a:r>
          </a:p>
        </p:txBody>
      </p:sp>
      <p:sp>
        <p:nvSpPr>
          <p:cNvPr id="4" name="Slide Number Placeholder 3"/>
          <p:cNvSpPr>
            <a:spLocks noGrp="1"/>
          </p:cNvSpPr>
          <p:nvPr>
            <p:ph type="sldNum" sz="quarter" idx="10"/>
          </p:nvPr>
        </p:nvSpPr>
        <p:spPr/>
        <p:txBody>
          <a:bodyPr/>
          <a:lstStyle/>
          <a:p>
            <a:fld id="{22150A4E-9BF1-4BAD-84B0-B89A8DE868A6}" type="slidenum">
              <a:rPr lang="en-US" smtClean="0"/>
              <a:t>24</a:t>
            </a:fld>
            <a:endParaRPr lang="en-US"/>
          </a:p>
        </p:txBody>
      </p:sp>
    </p:spTree>
    <p:extLst>
      <p:ext uri="{BB962C8B-B14F-4D97-AF65-F5344CB8AC3E}">
        <p14:creationId xmlns:p14="http://schemas.microsoft.com/office/powerpoint/2010/main" val="4200375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couple of projects that have meant</a:t>
            </a:r>
            <a:r>
              <a:rPr lang="en-US" baseline="0" dirty="0"/>
              <a:t> something </a:t>
            </a:r>
            <a:r>
              <a:rPr lang="en-US" baseline="0" dirty="0" err="1"/>
              <a:t>significatn</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25</a:t>
            </a:fld>
            <a:endParaRPr lang="en-US"/>
          </a:p>
        </p:txBody>
      </p:sp>
    </p:spTree>
    <p:extLst>
      <p:ext uri="{BB962C8B-B14F-4D97-AF65-F5344CB8AC3E}">
        <p14:creationId xmlns:p14="http://schemas.microsoft.com/office/powerpoint/2010/main" val="3993255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27</a:t>
            </a:fld>
            <a:endParaRPr lang="en-US"/>
          </a:p>
        </p:txBody>
      </p:sp>
    </p:spTree>
    <p:extLst>
      <p:ext uri="{BB962C8B-B14F-4D97-AF65-F5344CB8AC3E}">
        <p14:creationId xmlns:p14="http://schemas.microsoft.com/office/powerpoint/2010/main" val="335140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29</a:t>
            </a:fld>
            <a:endParaRPr lang="en-US"/>
          </a:p>
        </p:txBody>
      </p:sp>
    </p:spTree>
    <p:extLst>
      <p:ext uri="{BB962C8B-B14F-4D97-AF65-F5344CB8AC3E}">
        <p14:creationId xmlns:p14="http://schemas.microsoft.com/office/powerpoint/2010/main" val="2057317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learned SO MUCH about certification, testing,</a:t>
            </a:r>
            <a:r>
              <a:rPr lang="en-US" baseline="0" dirty="0"/>
              <a:t> polish, industry relations, press, etc. with this project.</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31</a:t>
            </a:fld>
            <a:endParaRPr lang="en-US"/>
          </a:p>
        </p:txBody>
      </p:sp>
    </p:spTree>
    <p:extLst>
      <p:ext uri="{BB962C8B-B14F-4D97-AF65-F5344CB8AC3E}">
        <p14:creationId xmlns:p14="http://schemas.microsoft.com/office/powerpoint/2010/main" val="3648698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www.invisionapp.com</a:t>
            </a:r>
            <a:r>
              <a:rPr lang="en-US" dirty="0"/>
              <a:t>/inside-design/running-successful-post-mortem/</a:t>
            </a:r>
          </a:p>
        </p:txBody>
      </p:sp>
      <p:sp>
        <p:nvSpPr>
          <p:cNvPr id="4" name="Slide Number Placeholder 3"/>
          <p:cNvSpPr>
            <a:spLocks noGrp="1"/>
          </p:cNvSpPr>
          <p:nvPr>
            <p:ph type="sldNum" sz="quarter" idx="5"/>
          </p:nvPr>
        </p:nvSpPr>
        <p:spPr/>
        <p:txBody>
          <a:bodyPr/>
          <a:lstStyle/>
          <a:p>
            <a:fld id="{22150A4E-9BF1-4BAD-84B0-B89A8DE868A6}" type="slidenum">
              <a:rPr lang="en-US" smtClean="0"/>
              <a:t>2</a:t>
            </a:fld>
            <a:endParaRPr lang="en-US"/>
          </a:p>
        </p:txBody>
      </p:sp>
    </p:spTree>
    <p:extLst>
      <p:ext uri="{BB962C8B-B14F-4D97-AF65-F5344CB8AC3E}">
        <p14:creationId xmlns:p14="http://schemas.microsoft.com/office/powerpoint/2010/main" val="4024981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big high-vis project that was (a) external client through the studio, (b) multi-disciplinary team, (c) primarily managed entirely by staff</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38</a:t>
            </a:fld>
            <a:endParaRPr lang="en-US"/>
          </a:p>
        </p:txBody>
      </p:sp>
    </p:spTree>
    <p:extLst>
      <p:ext uri="{BB962C8B-B14F-4D97-AF65-F5344CB8AC3E}">
        <p14:creationId xmlns:p14="http://schemas.microsoft.com/office/powerpoint/2010/main" val="4044763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highlight those 3 because of the things we learned and as data points</a:t>
            </a:r>
            <a:r>
              <a:rPr lang="en-US" baseline="0" dirty="0"/>
              <a:t> of growth, but the thing is we did a LOT of stuff from a LOT of work for a LOT of people!  It’s a lot bigger a community than people even think about.  It’s easy when you are working on ‘your thing’ to not realize the scope and scale of everything else that’s happening and going on.</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39</a:t>
            </a:fld>
            <a:endParaRPr lang="en-US"/>
          </a:p>
        </p:txBody>
      </p:sp>
    </p:spTree>
    <p:extLst>
      <p:ext uri="{BB962C8B-B14F-4D97-AF65-F5344CB8AC3E}">
        <p14:creationId xmlns:p14="http://schemas.microsoft.com/office/powerpoint/2010/main" val="2979966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we’ve worked really hard on telling our own story, over and over, better and better…  this is just university press.  We’ve also done social</a:t>
            </a:r>
            <a:r>
              <a:rPr lang="en-US" baseline="0" dirty="0"/>
              <a:t> media, pictorials, just about every campus publication there is, regional press and television, and a couple of national news stories in Inside Higher Ed, the Chronicle, and a few others.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40</a:t>
            </a:fld>
            <a:endParaRPr lang="en-US"/>
          </a:p>
        </p:txBody>
      </p:sp>
    </p:spTree>
    <p:extLst>
      <p:ext uri="{BB962C8B-B14F-4D97-AF65-F5344CB8AC3E}">
        <p14:creationId xmlns:p14="http://schemas.microsoft.com/office/powerpoint/2010/main" val="2047676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2150A4E-9BF1-4BAD-84B0-B89A8DE868A6}" type="slidenum">
              <a:rPr lang="en-US" smtClean="0"/>
              <a:t>42</a:t>
            </a:fld>
            <a:endParaRPr lang="en-US"/>
          </a:p>
        </p:txBody>
      </p:sp>
    </p:spTree>
    <p:extLst>
      <p:ext uri="{BB962C8B-B14F-4D97-AF65-F5344CB8AC3E}">
        <p14:creationId xmlns:p14="http://schemas.microsoft.com/office/powerpoint/2010/main" val="3657490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43</a:t>
            </a:fld>
            <a:endParaRPr lang="en-US"/>
          </a:p>
        </p:txBody>
      </p:sp>
    </p:spTree>
    <p:extLst>
      <p:ext uri="{BB962C8B-B14F-4D97-AF65-F5344CB8AC3E}">
        <p14:creationId xmlns:p14="http://schemas.microsoft.com/office/powerpoint/2010/main" val="6334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been following what we’re doing we’re making an effort to be essentially everywhere: here</a:t>
            </a:r>
            <a:r>
              <a:rPr lang="en-US" baseline="0" dirty="0"/>
              <a:t> are some of the initiatives and efforts and partners of recent note.  We’re taking that notion of working with communities and networks really seriously at local, state, national, and international levels.</a:t>
            </a:r>
          </a:p>
          <a:p>
            <a:endParaRPr lang="en-US" baseline="0" dirty="0"/>
          </a:p>
          <a:p>
            <a:r>
              <a:rPr lang="en-US" baseline="0" dirty="0"/>
              <a:t>The general public doesn’t understand education, doesn’t understand what we do, and is increasingly critical of higher education in specific as overpriced, overblown, and overvalued.  So how do we change any of these perceptions other than by cutting costs (which we need to do as well) ?</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44</a:t>
            </a:fld>
            <a:endParaRPr lang="en-US"/>
          </a:p>
        </p:txBody>
      </p:sp>
    </p:spTree>
    <p:extLst>
      <p:ext uri="{BB962C8B-B14F-4D97-AF65-F5344CB8AC3E}">
        <p14:creationId xmlns:p14="http://schemas.microsoft.com/office/powerpoint/2010/main" val="1029298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45</a:t>
            </a:fld>
            <a:endParaRPr lang="en-US"/>
          </a:p>
        </p:txBody>
      </p:sp>
    </p:spTree>
    <p:extLst>
      <p:ext uri="{BB962C8B-B14F-4D97-AF65-F5344CB8AC3E}">
        <p14:creationId xmlns:p14="http://schemas.microsoft.com/office/powerpoint/2010/main" val="2154894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I think about the work that we’ve done, the activities we’ve undertaken, the kinds of things that have resulted in success (if you think we are successful) they follow these trends.  These are the things that are working to resituate and refocus</a:t>
            </a:r>
            <a:r>
              <a:rPr lang="en-US" baseline="0" dirty="0"/>
              <a:t> beyond a narrow, reductionist version of STEM and into a broader and more engaging view of campus as a whole, of multi-disciplinary as a platform, and finding some comfort in between computing and the arts.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46</a:t>
            </a:fld>
            <a:endParaRPr lang="en-US"/>
          </a:p>
        </p:txBody>
      </p:sp>
    </p:spTree>
    <p:extLst>
      <p:ext uri="{BB962C8B-B14F-4D97-AF65-F5344CB8AC3E}">
        <p14:creationId xmlns:p14="http://schemas.microsoft.com/office/powerpoint/2010/main" val="32743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47</a:t>
            </a:fld>
            <a:endParaRPr lang="en-US"/>
          </a:p>
        </p:txBody>
      </p:sp>
    </p:spTree>
    <p:extLst>
      <p:ext uri="{BB962C8B-B14F-4D97-AF65-F5344CB8AC3E}">
        <p14:creationId xmlns:p14="http://schemas.microsoft.com/office/powerpoint/2010/main" val="1900043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public policy and other groups on what the data (and</a:t>
            </a:r>
            <a:r>
              <a:rPr lang="en-US" baseline="0" dirty="0"/>
              <a:t> manipulation of data) that happens around the electoral process looks like.  This year was </a:t>
            </a:r>
            <a:r>
              <a:rPr lang="en-US" baseline="0" dirty="0" err="1"/>
              <a:t>kinda</a:t>
            </a:r>
            <a:r>
              <a:rPr lang="en-US" baseline="0" dirty="0"/>
              <a:t> weird.</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48</a:t>
            </a:fld>
            <a:endParaRPr lang="en-US"/>
          </a:p>
        </p:txBody>
      </p:sp>
    </p:spTree>
    <p:extLst>
      <p:ext uri="{BB962C8B-B14F-4D97-AF65-F5344CB8AC3E}">
        <p14:creationId xmlns:p14="http://schemas.microsoft.com/office/powerpoint/2010/main" val="684784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6</a:t>
            </a:fld>
            <a:endParaRPr lang="en-US"/>
          </a:p>
        </p:txBody>
      </p:sp>
    </p:spTree>
    <p:extLst>
      <p:ext uri="{BB962C8B-B14F-4D97-AF65-F5344CB8AC3E}">
        <p14:creationId xmlns:p14="http://schemas.microsoft.com/office/powerpoint/2010/main" val="687196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various pots of funding to co-establish with the Simone Center the ‘Co-Up program’ which helps student teams commercialize ideas</a:t>
            </a:r>
            <a:r>
              <a:rPr lang="en-US" baseline="0" dirty="0"/>
              <a:t> for games and digital media products in a ‘pre-incubation’ environment (i.e. not yet ready for Venture Creations or a more formal business incubator)</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49</a:t>
            </a:fld>
            <a:endParaRPr lang="en-US"/>
          </a:p>
        </p:txBody>
      </p:sp>
    </p:spTree>
    <p:extLst>
      <p:ext uri="{BB962C8B-B14F-4D97-AF65-F5344CB8AC3E}">
        <p14:creationId xmlns:p14="http://schemas.microsoft.com/office/powerpoint/2010/main" val="1714117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Riley.  And also, here’s a thing a research center is doing that has nothing to do with research, and has everything to do with impact.</a:t>
            </a:r>
          </a:p>
        </p:txBody>
      </p:sp>
      <p:sp>
        <p:nvSpPr>
          <p:cNvPr id="4" name="Slide Number Placeholder 3"/>
          <p:cNvSpPr>
            <a:spLocks noGrp="1"/>
          </p:cNvSpPr>
          <p:nvPr>
            <p:ph type="sldNum" sz="quarter" idx="10"/>
          </p:nvPr>
        </p:nvSpPr>
        <p:spPr/>
        <p:txBody>
          <a:bodyPr/>
          <a:lstStyle/>
          <a:p>
            <a:fld id="{22150A4E-9BF1-4BAD-84B0-B89A8DE868A6}" type="slidenum">
              <a:rPr lang="en-US" smtClean="0"/>
              <a:t>50</a:t>
            </a:fld>
            <a:endParaRPr lang="en-US"/>
          </a:p>
        </p:txBody>
      </p:sp>
    </p:spTree>
    <p:extLst>
      <p:ext uri="{BB962C8B-B14F-4D97-AF65-F5344CB8AC3E}">
        <p14:creationId xmlns:p14="http://schemas.microsoft.com/office/powerpoint/2010/main" val="3930983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Dan at the </a:t>
            </a:r>
            <a:r>
              <a:rPr lang="en-US" dirty="0" err="1"/>
              <a:t>Ar</a:t>
            </a:r>
            <a:r>
              <a:rPr lang="en-US" dirty="0"/>
              <a:t>-Tech</a:t>
            </a:r>
            <a:r>
              <a:rPr lang="en-US" baseline="0" dirty="0"/>
              <a:t> Cre-8-athon, a hackathon we did that extended between digital and physical, between open source computing and art.  We gave away some ridiculously silly prizes, but what we really wanted was to help change the culture of ‘who goes to a hackathon and what are they for’ and get two different communities of practice together</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51</a:t>
            </a:fld>
            <a:endParaRPr lang="en-US"/>
          </a:p>
        </p:txBody>
      </p:sp>
    </p:spTree>
    <p:extLst>
      <p:ext uri="{BB962C8B-B14F-4D97-AF65-F5344CB8AC3E}">
        <p14:creationId xmlns:p14="http://schemas.microsoft.com/office/powerpoint/2010/main" val="1411067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an event we recently hosted for Our Lady of Mercy</a:t>
            </a:r>
            <a:r>
              <a:rPr lang="en-US" baseline="0" dirty="0"/>
              <a:t> school in collaboration with our K-12 office and other partners.  We forget sometimes the role and impact that digital media has, and our obligation as educators to keep that alive, to use it to encourage a study of the mind and the soul.</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52</a:t>
            </a:fld>
            <a:endParaRPr lang="en-US"/>
          </a:p>
        </p:txBody>
      </p:sp>
    </p:spTree>
    <p:extLst>
      <p:ext uri="{BB962C8B-B14F-4D97-AF65-F5344CB8AC3E}">
        <p14:creationId xmlns:p14="http://schemas.microsoft.com/office/powerpoint/2010/main" val="4202528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53</a:t>
            </a:fld>
            <a:endParaRPr lang="en-US"/>
          </a:p>
        </p:txBody>
      </p:sp>
    </p:spTree>
    <p:extLst>
      <p:ext uri="{BB962C8B-B14F-4D97-AF65-F5344CB8AC3E}">
        <p14:creationId xmlns:p14="http://schemas.microsoft.com/office/powerpoint/2010/main" val="4178430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61</a:t>
            </a:fld>
            <a:endParaRPr lang="en-US"/>
          </a:p>
        </p:txBody>
      </p:sp>
    </p:spTree>
    <p:extLst>
      <p:ext uri="{BB962C8B-B14F-4D97-AF65-F5344CB8AC3E}">
        <p14:creationId xmlns:p14="http://schemas.microsoft.com/office/powerpoint/2010/main" val="4210837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68</a:t>
            </a:fld>
            <a:endParaRPr lang="en-US"/>
          </a:p>
        </p:txBody>
      </p:sp>
    </p:spTree>
    <p:extLst>
      <p:ext uri="{BB962C8B-B14F-4D97-AF65-F5344CB8AC3E}">
        <p14:creationId xmlns:p14="http://schemas.microsoft.com/office/powerpoint/2010/main" val="2048228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69</a:t>
            </a:fld>
            <a:endParaRPr lang="en-US"/>
          </a:p>
        </p:txBody>
      </p:sp>
    </p:spTree>
    <p:extLst>
      <p:ext uri="{BB962C8B-B14F-4D97-AF65-F5344CB8AC3E}">
        <p14:creationId xmlns:p14="http://schemas.microsoft.com/office/powerpoint/2010/main" val="2109272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 is for Messy.</a:t>
            </a:r>
          </a:p>
        </p:txBody>
      </p:sp>
      <p:sp>
        <p:nvSpPr>
          <p:cNvPr id="4" name="Slide Number Placeholder 3"/>
          <p:cNvSpPr>
            <a:spLocks noGrp="1"/>
          </p:cNvSpPr>
          <p:nvPr>
            <p:ph type="sldNum" sz="quarter" idx="10"/>
          </p:nvPr>
        </p:nvSpPr>
        <p:spPr/>
        <p:txBody>
          <a:bodyPr/>
          <a:lstStyle/>
          <a:p>
            <a:fld id="{22150A4E-9BF1-4BAD-84B0-B89A8DE868A6}" type="slidenum">
              <a:rPr lang="en-US" smtClean="0"/>
              <a:t>72</a:t>
            </a:fld>
            <a:endParaRPr lang="en-US"/>
          </a:p>
        </p:txBody>
      </p:sp>
    </p:spTree>
    <p:extLst>
      <p:ext uri="{BB962C8B-B14F-4D97-AF65-F5344CB8AC3E}">
        <p14:creationId xmlns:p14="http://schemas.microsoft.com/office/powerpoint/2010/main" val="3854210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established</a:t>
            </a:r>
            <a:r>
              <a:rPr lang="en-US" baseline="0" dirty="0"/>
              <a:t> a lot of stuff, grown a ton, and things have gotten very intricate.  But it is also kind of STRANGE in the way it’s all come together, it isn’t the model of a typical anything – it’s a bizarre mix, and it just IS NOT LIKE anything else on campus.  And that’s OK.</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75</a:t>
            </a:fld>
            <a:endParaRPr lang="en-US"/>
          </a:p>
        </p:txBody>
      </p:sp>
    </p:spTree>
    <p:extLst>
      <p:ext uri="{BB962C8B-B14F-4D97-AF65-F5344CB8AC3E}">
        <p14:creationId xmlns:p14="http://schemas.microsoft.com/office/powerpoint/2010/main" val="4220912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1031207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 background screen for birthday bash</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83</a:t>
            </a:fld>
            <a:endParaRPr lang="en-US"/>
          </a:p>
        </p:txBody>
      </p:sp>
    </p:spTree>
    <p:extLst>
      <p:ext uri="{BB962C8B-B14F-4D97-AF65-F5344CB8AC3E}">
        <p14:creationId xmlns:p14="http://schemas.microsoft.com/office/powerpoint/2010/main" val="4078196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84</a:t>
            </a:fld>
            <a:endParaRPr lang="en-US"/>
          </a:p>
        </p:txBody>
      </p:sp>
    </p:spTree>
    <p:extLst>
      <p:ext uri="{BB962C8B-B14F-4D97-AF65-F5344CB8AC3E}">
        <p14:creationId xmlns:p14="http://schemas.microsoft.com/office/powerpoint/2010/main" val="2082667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86</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is from Ian </a:t>
            </a:r>
            <a:r>
              <a:rPr lang="en-US" dirty="0" err="1"/>
              <a:t>Horswill</a:t>
            </a:r>
            <a:r>
              <a:rPr lang="en-US" dirty="0"/>
              <a:t>, who said it, I think the first time? sitting on the floor of Microsoft Research at the MSR Faculty Summit a number of years ago.  It has been rolling around in the back of my brain ever since – and it was the fundamental thing upon which MAGIC was founded, that somehow</a:t>
            </a:r>
            <a:r>
              <a:rPr lang="en-US" baseline="0" dirty="0"/>
              <a:t> design research, making prototypes to test ideas, learning by making new things and new experiences, needed to be recognized and valued.  At RIT we’ve sometimes used the rhetoric of STEM and Research to de-value those activities in weird ways.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10</a:t>
            </a:fld>
            <a:endParaRPr lang="en-US"/>
          </a:p>
        </p:txBody>
      </p:sp>
    </p:spTree>
    <p:extLst>
      <p:ext uri="{BB962C8B-B14F-4D97-AF65-F5344CB8AC3E}">
        <p14:creationId xmlns:p14="http://schemas.microsoft.com/office/powerpoint/2010/main" val="990800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Funded by Microsoft Research on games &amp; learning.  Three-tier development, cloud based deployment, database coupling </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181844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2013 I had just stepped away from being Department Chair</a:t>
            </a:r>
            <a:r>
              <a:rPr lang="en-US" baseline="0" dirty="0"/>
              <a:t> / Director for IGM, the School I founded with my friends and colleagues around the study of games and interactive media.  And I didn’t really know what I was going to do next and in all honesty wasn’t sure if I would still have a place at RIT.  After a lot of angst and various issues Bill invited me to a ‘lunch meeting’.  When I got there he had set up a catered lunch in his office, and basically went full court press on me.  He wanted a new ‘idea lab’ that would be ‘the intellectual home of IGM scholarship’ that would be ‘entrepreneurial’ that would ‘enable the kinds of scholarship this new field needed’.  He offered me some money and a position within research, and then told me he wouldn’t be </a:t>
            </a:r>
            <a:r>
              <a:rPr lang="en-US" baseline="0" dirty="0" err="1"/>
              <a:t>nickled</a:t>
            </a:r>
            <a:r>
              <a:rPr lang="en-US" baseline="0" dirty="0"/>
              <a:t> and dimed.  Turns out, university presidents can be pretty compelling 1:1.  Little did I know he was giving me the hardest job I’ve ever had, and made it sound fun :P</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13</a:t>
            </a:fld>
            <a:endParaRPr lang="en-US"/>
          </a:p>
        </p:txBody>
      </p:sp>
    </p:spTree>
    <p:extLst>
      <p:ext uri="{BB962C8B-B14F-4D97-AF65-F5344CB8AC3E}">
        <p14:creationId xmlns:p14="http://schemas.microsoft.com/office/powerpoint/2010/main" val="363443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October</a:t>
            </a:r>
            <a:r>
              <a:rPr lang="en-US" baseline="0" dirty="0"/>
              <a:t> we were up and going and had everything set up and were open for business.  In October we held the first meeting of the faculty – basically those people who wanted to affiliate with it early on.  We all signed a launch poster.  VROOOM!</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15</a:t>
            </a:fld>
            <a:endParaRPr lang="en-US"/>
          </a:p>
        </p:txBody>
      </p:sp>
    </p:spTree>
    <p:extLst>
      <p:ext uri="{BB962C8B-B14F-4D97-AF65-F5344CB8AC3E}">
        <p14:creationId xmlns:p14="http://schemas.microsoft.com/office/powerpoint/2010/main" val="1014261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started a</a:t>
            </a:r>
            <a:r>
              <a:rPr lang="en-US" baseline="0" dirty="0"/>
              <a:t> multi-disciplinary research center, which is basically the hardest damn thing you can do on a modern college campus.  They usually fail by becoming little islands, or by becoming a kind of ‘not really there’ virtual thing, and we’ve run into both of these views as we continue to engage the campus.  Nonetheless, we think there is something profound happening in the field right now that is driving the kinds of things we are doing – everything is mashing up on each other.  My favorite example of this is the MARVEL extended universe, which is so many different products and experiences rolled together.  But there are countless examples big and small.  This picture is from the RIT West Coast board meeting where they showed one of my games set to a live orchestra composition directed by Trustee Kevin </a:t>
            </a:r>
            <a:r>
              <a:rPr lang="en-US" baseline="0" dirty="0" err="1"/>
              <a:t>Surace</a:t>
            </a:r>
            <a:r>
              <a:rPr lang="en-US" baseline="0" dirty="0"/>
              <a:t>.  Pretty cool.</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16</a:t>
            </a:fld>
            <a:endParaRPr lang="en-US"/>
          </a:p>
        </p:txBody>
      </p:sp>
    </p:spTree>
    <p:extLst>
      <p:ext uri="{BB962C8B-B14F-4D97-AF65-F5344CB8AC3E}">
        <p14:creationId xmlns:p14="http://schemas.microsoft.com/office/powerpoint/2010/main" val="225870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8/12/21</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8/12/21</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8/12/21</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8/12/21</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8/12/21</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8/12/21</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8/12/21</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8/12/21</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8/12/21</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711200" y="889000"/>
            <a:ext cx="10769600" cy="1041400"/>
          </a:xfrm>
          <a:prstGeom prst="rect">
            <a:avLst/>
          </a:prstGeom>
        </p:spPr>
        <p:txBody>
          <a:bodyPr/>
          <a:lstStyle/>
          <a:p>
            <a:endParaRPr lang="en-US" dirty="0"/>
          </a:p>
        </p:txBody>
      </p:sp>
      <p:sp>
        <p:nvSpPr>
          <p:cNvPr id="9" name="Content Placeholder 2"/>
          <p:cNvSpPr>
            <a:spLocks noGrp="1"/>
          </p:cNvSpPr>
          <p:nvPr>
            <p:ph sz="quarter" idx="10"/>
          </p:nvPr>
        </p:nvSpPr>
        <p:spPr>
          <a:xfrm>
            <a:off x="711200" y="2006600"/>
            <a:ext cx="10769600" cy="3657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834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8/12/21</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8/12/21</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8/12/21</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8/12/21</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8/12/21</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8/12/21</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8/12/21</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8/12/21</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447800" y="60960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a:t>
            </a:r>
          </a:p>
          <a:p>
            <a:pPr algn="l"/>
            <a:r>
              <a:rPr lang="en-US" sz="1200" baseline="0" dirty="0">
                <a:solidFill>
                  <a:schemeClr val="tx2">
                    <a:lumMod val="90000"/>
                  </a:schemeClr>
                </a:solidFill>
                <a:latin typeface="Calibri" panose="020F0502020204030204" pitchFamily="34" charset="0"/>
              </a:rPr>
              <a:t>ANDYWORLD.IO </a:t>
            </a:r>
          </a:p>
          <a:p>
            <a:pPr algn="l"/>
            <a:r>
              <a:rPr lang="en-US" sz="1200" baseline="0" dirty="0">
                <a:solidFill>
                  <a:schemeClr val="tx2">
                    <a:lumMod val="90000"/>
                  </a:schemeClr>
                </a:solidFill>
                <a:latin typeface="Calibri" panose="020F0502020204030204" pitchFamily="34" charset="0"/>
              </a:rPr>
              <a:t>@ANDYMPHELPS</a:t>
            </a:r>
            <a:endParaRPr lang="en-US" sz="1200" dirty="0">
              <a:solidFill>
                <a:schemeClr val="tx2">
                  <a:lumMod val="90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228600" y="6096000"/>
            <a:ext cx="1066800" cy="555131"/>
          </a:xfrm>
          <a:prstGeom prst="rect">
            <a:avLst/>
          </a:prstGeom>
          <a:ln w="12700">
            <a:solidFill>
              <a:schemeClr val="tx1"/>
            </a:solidFill>
          </a:ln>
        </p:spPr>
      </p:pic>
      <p:pic>
        <p:nvPicPr>
          <p:cNvPr id="5" name="Picture 4">
            <a:extLst>
              <a:ext uri="{FF2B5EF4-FFF2-40B4-BE49-F238E27FC236}">
                <a16:creationId xmlns:a16="http://schemas.microsoft.com/office/drawing/2014/main" id="{3A676D98-126E-4236-8D46-CA16B3B7F496}"/>
              </a:ext>
            </a:extLst>
          </p:cNvPr>
          <p:cNvPicPr>
            <a:picLocks noChangeAspect="1"/>
          </p:cNvPicPr>
          <p:nvPr userDrawn="1"/>
        </p:nvPicPr>
        <p:blipFill rotWithShape="1">
          <a:blip r:embed="rId21" cstate="email">
            <a:extLst>
              <a:ext uri="{28A0092B-C50C-407E-A947-70E740481C1C}">
                <a14:useLocalDpi xmlns:a14="http://schemas.microsoft.com/office/drawing/2010/main"/>
              </a:ext>
            </a:extLst>
          </a:blip>
          <a:srcRect/>
          <a:stretch/>
        </p:blipFill>
        <p:spPr>
          <a:xfrm>
            <a:off x="11430474" y="6096000"/>
            <a:ext cx="532926" cy="559613"/>
          </a:xfrm>
          <a:prstGeom prst="rect">
            <a:avLst/>
          </a:prstGeom>
          <a:ln w="12700">
            <a:solidFill>
              <a:schemeClr val="tx1"/>
            </a:solidFill>
          </a:ln>
        </p:spPr>
      </p:pic>
      <p:pic>
        <p:nvPicPr>
          <p:cNvPr id="6" name="Picture 5">
            <a:extLst>
              <a:ext uri="{FF2B5EF4-FFF2-40B4-BE49-F238E27FC236}">
                <a16:creationId xmlns:a16="http://schemas.microsoft.com/office/drawing/2014/main" id="{A4751B3E-32C5-4069-85EA-68A80BBA66C4}"/>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622356" y="6100481"/>
            <a:ext cx="571500" cy="555132"/>
          </a:xfrm>
          <a:prstGeom prst="rect">
            <a:avLst/>
          </a:prstGeom>
          <a:ln w="12700">
            <a:solidFill>
              <a:schemeClr val="tx1"/>
            </a:solidFill>
          </a:ln>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9.xml.rels><?xml version="1.0" encoding="UTF-8" standalone="yes"?>
<Relationships xmlns="http://schemas.openxmlformats.org/package/2006/relationships"><Relationship Id="rId13" Type="http://schemas.openxmlformats.org/officeDocument/2006/relationships/image" Target="../media/image108.jpeg"/><Relationship Id="rId18" Type="http://schemas.openxmlformats.org/officeDocument/2006/relationships/image" Target="../media/image113.jpeg"/><Relationship Id="rId26" Type="http://schemas.openxmlformats.org/officeDocument/2006/relationships/image" Target="../media/image121.png"/><Relationship Id="rId21" Type="http://schemas.openxmlformats.org/officeDocument/2006/relationships/image" Target="../media/image116.jpeg"/><Relationship Id="rId34" Type="http://schemas.openxmlformats.org/officeDocument/2006/relationships/image" Target="../media/image129.jp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g"/><Relationship Id="rId25" Type="http://schemas.openxmlformats.org/officeDocument/2006/relationships/image" Target="../media/image120.png"/><Relationship Id="rId33" Type="http://schemas.openxmlformats.org/officeDocument/2006/relationships/image" Target="../media/image128.jpg"/><Relationship Id="rId38" Type="http://schemas.openxmlformats.org/officeDocument/2006/relationships/image" Target="../media/image133.png"/><Relationship Id="rId2" Type="http://schemas.openxmlformats.org/officeDocument/2006/relationships/notesSlide" Target="../notesSlides/notesSlide21.xml"/><Relationship Id="rId16" Type="http://schemas.openxmlformats.org/officeDocument/2006/relationships/image" Target="../media/image111.jpeg"/><Relationship Id="rId20" Type="http://schemas.openxmlformats.org/officeDocument/2006/relationships/image" Target="../media/image115.png"/><Relationship Id="rId29" Type="http://schemas.openxmlformats.org/officeDocument/2006/relationships/image" Target="../media/image124.jpg"/><Relationship Id="rId1" Type="http://schemas.openxmlformats.org/officeDocument/2006/relationships/slideLayout" Target="../slideLayouts/slideLayout2.xml"/><Relationship Id="rId6" Type="http://schemas.openxmlformats.org/officeDocument/2006/relationships/image" Target="../media/image101.jpeg"/><Relationship Id="rId11" Type="http://schemas.openxmlformats.org/officeDocument/2006/relationships/image" Target="../media/image106.jpeg"/><Relationship Id="rId24" Type="http://schemas.openxmlformats.org/officeDocument/2006/relationships/image" Target="../media/image119.png"/><Relationship Id="rId32" Type="http://schemas.openxmlformats.org/officeDocument/2006/relationships/image" Target="../media/image127.png"/><Relationship Id="rId37" Type="http://schemas.openxmlformats.org/officeDocument/2006/relationships/image" Target="../media/image132.pn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png"/><Relationship Id="rId28" Type="http://schemas.openxmlformats.org/officeDocument/2006/relationships/image" Target="../media/image123.png"/><Relationship Id="rId36" Type="http://schemas.openxmlformats.org/officeDocument/2006/relationships/image" Target="../media/image131.jpg"/><Relationship Id="rId10" Type="http://schemas.openxmlformats.org/officeDocument/2006/relationships/image" Target="../media/image105.png"/><Relationship Id="rId19" Type="http://schemas.openxmlformats.org/officeDocument/2006/relationships/image" Target="../media/image114.jpeg"/><Relationship Id="rId31" Type="http://schemas.openxmlformats.org/officeDocument/2006/relationships/image" Target="../media/image126.png"/><Relationship Id="rId4" Type="http://schemas.openxmlformats.org/officeDocument/2006/relationships/image" Target="../media/image99.png"/><Relationship Id="rId9" Type="http://schemas.openxmlformats.org/officeDocument/2006/relationships/image" Target="../media/image104.jpeg"/><Relationship Id="rId14" Type="http://schemas.openxmlformats.org/officeDocument/2006/relationships/image" Target="../media/image109.png"/><Relationship Id="rId22" Type="http://schemas.openxmlformats.org/officeDocument/2006/relationships/image" Target="../media/image117.jpeg"/><Relationship Id="rId27" Type="http://schemas.openxmlformats.org/officeDocument/2006/relationships/image" Target="../media/image122.jpeg"/><Relationship Id="rId30" Type="http://schemas.openxmlformats.org/officeDocument/2006/relationships/image" Target="../media/image125.png"/><Relationship Id="rId35" Type="http://schemas.openxmlformats.org/officeDocument/2006/relationships/image" Target="../media/image130.jpeg"/><Relationship Id="rId8" Type="http://schemas.openxmlformats.org/officeDocument/2006/relationships/image" Target="../media/image103.jpeg"/><Relationship Id="rId3" Type="http://schemas.openxmlformats.org/officeDocument/2006/relationships/image" Target="../media/image98.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17" Type="http://schemas.openxmlformats.org/officeDocument/2006/relationships/hyperlink" Target="http://www.rit.edu/news/story.php?id=50777" TargetMode="External"/><Relationship Id="rId21" Type="http://schemas.openxmlformats.org/officeDocument/2006/relationships/hyperlink" Target="http://www.rit.edu/news/story.php?id=62784" TargetMode="External"/><Relationship Id="rId42" Type="http://schemas.openxmlformats.org/officeDocument/2006/relationships/hyperlink" Target="http://www.rit.edu/news/story.php?id=56932" TargetMode="External"/><Relationship Id="rId63" Type="http://schemas.openxmlformats.org/officeDocument/2006/relationships/hyperlink" Target="http://www.rit.edu/news/story.php?id=54376" TargetMode="External"/><Relationship Id="rId84" Type="http://schemas.openxmlformats.org/officeDocument/2006/relationships/hyperlink" Target="http://www.rit.edu/news/story.php?id=51990" TargetMode="External"/><Relationship Id="rId138" Type="http://schemas.openxmlformats.org/officeDocument/2006/relationships/hyperlink" Target="http://www.rit.edu/news/story.php?id=50113" TargetMode="External"/><Relationship Id="rId107" Type="http://schemas.openxmlformats.org/officeDocument/2006/relationships/hyperlink" Target="http://www.rit.edu/news/story.php?id=51008" TargetMode="External"/><Relationship Id="rId11" Type="http://schemas.openxmlformats.org/officeDocument/2006/relationships/hyperlink" Target="http://www.rit.edu/news/story.php?id=65121" TargetMode="External"/><Relationship Id="rId32" Type="http://schemas.openxmlformats.org/officeDocument/2006/relationships/hyperlink" Target="http://www.rit.edu/news/story.php?id=59931" TargetMode="External"/><Relationship Id="rId37" Type="http://schemas.openxmlformats.org/officeDocument/2006/relationships/hyperlink" Target="http://www.rit.edu/news/story.php?id=58715" TargetMode="External"/><Relationship Id="rId53" Type="http://schemas.openxmlformats.org/officeDocument/2006/relationships/hyperlink" Target="http://www.rit.edu/news/story.php?id=55154" TargetMode="External"/><Relationship Id="rId58" Type="http://schemas.openxmlformats.org/officeDocument/2006/relationships/hyperlink" Target="http://www.rit.edu/news/story.php?id=54869" TargetMode="External"/><Relationship Id="rId74" Type="http://schemas.openxmlformats.org/officeDocument/2006/relationships/hyperlink" Target="http://www.rit.edu/news/story.php?id=52859" TargetMode="External"/><Relationship Id="rId79" Type="http://schemas.openxmlformats.org/officeDocument/2006/relationships/hyperlink" Target="http://www.rit.edu/news/story.php?id=52505" TargetMode="External"/><Relationship Id="rId102" Type="http://schemas.openxmlformats.org/officeDocument/2006/relationships/hyperlink" Target="http://www.rit.edu/news/story.php?id=51128" TargetMode="External"/><Relationship Id="rId123" Type="http://schemas.openxmlformats.org/officeDocument/2006/relationships/hyperlink" Target="http://www.rit.edu/news/story.php?id=50600" TargetMode="External"/><Relationship Id="rId128" Type="http://schemas.openxmlformats.org/officeDocument/2006/relationships/hyperlink" Target="http://www.rit.edu/news/story.php?id=50503" TargetMode="External"/><Relationship Id="rId144" Type="http://schemas.openxmlformats.org/officeDocument/2006/relationships/image" Target="../media/image134.png"/><Relationship Id="rId5" Type="http://schemas.openxmlformats.org/officeDocument/2006/relationships/hyperlink" Target="http://www.rit.edu/news/story.php?id=65470" TargetMode="External"/><Relationship Id="rId90" Type="http://schemas.openxmlformats.org/officeDocument/2006/relationships/hyperlink" Target="http://www.rit.edu/news/story.php?id=51346" TargetMode="External"/><Relationship Id="rId95" Type="http://schemas.openxmlformats.org/officeDocument/2006/relationships/hyperlink" Target="http://www.rit.edu/news/story.php?id=51190" TargetMode="External"/><Relationship Id="rId22" Type="http://schemas.openxmlformats.org/officeDocument/2006/relationships/hyperlink" Target="http://www.rit.edu/news/story.php?id=62409" TargetMode="External"/><Relationship Id="rId27" Type="http://schemas.openxmlformats.org/officeDocument/2006/relationships/hyperlink" Target="http://www.rit.edu/news/story.php?id=61501" TargetMode="External"/><Relationship Id="rId43" Type="http://schemas.openxmlformats.org/officeDocument/2006/relationships/hyperlink" Target="http://www.rit.edu/news/story.php?id=56887" TargetMode="External"/><Relationship Id="rId48" Type="http://schemas.openxmlformats.org/officeDocument/2006/relationships/hyperlink" Target="http://www.rit.edu/news/story.php?id=56195" TargetMode="External"/><Relationship Id="rId64" Type="http://schemas.openxmlformats.org/officeDocument/2006/relationships/hyperlink" Target="http://www.rit.edu/news/story.php?id=54321" TargetMode="External"/><Relationship Id="rId69" Type="http://schemas.openxmlformats.org/officeDocument/2006/relationships/hyperlink" Target="http://www.rit.edu/news/story.php?id=53639" TargetMode="External"/><Relationship Id="rId113" Type="http://schemas.openxmlformats.org/officeDocument/2006/relationships/hyperlink" Target="http://www.rit.edu/news/story.php?id=50863" TargetMode="External"/><Relationship Id="rId118" Type="http://schemas.openxmlformats.org/officeDocument/2006/relationships/hyperlink" Target="http://www.rit.edu/news/story.php?id=50729" TargetMode="External"/><Relationship Id="rId134" Type="http://schemas.openxmlformats.org/officeDocument/2006/relationships/hyperlink" Target="http://www.rit.edu/news/story.php?id=50371" TargetMode="External"/><Relationship Id="rId139" Type="http://schemas.openxmlformats.org/officeDocument/2006/relationships/hyperlink" Target="http://www.rit.edu/news/story.php?id=50096" TargetMode="External"/><Relationship Id="rId80" Type="http://schemas.openxmlformats.org/officeDocument/2006/relationships/hyperlink" Target="http://www.rit.edu/news/story.php?id=52485" TargetMode="External"/><Relationship Id="rId85" Type="http://schemas.openxmlformats.org/officeDocument/2006/relationships/hyperlink" Target="http://www.rit.edu/news/story.php?id=51787" TargetMode="External"/><Relationship Id="rId12" Type="http://schemas.openxmlformats.org/officeDocument/2006/relationships/hyperlink" Target="http://www.rit.edu/news/story.php?id=64748" TargetMode="External"/><Relationship Id="rId17" Type="http://schemas.openxmlformats.org/officeDocument/2006/relationships/hyperlink" Target="http://www.rit.edu/news/story.php?id=63458" TargetMode="External"/><Relationship Id="rId33" Type="http://schemas.openxmlformats.org/officeDocument/2006/relationships/hyperlink" Target="http://www.rit.edu/news/story.php?id=59881" TargetMode="External"/><Relationship Id="rId38" Type="http://schemas.openxmlformats.org/officeDocument/2006/relationships/hyperlink" Target="http://www.rit.edu/news/story.php?id=58585" TargetMode="External"/><Relationship Id="rId59" Type="http://schemas.openxmlformats.org/officeDocument/2006/relationships/hyperlink" Target="http://www.rit.edu/news/story.php?id=54696" TargetMode="External"/><Relationship Id="rId103" Type="http://schemas.openxmlformats.org/officeDocument/2006/relationships/hyperlink" Target="http://www.rit.edu/news/story.php?id=51102" TargetMode="External"/><Relationship Id="rId108" Type="http://schemas.openxmlformats.org/officeDocument/2006/relationships/hyperlink" Target="http://www.rit.edu/news/story.php?id=51002" TargetMode="External"/><Relationship Id="rId124" Type="http://schemas.openxmlformats.org/officeDocument/2006/relationships/hyperlink" Target="http://www.rit.edu/news/story.php?id=50590" TargetMode="External"/><Relationship Id="rId129" Type="http://schemas.openxmlformats.org/officeDocument/2006/relationships/hyperlink" Target="http://www.rit.edu/news/story.php?id=50493" TargetMode="External"/><Relationship Id="rId54" Type="http://schemas.openxmlformats.org/officeDocument/2006/relationships/hyperlink" Target="http://www.rit.edu/news/story.php?id=54929" TargetMode="External"/><Relationship Id="rId70" Type="http://schemas.openxmlformats.org/officeDocument/2006/relationships/hyperlink" Target="http://www.rit.edu/news/story.php?id=53524" TargetMode="External"/><Relationship Id="rId75" Type="http://schemas.openxmlformats.org/officeDocument/2006/relationships/hyperlink" Target="http://www.rit.edu/news/story.php?id=52829" TargetMode="External"/><Relationship Id="rId91" Type="http://schemas.openxmlformats.org/officeDocument/2006/relationships/hyperlink" Target="http://www.rit.edu/news/story.php?id=51302" TargetMode="External"/><Relationship Id="rId96" Type="http://schemas.openxmlformats.org/officeDocument/2006/relationships/hyperlink" Target="http://www.rit.edu/news/story.php?id=51188" TargetMode="External"/><Relationship Id="rId140" Type="http://schemas.openxmlformats.org/officeDocument/2006/relationships/hyperlink" Target="http://www.rit.edu/news/story.php?id=49961" TargetMode="External"/><Relationship Id="rId1" Type="http://schemas.openxmlformats.org/officeDocument/2006/relationships/slideLayout" Target="../slideLayouts/slideLayout2.xml"/><Relationship Id="rId6" Type="http://schemas.openxmlformats.org/officeDocument/2006/relationships/hyperlink" Target="http://www.rit.edu/news/story.php?id=65412" TargetMode="External"/><Relationship Id="rId23" Type="http://schemas.openxmlformats.org/officeDocument/2006/relationships/hyperlink" Target="http://www.rit.edu/news/story.php?id=62034" TargetMode="External"/><Relationship Id="rId28" Type="http://schemas.openxmlformats.org/officeDocument/2006/relationships/hyperlink" Target="http://www.rit.edu/news/story.php?id=61291" TargetMode="External"/><Relationship Id="rId49" Type="http://schemas.openxmlformats.org/officeDocument/2006/relationships/hyperlink" Target="http://www.rit.edu/news/story.php?id=55999" TargetMode="External"/><Relationship Id="rId114" Type="http://schemas.openxmlformats.org/officeDocument/2006/relationships/hyperlink" Target="http://www.rit.edu/news/story.php?id=50858" TargetMode="External"/><Relationship Id="rId119" Type="http://schemas.openxmlformats.org/officeDocument/2006/relationships/hyperlink" Target="http://www.rit.edu/news/story.php?id=50668" TargetMode="External"/><Relationship Id="rId44" Type="http://schemas.openxmlformats.org/officeDocument/2006/relationships/hyperlink" Target="http://www.rit.edu/news/story.php?id=56692" TargetMode="External"/><Relationship Id="rId60" Type="http://schemas.openxmlformats.org/officeDocument/2006/relationships/hyperlink" Target="http://www.rit.edu/news/story.php?id=54656" TargetMode="External"/><Relationship Id="rId65" Type="http://schemas.openxmlformats.org/officeDocument/2006/relationships/hyperlink" Target="http://www.rit.edu/news/story.php?id=54259" TargetMode="External"/><Relationship Id="rId81" Type="http://schemas.openxmlformats.org/officeDocument/2006/relationships/hyperlink" Target="http://www.rit.edu/news/story.php?id=52430" TargetMode="External"/><Relationship Id="rId86" Type="http://schemas.openxmlformats.org/officeDocument/2006/relationships/hyperlink" Target="http://www.rit.edu/news/story.php?id=51714" TargetMode="External"/><Relationship Id="rId130" Type="http://schemas.openxmlformats.org/officeDocument/2006/relationships/hyperlink" Target="http://www.rit.edu/news/story.php?id=50441" TargetMode="External"/><Relationship Id="rId135" Type="http://schemas.openxmlformats.org/officeDocument/2006/relationships/hyperlink" Target="http://www.rit.edu/news/story.php?id=50336" TargetMode="External"/><Relationship Id="rId13" Type="http://schemas.openxmlformats.org/officeDocument/2006/relationships/hyperlink" Target="http://www.rit.edu/news/story.php?id=64348" TargetMode="External"/><Relationship Id="rId18" Type="http://schemas.openxmlformats.org/officeDocument/2006/relationships/hyperlink" Target="http://www.rit.edu/news/story.php?id=63353" TargetMode="External"/><Relationship Id="rId39" Type="http://schemas.openxmlformats.org/officeDocument/2006/relationships/hyperlink" Target="http://www.rit.edu/news/story.php?id=58179" TargetMode="External"/><Relationship Id="rId109" Type="http://schemas.openxmlformats.org/officeDocument/2006/relationships/hyperlink" Target="http://www.rit.edu/news/story.php?id=50988" TargetMode="External"/><Relationship Id="rId34" Type="http://schemas.openxmlformats.org/officeDocument/2006/relationships/hyperlink" Target="http://www.rit.edu/news/story.php?id=59701" TargetMode="External"/><Relationship Id="rId50" Type="http://schemas.openxmlformats.org/officeDocument/2006/relationships/hyperlink" Target="http://www.rit.edu/news/story.php?id=55574" TargetMode="External"/><Relationship Id="rId55" Type="http://schemas.openxmlformats.org/officeDocument/2006/relationships/hyperlink" Target="http://www.rit.edu/news/story.php?id=54914" TargetMode="External"/><Relationship Id="rId76" Type="http://schemas.openxmlformats.org/officeDocument/2006/relationships/hyperlink" Target="http://www.rit.edu/news/story.php?id=52640" TargetMode="External"/><Relationship Id="rId97" Type="http://schemas.openxmlformats.org/officeDocument/2006/relationships/hyperlink" Target="http://www.rit.edu/news/story.php?id=51172" TargetMode="External"/><Relationship Id="rId104" Type="http://schemas.openxmlformats.org/officeDocument/2006/relationships/hyperlink" Target="http://www.rit.edu/news/story.php?id=51112" TargetMode="External"/><Relationship Id="rId120" Type="http://schemas.openxmlformats.org/officeDocument/2006/relationships/hyperlink" Target="http://www.rit.edu/news/story.php?id=50651" TargetMode="External"/><Relationship Id="rId125" Type="http://schemas.openxmlformats.org/officeDocument/2006/relationships/hyperlink" Target="http://www.rit.edu/news/story.php?id=50573" TargetMode="External"/><Relationship Id="rId141" Type="http://schemas.openxmlformats.org/officeDocument/2006/relationships/hyperlink" Target="http://www.rit.edu/news/story.php?id=49903" TargetMode="External"/><Relationship Id="rId7" Type="http://schemas.openxmlformats.org/officeDocument/2006/relationships/hyperlink" Target="http://www.rit.edu/news/story.php?id=65402" TargetMode="External"/><Relationship Id="rId71" Type="http://schemas.openxmlformats.org/officeDocument/2006/relationships/hyperlink" Target="http://www.rit.edu/news/story.php?id=53454" TargetMode="External"/><Relationship Id="rId92" Type="http://schemas.openxmlformats.org/officeDocument/2006/relationships/hyperlink" Target="http://www.rit.edu/news/story.php?id=51286" TargetMode="External"/><Relationship Id="rId2" Type="http://schemas.openxmlformats.org/officeDocument/2006/relationships/notesSlide" Target="../notesSlides/notesSlide22.xml"/><Relationship Id="rId29" Type="http://schemas.openxmlformats.org/officeDocument/2006/relationships/hyperlink" Target="http://www.rit.edu/news/story.php?id=61216" TargetMode="External"/><Relationship Id="rId24" Type="http://schemas.openxmlformats.org/officeDocument/2006/relationships/hyperlink" Target="http://www.rit.edu/news/story.php?id=61741" TargetMode="External"/><Relationship Id="rId40" Type="http://schemas.openxmlformats.org/officeDocument/2006/relationships/hyperlink" Target="http://www.rit.edu/news/story.php?id=58049" TargetMode="External"/><Relationship Id="rId45" Type="http://schemas.openxmlformats.org/officeDocument/2006/relationships/hyperlink" Target="http://www.rit.edu/news/story.php?id=56682" TargetMode="External"/><Relationship Id="rId66" Type="http://schemas.openxmlformats.org/officeDocument/2006/relationships/hyperlink" Target="http://www.rit.edu/news/story.php?id=54169" TargetMode="External"/><Relationship Id="rId87" Type="http://schemas.openxmlformats.org/officeDocument/2006/relationships/hyperlink" Target="http://www.rit.edu/news/story.php?id=51644" TargetMode="External"/><Relationship Id="rId110" Type="http://schemas.openxmlformats.org/officeDocument/2006/relationships/hyperlink" Target="http://www.rit.edu/news/story.php?id=50975" TargetMode="External"/><Relationship Id="rId115" Type="http://schemas.openxmlformats.org/officeDocument/2006/relationships/hyperlink" Target="http://www.rit.edu/news/story.php?id=50851" TargetMode="External"/><Relationship Id="rId131" Type="http://schemas.openxmlformats.org/officeDocument/2006/relationships/hyperlink" Target="http://www.rit.edu/news/story.php?id=50438" TargetMode="External"/><Relationship Id="rId136" Type="http://schemas.openxmlformats.org/officeDocument/2006/relationships/hyperlink" Target="http://www.rit.edu/news/story.php?id=50321" TargetMode="External"/><Relationship Id="rId61" Type="http://schemas.openxmlformats.org/officeDocument/2006/relationships/hyperlink" Target="http://www.rit.edu/news/story.php?id=54496" TargetMode="External"/><Relationship Id="rId82" Type="http://schemas.openxmlformats.org/officeDocument/2006/relationships/hyperlink" Target="http://www.rit.edu/news/story.php?id=52339" TargetMode="External"/><Relationship Id="rId19" Type="http://schemas.openxmlformats.org/officeDocument/2006/relationships/hyperlink" Target="http://www.rit.edu/news/story.php?id=63303" TargetMode="External"/><Relationship Id="rId14" Type="http://schemas.openxmlformats.org/officeDocument/2006/relationships/hyperlink" Target="http://www.rit.edu/news/story.php?id=63898" TargetMode="External"/><Relationship Id="rId30" Type="http://schemas.openxmlformats.org/officeDocument/2006/relationships/hyperlink" Target="http://www.rit.edu/news/story.php?id=60276" TargetMode="External"/><Relationship Id="rId35" Type="http://schemas.openxmlformats.org/officeDocument/2006/relationships/hyperlink" Target="http://www.rit.edu/news/story.php?id=58870" TargetMode="External"/><Relationship Id="rId56" Type="http://schemas.openxmlformats.org/officeDocument/2006/relationships/hyperlink" Target="http://www.rit.edu/news/story.php?id=54879" TargetMode="External"/><Relationship Id="rId77" Type="http://schemas.openxmlformats.org/officeDocument/2006/relationships/hyperlink" Target="http://www.rit.edu/news/story.php?id=52630" TargetMode="External"/><Relationship Id="rId100" Type="http://schemas.openxmlformats.org/officeDocument/2006/relationships/hyperlink" Target="http://www.rit.edu/news/story.php?id=51161" TargetMode="External"/><Relationship Id="rId105" Type="http://schemas.openxmlformats.org/officeDocument/2006/relationships/hyperlink" Target="http://www.rit.edu/news/story.php?id=51111" TargetMode="External"/><Relationship Id="rId126" Type="http://schemas.openxmlformats.org/officeDocument/2006/relationships/hyperlink" Target="http://www.rit.edu/news/story.php?id=50563" TargetMode="External"/><Relationship Id="rId8" Type="http://schemas.openxmlformats.org/officeDocument/2006/relationships/hyperlink" Target="http://www.rit.edu/news/story.php?id=65362" TargetMode="External"/><Relationship Id="rId51" Type="http://schemas.openxmlformats.org/officeDocument/2006/relationships/hyperlink" Target="http://www.rit.edu/news/story.php?id=55514" TargetMode="External"/><Relationship Id="rId72" Type="http://schemas.openxmlformats.org/officeDocument/2006/relationships/hyperlink" Target="http://www.rit.edu/news/story.php?id=53154" TargetMode="External"/><Relationship Id="rId93" Type="http://schemas.openxmlformats.org/officeDocument/2006/relationships/hyperlink" Target="http://www.rit.edu/news/story.php?id=51278" TargetMode="External"/><Relationship Id="rId98" Type="http://schemas.openxmlformats.org/officeDocument/2006/relationships/hyperlink" Target="http://www.rit.edu/news/story.php?id=51171" TargetMode="External"/><Relationship Id="rId121" Type="http://schemas.openxmlformats.org/officeDocument/2006/relationships/hyperlink" Target="http://www.rit.edu/news/story.php?id=50606" TargetMode="External"/><Relationship Id="rId142" Type="http://schemas.openxmlformats.org/officeDocument/2006/relationships/hyperlink" Target="http://www.rit.edu/news/story.php?id=49884" TargetMode="External"/><Relationship Id="rId3" Type="http://schemas.openxmlformats.org/officeDocument/2006/relationships/hyperlink" Target="http://www.rit.edu/news/story.php?id=65775" TargetMode="External"/><Relationship Id="rId25" Type="http://schemas.openxmlformats.org/officeDocument/2006/relationships/hyperlink" Target="http://www.rit.edu/news/story.php?id=61601" TargetMode="External"/><Relationship Id="rId46" Type="http://schemas.openxmlformats.org/officeDocument/2006/relationships/hyperlink" Target="http://www.rit.edu/news/story.php?id=56557" TargetMode="External"/><Relationship Id="rId67" Type="http://schemas.openxmlformats.org/officeDocument/2006/relationships/hyperlink" Target="http://www.rit.edu/news/story.php?id=54029" TargetMode="External"/><Relationship Id="rId116" Type="http://schemas.openxmlformats.org/officeDocument/2006/relationships/hyperlink" Target="http://www.rit.edu/news/story.php?id=50820" TargetMode="External"/><Relationship Id="rId137" Type="http://schemas.openxmlformats.org/officeDocument/2006/relationships/hyperlink" Target="http://www.rit.edu/news/story.php?id=50127" TargetMode="External"/><Relationship Id="rId20" Type="http://schemas.openxmlformats.org/officeDocument/2006/relationships/hyperlink" Target="http://www.rit.edu/news/story.php?id=62973" TargetMode="External"/><Relationship Id="rId41" Type="http://schemas.openxmlformats.org/officeDocument/2006/relationships/hyperlink" Target="http://www.rit.edu/news/story.php?id=57849" TargetMode="External"/><Relationship Id="rId62" Type="http://schemas.openxmlformats.org/officeDocument/2006/relationships/hyperlink" Target="http://www.rit.edu/news/story.php?id=54471" TargetMode="External"/><Relationship Id="rId83" Type="http://schemas.openxmlformats.org/officeDocument/2006/relationships/hyperlink" Target="http://www.rit.edu/news/story.php?id=52085" TargetMode="External"/><Relationship Id="rId88" Type="http://schemas.openxmlformats.org/officeDocument/2006/relationships/hyperlink" Target="http://www.rit.edu/news/story.php?id=51548" TargetMode="External"/><Relationship Id="rId111" Type="http://schemas.openxmlformats.org/officeDocument/2006/relationships/hyperlink" Target="http://www.rit.edu/news/story.php?id=50910" TargetMode="External"/><Relationship Id="rId132" Type="http://schemas.openxmlformats.org/officeDocument/2006/relationships/hyperlink" Target="http://www.rit.edu/news/story.php?id=50418" TargetMode="External"/><Relationship Id="rId15" Type="http://schemas.openxmlformats.org/officeDocument/2006/relationships/hyperlink" Target="http://www.rit.edu/news/story.php?id=63648" TargetMode="External"/><Relationship Id="rId36" Type="http://schemas.openxmlformats.org/officeDocument/2006/relationships/hyperlink" Target="http://www.rit.edu/news/story.php?id=58805" TargetMode="External"/><Relationship Id="rId57" Type="http://schemas.openxmlformats.org/officeDocument/2006/relationships/hyperlink" Target="http://www.rit.edu/news/story.php?id=54874" TargetMode="External"/><Relationship Id="rId106" Type="http://schemas.openxmlformats.org/officeDocument/2006/relationships/hyperlink" Target="http://www.rit.edu/news/story.php?id=51094" TargetMode="External"/><Relationship Id="rId127" Type="http://schemas.openxmlformats.org/officeDocument/2006/relationships/hyperlink" Target="http://www.rit.edu/news/story.php?id=50537" TargetMode="External"/><Relationship Id="rId10" Type="http://schemas.openxmlformats.org/officeDocument/2006/relationships/hyperlink" Target="http://www.rit.edu/news/story.php?id=65251" TargetMode="External"/><Relationship Id="rId31" Type="http://schemas.openxmlformats.org/officeDocument/2006/relationships/hyperlink" Target="http://www.rit.edu/news/story.php?id=60091" TargetMode="External"/><Relationship Id="rId52" Type="http://schemas.openxmlformats.org/officeDocument/2006/relationships/hyperlink" Target="http://www.rit.edu/news/story.php?id=55389" TargetMode="External"/><Relationship Id="rId73" Type="http://schemas.openxmlformats.org/officeDocument/2006/relationships/hyperlink" Target="http://www.rit.edu/news/story.php?id=52974" TargetMode="External"/><Relationship Id="rId78" Type="http://schemas.openxmlformats.org/officeDocument/2006/relationships/hyperlink" Target="http://www.rit.edu/news/story.php?id=52590" TargetMode="External"/><Relationship Id="rId94" Type="http://schemas.openxmlformats.org/officeDocument/2006/relationships/hyperlink" Target="http://www.rit.edu/news/story.php?id=51220" TargetMode="External"/><Relationship Id="rId99" Type="http://schemas.openxmlformats.org/officeDocument/2006/relationships/hyperlink" Target="http://www.rit.edu/news/story.php?id=51162" TargetMode="External"/><Relationship Id="rId101" Type="http://schemas.openxmlformats.org/officeDocument/2006/relationships/hyperlink" Target="http://www.rit.edu/news/story.php?id=51158" TargetMode="External"/><Relationship Id="rId122" Type="http://schemas.openxmlformats.org/officeDocument/2006/relationships/hyperlink" Target="http://www.rit.edu/news/story.php?id=50605" TargetMode="External"/><Relationship Id="rId143" Type="http://schemas.openxmlformats.org/officeDocument/2006/relationships/hyperlink" Target="http://www.rit.edu/news/story.php?id=49767" TargetMode="External"/><Relationship Id="rId4" Type="http://schemas.openxmlformats.org/officeDocument/2006/relationships/hyperlink" Target="http://www.rit.edu/news/story.php?id=65601" TargetMode="External"/><Relationship Id="rId9" Type="http://schemas.openxmlformats.org/officeDocument/2006/relationships/hyperlink" Target="http://www.rit.edu/news/story.php?id=65277" TargetMode="External"/><Relationship Id="rId26" Type="http://schemas.openxmlformats.org/officeDocument/2006/relationships/hyperlink" Target="http://www.rit.edu/news/story.php?id=61531" TargetMode="External"/><Relationship Id="rId47" Type="http://schemas.openxmlformats.org/officeDocument/2006/relationships/hyperlink" Target="http://www.rit.edu/news/story.php?id=56377" TargetMode="External"/><Relationship Id="rId68" Type="http://schemas.openxmlformats.org/officeDocument/2006/relationships/hyperlink" Target="http://www.rit.edu/news/story.php?id=53684" TargetMode="External"/><Relationship Id="rId89" Type="http://schemas.openxmlformats.org/officeDocument/2006/relationships/hyperlink" Target="http://www.rit.edu/news/story.php?id=51500" TargetMode="External"/><Relationship Id="rId112" Type="http://schemas.openxmlformats.org/officeDocument/2006/relationships/hyperlink" Target="http://www.rit.edu/news/story.php?id=50889" TargetMode="External"/><Relationship Id="rId133" Type="http://schemas.openxmlformats.org/officeDocument/2006/relationships/hyperlink" Target="http://www.rit.edu/news/story.php?id=50385" TargetMode="External"/><Relationship Id="rId16" Type="http://schemas.openxmlformats.org/officeDocument/2006/relationships/hyperlink" Target="http://www.rit.edu/news/story.php?id=63578"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44.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gif"/><Relationship Id="rId7" Type="http://schemas.openxmlformats.org/officeDocument/2006/relationships/image" Target="../media/image143.png"/><Relationship Id="rId12" Type="http://schemas.openxmlformats.org/officeDocument/2006/relationships/image" Target="../media/image14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jpeg"/><Relationship Id="rId4" Type="http://schemas.openxmlformats.org/officeDocument/2006/relationships/image" Target="../media/image140.png"/><Relationship Id="rId9" Type="http://schemas.openxmlformats.org/officeDocument/2006/relationships/image" Target="../media/image145.jpeg"/></Relationships>
</file>

<file path=ppt/slides/_rels/slide4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2.tiff"/><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6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79.jpeg"/><Relationship Id="rId13" Type="http://schemas.openxmlformats.org/officeDocument/2006/relationships/image" Target="../media/image184.jpeg"/><Relationship Id="rId18" Type="http://schemas.openxmlformats.org/officeDocument/2006/relationships/image" Target="../media/image189.jpeg"/><Relationship Id="rId26" Type="http://schemas.openxmlformats.org/officeDocument/2006/relationships/image" Target="../media/image197.jpeg"/><Relationship Id="rId3" Type="http://schemas.openxmlformats.org/officeDocument/2006/relationships/image" Target="../media/image174.jpeg"/><Relationship Id="rId21" Type="http://schemas.openxmlformats.org/officeDocument/2006/relationships/image" Target="../media/image192.jpeg"/><Relationship Id="rId7" Type="http://schemas.openxmlformats.org/officeDocument/2006/relationships/image" Target="../media/image178.jpeg"/><Relationship Id="rId12" Type="http://schemas.openxmlformats.org/officeDocument/2006/relationships/image" Target="../media/image183.jpg"/><Relationship Id="rId17" Type="http://schemas.openxmlformats.org/officeDocument/2006/relationships/image" Target="../media/image188.jpeg"/><Relationship Id="rId25" Type="http://schemas.openxmlformats.org/officeDocument/2006/relationships/image" Target="../media/image196.jpeg"/><Relationship Id="rId2" Type="http://schemas.openxmlformats.org/officeDocument/2006/relationships/image" Target="../media/image173.jpeg"/><Relationship Id="rId16" Type="http://schemas.openxmlformats.org/officeDocument/2006/relationships/image" Target="../media/image187.jpeg"/><Relationship Id="rId20"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177.jpeg"/><Relationship Id="rId11" Type="http://schemas.openxmlformats.org/officeDocument/2006/relationships/image" Target="../media/image182.jpeg"/><Relationship Id="rId24" Type="http://schemas.openxmlformats.org/officeDocument/2006/relationships/image" Target="../media/image195.jpeg"/><Relationship Id="rId5" Type="http://schemas.openxmlformats.org/officeDocument/2006/relationships/image" Target="../media/image176.jpeg"/><Relationship Id="rId15" Type="http://schemas.openxmlformats.org/officeDocument/2006/relationships/image" Target="../media/image186.jpeg"/><Relationship Id="rId23" Type="http://schemas.openxmlformats.org/officeDocument/2006/relationships/image" Target="../media/image194.jpeg"/><Relationship Id="rId28" Type="http://schemas.openxmlformats.org/officeDocument/2006/relationships/image" Target="../media/image199.jpeg"/><Relationship Id="rId10" Type="http://schemas.openxmlformats.org/officeDocument/2006/relationships/image" Target="../media/image181.jpeg"/><Relationship Id="rId19" Type="http://schemas.openxmlformats.org/officeDocument/2006/relationships/image" Target="../media/image190.jpeg"/><Relationship Id="rId4" Type="http://schemas.openxmlformats.org/officeDocument/2006/relationships/image" Target="../media/image175.jpeg"/><Relationship Id="rId9" Type="http://schemas.openxmlformats.org/officeDocument/2006/relationships/image" Target="../media/image180.jpeg"/><Relationship Id="rId14" Type="http://schemas.openxmlformats.org/officeDocument/2006/relationships/image" Target="../media/image185.jpeg"/><Relationship Id="rId22" Type="http://schemas.openxmlformats.org/officeDocument/2006/relationships/image" Target="../media/image193.jpeg"/><Relationship Id="rId27" Type="http://schemas.openxmlformats.org/officeDocument/2006/relationships/image" Target="../media/image198.png"/></Relationships>
</file>

<file path=ppt/slides/_rels/slide6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03.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8" Type="http://schemas.openxmlformats.org/officeDocument/2006/relationships/image" Target="../media/image217.tiff"/><Relationship Id="rId3" Type="http://schemas.openxmlformats.org/officeDocument/2006/relationships/image" Target="../media/image212.jpeg"/><Relationship Id="rId7" Type="http://schemas.openxmlformats.org/officeDocument/2006/relationships/image" Target="../media/image21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jpeg"/><Relationship Id="rId9" Type="http://schemas.openxmlformats.org/officeDocument/2006/relationships/image" Target="../media/image21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19.jpeg"/><Relationship Id="rId7" Type="http://schemas.openxmlformats.org/officeDocument/2006/relationships/image" Target="../media/image103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0.png"/><Relationship Id="rId4" Type="http://schemas.openxmlformats.org/officeDocument/2006/relationships/customXml" Target="../ink/ink1.xml"/><Relationship Id="rId9" Type="http://schemas.openxmlformats.org/officeDocument/2006/relationships/image" Target="../media/image1040.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7A5DC6E-6A40-3947-A2BF-CEB35E103B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
            <a:ext cx="12192000" cy="4074452"/>
          </a:xfrm>
          <a:prstGeom prst="rect">
            <a:avLst/>
          </a:prstGeom>
        </p:spPr>
      </p:pic>
      <p:sp>
        <p:nvSpPr>
          <p:cNvPr id="17" name="Rectangle 16">
            <a:extLst>
              <a:ext uri="{FF2B5EF4-FFF2-40B4-BE49-F238E27FC236}">
                <a16:creationId xmlns:a16="http://schemas.microsoft.com/office/drawing/2014/main" id="{5EC125D9-D7D7-46BF-BF1B-08D7BFE3740D}"/>
              </a:ext>
            </a:extLst>
          </p:cNvPr>
          <p:cNvSpPr/>
          <p:nvPr/>
        </p:nvSpPr>
        <p:spPr>
          <a:xfrm>
            <a:off x="-13242" y="980269"/>
            <a:ext cx="12213117" cy="2581106"/>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757459" y="4278613"/>
            <a:ext cx="10205941" cy="17411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solidFill>
                  <a:schemeClr val="tx1"/>
                </a:solidFill>
              </a:rPr>
              <a:t>Andrew M. Phelps</a:t>
            </a:r>
          </a:p>
          <a:p>
            <a:pPr marL="0" indent="0">
              <a:spcBef>
                <a:spcPts val="0"/>
              </a:spcBef>
              <a:buNone/>
            </a:pPr>
            <a:r>
              <a:rPr lang="en-US" sz="1400" b="1" dirty="0">
                <a:solidFill>
                  <a:schemeClr val="tx1"/>
                </a:solidFill>
              </a:rPr>
              <a:t>Professor of Human Interface Technology (HITLabNZ), College of Engineering, University of Canterbury, NZ</a:t>
            </a:r>
          </a:p>
          <a:p>
            <a:pPr marL="0" indent="0">
              <a:spcBef>
                <a:spcPts val="0"/>
              </a:spcBef>
              <a:buNone/>
            </a:pPr>
            <a:r>
              <a:rPr lang="en-US" sz="1400" b="1" dirty="0">
                <a:solidFill>
                  <a:schemeClr val="tx1"/>
                </a:solidFill>
              </a:rPr>
              <a:t>Professor, Film &amp; Media Arts, School of Communication, American University, USA</a:t>
            </a:r>
          </a:p>
          <a:p>
            <a:pPr marL="0" indent="0">
              <a:spcBef>
                <a:spcPts val="0"/>
              </a:spcBef>
              <a:buNone/>
            </a:pPr>
            <a:r>
              <a:rPr lang="en-US" sz="1400" b="1" dirty="0">
                <a:solidFill>
                  <a:schemeClr val="tx1"/>
                </a:solidFill>
              </a:rPr>
              <a:t>Professor, Computer Science, College of Arts &amp; Sciences, American University, USA</a:t>
            </a:r>
          </a:p>
          <a:p>
            <a:pPr marL="0" indent="0">
              <a:spcBef>
                <a:spcPts val="0"/>
              </a:spcBef>
              <a:buNone/>
            </a:pPr>
            <a:r>
              <a:rPr lang="en-US" sz="1400" dirty="0">
                <a:solidFill>
                  <a:schemeClr val="tx1"/>
                </a:solidFill>
              </a:rPr>
              <a:t>Director, AU Game Center &amp; American University Game Initiative</a:t>
            </a:r>
          </a:p>
          <a:p>
            <a:pPr marL="0" indent="0">
              <a:spcBef>
                <a:spcPts val="0"/>
              </a:spcBef>
              <a:buNone/>
            </a:pPr>
            <a:r>
              <a:rPr lang="en-US" sz="1400" dirty="0">
                <a:solidFill>
                  <a:schemeClr val="tx1"/>
                </a:solidFill>
              </a:rPr>
              <a:t>President, Higher Education Video Game Alliance</a:t>
            </a:r>
          </a:p>
          <a:p>
            <a:pPr marL="0" indent="0">
              <a:spcBef>
                <a:spcPts val="0"/>
              </a:spcBef>
              <a:buNone/>
            </a:pPr>
            <a:r>
              <a:rPr lang="en-US" sz="1400" dirty="0">
                <a:solidFill>
                  <a:schemeClr val="tx1"/>
                </a:solidFill>
              </a:rPr>
              <a:t>Founder, Former Director, &amp; Former CEO: RIT Center for Media, Arts, Games, </a:t>
            </a:r>
          </a:p>
          <a:p>
            <a:pPr marL="0" indent="0">
              <a:spcBef>
                <a:spcPts val="0"/>
              </a:spcBef>
              <a:buNone/>
            </a:pPr>
            <a:r>
              <a:rPr lang="en-US" sz="1400" dirty="0">
                <a:solidFill>
                  <a:schemeClr val="tx1"/>
                </a:solidFill>
              </a:rPr>
              <a:t>	Interaction &amp; Creativity (MAGIC) and MAGIC Spell Studios</a:t>
            </a:r>
          </a:p>
          <a:p>
            <a:pPr marL="0" indent="0">
              <a:spcBef>
                <a:spcPts val="0"/>
              </a:spcBef>
              <a:buNone/>
            </a:pPr>
            <a:endParaRPr lang="en-US" sz="1400" dirty="0">
              <a:solidFill>
                <a:schemeClr val="tx1"/>
              </a:solidFill>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9501" y="4357372"/>
            <a:ext cx="1371600" cy="1371600"/>
          </a:xfrm>
          <a:prstGeom prst="rect">
            <a:avLst/>
          </a:prstGeom>
          <a:ln w="25400">
            <a:solidFill>
              <a:schemeClr val="tx1"/>
            </a:solidFill>
          </a:ln>
        </p:spPr>
      </p:pic>
      <p:sp>
        <p:nvSpPr>
          <p:cNvPr id="12" name="Rectangle 11">
            <a:extLst>
              <a:ext uri="{FF2B5EF4-FFF2-40B4-BE49-F238E27FC236}">
                <a16:creationId xmlns:a16="http://schemas.microsoft.com/office/drawing/2014/main" id="{1AE89B14-FE1F-48C1-8E7D-F0682AC312F6}"/>
              </a:ext>
            </a:extLst>
          </p:cNvPr>
          <p:cNvSpPr/>
          <p:nvPr/>
        </p:nvSpPr>
        <p:spPr>
          <a:xfrm>
            <a:off x="196104" y="1860646"/>
            <a:ext cx="11947846" cy="1480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endParaRPr lang="en-US" sz="19900" b="1" dirty="0">
              <a:solidFill>
                <a:schemeClr val="bg1"/>
              </a:solidFill>
            </a:endParaRPr>
          </a:p>
        </p:txBody>
      </p:sp>
      <p:sp>
        <p:nvSpPr>
          <p:cNvPr id="15" name="Rectangle 14"/>
          <p:cNvSpPr/>
          <p:nvPr/>
        </p:nvSpPr>
        <p:spPr>
          <a:xfrm>
            <a:off x="34195" y="2342111"/>
            <a:ext cx="12186641" cy="858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t>A MAGIC POST-MORTEM</a:t>
            </a:r>
          </a:p>
          <a:p>
            <a:pPr algn="ctr"/>
            <a:r>
              <a:rPr lang="en-US" sz="2800" b="1" dirty="0"/>
              <a:t>From Stories &amp; Spellcraft to Castles of Computing</a:t>
            </a:r>
          </a:p>
        </p:txBody>
      </p:sp>
      <p:sp>
        <p:nvSpPr>
          <p:cNvPr id="21" name="Rectangle 20"/>
          <p:cNvSpPr/>
          <p:nvPr/>
        </p:nvSpPr>
        <p:spPr>
          <a:xfrm>
            <a:off x="-1" y="3547296"/>
            <a:ext cx="12199877" cy="981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E51F48-5912-43BA-A933-3B7F64ACAD4A}"/>
              </a:ext>
            </a:extLst>
          </p:cNvPr>
          <p:cNvSpPr/>
          <p:nvPr/>
        </p:nvSpPr>
        <p:spPr>
          <a:xfrm>
            <a:off x="0" y="4038600"/>
            <a:ext cx="12224418" cy="9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56E26B-8468-4C30-BA9F-64A6ED69193E}"/>
              </a:ext>
            </a:extLst>
          </p:cNvPr>
          <p:cNvSpPr/>
          <p:nvPr/>
        </p:nvSpPr>
        <p:spPr>
          <a:xfrm>
            <a:off x="0" y="3603403"/>
            <a:ext cx="12192000" cy="463142"/>
          </a:xfrm>
          <a:prstGeom prst="rect">
            <a:avLst/>
          </a:prstGeom>
          <a:solidFill>
            <a:srgbClr val="E2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Presented at the University of Canterbury | PCE Plenary | Christchurch, New Zealand</a:t>
            </a:r>
          </a:p>
        </p:txBody>
      </p:sp>
      <p:sp>
        <p:nvSpPr>
          <p:cNvPr id="4" name="Rectangle 3">
            <a:extLst>
              <a:ext uri="{FF2B5EF4-FFF2-40B4-BE49-F238E27FC236}">
                <a16:creationId xmlns:a16="http://schemas.microsoft.com/office/drawing/2014/main" id="{4903BA4A-6716-4491-AB4E-09B04411F6B1}"/>
              </a:ext>
            </a:extLst>
          </p:cNvPr>
          <p:cNvSpPr/>
          <p:nvPr/>
        </p:nvSpPr>
        <p:spPr>
          <a:xfrm>
            <a:off x="0" y="0"/>
            <a:ext cx="12221674" cy="685799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86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drew Phelps\Desktop\lego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82475"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3338"/>
            <a:ext cx="12192000" cy="5900737"/>
          </a:xfrm>
          <a:prstGeom prst="rect">
            <a:avLst/>
          </a:prstGeom>
          <a:solidFill>
            <a:schemeClr val="bg1">
              <a:lumMod val="75000"/>
              <a:lumOff val="25000"/>
              <a:alpha val="6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6" name="Content Placeholder 5"/>
          <p:cNvSpPr>
            <a:spLocks noGrp="1"/>
          </p:cNvSpPr>
          <p:nvPr>
            <p:ph idx="1"/>
          </p:nvPr>
        </p:nvSpPr>
        <p:spPr/>
        <p:txBody>
          <a:bodyPr/>
          <a:lstStyle/>
          <a:p>
            <a:pPr marL="0" indent="0">
              <a:buNone/>
            </a:pPr>
            <a:r>
              <a:rPr lang="en-US" sz="6600" dirty="0"/>
              <a:t>'protecting “making as a   </a:t>
            </a:r>
          </a:p>
          <a:p>
            <a:pPr marL="0" indent="0">
              <a:buNone/>
            </a:pPr>
            <a:r>
              <a:rPr lang="en-US" sz="6600" dirty="0"/>
              <a:t>    mode of inquiry”’</a:t>
            </a:r>
          </a:p>
          <a:p>
            <a:pPr marL="0" indent="0" algn="r">
              <a:buNone/>
            </a:pPr>
            <a:r>
              <a:rPr lang="en-US" dirty="0"/>
              <a:t>-Ian </a:t>
            </a:r>
            <a:r>
              <a:rPr lang="en-US" dirty="0" err="1"/>
              <a:t>Horswill</a:t>
            </a:r>
            <a:r>
              <a:rPr lang="en-US" dirty="0"/>
              <a:t>, Northwestern</a:t>
            </a:r>
          </a:p>
          <a:p>
            <a:endParaRPr lang="en-US" dirty="0"/>
          </a:p>
        </p:txBody>
      </p:sp>
      <p:sp>
        <p:nvSpPr>
          <p:cNvPr id="2" name="Title 1"/>
          <p:cNvSpPr>
            <a:spLocks noGrp="1"/>
          </p:cNvSpPr>
          <p:nvPr>
            <p:ph type="title"/>
          </p:nvPr>
        </p:nvSpPr>
        <p:spPr/>
        <p:txBody>
          <a:bodyPr/>
          <a:lstStyle/>
          <a:p>
            <a:r>
              <a:rPr lang="en-US"/>
              <a:t> </a:t>
            </a:r>
            <a:endParaRPr lang="en-US" dirty="0"/>
          </a:p>
        </p:txBody>
      </p:sp>
    </p:spTree>
    <p:extLst>
      <p:ext uri="{BB962C8B-B14F-4D97-AF65-F5344CB8AC3E}">
        <p14:creationId xmlns:p14="http://schemas.microsoft.com/office/powerpoint/2010/main" val="998985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86885-F7DE-4BE4-B956-09E33302D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827855"/>
          </a:xfrm>
          <a:prstGeom prst="rect">
            <a:avLst/>
          </a:prstGeom>
        </p:spPr>
      </p:pic>
    </p:spTree>
    <p:extLst>
      <p:ext uri="{BB962C8B-B14F-4D97-AF65-F5344CB8AC3E}">
        <p14:creationId xmlns:p14="http://schemas.microsoft.com/office/powerpoint/2010/main" val="290810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DEC52-B38B-2346-80D4-F4129AE61C6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519834" cy="5943600"/>
          </a:xfrm>
          <a:prstGeom prst="rect">
            <a:avLst/>
          </a:prstGeom>
        </p:spPr>
      </p:pic>
      <p:sp>
        <p:nvSpPr>
          <p:cNvPr id="5" name="Rectangle 4">
            <a:extLst>
              <a:ext uri="{FF2B5EF4-FFF2-40B4-BE49-F238E27FC236}">
                <a16:creationId xmlns:a16="http://schemas.microsoft.com/office/drawing/2014/main" id="{AD90E173-3E8A-5843-84F5-409A710A7BF6}"/>
              </a:ext>
            </a:extLst>
          </p:cNvPr>
          <p:cNvSpPr/>
          <p:nvPr/>
        </p:nvSpPr>
        <p:spPr>
          <a:xfrm>
            <a:off x="0" y="1371600"/>
            <a:ext cx="12213117" cy="4569526"/>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E38E25-41D2-B047-AC72-F370E45A9C7C}"/>
              </a:ext>
            </a:extLst>
          </p:cNvPr>
          <p:cNvSpPr>
            <a:spLocks noGrp="1"/>
          </p:cNvSpPr>
          <p:nvPr>
            <p:ph type="title"/>
          </p:nvPr>
        </p:nvSpPr>
        <p:spPr>
          <a:xfrm>
            <a:off x="3048000" y="4788115"/>
            <a:ext cx="8610600" cy="1293028"/>
          </a:xfrm>
        </p:spPr>
        <p:txBody>
          <a:bodyPr/>
          <a:lstStyle/>
          <a:p>
            <a:r>
              <a:rPr lang="en-US" dirty="0"/>
              <a:t>PART 1: MAGIC IS IN THE AIR</a:t>
            </a:r>
          </a:p>
        </p:txBody>
      </p:sp>
    </p:spTree>
    <p:extLst>
      <p:ext uri="{BB962C8B-B14F-4D97-AF65-F5344CB8AC3E}">
        <p14:creationId xmlns:p14="http://schemas.microsoft.com/office/powerpoint/2010/main" val="2695987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373"/>
            <a:ext cx="10820400" cy="1293028"/>
          </a:xfrm>
        </p:spPr>
        <p:txBody>
          <a:bodyPr/>
          <a:lstStyle/>
          <a:p>
            <a:r>
              <a:rPr lang="en-US" dirty="0"/>
              <a:t>In  JAN 2013, I had lunch with president Destler, at his request</a:t>
            </a:r>
          </a:p>
        </p:txBody>
      </p:sp>
      <p:sp>
        <p:nvSpPr>
          <p:cNvPr id="3" name="Content Placeholder 2"/>
          <p:cNvSpPr>
            <a:spLocks noGrp="1"/>
          </p:cNvSpPr>
          <p:nvPr>
            <p:ph idx="1"/>
          </p:nvPr>
        </p:nvSpPr>
        <p:spPr/>
        <p:txBody>
          <a:bodyPr/>
          <a:lstStyle/>
          <a:p>
            <a:r>
              <a:rPr lang="en-US" dirty="0">
                <a:solidFill>
                  <a:schemeClr val="accent6">
                    <a:lumMod val="75000"/>
                  </a:schemeClr>
                </a:solidFill>
              </a:rPr>
              <a:t>I had recently stepped away from admin, and we had lunch in his office.</a:t>
            </a:r>
          </a:p>
          <a:p>
            <a:r>
              <a:rPr lang="en-US" dirty="0">
                <a:solidFill>
                  <a:schemeClr val="accent6">
                    <a:lumMod val="60000"/>
                    <a:lumOff val="40000"/>
                  </a:schemeClr>
                </a:solidFill>
              </a:rPr>
              <a:t>We had [catered] lunch in his office.</a:t>
            </a:r>
          </a:p>
          <a:p>
            <a:r>
              <a:rPr lang="en-US" dirty="0">
                <a:solidFill>
                  <a:schemeClr val="accent6">
                    <a:lumMod val="40000"/>
                    <a:lumOff val="60000"/>
                  </a:schemeClr>
                </a:solidFill>
              </a:rPr>
              <a:t>We had [catered] lunch [on china] in his office.</a:t>
            </a:r>
          </a:p>
          <a:p>
            <a:r>
              <a:rPr lang="en-US" dirty="0">
                <a:solidFill>
                  <a:schemeClr val="accent6">
                    <a:lumMod val="20000"/>
                    <a:lumOff val="80000"/>
                  </a:schemeClr>
                </a:solidFill>
              </a:rPr>
              <a:t>We had [catered] lunch [on china] in his office [with several courses].</a:t>
            </a:r>
          </a:p>
          <a:p>
            <a:r>
              <a:rPr lang="en-US" dirty="0"/>
              <a:t>You see where this is going…  it was an odd day.</a:t>
            </a:r>
          </a:p>
          <a:p>
            <a:pPr marL="0" indent="0">
              <a:buNone/>
            </a:pPr>
            <a:endParaRPr lang="en-US" dirty="0"/>
          </a:p>
          <a:p>
            <a:r>
              <a:rPr lang="en-US" dirty="0">
                <a:solidFill>
                  <a:srgbClr val="FFC000"/>
                </a:solidFill>
              </a:rPr>
              <a:t>He showed me a proposal, written on a single sheet of paper, that he would disavow ever writing if it was made public.</a:t>
            </a:r>
          </a:p>
        </p:txBody>
      </p:sp>
    </p:spTree>
    <p:extLst>
      <p:ext uri="{BB962C8B-B14F-4D97-AF65-F5344CB8AC3E}">
        <p14:creationId xmlns:p14="http://schemas.microsoft.com/office/powerpoint/2010/main" val="2723704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12205094" cy="5105400"/>
          </a:xfrm>
        </p:spPr>
      </p:pic>
      <p:sp>
        <p:nvSpPr>
          <p:cNvPr id="2" name="Title 1"/>
          <p:cNvSpPr>
            <a:spLocks noGrp="1"/>
          </p:cNvSpPr>
          <p:nvPr>
            <p:ph type="title"/>
          </p:nvPr>
        </p:nvSpPr>
        <p:spPr>
          <a:xfrm>
            <a:off x="0" y="5101245"/>
            <a:ext cx="12205094" cy="1293028"/>
          </a:xfrm>
        </p:spPr>
        <p:txBody>
          <a:bodyPr/>
          <a:lstStyle/>
          <a:p>
            <a:pPr algn="ctr"/>
            <a:r>
              <a:rPr lang="en-US" sz="2800" dirty="0"/>
              <a:t>This horrible thing was on the main RIT website for like a year</a:t>
            </a:r>
          </a:p>
        </p:txBody>
      </p:sp>
      <p:cxnSp>
        <p:nvCxnSpPr>
          <p:cNvPr id="5" name="Straight Connector 4"/>
          <p:cNvCxnSpPr/>
          <p:nvPr/>
        </p:nvCxnSpPr>
        <p:spPr>
          <a:xfrm>
            <a:off x="0" y="51054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562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840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373"/>
            <a:ext cx="10820400" cy="1293028"/>
          </a:xfrm>
        </p:spPr>
        <p:txBody>
          <a:bodyPr/>
          <a:lstStyle/>
          <a:p>
            <a:r>
              <a:rPr lang="en-US" dirty="0"/>
              <a:t>ON OCTOBER 15, 2013, WE HELD THE INNAUGURAL “MEETING OF THE FACULTY”</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81400" y="2133600"/>
            <a:ext cx="5105400" cy="3313079"/>
          </a:xfrm>
          <a:prstGeom prst="rect">
            <a:avLst/>
          </a:prstGeom>
          <a:ln w="25400">
            <a:solidFill>
              <a:schemeClr val="tx1"/>
            </a:solidFill>
          </a:ln>
        </p:spPr>
      </p:pic>
    </p:spTree>
    <p:extLst>
      <p:ext uri="{BB962C8B-B14F-4D97-AF65-F5344CB8AC3E}">
        <p14:creationId xmlns:p14="http://schemas.microsoft.com/office/powerpoint/2010/main" val="938075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304800"/>
            <a:ext cx="4572000" cy="4572000"/>
          </a:xfrm>
          <a:prstGeom prst="rect">
            <a:avLst/>
          </a:prstGeom>
          <a:ln>
            <a:solidFill>
              <a:schemeClr val="tx1"/>
            </a:solidFill>
          </a:ln>
        </p:spPr>
      </p:pic>
      <p:sp>
        <p:nvSpPr>
          <p:cNvPr id="9" name="Rectangle 8"/>
          <p:cNvSpPr/>
          <p:nvPr/>
        </p:nvSpPr>
        <p:spPr>
          <a:xfrm>
            <a:off x="2209800" y="33528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  O  N  V  E  R  G  E  N  C  E</a:t>
            </a:r>
          </a:p>
        </p:txBody>
      </p:sp>
      <p:sp>
        <p:nvSpPr>
          <p:cNvPr id="2" name="Title 1"/>
          <p:cNvSpPr>
            <a:spLocks noGrp="1"/>
          </p:cNvSpPr>
          <p:nvPr>
            <p:ph type="title"/>
          </p:nvPr>
        </p:nvSpPr>
        <p:spPr>
          <a:xfrm>
            <a:off x="4267200" y="762000"/>
            <a:ext cx="6377940" cy="1293028"/>
          </a:xfrm>
        </p:spPr>
        <p:txBody>
          <a:bodyPr/>
          <a:lstStyle/>
          <a:p>
            <a:r>
              <a:rPr lang="en-US" dirty="0"/>
              <a:t>Why IS MAGIC?</a:t>
            </a:r>
          </a:p>
        </p:txBody>
      </p:sp>
      <p:sp>
        <p:nvSpPr>
          <p:cNvPr id="7" name="Rectangle 6"/>
          <p:cNvSpPr/>
          <p:nvPr/>
        </p:nvSpPr>
        <p:spPr>
          <a:xfrm>
            <a:off x="2133600" y="32004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  O  N  V  E  R  G  E  N  C  E</a:t>
            </a:r>
          </a:p>
        </p:txBody>
      </p:sp>
      <p:sp>
        <p:nvSpPr>
          <p:cNvPr id="10" name="Rectangle 9"/>
          <p:cNvSpPr/>
          <p:nvPr/>
        </p:nvSpPr>
        <p:spPr>
          <a:xfrm>
            <a:off x="6553200" y="3886200"/>
            <a:ext cx="3886200" cy="19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platforms and technology for film, animation, games, media, and story are converging into new forms, new stories, new experiences, and new knowledge.</a:t>
            </a:r>
          </a:p>
        </p:txBody>
      </p:sp>
    </p:spTree>
    <p:extLst>
      <p:ext uri="{BB962C8B-B14F-4D97-AF65-F5344CB8AC3E}">
        <p14:creationId xmlns:p14="http://schemas.microsoft.com/office/powerpoint/2010/main" val="1269851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9387840" cy="1293028"/>
          </a:xfrm>
        </p:spPr>
        <p:txBody>
          <a:bodyPr>
            <a:normAutofit/>
          </a:bodyPr>
          <a:lstStyle/>
          <a:p>
            <a:r>
              <a:rPr lang="en-US" dirty="0"/>
              <a:t>CONVERGENCE OF ANOTHER SORT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8799"/>
            <a:ext cx="12192000" cy="3693683"/>
          </a:xfrm>
          <a:prstGeom prst="rect">
            <a:avLst/>
          </a:prstGeom>
        </p:spPr>
      </p:pic>
      <p:cxnSp>
        <p:nvCxnSpPr>
          <p:cNvPr id="6" name="Straight Connector 5"/>
          <p:cNvCxnSpPr/>
          <p:nvPr/>
        </p:nvCxnSpPr>
        <p:spPr>
          <a:xfrm>
            <a:off x="0" y="5522482"/>
            <a:ext cx="12192000" cy="401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82879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779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3000" y="685800"/>
            <a:ext cx="2438400" cy="2438400"/>
          </a:xfrm>
          <a:prstGeom prst="rect">
            <a:avLst/>
          </a:prstGeom>
          <a:ln w="19050">
            <a:solidFill>
              <a:schemeClr val="tx1"/>
            </a:solidFill>
          </a:ln>
        </p:spPr>
      </p:pic>
      <p:sp>
        <p:nvSpPr>
          <p:cNvPr id="3" name="Content Placeholder 2"/>
          <p:cNvSpPr>
            <a:spLocks noGrp="1"/>
          </p:cNvSpPr>
          <p:nvPr>
            <p:ph idx="1"/>
          </p:nvPr>
        </p:nvSpPr>
        <p:spPr>
          <a:xfrm>
            <a:off x="685800" y="3352801"/>
            <a:ext cx="10820400" cy="1447800"/>
          </a:xfrm>
        </p:spPr>
        <p:txBody>
          <a:bodyPr/>
          <a:lstStyle/>
          <a:p>
            <a:pPr marL="0" indent="0">
              <a:buNone/>
            </a:pPr>
            <a:r>
              <a:rPr lang="en-US" dirty="0"/>
              <a:t>That has meant a lot of work with the </a:t>
            </a:r>
            <a:r>
              <a:rPr lang="en-US" dirty="0">
                <a:solidFill>
                  <a:srgbClr val="FF0000"/>
                </a:solidFill>
              </a:rPr>
              <a:t>Office of the President</a:t>
            </a:r>
            <a:r>
              <a:rPr lang="en-US" dirty="0"/>
              <a:t>, the </a:t>
            </a:r>
            <a:r>
              <a:rPr lang="en-US" dirty="0">
                <a:solidFill>
                  <a:srgbClr val="FFC000"/>
                </a:solidFill>
              </a:rPr>
              <a:t>Office of the Provost</a:t>
            </a:r>
            <a:r>
              <a:rPr lang="en-US" dirty="0"/>
              <a:t>, </a:t>
            </a:r>
            <a:r>
              <a:rPr lang="en-US" dirty="0">
                <a:solidFill>
                  <a:srgbClr val="FFFF00"/>
                </a:solidFill>
              </a:rPr>
              <a:t>Government and Community Relations</a:t>
            </a:r>
            <a:r>
              <a:rPr lang="en-US" dirty="0"/>
              <a:t>, </a:t>
            </a:r>
            <a:r>
              <a:rPr lang="en-US" dirty="0">
                <a:solidFill>
                  <a:srgbClr val="00B050"/>
                </a:solidFill>
              </a:rPr>
              <a:t>Development and Alumni Relations</a:t>
            </a:r>
            <a:r>
              <a:rPr lang="en-US" dirty="0"/>
              <a:t>, </a:t>
            </a:r>
            <a:r>
              <a:rPr lang="en-US" dirty="0">
                <a:solidFill>
                  <a:srgbClr val="00B0F0"/>
                </a:solidFill>
              </a:rPr>
              <a:t>Information Technology Services</a:t>
            </a:r>
            <a:r>
              <a:rPr lang="en-US" dirty="0"/>
              <a:t>, </a:t>
            </a:r>
            <a:r>
              <a:rPr lang="en-US" dirty="0">
                <a:solidFill>
                  <a:srgbClr val="9966FF"/>
                </a:solidFill>
              </a:rPr>
              <a:t>Facilities Management Services</a:t>
            </a:r>
            <a:r>
              <a:rPr lang="en-US" dirty="0"/>
              <a:t>, and the </a:t>
            </a:r>
            <a:r>
              <a:rPr lang="en-US" dirty="0">
                <a:solidFill>
                  <a:srgbClr val="FF00FF"/>
                </a:solidFill>
              </a:rPr>
              <a:t>Office of the Vice President for Research</a:t>
            </a:r>
            <a:r>
              <a:rPr lang="en-US" dirty="0"/>
              <a:t>.  We would not be celebrating today without the support of these offices and divisions.</a:t>
            </a:r>
          </a:p>
        </p:txBody>
      </p:sp>
    </p:spTree>
    <p:extLst>
      <p:ext uri="{BB962C8B-B14F-4D97-AF65-F5344CB8AC3E}">
        <p14:creationId xmlns:p14="http://schemas.microsoft.com/office/powerpoint/2010/main" val="84535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5334000"/>
          </a:xfrm>
          <a:prstGeom prst="rect">
            <a:avLst/>
          </a:prstGeom>
        </p:spPr>
      </p:pic>
      <p:sp>
        <p:nvSpPr>
          <p:cNvPr id="9" name="Rectangle 8"/>
          <p:cNvSpPr/>
          <p:nvPr/>
        </p:nvSpPr>
        <p:spPr>
          <a:xfrm>
            <a:off x="0" y="0"/>
            <a:ext cx="12192000" cy="5334000"/>
          </a:xfrm>
          <a:prstGeom prst="rect">
            <a:avLst/>
          </a:prstGeom>
          <a:gradFill>
            <a:gsLst>
              <a:gs pos="0">
                <a:schemeClr val="bg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4984" y="3693481"/>
            <a:ext cx="3960016" cy="1788159"/>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4600" y="3657601"/>
            <a:ext cx="4191000" cy="2357439"/>
          </a:xfrm>
          <a:prstGeom prst="rect">
            <a:avLst/>
          </a:prstGeom>
        </p:spPr>
      </p:pic>
      <p:sp>
        <p:nvSpPr>
          <p:cNvPr id="7" name="Rectangle 6"/>
          <p:cNvSpPr/>
          <p:nvPr/>
        </p:nvSpPr>
        <p:spPr>
          <a:xfrm>
            <a:off x="6065519" y="3805239"/>
            <a:ext cx="45719" cy="198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14800" y="1565667"/>
            <a:ext cx="5486400" cy="1293028"/>
          </a:xfrm>
        </p:spPr>
        <p:txBody>
          <a:bodyPr>
            <a:normAutofit/>
          </a:bodyPr>
          <a:lstStyle/>
          <a:p>
            <a:r>
              <a:rPr lang="en-US" dirty="0"/>
              <a:t>   HOW IS MAGIC:</a:t>
            </a:r>
            <a:br>
              <a:rPr lang="en-US" dirty="0"/>
            </a:br>
            <a:endParaRPr lang="en-US" sz="2000" dirty="0"/>
          </a:p>
        </p:txBody>
      </p:sp>
      <p:sp>
        <p:nvSpPr>
          <p:cNvPr id="11" name="Rectangle 10"/>
          <p:cNvSpPr/>
          <p:nvPr/>
        </p:nvSpPr>
        <p:spPr>
          <a:xfrm>
            <a:off x="6168850" y="2212181"/>
            <a:ext cx="3432350" cy="369332"/>
          </a:xfrm>
          <a:prstGeom prst="rect">
            <a:avLst/>
          </a:prstGeom>
        </p:spPr>
        <p:txBody>
          <a:bodyPr wrap="none">
            <a:spAutoFit/>
          </a:bodyPr>
          <a:lstStyle/>
          <a:p>
            <a:r>
              <a:rPr lang="en-US" dirty="0"/>
              <a:t>A VERY IMPORTANT DIVISION:</a:t>
            </a:r>
          </a:p>
        </p:txBody>
      </p:sp>
    </p:spTree>
    <p:extLst>
      <p:ext uri="{BB962C8B-B14F-4D97-AF65-F5344CB8AC3E}">
        <p14:creationId xmlns:p14="http://schemas.microsoft.com/office/powerpoint/2010/main" val="4037138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AF83C2-8975-A847-B573-3A93006B8805}"/>
              </a:ext>
            </a:extLst>
          </p:cNvPr>
          <p:cNvSpPr>
            <a:spLocks noGrp="1"/>
          </p:cNvSpPr>
          <p:nvPr>
            <p:ph idx="1"/>
          </p:nvPr>
        </p:nvSpPr>
        <p:spPr/>
        <p:txBody>
          <a:bodyPr/>
          <a:lstStyle/>
          <a:p>
            <a:pPr marL="0" indent="0">
              <a:buNone/>
            </a:pPr>
            <a:r>
              <a:rPr lang="en-US" sz="4000" dirty="0"/>
              <a:t>A post-mortem […] is </a:t>
            </a:r>
            <a:r>
              <a:rPr lang="en-US" sz="4000" b="1" dirty="0"/>
              <a:t>a review held after the completion of a project in order to determine what went well and what could use some reflection before the next project commences</a:t>
            </a:r>
            <a:r>
              <a:rPr lang="en-US" sz="4000" dirty="0"/>
              <a:t>.</a:t>
            </a:r>
          </a:p>
        </p:txBody>
      </p:sp>
    </p:spTree>
    <p:extLst>
      <p:ext uri="{BB962C8B-B14F-4D97-AF65-F5344CB8AC3E}">
        <p14:creationId xmlns:p14="http://schemas.microsoft.com/office/powerpoint/2010/main" val="984191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2491D6-57C1-2A4A-B0AF-78EF2604351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Z:\Andystuff\dev_tree\writing\IGM Department\IGM School to Center Trans\model_diagram.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3111"/>
          <a:stretch/>
        </p:blipFill>
        <p:spPr bwMode="auto">
          <a:xfrm>
            <a:off x="1173953" y="0"/>
            <a:ext cx="9844093" cy="6823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034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Distribution (carrot)</a:t>
            </a:r>
          </a:p>
        </p:txBody>
      </p:sp>
      <p:sp>
        <p:nvSpPr>
          <p:cNvPr id="3" name="Content Placeholder 2"/>
          <p:cNvSpPr>
            <a:spLocks noGrp="1"/>
          </p:cNvSpPr>
          <p:nvPr>
            <p:ph idx="1"/>
          </p:nvPr>
        </p:nvSpPr>
        <p:spPr/>
        <p:txBody>
          <a:bodyPr/>
          <a:lstStyle/>
          <a:p>
            <a:endParaRPr lang="en-US"/>
          </a:p>
        </p:txBody>
      </p:sp>
      <p:pic>
        <p:nvPicPr>
          <p:cNvPr id="4098" name="Picture 2" descr="C:\Users\Andrew Phelps\Desktop\overhead_dis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710" y="0"/>
            <a:ext cx="12219709" cy="687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992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SUMMER 2013 WE CONSTRUCTED OUR “NEW” HOME (THE FIRST ONE)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1400" y="2133600"/>
            <a:ext cx="4800600" cy="3643840"/>
          </a:xfrm>
          <a:prstGeom prst="rect">
            <a:avLst/>
          </a:prstGeom>
          <a:ln w="25400">
            <a:solidFill>
              <a:schemeClr val="tx1"/>
            </a:solidFill>
          </a:ln>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61" y="2133600"/>
            <a:ext cx="5163253" cy="3643840"/>
          </a:xfrm>
          <a:prstGeom prst="rect">
            <a:avLst/>
          </a:prstGeom>
          <a:ln w="25400">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8200" y="2133599"/>
            <a:ext cx="2732881" cy="3643841"/>
          </a:xfrm>
          <a:prstGeom prst="rect">
            <a:avLst/>
          </a:prstGeom>
          <a:ln w="25400">
            <a:solidFill>
              <a:schemeClr val="tx1"/>
            </a:solidFill>
          </a:ln>
        </p:spPr>
      </p:pic>
    </p:spTree>
    <p:extLst>
      <p:ext uri="{BB962C8B-B14F-4D97-AF65-F5344CB8AC3E}">
        <p14:creationId xmlns:p14="http://schemas.microsoft.com/office/powerpoint/2010/main" val="3015350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953000"/>
            <a:ext cx="12192000" cy="441961"/>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4495800"/>
            <a:ext cx="12192000" cy="457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038600"/>
            <a:ext cx="12192000" cy="457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3657600"/>
            <a:ext cx="12192000" cy="381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200400"/>
            <a:ext cx="12192000" cy="457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286000"/>
            <a:ext cx="12192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FIVE YEARS, FIVE YEARLY GOALS, FIVE TIMES AT THE PLATE</a:t>
            </a:r>
          </a:p>
        </p:txBody>
      </p:sp>
      <p:sp>
        <p:nvSpPr>
          <p:cNvPr id="3" name="Content Placeholder 2"/>
          <p:cNvSpPr>
            <a:spLocks noGrp="1"/>
          </p:cNvSpPr>
          <p:nvPr>
            <p:ph idx="1"/>
          </p:nvPr>
        </p:nvSpPr>
        <p:spPr>
          <a:xfrm>
            <a:off x="685800" y="2514600"/>
            <a:ext cx="10820400" cy="2910840"/>
          </a:xfrm>
        </p:spPr>
        <p:txBody>
          <a:bodyPr/>
          <a:lstStyle/>
          <a:p>
            <a:r>
              <a:rPr lang="en-US" dirty="0"/>
              <a:t>YEAR 0.5: THE HALF YEAR OF LOGISTICS, MOVING, SET-UP, AND ‘NOT THE INNOVATION CENTER’</a:t>
            </a:r>
          </a:p>
          <a:p>
            <a:r>
              <a:rPr lang="en-US" dirty="0">
                <a:solidFill>
                  <a:schemeClr val="bg1"/>
                </a:solidFill>
              </a:rPr>
              <a:t>YEAR 1: THE YEAR OF THE FACULTY AFFILIATE</a:t>
            </a:r>
          </a:p>
          <a:p>
            <a:r>
              <a:rPr lang="en-US" dirty="0">
                <a:solidFill>
                  <a:schemeClr val="bg1"/>
                </a:solidFill>
              </a:rPr>
              <a:t>YEAR 2: THE YEAR OF THE STUDENT (and extra-curricular activity)</a:t>
            </a:r>
          </a:p>
          <a:p>
            <a:r>
              <a:rPr lang="en-US" dirty="0"/>
              <a:t>YEAR 3: THE YEAR OF PRODUCTION</a:t>
            </a:r>
          </a:p>
          <a:p>
            <a:r>
              <a:rPr lang="en-US" dirty="0"/>
              <a:t>YEAR 4: THE ‘A’ IS FOR ARTS</a:t>
            </a:r>
          </a:p>
          <a:p>
            <a:r>
              <a:rPr lang="en-US" dirty="0"/>
              <a:t>YEAR 5: THE YEAR OF THE STUDIO</a:t>
            </a:r>
          </a:p>
        </p:txBody>
      </p:sp>
      <p:cxnSp>
        <p:nvCxnSpPr>
          <p:cNvPr id="10" name="Straight Connector 9"/>
          <p:cNvCxnSpPr/>
          <p:nvPr/>
        </p:nvCxnSpPr>
        <p:spPr>
          <a:xfrm>
            <a:off x="0" y="22860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2004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3657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4038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495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49530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394961"/>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829800" y="3505200"/>
            <a:ext cx="2209800" cy="381000"/>
          </a:xfrm>
          <a:prstGeom prst="rect">
            <a:avLst/>
          </a:prstGeom>
          <a:solidFill>
            <a:srgbClr val="FFCC66"/>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…PIVOT…</a:t>
            </a:r>
          </a:p>
        </p:txBody>
      </p:sp>
    </p:spTree>
    <p:extLst>
      <p:ext uri="{BB962C8B-B14F-4D97-AF65-F5344CB8AC3E}">
        <p14:creationId xmlns:p14="http://schemas.microsoft.com/office/powerpoint/2010/main" val="2793283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1" y="-15025"/>
            <a:ext cx="3048000" cy="170688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498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4000" y="4937311"/>
            <a:ext cx="3028950" cy="1927514"/>
          </a:xfrm>
          <a:prstGeom prst="rect">
            <a:avLst/>
          </a:prstGeom>
          <a:ln>
            <a:solidFill>
              <a:schemeClr val="tx1"/>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44001" y="1146715"/>
            <a:ext cx="3048000" cy="1133155"/>
          </a:xfrm>
          <a:prstGeom prst="rect">
            <a:avLst/>
          </a:prstGeom>
          <a:ln w="12700">
            <a:solidFill>
              <a:schemeClr val="tx1"/>
            </a:solidFill>
          </a:ln>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44000" y="3611860"/>
            <a:ext cx="3051503" cy="1722140"/>
          </a:xfrm>
          <a:prstGeom prst="rect">
            <a:avLst/>
          </a:prstGeom>
          <a:ln>
            <a:solidFill>
              <a:schemeClr val="tx1"/>
            </a:solidFill>
          </a:ln>
        </p:spPr>
      </p:pic>
      <p:pic>
        <p:nvPicPr>
          <p:cNvPr id="6" name="Content Placeholder 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44000" y="2289715"/>
            <a:ext cx="3048000" cy="1325860"/>
          </a:xfrm>
          <a:prstGeom prst="rect">
            <a:avLst/>
          </a:prstGeom>
          <a:ln>
            <a:solidFill>
              <a:schemeClr val="tx1"/>
            </a:solidFill>
          </a:ln>
        </p:spPr>
      </p:pic>
    </p:spTree>
    <p:extLst>
      <p:ext uri="{BB962C8B-B14F-4D97-AF65-F5344CB8AC3E}">
        <p14:creationId xmlns:p14="http://schemas.microsoft.com/office/powerpoint/2010/main" val="236745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4373"/>
            <a:ext cx="11125200" cy="1293028"/>
          </a:xfrm>
        </p:spPr>
        <p:txBody>
          <a:bodyPr/>
          <a:lstStyle/>
          <a:p>
            <a:r>
              <a:rPr lang="en-US" dirty="0"/>
              <a:t>PART 2: SOME OF OUR WORK</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00200"/>
            <a:ext cx="12192000" cy="4191000"/>
          </a:xfrm>
          <a:prstGeom prst="rect">
            <a:avLst/>
          </a:prstGeom>
        </p:spPr>
      </p:pic>
      <p:cxnSp>
        <p:nvCxnSpPr>
          <p:cNvPr id="5" name="Straight Connector 4"/>
          <p:cNvCxnSpPr/>
          <p:nvPr/>
        </p:nvCxnSpPr>
        <p:spPr>
          <a:xfrm>
            <a:off x="0" y="5791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00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063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B045-816F-0843-B45C-903B3BE5315D}"/>
              </a:ext>
            </a:extLst>
          </p:cNvPr>
          <p:cNvSpPr>
            <a:spLocks noGrp="1"/>
          </p:cNvSpPr>
          <p:nvPr>
            <p:ph type="title"/>
          </p:nvPr>
        </p:nvSpPr>
        <p:spPr>
          <a:xfrm>
            <a:off x="685800" y="764373"/>
            <a:ext cx="10820400" cy="1293028"/>
          </a:xfrm>
        </p:spPr>
        <p:txBody>
          <a:bodyPr/>
          <a:lstStyle/>
          <a:p>
            <a:r>
              <a:rPr lang="en-US" dirty="0"/>
              <a:t>ONE OF (MY) EXPERIENTIAL GAMES</a:t>
            </a:r>
          </a:p>
        </p:txBody>
      </p:sp>
      <p:pic>
        <p:nvPicPr>
          <p:cNvPr id="5" name="Picture 4" descr="A close up of a logo&#10;&#10;Description automatically generated">
            <a:extLst>
              <a:ext uri="{FF2B5EF4-FFF2-40B4-BE49-F238E27FC236}">
                <a16:creationId xmlns:a16="http://schemas.microsoft.com/office/drawing/2014/main" id="{9A157ABC-1E50-3E49-9F62-BC309582E5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35099"/>
            <a:ext cx="12192000" cy="4487333"/>
          </a:xfrm>
          <a:prstGeom prst="rect">
            <a:avLst/>
          </a:prstGeom>
        </p:spPr>
      </p:pic>
      <p:cxnSp>
        <p:nvCxnSpPr>
          <p:cNvPr id="7" name="Straight Connector 6">
            <a:extLst>
              <a:ext uri="{FF2B5EF4-FFF2-40B4-BE49-F238E27FC236}">
                <a16:creationId xmlns:a16="http://schemas.microsoft.com/office/drawing/2014/main" id="{C5647A5E-BD7A-B24A-B709-2C683D6CE92F}"/>
              </a:ext>
            </a:extLst>
          </p:cNvPr>
          <p:cNvCxnSpPr>
            <a:cxnSpLocks/>
          </p:cNvCxnSpPr>
          <p:nvPr/>
        </p:nvCxnSpPr>
        <p:spPr>
          <a:xfrm>
            <a:off x="0" y="1435099"/>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616866-8A6A-654B-8B9A-EEFA06939DF1}"/>
              </a:ext>
            </a:extLst>
          </p:cNvPr>
          <p:cNvCxnSpPr>
            <a:cxnSpLocks/>
          </p:cNvCxnSpPr>
          <p:nvPr/>
        </p:nvCxnSpPr>
        <p:spPr>
          <a:xfrm>
            <a:off x="0" y="5930513"/>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92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933" y="0"/>
            <a:ext cx="12208934" cy="4495800"/>
          </a:xfrm>
          <a:prstGeom prst="rect">
            <a:avLst/>
          </a:prstGeom>
        </p:spPr>
      </p:pic>
      <p:sp>
        <p:nvSpPr>
          <p:cNvPr id="6" name="Rectangle 5"/>
          <p:cNvSpPr/>
          <p:nvPr/>
        </p:nvSpPr>
        <p:spPr>
          <a:xfrm>
            <a:off x="16933" y="791633"/>
            <a:ext cx="12175067" cy="37338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09800"/>
            <a:ext cx="12192002" cy="1143000"/>
          </a:xfrm>
          <a:solidFill>
            <a:schemeClr val="bg1">
              <a:alpha val="55000"/>
            </a:schemeClr>
          </a:solidFill>
        </p:spPr>
        <p:txBody>
          <a:bodyPr>
            <a:normAutofit fontScale="90000"/>
          </a:bodyPr>
          <a:lstStyle/>
          <a:p>
            <a:pPr algn="l"/>
            <a:r>
              <a:rPr lang="en-US" dirty="0"/>
              <a:t>	A Strange Game </a:t>
            </a:r>
            <a:br>
              <a:rPr lang="en-US" dirty="0"/>
            </a:br>
            <a:r>
              <a:rPr lang="en-US" dirty="0"/>
              <a:t>	for Strange Reasons</a:t>
            </a:r>
          </a:p>
        </p:txBody>
      </p:sp>
      <p:sp>
        <p:nvSpPr>
          <p:cNvPr id="3" name="Content Placeholder 2"/>
          <p:cNvSpPr>
            <a:spLocks noGrp="1"/>
          </p:cNvSpPr>
          <p:nvPr>
            <p:ph idx="1"/>
          </p:nvPr>
        </p:nvSpPr>
        <p:spPr>
          <a:xfrm>
            <a:off x="685800" y="3496732"/>
            <a:ext cx="11049000" cy="2523067"/>
          </a:xfrm>
        </p:spPr>
        <p:txBody>
          <a:bodyPr>
            <a:normAutofit/>
          </a:bodyPr>
          <a:lstStyle/>
          <a:p>
            <a:r>
              <a:rPr lang="en-US" dirty="0"/>
              <a:t>This game taught us (the campus) about making things, production, and scale</a:t>
            </a:r>
          </a:p>
          <a:p>
            <a:r>
              <a:rPr lang="en-US" dirty="0"/>
              <a:t>This game allowed us to explore using typical game forms for telling a unique story to a very targeted audience</a:t>
            </a:r>
          </a:p>
          <a:p>
            <a:r>
              <a:rPr lang="en-US" dirty="0"/>
              <a:t>Finalist at GLS Education Arcade, shown at </a:t>
            </a:r>
            <a:r>
              <a:rPr lang="en-US" dirty="0" err="1"/>
              <a:t>DiGRA</a:t>
            </a:r>
            <a:r>
              <a:rPr lang="en-US" dirty="0"/>
              <a:t> Blank Arcade, and </a:t>
            </a:r>
            <a:r>
              <a:rPr lang="en-US" dirty="0" err="1"/>
              <a:t>IndieArcade</a:t>
            </a:r>
            <a:r>
              <a:rPr lang="en-US" dirty="0"/>
              <a:t> at the Smithsonian American Museum of Art</a:t>
            </a:r>
          </a:p>
          <a:p>
            <a:r>
              <a:rPr lang="en-US" dirty="0"/>
              <a:t>SPLATTERSHMUP.NET – PLAY TODAY!  MAKE ART!</a:t>
            </a:r>
          </a:p>
        </p:txBody>
      </p:sp>
      <p:cxnSp>
        <p:nvCxnSpPr>
          <p:cNvPr id="8" name="Straight Connector 7"/>
          <p:cNvCxnSpPr/>
          <p:nvPr/>
        </p:nvCxnSpPr>
        <p:spPr>
          <a:xfrm>
            <a:off x="1" y="3352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209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7800" y="609600"/>
            <a:ext cx="5465615" cy="2031951"/>
          </a:xfrm>
          <a:prstGeom prst="rect">
            <a:avLst/>
          </a:prstGeom>
          <a:ln w="12700">
            <a:solidFill>
              <a:schemeClr val="tx1"/>
            </a:solidFill>
          </a:ln>
        </p:spPr>
      </p:pic>
    </p:spTree>
    <p:extLst>
      <p:ext uri="{BB962C8B-B14F-4D97-AF65-F5344CB8AC3E}">
        <p14:creationId xmlns:p14="http://schemas.microsoft.com/office/powerpoint/2010/main" val="1734243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hoto, table, white&#10;&#10;Description automatically generated">
            <a:extLst>
              <a:ext uri="{FF2B5EF4-FFF2-40B4-BE49-F238E27FC236}">
                <a16:creationId xmlns:a16="http://schemas.microsoft.com/office/drawing/2014/main" id="{990124B5-3C3B-1247-BA46-DC18605E57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192"/>
            <a:ext cx="12192000" cy="6858000"/>
          </a:xfrm>
          <a:prstGeom prst="rect">
            <a:avLst/>
          </a:prstGeom>
        </p:spPr>
      </p:pic>
    </p:spTree>
    <p:extLst>
      <p:ext uri="{BB962C8B-B14F-4D97-AF65-F5344CB8AC3E}">
        <p14:creationId xmlns:p14="http://schemas.microsoft.com/office/powerpoint/2010/main" val="408811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52400"/>
            <a:ext cx="2895600" cy="5791200"/>
          </a:xfrm>
          <a:prstGeom prst="rect">
            <a:avLst/>
          </a:prstGeom>
          <a:ln w="1905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0400" y="152400"/>
            <a:ext cx="5791200" cy="2895600"/>
          </a:xfrm>
          <a:prstGeom prst="rect">
            <a:avLst/>
          </a:prstGeom>
          <a:ln w="19050">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0400" y="3200400"/>
            <a:ext cx="5791200" cy="2743200"/>
          </a:xfrm>
          <a:prstGeom prst="rect">
            <a:avLst/>
          </a:prstGeom>
          <a:ln w="19050">
            <a:solidFill>
              <a:schemeClr val="tx1"/>
            </a:solidFill>
          </a:ln>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94800" y="152400"/>
            <a:ext cx="2844800" cy="1600200"/>
          </a:xfrm>
          <a:prstGeom prst="rect">
            <a:avLst/>
          </a:prstGeom>
          <a:ln>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73633" y="1828800"/>
            <a:ext cx="2878667" cy="1803527"/>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94800" y="3691594"/>
            <a:ext cx="2857500" cy="1428750"/>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94800" y="5257800"/>
            <a:ext cx="1320800" cy="685800"/>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668000" y="5257800"/>
            <a:ext cx="1062038" cy="722186"/>
          </a:xfrm>
          <a:prstGeom prst="rect">
            <a:avLst/>
          </a:prstGeom>
        </p:spPr>
      </p:pic>
    </p:spTree>
    <p:extLst>
      <p:ext uri="{BB962C8B-B14F-4D97-AF65-F5344CB8AC3E}">
        <p14:creationId xmlns:p14="http://schemas.microsoft.com/office/powerpoint/2010/main" val="291171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9F259-3DF9-45BE-811B-C23E7F2B9A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5867400"/>
          </a:xfrm>
          <a:prstGeom prst="rect">
            <a:avLst/>
          </a:prstGeom>
        </p:spPr>
      </p:pic>
      <p:sp>
        <p:nvSpPr>
          <p:cNvPr id="6" name="Rectangle 5">
            <a:extLst>
              <a:ext uri="{FF2B5EF4-FFF2-40B4-BE49-F238E27FC236}">
                <a16:creationId xmlns:a16="http://schemas.microsoft.com/office/drawing/2014/main" id="{7BCFB6C8-6E63-46F2-B2D6-D9408173CB72}"/>
              </a:ext>
            </a:extLst>
          </p:cNvPr>
          <p:cNvSpPr/>
          <p:nvPr/>
        </p:nvSpPr>
        <p:spPr>
          <a:xfrm flipH="1">
            <a:off x="0" y="0"/>
            <a:ext cx="12192000" cy="5867400"/>
          </a:xfrm>
          <a:prstGeom prst="rect">
            <a:avLst/>
          </a:prstGeom>
          <a:gradFill>
            <a:gsLst>
              <a:gs pos="91000">
                <a:srgbClr val="000000">
                  <a:alpha val="0"/>
                </a:srgbClr>
              </a:gs>
              <a:gs pos="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506710-3A75-4B9A-A8D3-F553A3C510A1}"/>
              </a:ext>
            </a:extLst>
          </p:cNvPr>
          <p:cNvSpPr>
            <a:spLocks noGrp="1"/>
          </p:cNvSpPr>
          <p:nvPr>
            <p:ph type="title"/>
          </p:nvPr>
        </p:nvSpPr>
        <p:spPr>
          <a:xfrm>
            <a:off x="457200" y="764373"/>
            <a:ext cx="11049000" cy="1293028"/>
          </a:xfrm>
        </p:spPr>
        <p:txBody>
          <a:bodyPr/>
          <a:lstStyle/>
          <a:p>
            <a:pPr algn="l"/>
            <a:r>
              <a:rPr lang="en-US" dirty="0"/>
              <a:t>Today’s Talk</a:t>
            </a:r>
          </a:p>
        </p:txBody>
      </p:sp>
      <p:sp>
        <p:nvSpPr>
          <p:cNvPr id="3" name="Content Placeholder 2">
            <a:extLst>
              <a:ext uri="{FF2B5EF4-FFF2-40B4-BE49-F238E27FC236}">
                <a16:creationId xmlns:a16="http://schemas.microsoft.com/office/drawing/2014/main" id="{294C24E5-A228-4647-BFF1-889234DBD6E2}"/>
              </a:ext>
            </a:extLst>
          </p:cNvPr>
          <p:cNvSpPr>
            <a:spLocks noGrp="1"/>
          </p:cNvSpPr>
          <p:nvPr>
            <p:ph idx="1"/>
          </p:nvPr>
        </p:nvSpPr>
        <p:spPr>
          <a:xfrm>
            <a:off x="432619" y="1638300"/>
            <a:ext cx="9067800" cy="2590800"/>
          </a:xfrm>
        </p:spPr>
        <p:txBody>
          <a:bodyPr/>
          <a:lstStyle/>
          <a:p>
            <a:pPr marL="0" indent="0">
              <a:buNone/>
            </a:pPr>
            <a:r>
              <a:rPr lang="en-US" b="1" dirty="0"/>
              <a:t>PART 0: ANCIENT HISTORY</a:t>
            </a:r>
          </a:p>
          <a:p>
            <a:pPr marL="0" indent="0">
              <a:buNone/>
            </a:pPr>
            <a:r>
              <a:rPr lang="en-US" b="1" dirty="0"/>
              <a:t>PART 1: MAGIC is IN THE AIR</a:t>
            </a:r>
          </a:p>
          <a:p>
            <a:pPr marL="0" indent="0">
              <a:buNone/>
            </a:pPr>
            <a:r>
              <a:rPr lang="en-US" b="1" dirty="0"/>
              <a:t>PART 2: SOME of OUR WORK – aka ‘MAKING MAGIC’</a:t>
            </a:r>
          </a:p>
          <a:p>
            <a:pPr marL="0" indent="0">
              <a:buNone/>
            </a:pPr>
            <a:r>
              <a:rPr lang="en-US" b="1" dirty="0"/>
              <a:t>PART 3: CULTURAL SHIFTS &amp; CAMPUS CONNECTIONS</a:t>
            </a:r>
          </a:p>
          <a:p>
            <a:pPr marL="0" indent="0">
              <a:buNone/>
            </a:pPr>
            <a:r>
              <a:rPr lang="en-US" b="1" dirty="0"/>
              <a:t>PART 4: ENTREPRENEURIAL ACTIVITY &amp; BUSINESS INCUBATION</a:t>
            </a:r>
          </a:p>
          <a:p>
            <a:pPr marL="0" indent="0">
              <a:buNone/>
            </a:pPr>
            <a:r>
              <a:rPr lang="en-US" b="1" dirty="0"/>
              <a:t>PART 5: THE STUDIO FACILITIES</a:t>
            </a:r>
          </a:p>
          <a:p>
            <a:pPr marL="0" indent="0">
              <a:buNone/>
            </a:pPr>
            <a:r>
              <a:rPr lang="en-US" b="1" dirty="0"/>
              <a:t>PART 6: SO, DID IT WORK?</a:t>
            </a:r>
          </a:p>
          <a:p>
            <a:pPr marL="0" indent="0">
              <a:buNone/>
            </a:pPr>
            <a:r>
              <a:rPr lang="en-US" b="1" dirty="0"/>
              <a:t>PART 7: THE DOVEDALE OPPORTUNITY</a:t>
            </a:r>
          </a:p>
          <a:p>
            <a:pPr marL="0" indent="0">
              <a:buNone/>
            </a:pPr>
            <a:r>
              <a:rPr lang="en-US" b="1" dirty="0"/>
              <a:t>PART 8: Q &amp; A</a:t>
            </a:r>
          </a:p>
          <a:p>
            <a:pPr marL="0" indent="0">
              <a:buNone/>
            </a:pPr>
            <a:endParaRPr lang="en-US" dirty="0"/>
          </a:p>
        </p:txBody>
      </p:sp>
      <p:cxnSp>
        <p:nvCxnSpPr>
          <p:cNvPr id="7" name="Straight Connector 6">
            <a:extLst>
              <a:ext uri="{FF2B5EF4-FFF2-40B4-BE49-F238E27FC236}">
                <a16:creationId xmlns:a16="http://schemas.microsoft.com/office/drawing/2014/main" id="{14360CA9-6068-4645-9A6B-7B7B6F05D725}"/>
              </a:ext>
            </a:extLst>
          </p:cNvPr>
          <p:cNvCxnSpPr/>
          <p:nvPr/>
        </p:nvCxnSpPr>
        <p:spPr>
          <a:xfrm>
            <a:off x="0" y="5850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08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onitor, screen, sign&#10;&#10;Description automatically generated">
            <a:extLst>
              <a:ext uri="{FF2B5EF4-FFF2-40B4-BE49-F238E27FC236}">
                <a16:creationId xmlns:a16="http://schemas.microsoft.com/office/drawing/2014/main" id="{DFBFE452-A554-E648-952C-4119D11403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18" y="7379"/>
            <a:ext cx="12226636" cy="6857548"/>
          </a:xfrm>
          <a:prstGeom prst="rect">
            <a:avLst/>
          </a:prstGeom>
        </p:spPr>
      </p:pic>
      <p:sp>
        <p:nvSpPr>
          <p:cNvPr id="2" name="Title 1">
            <a:extLst>
              <a:ext uri="{FF2B5EF4-FFF2-40B4-BE49-F238E27FC236}">
                <a16:creationId xmlns:a16="http://schemas.microsoft.com/office/drawing/2014/main" id="{401DADBE-3C2E-5645-9E05-F78DC09A1A1D}"/>
              </a:ext>
            </a:extLst>
          </p:cNvPr>
          <p:cNvSpPr>
            <a:spLocks noGrp="1"/>
          </p:cNvSpPr>
          <p:nvPr>
            <p:ph type="title"/>
          </p:nvPr>
        </p:nvSpPr>
        <p:spPr>
          <a:xfrm>
            <a:off x="6477000" y="228600"/>
            <a:ext cx="5715000" cy="1293028"/>
          </a:xfrm>
        </p:spPr>
        <p:txBody>
          <a:bodyPr/>
          <a:lstStyle/>
          <a:p>
            <a:r>
              <a:rPr lang="en-US" dirty="0"/>
              <a:t>AND ANOTHER ONE…</a:t>
            </a:r>
          </a:p>
        </p:txBody>
      </p:sp>
    </p:spTree>
    <p:extLst>
      <p:ext uri="{BB962C8B-B14F-4D97-AF65-F5344CB8AC3E}">
        <p14:creationId xmlns:p14="http://schemas.microsoft.com/office/powerpoint/2010/main" val="3572415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 y="-1"/>
            <a:ext cx="9136049" cy="6852037"/>
          </a:xfr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33418" y="-5964"/>
            <a:ext cx="4555932" cy="6858000"/>
          </a:xfrm>
          <a:prstGeom prst="rect">
            <a:avLst/>
          </a:prstGeom>
        </p:spPr>
      </p:pic>
      <p:cxnSp>
        <p:nvCxnSpPr>
          <p:cNvPr id="7" name="Straight Connector 6"/>
          <p:cNvCxnSpPr/>
          <p:nvPr/>
        </p:nvCxnSpPr>
        <p:spPr>
          <a:xfrm>
            <a:off x="7629475"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 y="1"/>
            <a:ext cx="12174513" cy="4267200"/>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764373"/>
            <a:ext cx="10972800" cy="1293028"/>
          </a:xfrm>
        </p:spPr>
        <p:txBody>
          <a:bodyPr/>
          <a:lstStyle/>
          <a:p>
            <a:r>
              <a:rPr lang="en-US" dirty="0"/>
              <a:t>FIRST UNIVERSITY TO PUBLISH DIRECTLY ON XBOX ONE.  BRAGGING RIGHTS++</a:t>
            </a:r>
          </a:p>
        </p:txBody>
      </p:sp>
    </p:spTree>
    <p:extLst>
      <p:ext uri="{BB962C8B-B14F-4D97-AF65-F5344CB8AC3E}">
        <p14:creationId xmlns:p14="http://schemas.microsoft.com/office/powerpoint/2010/main" val="2061974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794D-B566-3248-A96A-5AFB55AFC9F2}"/>
              </a:ext>
            </a:extLst>
          </p:cNvPr>
          <p:cNvSpPr>
            <a:spLocks noGrp="1"/>
          </p:cNvSpPr>
          <p:nvPr>
            <p:ph type="title"/>
          </p:nvPr>
        </p:nvSpPr>
        <p:spPr/>
        <p:txBody>
          <a:bodyPr/>
          <a:lstStyle/>
          <a:p>
            <a:endParaRPr lang="en-US"/>
          </a:p>
        </p:txBody>
      </p:sp>
      <p:pic>
        <p:nvPicPr>
          <p:cNvPr id="5" name="Content Placeholder 4" descr="A close up of a sign&#10;&#10;Description automatically generated">
            <a:extLst>
              <a:ext uri="{FF2B5EF4-FFF2-40B4-BE49-F238E27FC236}">
                <a16:creationId xmlns:a16="http://schemas.microsoft.com/office/drawing/2014/main" id="{27544750-4BD6-5344-8218-5E14DA35E95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764373"/>
            <a:ext cx="12192000" cy="4927600"/>
          </a:xfrm>
        </p:spPr>
      </p:pic>
    </p:spTree>
    <p:extLst>
      <p:ext uri="{BB962C8B-B14F-4D97-AF65-F5344CB8AC3E}">
        <p14:creationId xmlns:p14="http://schemas.microsoft.com/office/powerpoint/2010/main" val="908450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29" y="3509846"/>
            <a:ext cx="2971800" cy="1937656"/>
          </a:xfrm>
          <a:ln w="25400">
            <a:solidFill>
              <a:schemeClr val="tx1"/>
            </a:solidFill>
          </a:ln>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1860" y="3512921"/>
            <a:ext cx="2863769" cy="1934580"/>
          </a:xfrm>
          <a:prstGeom prst="rect">
            <a:avLst/>
          </a:prstGeom>
          <a:ln w="25400">
            <a:solidFill>
              <a:schemeClr val="tx1"/>
            </a:solidFill>
          </a:ln>
        </p:spPr>
      </p:pic>
      <p:pic>
        <p:nvPicPr>
          <p:cNvPr id="3" name="Picture 2">
            <a:extLst>
              <a:ext uri="{FF2B5EF4-FFF2-40B4-BE49-F238E27FC236}">
                <a16:creationId xmlns:a16="http://schemas.microsoft.com/office/drawing/2014/main" id="{90BCFE95-1D20-4CC6-8F26-BA06924580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9229" y="3509846"/>
            <a:ext cx="3361232" cy="1937656"/>
          </a:xfrm>
          <a:prstGeom prst="rect">
            <a:avLst/>
          </a:prstGeom>
          <a:ln w="25400">
            <a:solidFill>
              <a:schemeClr val="tx1"/>
            </a:solidFill>
          </a:ln>
        </p:spPr>
      </p:pic>
      <p:pic>
        <p:nvPicPr>
          <p:cNvPr id="5" name="Picture 4">
            <a:extLst>
              <a:ext uri="{FF2B5EF4-FFF2-40B4-BE49-F238E27FC236}">
                <a16:creationId xmlns:a16="http://schemas.microsoft.com/office/drawing/2014/main" id="{2249138E-9E52-4E72-BE3C-10161FE2A6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0461" y="3512921"/>
            <a:ext cx="3191968" cy="1934579"/>
          </a:xfrm>
          <a:prstGeom prst="rect">
            <a:avLst/>
          </a:prstGeom>
          <a:ln w="25400">
            <a:solidFill>
              <a:schemeClr val="tx1"/>
            </a:solidFill>
          </a:ln>
        </p:spPr>
      </p:pic>
      <p:cxnSp>
        <p:nvCxnSpPr>
          <p:cNvPr id="10" name="Straight Connector 9"/>
          <p:cNvCxnSpPr/>
          <p:nvPr/>
        </p:nvCxnSpPr>
        <p:spPr>
          <a:xfrm>
            <a:off x="3629" y="5464193"/>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772" y="3512922"/>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1D614E5-C743-40B1-9F36-977D0F42AD9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772" y="0"/>
            <a:ext cx="12192000" cy="3511296"/>
          </a:xfrm>
          <a:prstGeom prst="rect">
            <a:avLst/>
          </a:prstGeom>
        </p:spPr>
      </p:pic>
    </p:spTree>
    <p:extLst>
      <p:ext uri="{BB962C8B-B14F-4D97-AF65-F5344CB8AC3E}">
        <p14:creationId xmlns:p14="http://schemas.microsoft.com/office/powerpoint/2010/main" val="3528587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EFADD-1937-497D-AE91-D4A2603535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99558" y="1410887"/>
            <a:ext cx="6292442" cy="3846913"/>
          </a:xfrm>
          <a:prstGeom prst="rect">
            <a:avLst/>
          </a:prstGeom>
          <a:ln w="25400">
            <a:solidFill>
              <a:schemeClr val="tx1"/>
            </a:solidFill>
          </a:ln>
        </p:spPr>
      </p:pic>
      <p:pic>
        <p:nvPicPr>
          <p:cNvPr id="7" name="Picture 6">
            <a:extLst>
              <a:ext uri="{FF2B5EF4-FFF2-40B4-BE49-F238E27FC236}">
                <a16:creationId xmlns:a16="http://schemas.microsoft.com/office/drawing/2014/main" id="{FE6661EF-C02E-4BBF-8BE4-85E28D5D6B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43" y="1410887"/>
            <a:ext cx="5978472" cy="3846913"/>
          </a:xfrm>
          <a:prstGeom prst="rect">
            <a:avLst/>
          </a:prstGeom>
          <a:ln w="25400">
            <a:solidFill>
              <a:schemeClr val="tx1"/>
            </a:solidFill>
          </a:ln>
        </p:spPr>
      </p:pic>
      <p:pic>
        <p:nvPicPr>
          <p:cNvPr id="15" name="Picture 14">
            <a:extLst>
              <a:ext uri="{FF2B5EF4-FFF2-40B4-BE49-F238E27FC236}">
                <a16:creationId xmlns:a16="http://schemas.microsoft.com/office/drawing/2014/main" id="{46C2F94E-2CF0-453D-BC6C-E2AC047206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3400" y="5633845"/>
            <a:ext cx="533399" cy="538355"/>
          </a:xfrm>
          <a:prstGeom prst="rect">
            <a:avLst/>
          </a:prstGeom>
        </p:spPr>
      </p:pic>
      <p:pic>
        <p:nvPicPr>
          <p:cNvPr id="17" name="Picture 16">
            <a:extLst>
              <a:ext uri="{FF2B5EF4-FFF2-40B4-BE49-F238E27FC236}">
                <a16:creationId xmlns:a16="http://schemas.microsoft.com/office/drawing/2014/main" id="{6CCB77B3-3E45-40E3-9459-EB42D31390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82590" y="5334000"/>
            <a:ext cx="2457010" cy="889836"/>
          </a:xfrm>
          <a:prstGeom prst="rect">
            <a:avLst/>
          </a:prstGeom>
        </p:spPr>
      </p:pic>
      <p:sp>
        <p:nvSpPr>
          <p:cNvPr id="18" name="Arrow: Up 17">
            <a:extLst>
              <a:ext uri="{FF2B5EF4-FFF2-40B4-BE49-F238E27FC236}">
                <a16:creationId xmlns:a16="http://schemas.microsoft.com/office/drawing/2014/main" id="{9B343FEB-4EEF-4B80-8B29-313AE5A8EC29}"/>
              </a:ext>
            </a:extLst>
          </p:cNvPr>
          <p:cNvSpPr/>
          <p:nvPr/>
        </p:nvSpPr>
        <p:spPr>
          <a:xfrm rot="5400000">
            <a:off x="3901143" y="3642657"/>
            <a:ext cx="304800" cy="4297086"/>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991153EE-5CBE-4A52-89CE-087C0CD6149C}"/>
              </a:ext>
            </a:extLst>
          </p:cNvPr>
          <p:cNvSpPr/>
          <p:nvPr/>
        </p:nvSpPr>
        <p:spPr>
          <a:xfrm rot="5400000">
            <a:off x="8388244" y="4344690"/>
            <a:ext cx="223645" cy="2354665"/>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BFB88CB9-A509-4B82-AA4E-FC39EE895B24}"/>
              </a:ext>
            </a:extLst>
          </p:cNvPr>
          <p:cNvSpPr/>
          <p:nvPr/>
        </p:nvSpPr>
        <p:spPr>
          <a:xfrm rot="5400000">
            <a:off x="7618709" y="5340245"/>
            <a:ext cx="223646" cy="830664"/>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81300645-8146-4EDA-83CE-560DD57B2138}"/>
              </a:ext>
            </a:extLst>
          </p:cNvPr>
          <p:cNvSpPr/>
          <p:nvPr/>
        </p:nvSpPr>
        <p:spPr>
          <a:xfrm rot="5400000">
            <a:off x="8962710" y="5370425"/>
            <a:ext cx="233553" cy="770302"/>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47AB3731-F06E-4F98-AB0B-6BBC2690675E}"/>
              </a:ext>
            </a:extLst>
          </p:cNvPr>
          <p:cNvSpPr/>
          <p:nvPr/>
        </p:nvSpPr>
        <p:spPr>
          <a:xfrm rot="5400000" flipV="1">
            <a:off x="3972220" y="3335502"/>
            <a:ext cx="157108" cy="4297087"/>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904987-51A5-41B8-AD8A-6D4046DC4C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8996" y="4495800"/>
            <a:ext cx="1476004" cy="1447800"/>
          </a:xfrm>
          <a:prstGeom prst="rect">
            <a:avLst/>
          </a:prstGeom>
        </p:spPr>
      </p:pic>
      <p:pic>
        <p:nvPicPr>
          <p:cNvPr id="13" name="Picture 12">
            <a:extLst>
              <a:ext uri="{FF2B5EF4-FFF2-40B4-BE49-F238E27FC236}">
                <a16:creationId xmlns:a16="http://schemas.microsoft.com/office/drawing/2014/main" id="{605D64E8-4CDB-41C6-BF3C-3CBEDED324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02086" y="4879173"/>
            <a:ext cx="1113113" cy="1054312"/>
          </a:xfrm>
          <a:prstGeom prst="rect">
            <a:avLst/>
          </a:prstGeom>
        </p:spPr>
      </p:pic>
    </p:spTree>
    <p:extLst>
      <p:ext uri="{BB962C8B-B14F-4D97-AF65-F5344CB8AC3E}">
        <p14:creationId xmlns:p14="http://schemas.microsoft.com/office/powerpoint/2010/main" val="2164175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6EB9E2D-88E3-4733-87F3-511DE20226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5925" y="2725313"/>
            <a:ext cx="3332675" cy="1807438"/>
          </a:xfrm>
          <a:prstGeom prst="rect">
            <a:avLst/>
          </a:prstGeom>
        </p:spPr>
      </p:pic>
      <p:pic>
        <p:nvPicPr>
          <p:cNvPr id="13" name="Picture 12">
            <a:extLst>
              <a:ext uri="{FF2B5EF4-FFF2-40B4-BE49-F238E27FC236}">
                <a16:creationId xmlns:a16="http://schemas.microsoft.com/office/drawing/2014/main" id="{BFAC0601-7D61-4D20-83D9-939DB797CD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flipH="1" flipV="1">
            <a:off x="4025231" y="4532752"/>
            <a:ext cx="2706909" cy="1487050"/>
          </a:xfrm>
          <a:prstGeom prst="rect">
            <a:avLst/>
          </a:prstGeom>
          <a:ln w="19050">
            <a:solidFill>
              <a:schemeClr val="tx1"/>
            </a:solidFill>
          </a:ln>
        </p:spPr>
      </p:pic>
      <p:pic>
        <p:nvPicPr>
          <p:cNvPr id="15" name="Picture 14">
            <a:extLst>
              <a:ext uri="{FF2B5EF4-FFF2-40B4-BE49-F238E27FC236}">
                <a16:creationId xmlns:a16="http://schemas.microsoft.com/office/drawing/2014/main" id="{AC5194CC-3569-4269-A0B4-D8B39CFA33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H="1" flipV="1">
            <a:off x="4025229" y="3048000"/>
            <a:ext cx="2706912" cy="1488041"/>
          </a:xfrm>
          <a:prstGeom prst="rect">
            <a:avLst/>
          </a:prstGeom>
          <a:ln w="19050">
            <a:solidFill>
              <a:schemeClr val="tx1"/>
            </a:solidFill>
          </a:ln>
        </p:spPr>
      </p:pic>
      <p:pic>
        <p:nvPicPr>
          <p:cNvPr id="17" name="Picture 16">
            <a:extLst>
              <a:ext uri="{FF2B5EF4-FFF2-40B4-BE49-F238E27FC236}">
                <a16:creationId xmlns:a16="http://schemas.microsoft.com/office/drawing/2014/main" id="{3B41CE68-C7EB-4556-A66A-7F7F4D9008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flipH="1" flipV="1">
            <a:off x="4025227" y="1559960"/>
            <a:ext cx="2700293" cy="1488040"/>
          </a:xfrm>
          <a:prstGeom prst="rect">
            <a:avLst/>
          </a:prstGeom>
          <a:ln w="19050">
            <a:solidFill>
              <a:schemeClr val="tx1"/>
            </a:solidFill>
          </a:ln>
        </p:spPr>
      </p:pic>
      <p:pic>
        <p:nvPicPr>
          <p:cNvPr id="19" name="Picture 18">
            <a:extLst>
              <a:ext uri="{FF2B5EF4-FFF2-40B4-BE49-F238E27FC236}">
                <a16:creationId xmlns:a16="http://schemas.microsoft.com/office/drawing/2014/main" id="{D1AE600F-FC79-4CCB-9B66-FFC26D7C27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flipV="1">
            <a:off x="4005642" y="0"/>
            <a:ext cx="2693541" cy="1563249"/>
          </a:xfrm>
          <a:prstGeom prst="rect">
            <a:avLst/>
          </a:prstGeom>
          <a:ln w="19050">
            <a:solidFill>
              <a:schemeClr val="tx1"/>
            </a:solidFill>
          </a:ln>
        </p:spPr>
      </p:pic>
      <p:pic>
        <p:nvPicPr>
          <p:cNvPr id="21" name="Picture 20">
            <a:extLst>
              <a:ext uri="{FF2B5EF4-FFF2-40B4-BE49-F238E27FC236}">
                <a16:creationId xmlns:a16="http://schemas.microsoft.com/office/drawing/2014/main" id="{940E20FF-3978-449A-809E-BA827D125A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flipV="1">
            <a:off x="-2" y="4549499"/>
            <a:ext cx="1404556" cy="673048"/>
          </a:xfrm>
          <a:prstGeom prst="rect">
            <a:avLst/>
          </a:prstGeom>
          <a:ln w="19050">
            <a:solidFill>
              <a:schemeClr val="tx1"/>
            </a:solidFill>
          </a:ln>
        </p:spPr>
      </p:pic>
      <p:pic>
        <p:nvPicPr>
          <p:cNvPr id="5" name="Picture 4">
            <a:extLst>
              <a:ext uri="{FF2B5EF4-FFF2-40B4-BE49-F238E27FC236}">
                <a16:creationId xmlns:a16="http://schemas.microsoft.com/office/drawing/2014/main" id="{A6B1C1C8-268D-42C2-988A-5AF18983B9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 y="-1"/>
            <a:ext cx="4005645" cy="2683487"/>
          </a:xfrm>
          <a:prstGeom prst="rect">
            <a:avLst/>
          </a:prstGeom>
          <a:ln w="19050">
            <a:solidFill>
              <a:schemeClr val="tx1"/>
            </a:solidFill>
          </a:ln>
        </p:spPr>
      </p:pic>
      <p:pic>
        <p:nvPicPr>
          <p:cNvPr id="11" name="Picture 10">
            <a:extLst>
              <a:ext uri="{FF2B5EF4-FFF2-40B4-BE49-F238E27FC236}">
                <a16:creationId xmlns:a16="http://schemas.microsoft.com/office/drawing/2014/main" id="{E4A850C6-D469-4C80-B82F-EB8B85CBE5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H="1" flipV="1">
            <a:off x="1404556" y="4549499"/>
            <a:ext cx="2601088" cy="1470301"/>
          </a:xfrm>
          <a:prstGeom prst="rect">
            <a:avLst/>
          </a:prstGeom>
          <a:ln w="19050">
            <a:solidFill>
              <a:schemeClr val="tx1"/>
            </a:solidFill>
          </a:ln>
        </p:spPr>
      </p:pic>
      <p:pic>
        <p:nvPicPr>
          <p:cNvPr id="27" name="Picture 26">
            <a:extLst>
              <a:ext uri="{FF2B5EF4-FFF2-40B4-BE49-F238E27FC236}">
                <a16:creationId xmlns:a16="http://schemas.microsoft.com/office/drawing/2014/main" id="{2942C065-9BF9-4F9C-B9B7-B0432AF6EEF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5222547"/>
            <a:ext cx="1381980" cy="797254"/>
          </a:xfrm>
          <a:prstGeom prst="rect">
            <a:avLst/>
          </a:prstGeom>
          <a:ln w="19050">
            <a:solidFill>
              <a:schemeClr val="tx1"/>
            </a:solidFill>
          </a:ln>
        </p:spPr>
      </p:pic>
      <p:pic>
        <p:nvPicPr>
          <p:cNvPr id="7" name="Picture 6">
            <a:extLst>
              <a:ext uri="{FF2B5EF4-FFF2-40B4-BE49-F238E27FC236}">
                <a16:creationId xmlns:a16="http://schemas.microsoft.com/office/drawing/2014/main" id="{51B3FF2C-2E68-4DD6-90BC-7935E96531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25520" y="3048000"/>
            <a:ext cx="5466480" cy="2971801"/>
          </a:xfrm>
          <a:prstGeom prst="rect">
            <a:avLst/>
          </a:prstGeom>
          <a:ln w="19050">
            <a:solidFill>
              <a:schemeClr val="tx1"/>
            </a:solidFill>
          </a:ln>
        </p:spPr>
      </p:pic>
      <p:pic>
        <p:nvPicPr>
          <p:cNvPr id="9" name="Picture 8">
            <a:extLst>
              <a:ext uri="{FF2B5EF4-FFF2-40B4-BE49-F238E27FC236}">
                <a16:creationId xmlns:a16="http://schemas.microsoft.com/office/drawing/2014/main" id="{90809DA2-992C-42EF-AA6F-F9213145A1C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18768" y="0"/>
            <a:ext cx="5479649" cy="3048000"/>
          </a:xfrm>
          <a:prstGeom prst="rect">
            <a:avLst/>
          </a:prstGeom>
          <a:ln w="19050">
            <a:solidFill>
              <a:schemeClr val="tx1"/>
            </a:solidFill>
          </a:ln>
        </p:spPr>
      </p:pic>
      <p:sp>
        <p:nvSpPr>
          <p:cNvPr id="28" name="Rectangle 27">
            <a:extLst>
              <a:ext uri="{FF2B5EF4-FFF2-40B4-BE49-F238E27FC236}">
                <a16:creationId xmlns:a16="http://schemas.microsoft.com/office/drawing/2014/main" id="{5B6C7ED1-5F75-4870-BB6C-25EA321A113C}"/>
              </a:ext>
            </a:extLst>
          </p:cNvPr>
          <p:cNvSpPr/>
          <p:nvPr/>
        </p:nvSpPr>
        <p:spPr>
          <a:xfrm>
            <a:off x="0" y="3796540"/>
            <a:ext cx="12192000" cy="2223259"/>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523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33902C-72E4-4957-829F-8950B7E622CF}"/>
              </a:ext>
            </a:extLst>
          </p:cNvPr>
          <p:cNvSpPr/>
          <p:nvPr/>
        </p:nvSpPr>
        <p:spPr>
          <a:xfrm>
            <a:off x="0" y="-1"/>
            <a:ext cx="12192000" cy="5897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BEE713F5-7094-48D5-B5FD-BF169E25E7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241"/>
            <a:ext cx="6781800" cy="58043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CC4F275-6CA6-4A3F-B6EE-C98B5C5677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6979" y="169847"/>
            <a:ext cx="5193361" cy="1735153"/>
          </a:xfrm>
          <a:prstGeom prst="rect">
            <a:avLst/>
          </a:prstGeom>
        </p:spPr>
      </p:pic>
      <p:pic>
        <p:nvPicPr>
          <p:cNvPr id="10" name="Picture 9" descr="A picture containing text, whiteboard&#10;&#10;Description automatically generated">
            <a:extLst>
              <a:ext uri="{FF2B5EF4-FFF2-40B4-BE49-F238E27FC236}">
                <a16:creationId xmlns:a16="http://schemas.microsoft.com/office/drawing/2014/main" id="{4EA6E5FA-347E-48A8-B188-84D217A1B7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6238" y="2057399"/>
            <a:ext cx="5193361" cy="3660809"/>
          </a:xfrm>
          <a:prstGeom prst="rect">
            <a:avLst/>
          </a:prstGeom>
        </p:spPr>
      </p:pic>
    </p:spTree>
    <p:extLst>
      <p:ext uri="{BB962C8B-B14F-4D97-AF65-F5344CB8AC3E}">
        <p14:creationId xmlns:p14="http://schemas.microsoft.com/office/powerpoint/2010/main" val="2868858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EBFE1D-7FAC-4D60-A80C-789FD14931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3095625"/>
          </a:xfrm>
          <a:prstGeom prst="rect">
            <a:avLst/>
          </a:prstGeom>
        </p:spPr>
      </p:pic>
      <p:pic>
        <p:nvPicPr>
          <p:cNvPr id="7" name="Picture 6">
            <a:extLst>
              <a:ext uri="{FF2B5EF4-FFF2-40B4-BE49-F238E27FC236}">
                <a16:creationId xmlns:a16="http://schemas.microsoft.com/office/drawing/2014/main" id="{EE92FE23-229B-42B2-8A40-0D21B5F143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29600" y="3394656"/>
            <a:ext cx="3962400" cy="2667000"/>
          </a:xfrm>
          <a:prstGeom prst="rect">
            <a:avLst/>
          </a:prstGeom>
        </p:spPr>
      </p:pic>
      <p:pic>
        <p:nvPicPr>
          <p:cNvPr id="9" name="Picture 8">
            <a:extLst>
              <a:ext uri="{FF2B5EF4-FFF2-40B4-BE49-F238E27FC236}">
                <a16:creationId xmlns:a16="http://schemas.microsoft.com/office/drawing/2014/main" id="{C5ACA09F-B9DE-4132-96D0-449FB51007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6440" y="3421486"/>
            <a:ext cx="4224270" cy="2640169"/>
          </a:xfrm>
          <a:prstGeom prst="rect">
            <a:avLst/>
          </a:prstGeom>
        </p:spPr>
      </p:pic>
      <p:pic>
        <p:nvPicPr>
          <p:cNvPr id="11" name="Picture 10">
            <a:extLst>
              <a:ext uri="{FF2B5EF4-FFF2-40B4-BE49-F238E27FC236}">
                <a16:creationId xmlns:a16="http://schemas.microsoft.com/office/drawing/2014/main" id="{80D3361F-AB1B-4B4A-B83F-C48A0B5539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429000"/>
            <a:ext cx="3678848" cy="2632655"/>
          </a:xfrm>
          <a:prstGeom prst="rect">
            <a:avLst/>
          </a:prstGeom>
        </p:spPr>
      </p:pic>
      <p:cxnSp>
        <p:nvCxnSpPr>
          <p:cNvPr id="12" name="Straight Connector 11">
            <a:extLst>
              <a:ext uri="{FF2B5EF4-FFF2-40B4-BE49-F238E27FC236}">
                <a16:creationId xmlns:a16="http://schemas.microsoft.com/office/drawing/2014/main" id="{DBDE54EA-EA85-431B-B646-DBC0EA6D105A}"/>
              </a:ext>
            </a:extLst>
          </p:cNvPr>
          <p:cNvCxnSpPr/>
          <p:nvPr/>
        </p:nvCxnSpPr>
        <p:spPr>
          <a:xfrm>
            <a:off x="0" y="309562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F1E291A-6292-4930-A07F-525417BAF9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20569" y="2235476"/>
            <a:ext cx="704631" cy="710634"/>
          </a:xfrm>
          <a:prstGeom prst="rect">
            <a:avLst/>
          </a:prstGeom>
        </p:spPr>
      </p:pic>
      <p:pic>
        <p:nvPicPr>
          <p:cNvPr id="14" name="Picture 13">
            <a:extLst>
              <a:ext uri="{FF2B5EF4-FFF2-40B4-BE49-F238E27FC236}">
                <a16:creationId xmlns:a16="http://schemas.microsoft.com/office/drawing/2014/main" id="{27FA83E7-B6F0-427E-B3E7-816A08B696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77600" y="2235476"/>
            <a:ext cx="704631" cy="710634"/>
          </a:xfrm>
          <a:prstGeom prst="rect">
            <a:avLst/>
          </a:prstGeom>
        </p:spPr>
      </p:pic>
    </p:spTree>
    <p:extLst>
      <p:ext uri="{BB962C8B-B14F-4D97-AF65-F5344CB8AC3E}">
        <p14:creationId xmlns:p14="http://schemas.microsoft.com/office/powerpoint/2010/main" val="506023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9525"/>
            <a:ext cx="12192000" cy="5724525"/>
          </a:xfrm>
          <a:prstGeom prst="rect">
            <a:avLst/>
          </a:prstGeom>
        </p:spPr>
      </p:pic>
      <p:sp>
        <p:nvSpPr>
          <p:cNvPr id="9" name="Rectangle 8"/>
          <p:cNvSpPr/>
          <p:nvPr/>
        </p:nvSpPr>
        <p:spPr>
          <a:xfrm>
            <a:off x="-1" y="0"/>
            <a:ext cx="12174513" cy="4023359"/>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 SUMMER WITH THE</a:t>
            </a:r>
            <a:br>
              <a:rPr lang="en-US" dirty="0"/>
            </a:br>
            <a:r>
              <a:rPr lang="en-US" dirty="0"/>
              <a:t>NFL BUFFALO BILLS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1128712" y="2895600"/>
            <a:ext cx="4191000" cy="2590800"/>
          </a:xfrm>
          <a:ln w="28575">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138250"/>
            <a:ext cx="5105400" cy="2552700"/>
          </a:xfrm>
          <a:prstGeom prst="rect">
            <a:avLst/>
          </a:prstGeom>
          <a:ln w="28575">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62599" y="2248716"/>
            <a:ext cx="5857875" cy="3237684"/>
          </a:xfrm>
          <a:prstGeom prst="rect">
            <a:avLst/>
          </a:prstGeom>
          <a:ln w="28575">
            <a:solidFill>
              <a:schemeClr val="tx1"/>
            </a:solidFill>
          </a:ln>
        </p:spPr>
      </p:pic>
      <p:cxnSp>
        <p:nvCxnSpPr>
          <p:cNvPr id="8" name="Straight Connector 7"/>
          <p:cNvCxnSpPr/>
          <p:nvPr/>
        </p:nvCxnSpPr>
        <p:spPr>
          <a:xfrm>
            <a:off x="0" y="5715000"/>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001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4038" y="1798639"/>
            <a:ext cx="909638" cy="882647"/>
          </a:xfrm>
          <a:prstGeom prst="rect">
            <a:avLst/>
          </a:prstGeom>
          <a:ln w="2540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4150" y="0"/>
            <a:ext cx="919164" cy="914400"/>
          </a:xfrm>
          <a:prstGeom prst="rect">
            <a:avLst/>
          </a:prstGeom>
          <a:ln w="25400">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400" y="1776412"/>
            <a:ext cx="909638" cy="909638"/>
          </a:xfrm>
          <a:prstGeom prst="rect">
            <a:avLst/>
          </a:prstGeom>
          <a:ln w="25400">
            <a:solidFill>
              <a:schemeClr val="tx1"/>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88" y="1790699"/>
            <a:ext cx="897731" cy="901525"/>
          </a:xfrm>
          <a:prstGeom prst="rect">
            <a:avLst/>
          </a:prstGeom>
          <a:ln w="25400">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38326" y="909638"/>
            <a:ext cx="909638" cy="889001"/>
          </a:xfrm>
          <a:prstGeom prst="rect">
            <a:avLst/>
          </a:prstGeom>
          <a:ln w="25400">
            <a:solidFill>
              <a:schemeClr val="tx1"/>
            </a:solid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4400" y="885824"/>
            <a:ext cx="909638" cy="909638"/>
          </a:xfrm>
          <a:prstGeom prst="rect">
            <a:avLst/>
          </a:prstGeom>
          <a:ln w="25400">
            <a:solidFill>
              <a:schemeClr val="tx1"/>
            </a:solidFill>
          </a:ln>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050" y="890587"/>
            <a:ext cx="892969" cy="909638"/>
          </a:xfrm>
          <a:prstGeom prst="rect">
            <a:avLst/>
          </a:prstGeom>
          <a:ln w="25400">
            <a:solidFill>
              <a:schemeClr val="tx1"/>
            </a:solidFill>
          </a:ln>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24038" y="0"/>
            <a:ext cx="909638" cy="909638"/>
          </a:xfrm>
          <a:prstGeom prst="rect">
            <a:avLst/>
          </a:prstGeom>
          <a:ln w="25400">
            <a:solidFill>
              <a:schemeClr val="tx1"/>
            </a:solidFill>
          </a:ln>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4400" y="0"/>
            <a:ext cx="909638" cy="909638"/>
          </a:xfrm>
          <a:prstGeom prst="rect">
            <a:avLst/>
          </a:prstGeom>
          <a:ln w="25400">
            <a:solidFill>
              <a:schemeClr val="tx1"/>
            </a:solidFill>
          </a:ln>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818" y="0"/>
            <a:ext cx="900108" cy="909638"/>
          </a:xfrm>
          <a:prstGeom prst="rect">
            <a:avLst/>
          </a:prstGeom>
          <a:ln w="25400">
            <a:solidFill>
              <a:schemeClr val="tx1"/>
            </a:solidFill>
          </a:ln>
        </p:spPr>
      </p:pic>
      <p:pic>
        <p:nvPicPr>
          <p:cNvPr id="14" name="Picture 13"/>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671892" y="-14288"/>
            <a:ext cx="900108" cy="923927"/>
          </a:xfrm>
          <a:prstGeom prst="rect">
            <a:avLst/>
          </a:prstGeom>
          <a:ln w="25400">
            <a:solidFill>
              <a:schemeClr val="tx1"/>
            </a:solidFill>
          </a:ln>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767017" y="1776413"/>
            <a:ext cx="876298" cy="909638"/>
          </a:xfrm>
          <a:prstGeom prst="rect">
            <a:avLst/>
          </a:prstGeom>
          <a:ln w="25400">
            <a:solidFill>
              <a:schemeClr val="tx1"/>
            </a:solidFill>
          </a:ln>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767016" y="935038"/>
            <a:ext cx="876298" cy="863601"/>
          </a:xfrm>
          <a:prstGeom prst="rect">
            <a:avLst/>
          </a:prstGeom>
          <a:ln w="25400">
            <a:solidFill>
              <a:schemeClr val="tx1"/>
            </a:solidFill>
          </a:ln>
        </p:spPr>
      </p:pic>
      <p:pic>
        <p:nvPicPr>
          <p:cNvPr id="17" name="Picture 1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348403" y="2706685"/>
            <a:ext cx="5823841" cy="2767768"/>
          </a:xfrm>
          <a:prstGeom prst="rect">
            <a:avLst/>
          </a:prstGeom>
          <a:ln w="25400">
            <a:solidFill>
              <a:schemeClr val="tx1"/>
            </a:solidFill>
          </a:ln>
        </p:spPr>
      </p:pic>
      <p:pic>
        <p:nvPicPr>
          <p:cNvPr id="18" name="Picture 17"/>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492668" y="923398"/>
            <a:ext cx="1684423" cy="875241"/>
          </a:xfrm>
          <a:prstGeom prst="rect">
            <a:avLst/>
          </a:prstGeom>
          <a:ln w="25400">
            <a:solidFill>
              <a:schemeClr val="tx1"/>
            </a:solidFill>
          </a:ln>
        </p:spPr>
      </p:pic>
      <p:pic>
        <p:nvPicPr>
          <p:cNvPr id="19" name="Picture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510216" y="-14288"/>
            <a:ext cx="1666875" cy="925866"/>
          </a:xfrm>
          <a:prstGeom prst="rect">
            <a:avLst/>
          </a:prstGeom>
          <a:ln w="25400">
            <a:solidFill>
              <a:schemeClr val="tx1"/>
            </a:solidFill>
          </a:ln>
        </p:spPr>
      </p:pic>
      <p:pic>
        <p:nvPicPr>
          <p:cNvPr id="20" name="Picture 1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662368" y="1821815"/>
            <a:ext cx="1847848" cy="864235"/>
          </a:xfrm>
          <a:prstGeom prst="rect">
            <a:avLst/>
          </a:prstGeom>
          <a:ln w="25400">
            <a:solidFill>
              <a:schemeClr val="tx1"/>
            </a:solidFill>
          </a:ln>
        </p:spPr>
      </p:pic>
      <p:pic>
        <p:nvPicPr>
          <p:cNvPr id="21" name="Picture 2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598640" y="1058"/>
            <a:ext cx="911576" cy="911576"/>
          </a:xfrm>
          <a:prstGeom prst="rect">
            <a:avLst/>
          </a:prstGeom>
          <a:ln w="25400">
            <a:solidFill>
              <a:schemeClr val="tx1"/>
            </a:solidFill>
          </a:ln>
        </p:spPr>
      </p:pic>
      <p:pic>
        <p:nvPicPr>
          <p:cNvPr id="22" name="Picture 21"/>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219744" y="-3702"/>
            <a:ext cx="952500" cy="889526"/>
          </a:xfrm>
          <a:prstGeom prst="rect">
            <a:avLst/>
          </a:prstGeom>
          <a:ln w="25400">
            <a:solidFill>
              <a:schemeClr val="tx1"/>
            </a:solidFill>
          </a:ln>
        </p:spPr>
      </p:pic>
      <p:pic>
        <p:nvPicPr>
          <p:cNvPr id="24" name="Picture 23"/>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529270" y="1824637"/>
            <a:ext cx="1647822" cy="859296"/>
          </a:xfrm>
          <a:prstGeom prst="rect">
            <a:avLst/>
          </a:prstGeom>
          <a:ln w="25400">
            <a:solidFill>
              <a:schemeClr val="tx1"/>
            </a:solidFill>
          </a:ln>
        </p:spPr>
      </p:pic>
      <p:pic>
        <p:nvPicPr>
          <p:cNvPr id="25" name="Picture 24"/>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200900" y="914400"/>
            <a:ext cx="952500" cy="889001"/>
          </a:xfrm>
          <a:prstGeom prst="rect">
            <a:avLst/>
          </a:prstGeom>
          <a:ln w="25400">
            <a:solidFill>
              <a:schemeClr val="tx1"/>
            </a:solidFill>
          </a:ln>
        </p:spPr>
      </p:pic>
      <p:pic>
        <p:nvPicPr>
          <p:cNvPr id="26" name="Picture 2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9986955" y="911223"/>
            <a:ext cx="2185289" cy="1770063"/>
          </a:xfrm>
          <a:prstGeom prst="rect">
            <a:avLst/>
          </a:prstGeom>
          <a:ln w="25400">
            <a:solidFill>
              <a:schemeClr val="tx1"/>
            </a:solidFill>
          </a:ln>
        </p:spPr>
      </p:pic>
      <p:pic>
        <p:nvPicPr>
          <p:cNvPr id="27" name="Picture 26"/>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200900" y="0"/>
            <a:ext cx="952500" cy="910520"/>
          </a:xfrm>
          <a:prstGeom prst="rect">
            <a:avLst/>
          </a:prstGeom>
          <a:ln w="25400">
            <a:solidFill>
              <a:schemeClr val="tx1"/>
            </a:solidFill>
          </a:ln>
        </p:spPr>
      </p:pic>
      <p:pic>
        <p:nvPicPr>
          <p:cNvPr id="28" name="Picture 27"/>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602962" y="935038"/>
            <a:ext cx="907254" cy="863601"/>
          </a:xfrm>
          <a:prstGeom prst="rect">
            <a:avLst/>
          </a:prstGeom>
          <a:ln w="25400">
            <a:solidFill>
              <a:schemeClr val="tx1"/>
            </a:solidFill>
          </a:ln>
        </p:spPr>
      </p:pic>
      <p:pic>
        <p:nvPicPr>
          <p:cNvPr id="30" name="Picture 29"/>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671892" y="935038"/>
            <a:ext cx="900108" cy="863601"/>
          </a:xfrm>
          <a:prstGeom prst="rect">
            <a:avLst/>
          </a:prstGeom>
          <a:ln w="25400">
            <a:solidFill>
              <a:schemeClr val="tx1"/>
            </a:solidFill>
          </a:ln>
        </p:spPr>
      </p:pic>
      <p:pic>
        <p:nvPicPr>
          <p:cNvPr id="31" name="Picture 30"/>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8177209" y="19578"/>
            <a:ext cx="1785943" cy="1809221"/>
          </a:xfrm>
          <a:prstGeom prst="rect">
            <a:avLst/>
          </a:prstGeom>
          <a:ln w="25400">
            <a:solidFill>
              <a:schemeClr val="tx1"/>
            </a:solidFill>
          </a:ln>
        </p:spPr>
      </p:pic>
      <p:pic>
        <p:nvPicPr>
          <p:cNvPr id="32" name="Picture 31"/>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9991725" y="-14288"/>
            <a:ext cx="1438275" cy="900112"/>
          </a:xfrm>
          <a:prstGeom prst="rect">
            <a:avLst/>
          </a:prstGeom>
          <a:ln w="25400">
            <a:solidFill>
              <a:schemeClr val="tx1"/>
            </a:solidFill>
          </a:ln>
        </p:spPr>
      </p:pic>
      <p:pic>
        <p:nvPicPr>
          <p:cNvPr id="29" name="Picture 28"/>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7196146" y="1828800"/>
            <a:ext cx="1795454" cy="852486"/>
          </a:xfrm>
          <a:prstGeom prst="rect">
            <a:avLst/>
          </a:prstGeom>
          <a:ln w="25400">
            <a:solidFill>
              <a:schemeClr val="tx1"/>
            </a:solidFill>
          </a:ln>
        </p:spPr>
      </p:pic>
      <p:pic>
        <p:nvPicPr>
          <p:cNvPr id="23" name="Picture 22"/>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016298" y="1828800"/>
            <a:ext cx="952500" cy="852486"/>
          </a:xfrm>
          <a:prstGeom prst="rect">
            <a:avLst/>
          </a:prstGeom>
          <a:ln w="25400">
            <a:solidFill>
              <a:schemeClr val="tx1"/>
            </a:solidFill>
          </a:ln>
        </p:spPr>
      </p:pic>
      <p:pic>
        <p:nvPicPr>
          <p:cNvPr id="33" name="Picture 32"/>
          <p:cNvPicPr>
            <a:picLocks noChangeAspect="1"/>
          </p:cNvPicPr>
          <p:nvPr/>
        </p:nvPicPr>
        <p:blipFill rotWithShape="1">
          <a:blip r:embed="rId32" cstate="email">
            <a:extLst>
              <a:ext uri="{28A0092B-C50C-407E-A947-70E740481C1C}">
                <a14:useLocalDpi xmlns:a14="http://schemas.microsoft.com/office/drawing/2010/main"/>
              </a:ext>
            </a:extLst>
          </a:blip>
          <a:srcRect/>
          <a:stretch/>
        </p:blipFill>
        <p:spPr>
          <a:xfrm>
            <a:off x="19754" y="2708278"/>
            <a:ext cx="2713921" cy="983192"/>
          </a:xfrm>
          <a:prstGeom prst="rect">
            <a:avLst/>
          </a:prstGeom>
          <a:ln w="25400">
            <a:solidFill>
              <a:schemeClr val="tx1"/>
            </a:solidFill>
          </a:ln>
        </p:spPr>
      </p:pic>
      <p:pic>
        <p:nvPicPr>
          <p:cNvPr id="34" name="Picture 33"/>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2757489" y="2709864"/>
            <a:ext cx="1814511" cy="981606"/>
          </a:xfrm>
          <a:prstGeom prst="rect">
            <a:avLst/>
          </a:prstGeom>
          <a:ln w="25400">
            <a:solidFill>
              <a:schemeClr val="tx1"/>
            </a:solidFill>
          </a:ln>
        </p:spPr>
      </p:pic>
      <p:pic>
        <p:nvPicPr>
          <p:cNvPr id="35" name="Picture 34"/>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4586292" y="2711274"/>
            <a:ext cx="1738308" cy="980196"/>
          </a:xfrm>
          <a:prstGeom prst="rect">
            <a:avLst/>
          </a:prstGeom>
          <a:ln w="25400">
            <a:solidFill>
              <a:schemeClr val="tx1"/>
            </a:solidFill>
          </a:ln>
        </p:spPr>
      </p:pic>
      <p:pic>
        <p:nvPicPr>
          <p:cNvPr id="36" name="Picture 35"/>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2743200" y="3715283"/>
            <a:ext cx="974807" cy="993324"/>
          </a:xfrm>
          <a:prstGeom prst="rect">
            <a:avLst/>
          </a:prstGeom>
          <a:ln w="25400">
            <a:solidFill>
              <a:schemeClr val="tx1"/>
            </a:solidFill>
          </a:ln>
        </p:spPr>
      </p:pic>
      <p:pic>
        <p:nvPicPr>
          <p:cNvPr id="38" name="Picture 37"/>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19755" y="3715283"/>
            <a:ext cx="2704395" cy="1759170"/>
          </a:xfrm>
          <a:prstGeom prst="rect">
            <a:avLst/>
          </a:prstGeom>
          <a:ln w="25400">
            <a:solidFill>
              <a:schemeClr val="tx1"/>
            </a:solidFill>
          </a:ln>
        </p:spPr>
      </p:pic>
      <p:pic>
        <p:nvPicPr>
          <p:cNvPr id="39" name="Picture 38"/>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3737057" y="3715283"/>
            <a:ext cx="2587544" cy="993325"/>
          </a:xfrm>
          <a:prstGeom prst="rect">
            <a:avLst/>
          </a:prstGeom>
          <a:ln w="25400">
            <a:solidFill>
              <a:schemeClr val="tx1"/>
            </a:solidFill>
          </a:ln>
        </p:spPr>
      </p:pic>
      <p:pic>
        <p:nvPicPr>
          <p:cNvPr id="40" name="Picture 39"/>
          <p:cNvPicPr>
            <a:picLocks noChangeAspect="1"/>
          </p:cNvPicPr>
          <p:nvPr/>
        </p:nvPicPr>
        <p:blipFill rotWithShape="1">
          <a:blip r:embed="rId38" cstate="email">
            <a:extLst>
              <a:ext uri="{28A0092B-C50C-407E-A947-70E740481C1C}">
                <a14:useLocalDpi xmlns:a14="http://schemas.microsoft.com/office/drawing/2010/main"/>
              </a:ext>
            </a:extLst>
          </a:blip>
          <a:srcRect/>
          <a:stretch/>
        </p:blipFill>
        <p:spPr>
          <a:xfrm>
            <a:off x="2747963" y="4732420"/>
            <a:ext cx="3579270" cy="742033"/>
          </a:xfrm>
          <a:prstGeom prst="rect">
            <a:avLst/>
          </a:prstGeom>
          <a:ln w="25400">
            <a:solidFill>
              <a:schemeClr val="tx1"/>
            </a:solidFill>
          </a:ln>
        </p:spPr>
      </p:pic>
      <p:sp>
        <p:nvSpPr>
          <p:cNvPr id="41" name="Rectangle 40"/>
          <p:cNvSpPr/>
          <p:nvPr/>
        </p:nvSpPr>
        <p:spPr>
          <a:xfrm>
            <a:off x="2133600" y="5547340"/>
            <a:ext cx="9838972" cy="387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 YEARS OF LEARNING THROUGH MAKING AT MAGIC.  5 YEARS OF PROJECTS &amp; MEDIA.</a:t>
            </a:r>
          </a:p>
        </p:txBody>
      </p:sp>
    </p:spTree>
    <p:extLst>
      <p:ext uri="{BB962C8B-B14F-4D97-AF65-F5344CB8AC3E}">
        <p14:creationId xmlns:p14="http://schemas.microsoft.com/office/powerpoint/2010/main" val="5871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362200"/>
            <a:ext cx="128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972074"/>
            <a:ext cx="12192000" cy="1293028"/>
          </a:xfrm>
        </p:spPr>
        <p:txBody>
          <a:bodyPr/>
          <a:lstStyle/>
          <a:p>
            <a:pPr algn="ctr"/>
            <a:r>
              <a:rPr lang="en-US" dirty="0"/>
              <a:t>HI, I’m ANDY</a:t>
            </a:r>
          </a:p>
        </p:txBody>
      </p:sp>
    </p:spTree>
    <p:extLst>
      <p:ext uri="{BB962C8B-B14F-4D97-AF65-F5344CB8AC3E}">
        <p14:creationId xmlns:p14="http://schemas.microsoft.com/office/powerpoint/2010/main" val="4039072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2590800" cy="4161285"/>
          </a:xfrm>
        </p:spPr>
        <p:txBody>
          <a:bodyPr numCol="1"/>
          <a:lstStyle/>
          <a:p>
            <a:pPr marL="0" indent="0" fontAlgn="base">
              <a:spcBef>
                <a:spcPts val="0"/>
              </a:spcBef>
              <a:buNone/>
            </a:pPr>
            <a:r>
              <a:rPr lang="en-US" sz="600" dirty="0"/>
              <a:t>02/09/2018</a:t>
            </a:r>
            <a:r>
              <a:rPr lang="en-US" sz="600" dirty="0">
                <a:hlinkClick r:id="rId3"/>
              </a:rPr>
              <a:t> Student-made game to be presented at Game Developers Conference</a:t>
            </a:r>
            <a:endParaRPr lang="en-US" sz="600" dirty="0"/>
          </a:p>
          <a:p>
            <a:pPr marL="0" indent="0" fontAlgn="base">
              <a:spcBef>
                <a:spcPts val="0"/>
              </a:spcBef>
              <a:buNone/>
            </a:pPr>
            <a:r>
              <a:rPr lang="en-US" sz="600" dirty="0"/>
              <a:t>01/26/2018</a:t>
            </a:r>
            <a:r>
              <a:rPr lang="en-US" sz="600" dirty="0">
                <a:hlinkClick r:id="rId4"/>
              </a:rPr>
              <a:t> Emerging 3D-printing applications at RIT</a:t>
            </a:r>
            <a:endParaRPr lang="en-US" sz="600" dirty="0"/>
          </a:p>
          <a:p>
            <a:pPr marL="0" indent="0" fontAlgn="base">
              <a:spcBef>
                <a:spcPts val="0"/>
              </a:spcBef>
              <a:buNone/>
            </a:pPr>
            <a:r>
              <a:rPr lang="en-US" sz="600" dirty="0"/>
              <a:t>01/11/2018</a:t>
            </a:r>
            <a:r>
              <a:rPr lang="en-US" sz="600" dirty="0">
                <a:hlinkClick r:id="rId5"/>
              </a:rPr>
              <a:t> Top RIT News stories and videos for 2017</a:t>
            </a:r>
            <a:endParaRPr lang="en-US" sz="600" dirty="0"/>
          </a:p>
          <a:p>
            <a:pPr marL="0" indent="0" fontAlgn="base">
              <a:spcBef>
                <a:spcPts val="0"/>
              </a:spcBef>
              <a:buNone/>
            </a:pPr>
            <a:r>
              <a:rPr lang="en-US" sz="600" dirty="0"/>
              <a:t>01/03/2018</a:t>
            </a:r>
            <a:r>
              <a:rPr lang="en-US" sz="600" dirty="0">
                <a:hlinkClick r:id="rId6"/>
              </a:rPr>
              <a:t> RIT to host statewide Game Dev Challenge kick-off event Jan. 19</a:t>
            </a:r>
            <a:endParaRPr lang="en-US" sz="600" dirty="0"/>
          </a:p>
          <a:p>
            <a:pPr marL="0" indent="0" fontAlgn="base">
              <a:spcBef>
                <a:spcPts val="0"/>
              </a:spcBef>
              <a:buNone/>
            </a:pPr>
            <a:r>
              <a:rPr lang="en-US" sz="600" dirty="0"/>
              <a:t>01/03/2018</a:t>
            </a:r>
            <a:r>
              <a:rPr lang="en-US" sz="600" dirty="0">
                <a:hlinkClick r:id="rId7"/>
              </a:rPr>
              <a:t> Top RIT News stories for December 2017</a:t>
            </a:r>
            <a:endParaRPr lang="en-US" sz="600" dirty="0"/>
          </a:p>
          <a:p>
            <a:pPr marL="0" indent="0" fontAlgn="base">
              <a:spcBef>
                <a:spcPts val="0"/>
              </a:spcBef>
              <a:buNone/>
            </a:pPr>
            <a:r>
              <a:rPr lang="en-US" sz="600" dirty="0"/>
              <a:t>12/13/2017</a:t>
            </a:r>
            <a:r>
              <a:rPr lang="en-US" sz="600" dirty="0">
                <a:hlinkClick r:id="rId8"/>
              </a:rPr>
              <a:t> Learn more about RIT’s entrepreneurial ecosystem, leadership in cybersecurity, and donor Austin </a:t>
            </a:r>
            <a:r>
              <a:rPr lang="en-US" sz="600" dirty="0" err="1">
                <a:hlinkClick r:id="rId8"/>
              </a:rPr>
              <a:t>McChord</a:t>
            </a:r>
            <a:endParaRPr lang="en-US" sz="600" dirty="0"/>
          </a:p>
          <a:p>
            <a:pPr marL="0" indent="0" fontAlgn="base">
              <a:spcBef>
                <a:spcPts val="0"/>
              </a:spcBef>
              <a:buNone/>
            </a:pPr>
            <a:r>
              <a:rPr lang="en-US" sz="600" dirty="0"/>
              <a:t>12/11/2017</a:t>
            </a:r>
            <a:r>
              <a:rPr lang="en-US" sz="600" dirty="0">
                <a:hlinkClick r:id="rId9"/>
              </a:rPr>
              <a:t> RIT professor launches table-top games to enhance people’s understanding of religion</a:t>
            </a:r>
            <a:endParaRPr lang="en-US" sz="600" dirty="0"/>
          </a:p>
          <a:p>
            <a:pPr marL="0" indent="0" fontAlgn="base">
              <a:spcBef>
                <a:spcPts val="0"/>
              </a:spcBef>
              <a:buNone/>
            </a:pPr>
            <a:r>
              <a:rPr lang="en-US" sz="600" dirty="0"/>
              <a:t>12/07/2017</a:t>
            </a:r>
            <a:r>
              <a:rPr lang="en-US" sz="600" dirty="0">
                <a:hlinkClick r:id="rId10"/>
              </a:rPr>
              <a:t> Creating a </a:t>
            </a:r>
            <a:r>
              <a:rPr lang="en-US" sz="600" dirty="0" err="1">
                <a:hlinkClick r:id="rId10"/>
              </a:rPr>
              <a:t>Holo</a:t>
            </a:r>
            <a:r>
              <a:rPr lang="en-US" sz="600" dirty="0">
                <a:hlinkClick r:id="rId10"/>
              </a:rPr>
              <a:t>-Assistant with Chirag </a:t>
            </a:r>
            <a:r>
              <a:rPr lang="en-US" sz="600" dirty="0" err="1">
                <a:hlinkClick r:id="rId10"/>
              </a:rPr>
              <a:t>Kular</a:t>
            </a:r>
            <a:endParaRPr lang="en-US" sz="600" dirty="0"/>
          </a:p>
          <a:p>
            <a:pPr marL="0" indent="0" fontAlgn="base">
              <a:spcBef>
                <a:spcPts val="0"/>
              </a:spcBef>
              <a:buNone/>
            </a:pPr>
            <a:r>
              <a:rPr lang="en-US" sz="600" dirty="0"/>
              <a:t>11/28/2017</a:t>
            </a:r>
            <a:r>
              <a:rPr lang="en-US" sz="600" dirty="0">
                <a:hlinkClick r:id="rId11"/>
              </a:rPr>
              <a:t> RIT’s Andrew Phelps named president of Higher Education Video Game Alliance</a:t>
            </a:r>
            <a:endParaRPr lang="en-US" sz="600" dirty="0"/>
          </a:p>
          <a:p>
            <a:pPr marL="0" indent="0" fontAlgn="base">
              <a:spcBef>
                <a:spcPts val="0"/>
              </a:spcBef>
              <a:buNone/>
            </a:pPr>
            <a:r>
              <a:rPr lang="en-US" sz="600" dirty="0"/>
              <a:t>11/02/2017</a:t>
            </a:r>
            <a:r>
              <a:rPr lang="en-US" sz="600" dirty="0">
                <a:hlinkClick r:id="rId12"/>
              </a:rPr>
              <a:t> Student uses technology to help humanitarian causes at UNICEF International</a:t>
            </a:r>
            <a:endParaRPr lang="en-US" sz="600" dirty="0"/>
          </a:p>
          <a:p>
            <a:pPr marL="0" indent="0" fontAlgn="base">
              <a:spcBef>
                <a:spcPts val="0"/>
              </a:spcBef>
              <a:buNone/>
            </a:pPr>
            <a:r>
              <a:rPr lang="en-US" sz="600" dirty="0"/>
              <a:t>10/16/2017</a:t>
            </a:r>
            <a:r>
              <a:rPr lang="en-US" sz="600" dirty="0">
                <a:hlinkClick r:id="rId13"/>
              </a:rPr>
              <a:t> Rochester Philharmonic Orchestra partners with RIT’s MAGIC Spell Studios, The Strong for ‘Heroes: A Video Game Symphony’ performance Oct. 26</a:t>
            </a:r>
            <a:endParaRPr lang="en-US" sz="600" dirty="0"/>
          </a:p>
          <a:p>
            <a:pPr marL="0" indent="0" fontAlgn="base">
              <a:spcBef>
                <a:spcPts val="0"/>
              </a:spcBef>
              <a:buNone/>
            </a:pPr>
            <a:r>
              <a:rPr lang="en-US" sz="600" dirty="0"/>
              <a:t>10/03/2017</a:t>
            </a:r>
            <a:r>
              <a:rPr lang="en-US" sz="600" dirty="0">
                <a:hlinkClick r:id="rId14"/>
              </a:rPr>
              <a:t> Top RIT News stories and videos for September 2017</a:t>
            </a:r>
            <a:endParaRPr lang="en-US" sz="600" dirty="0"/>
          </a:p>
          <a:p>
            <a:pPr marL="0" indent="0" fontAlgn="base">
              <a:spcBef>
                <a:spcPts val="0"/>
              </a:spcBef>
              <a:buNone/>
            </a:pPr>
            <a:r>
              <a:rPr lang="en-US" sz="600" dirty="0"/>
              <a:t>09/25/2017</a:t>
            </a:r>
            <a:r>
              <a:rPr lang="en-US" sz="600" dirty="0">
                <a:hlinkClick r:id="rId15"/>
              </a:rPr>
              <a:t> RIT MAGIC Center co-sponsors game festival at Irondequoit Public Library</a:t>
            </a:r>
            <a:endParaRPr lang="en-US" sz="600" dirty="0"/>
          </a:p>
          <a:p>
            <a:pPr marL="0" indent="0" fontAlgn="base">
              <a:spcBef>
                <a:spcPts val="0"/>
              </a:spcBef>
              <a:buNone/>
            </a:pPr>
            <a:r>
              <a:rPr lang="en-US" sz="600" dirty="0"/>
              <a:t>09/20/2017</a:t>
            </a:r>
            <a:r>
              <a:rPr lang="en-US" sz="600" dirty="0">
                <a:hlinkClick r:id="rId16"/>
              </a:rPr>
              <a:t> RIT staffer, alumni win big at Digital Rochester GREAT Awards</a:t>
            </a:r>
            <a:endParaRPr lang="en-US" sz="600" dirty="0"/>
          </a:p>
          <a:p>
            <a:pPr marL="0" indent="0" fontAlgn="base">
              <a:spcBef>
                <a:spcPts val="0"/>
              </a:spcBef>
              <a:buNone/>
            </a:pPr>
            <a:r>
              <a:rPr lang="en-US" sz="600" dirty="0"/>
              <a:t>09/14/2017</a:t>
            </a:r>
            <a:r>
              <a:rPr lang="en-US" sz="600" dirty="0">
                <a:hlinkClick r:id="rId17"/>
              </a:rPr>
              <a:t> Filmmaker </a:t>
            </a:r>
            <a:r>
              <a:rPr lang="en-US" sz="600" dirty="0" err="1">
                <a:hlinkClick r:id="rId17"/>
              </a:rPr>
              <a:t>Cailleah</a:t>
            </a:r>
            <a:r>
              <a:rPr lang="en-US" sz="600" dirty="0">
                <a:hlinkClick r:id="rId17"/>
              </a:rPr>
              <a:t> Scott-Grimes brings her award-winning documentary to RIT Sept. 21</a:t>
            </a:r>
            <a:endParaRPr lang="en-US" sz="600" dirty="0"/>
          </a:p>
          <a:p>
            <a:pPr marL="0" indent="0" fontAlgn="base">
              <a:spcBef>
                <a:spcPts val="0"/>
              </a:spcBef>
              <a:buNone/>
            </a:pPr>
            <a:r>
              <a:rPr lang="en-US" sz="600" dirty="0"/>
              <a:t>09/11/2017</a:t>
            </a:r>
            <a:r>
              <a:rPr lang="en-US" sz="600" dirty="0">
                <a:hlinkClick r:id="rId18"/>
              </a:rPr>
              <a:t> RIT’s brightest experts to highlight Light and Sound Interactive Sept. 12–14</a:t>
            </a:r>
            <a:endParaRPr lang="en-US" sz="600" dirty="0"/>
          </a:p>
          <a:p>
            <a:pPr marL="0" indent="0" fontAlgn="base">
              <a:spcBef>
                <a:spcPts val="0"/>
              </a:spcBef>
              <a:buNone/>
            </a:pPr>
            <a:r>
              <a:rPr lang="en-US" sz="600" dirty="0"/>
              <a:t>09/07/2017</a:t>
            </a:r>
            <a:r>
              <a:rPr lang="en-US" sz="600" dirty="0">
                <a:hlinkClick r:id="rId19"/>
              </a:rPr>
              <a:t> RIT helps create virtual reality ‘MAGIC’ for Buffalo Bills</a:t>
            </a:r>
            <a:endParaRPr lang="en-US" sz="600" dirty="0"/>
          </a:p>
          <a:p>
            <a:pPr marL="0" indent="0" fontAlgn="base">
              <a:spcBef>
                <a:spcPts val="0"/>
              </a:spcBef>
              <a:buNone/>
            </a:pPr>
            <a:r>
              <a:rPr lang="en-US" sz="600" dirty="0"/>
              <a:t>08/18/2017</a:t>
            </a:r>
            <a:r>
              <a:rPr lang="en-US" sz="600" dirty="0">
                <a:hlinkClick r:id="rId20"/>
              </a:rPr>
              <a:t> Summertime, and the students were busy (and in business)</a:t>
            </a:r>
            <a:endParaRPr lang="en-US" sz="600" dirty="0"/>
          </a:p>
          <a:p>
            <a:pPr marL="0" indent="0" fontAlgn="base">
              <a:spcBef>
                <a:spcPts val="0"/>
              </a:spcBef>
              <a:buNone/>
            </a:pPr>
            <a:r>
              <a:rPr lang="en-US" sz="600" dirty="0"/>
              <a:t>08/02/2017</a:t>
            </a:r>
            <a:r>
              <a:rPr lang="en-US" sz="600" dirty="0">
                <a:hlinkClick r:id="rId21"/>
              </a:rPr>
              <a:t> International conference on Japanese video game industry comes to Rochester Aug. 21–23</a:t>
            </a:r>
            <a:endParaRPr lang="en-US" sz="600" dirty="0"/>
          </a:p>
          <a:p>
            <a:pPr marL="0" indent="0" fontAlgn="base">
              <a:spcBef>
                <a:spcPts val="0"/>
              </a:spcBef>
              <a:buNone/>
            </a:pPr>
            <a:r>
              <a:rPr lang="en-US" sz="600" dirty="0"/>
              <a:t>07/10/2017</a:t>
            </a:r>
            <a:r>
              <a:rPr lang="en-US" sz="600" dirty="0">
                <a:hlinkClick r:id="rId22"/>
              </a:rPr>
              <a:t> RIT names Adrienne Decker as </a:t>
            </a:r>
            <a:r>
              <a:rPr lang="en-US" sz="600" dirty="0" err="1">
                <a:hlinkClick r:id="rId22"/>
              </a:rPr>
              <a:t>Fram</a:t>
            </a:r>
            <a:r>
              <a:rPr lang="en-US" sz="600" dirty="0">
                <a:hlinkClick r:id="rId22"/>
              </a:rPr>
              <a:t> Faculty Fellow in Applied Critical Thinking</a:t>
            </a:r>
            <a:endParaRPr lang="en-US" sz="600" dirty="0"/>
          </a:p>
          <a:p>
            <a:pPr marL="0" indent="0" fontAlgn="base">
              <a:spcBef>
                <a:spcPts val="0"/>
              </a:spcBef>
              <a:buNone/>
            </a:pPr>
            <a:r>
              <a:rPr lang="en-US" sz="600" dirty="0"/>
              <a:t>05/23/2017</a:t>
            </a:r>
            <a:r>
              <a:rPr lang="en-US" sz="600" dirty="0">
                <a:hlinkClick r:id="rId23"/>
              </a:rPr>
              <a:t> Staff Spotlight: Robert Mostyn</a:t>
            </a:r>
            <a:endParaRPr lang="en-US" sz="600" dirty="0"/>
          </a:p>
          <a:p>
            <a:pPr marL="0" indent="0" fontAlgn="base">
              <a:spcBef>
                <a:spcPts val="0"/>
              </a:spcBef>
              <a:buNone/>
            </a:pPr>
            <a:r>
              <a:rPr lang="en-US" sz="600" dirty="0"/>
              <a:t>05/12/2017</a:t>
            </a:r>
            <a:r>
              <a:rPr lang="en-US" sz="600" dirty="0">
                <a:hlinkClick r:id="rId24"/>
              </a:rPr>
              <a:t> New nine-credit general education immersion course is a first for RIT</a:t>
            </a:r>
            <a:endParaRPr lang="en-US" sz="600" dirty="0"/>
          </a:p>
          <a:p>
            <a:pPr marL="0" indent="0" fontAlgn="base">
              <a:spcBef>
                <a:spcPts val="0"/>
              </a:spcBef>
              <a:buNone/>
            </a:pPr>
            <a:r>
              <a:rPr lang="en-US" sz="600" dirty="0"/>
              <a:t>05/09/2017</a:t>
            </a:r>
            <a:r>
              <a:rPr lang="en-US" sz="600" dirty="0">
                <a:hlinkClick r:id="rId25"/>
              </a:rPr>
              <a:t> RIT MAGIC Center announces winners of statewide Game Development Challenge</a:t>
            </a:r>
            <a:endParaRPr lang="en-US" sz="600" dirty="0"/>
          </a:p>
          <a:p>
            <a:pPr marL="0" indent="0" fontAlgn="base">
              <a:spcBef>
                <a:spcPts val="0"/>
              </a:spcBef>
              <a:buNone/>
            </a:pPr>
            <a:r>
              <a:rPr lang="en-US" sz="600" dirty="0"/>
              <a:t>05/04/2017</a:t>
            </a:r>
            <a:r>
              <a:rPr lang="en-US" sz="600" dirty="0">
                <a:hlinkClick r:id="rId26"/>
              </a:rPr>
              <a:t> RIT ranked No. 1 game design school on the East Coast</a:t>
            </a:r>
            <a:endParaRPr lang="en-US" sz="600" dirty="0"/>
          </a:p>
          <a:p>
            <a:pPr marL="0" indent="0" fontAlgn="base">
              <a:spcBef>
                <a:spcPts val="0"/>
              </a:spcBef>
              <a:buNone/>
            </a:pPr>
            <a:r>
              <a:rPr lang="en-US" sz="600" dirty="0"/>
              <a:t>05/03/2017</a:t>
            </a:r>
            <a:r>
              <a:rPr lang="en-US" sz="600" dirty="0">
                <a:hlinkClick r:id="rId27"/>
              </a:rPr>
              <a:t> RIT featured among ‘Colleges That Create Futures’</a:t>
            </a:r>
            <a:endParaRPr lang="en-US" sz="600" dirty="0"/>
          </a:p>
          <a:p>
            <a:pPr marL="0" indent="0" fontAlgn="base">
              <a:spcBef>
                <a:spcPts val="0"/>
              </a:spcBef>
              <a:buNone/>
            </a:pPr>
            <a:r>
              <a:rPr lang="en-US" sz="600" dirty="0"/>
              <a:t>04/25/2017</a:t>
            </a:r>
            <a:r>
              <a:rPr lang="en-US" sz="600" dirty="0">
                <a:hlinkClick r:id="rId28"/>
              </a:rPr>
              <a:t> RIT is local site for 2017 International NASA Space Apps Challenge, April 29–30</a:t>
            </a:r>
            <a:endParaRPr lang="en-US" sz="600" dirty="0"/>
          </a:p>
          <a:p>
            <a:pPr marL="0" indent="0" fontAlgn="base">
              <a:spcBef>
                <a:spcPts val="0"/>
              </a:spcBef>
              <a:buNone/>
            </a:pPr>
            <a:r>
              <a:rPr lang="en-US" sz="600" dirty="0"/>
              <a:t>04/25/2017</a:t>
            </a:r>
            <a:r>
              <a:rPr lang="en-US" sz="600" dirty="0">
                <a:hlinkClick r:id="rId29"/>
              </a:rPr>
              <a:t> RIT’s MAGIC speaker series wraps up 2016-2017 season on April 26</a:t>
            </a:r>
            <a:endParaRPr lang="en-US" sz="600" dirty="0"/>
          </a:p>
          <a:p>
            <a:pPr marL="0" indent="0" fontAlgn="base">
              <a:spcBef>
                <a:spcPts val="0"/>
              </a:spcBef>
              <a:buNone/>
            </a:pPr>
            <a:r>
              <a:rPr lang="en-US" sz="600" dirty="0"/>
              <a:t>03/21/2017</a:t>
            </a:r>
            <a:r>
              <a:rPr lang="en-US" sz="600" dirty="0">
                <a:hlinkClick r:id="rId30"/>
              </a:rPr>
              <a:t> RIT’s video game design programs jump in Princeton Review rankings</a:t>
            </a:r>
            <a:endParaRPr lang="en-US" sz="600" dirty="0"/>
          </a:p>
          <a:p>
            <a:pPr marL="0" indent="0" fontAlgn="base">
              <a:spcBef>
                <a:spcPts val="0"/>
              </a:spcBef>
              <a:buNone/>
            </a:pPr>
            <a:r>
              <a:rPr lang="en-US" sz="600" dirty="0"/>
              <a:t>03/09/2017</a:t>
            </a:r>
            <a:r>
              <a:rPr lang="en-US" sz="600" dirty="0">
                <a:hlinkClick r:id="rId31"/>
              </a:rPr>
              <a:t> RIT to host statewide Game Dev Challenge kickoff March 10</a:t>
            </a:r>
            <a:endParaRPr lang="en-US" sz="600" dirty="0"/>
          </a:p>
          <a:p>
            <a:pPr marL="0" indent="0" fontAlgn="base">
              <a:spcBef>
                <a:spcPts val="0"/>
              </a:spcBef>
              <a:buNone/>
            </a:pPr>
            <a:r>
              <a:rPr lang="en-US" sz="600" dirty="0"/>
              <a:t>03/03/2017</a:t>
            </a:r>
            <a:r>
              <a:rPr lang="en-US" sz="600" dirty="0">
                <a:hlinkClick r:id="rId32"/>
              </a:rPr>
              <a:t> RIT student-created game competes in 2017 Intel University Games Showcase</a:t>
            </a:r>
            <a:endParaRPr lang="en-US" sz="600" dirty="0"/>
          </a:p>
          <a:p>
            <a:pPr marL="0" indent="0" fontAlgn="base">
              <a:spcBef>
                <a:spcPts val="0"/>
              </a:spcBef>
              <a:buNone/>
            </a:pPr>
            <a:r>
              <a:rPr lang="en-US" sz="600" dirty="0"/>
              <a:t>03/01/2017</a:t>
            </a:r>
            <a:r>
              <a:rPr lang="en-US" sz="600" dirty="0">
                <a:hlinkClick r:id="rId33"/>
              </a:rPr>
              <a:t> RIT student John Miller hopes to make an impact at national gaming conference</a:t>
            </a:r>
            <a:endParaRPr lang="en-US" sz="800" dirty="0"/>
          </a:p>
          <a:p>
            <a:pPr marL="0" indent="0" fontAlgn="base">
              <a:spcBef>
                <a:spcPts val="0"/>
              </a:spcBef>
              <a:buNone/>
            </a:pPr>
            <a:r>
              <a:rPr lang="en-US" sz="700" dirty="0"/>
              <a:t>02/20/2017</a:t>
            </a:r>
            <a:r>
              <a:rPr lang="en-US" sz="700" dirty="0">
                <a:hlinkClick r:id="rId34"/>
              </a:rPr>
              <a:t> RIT students, faculty head to California for annual Game Developers Conference</a:t>
            </a:r>
            <a:endParaRPr lang="en-US" sz="700" dirty="0"/>
          </a:p>
          <a:p>
            <a:pPr marL="0" indent="0" fontAlgn="base">
              <a:spcBef>
                <a:spcPts val="0"/>
              </a:spcBef>
              <a:buNone/>
            </a:pPr>
            <a:r>
              <a:rPr lang="en-US" sz="700" dirty="0"/>
              <a:t>12/19/2016</a:t>
            </a:r>
            <a:r>
              <a:rPr lang="en-US" sz="700" dirty="0">
                <a:hlinkClick r:id="rId35"/>
              </a:rPr>
              <a:t> RIT professor awarded NEH grant to enhance religious literacy through gaming</a:t>
            </a:r>
            <a:endParaRPr lang="en-US" sz="700" dirty="0"/>
          </a:p>
          <a:p>
            <a:pPr marL="0" indent="0" fontAlgn="base">
              <a:spcBef>
                <a:spcPts val="0"/>
              </a:spcBef>
              <a:buNone/>
            </a:pPr>
            <a:r>
              <a:rPr lang="en-US" sz="700" dirty="0"/>
              <a:t>12/12/2016</a:t>
            </a:r>
            <a:r>
              <a:rPr lang="en-US" sz="700" dirty="0">
                <a:hlinkClick r:id="rId36"/>
              </a:rPr>
              <a:t> RIT professor awarded NSF grant to benefit the next generation of games and learning scholars</a:t>
            </a:r>
            <a:endParaRPr lang="en-US" sz="700" dirty="0"/>
          </a:p>
          <a:p>
            <a:pPr marL="0" indent="0" fontAlgn="base">
              <a:spcBef>
                <a:spcPts val="0"/>
              </a:spcBef>
              <a:buNone/>
            </a:pPr>
            <a:r>
              <a:rPr lang="en-US" sz="700" dirty="0"/>
              <a:t>12/09/2016</a:t>
            </a:r>
            <a:r>
              <a:rPr lang="en-US" sz="700" dirty="0">
                <a:hlinkClick r:id="rId37"/>
              </a:rPr>
              <a:t> MAGIC Spell Studios celebrates official launch</a:t>
            </a:r>
            <a:endParaRPr lang="en-US" sz="700" dirty="0"/>
          </a:p>
          <a:p>
            <a:pPr marL="0" indent="0" fontAlgn="base">
              <a:spcBef>
                <a:spcPts val="0"/>
              </a:spcBef>
              <a:buNone/>
            </a:pPr>
            <a:r>
              <a:rPr lang="en-US" sz="700" dirty="0"/>
              <a:t>12/01/2016</a:t>
            </a:r>
            <a:r>
              <a:rPr lang="en-US" sz="700" dirty="0">
                <a:hlinkClick r:id="rId38"/>
              </a:rPr>
              <a:t> Top RIT News stories and videos for November 2016</a:t>
            </a:r>
            <a:endParaRPr lang="en-US" sz="700" dirty="0"/>
          </a:p>
          <a:p>
            <a:pPr marL="0" indent="0" fontAlgn="base">
              <a:spcBef>
                <a:spcPts val="0"/>
              </a:spcBef>
              <a:buNone/>
            </a:pPr>
            <a:r>
              <a:rPr lang="en-US" sz="700" dirty="0"/>
              <a:t>11/15/2016</a:t>
            </a:r>
            <a:r>
              <a:rPr lang="en-US" sz="700" dirty="0">
                <a:hlinkClick r:id="rId39"/>
              </a:rPr>
              <a:t> RIT officially launches MAGIC Spell Studios, aimed at convergence of digital media disciplines</a:t>
            </a:r>
            <a:endParaRPr lang="en-US" sz="700" dirty="0"/>
          </a:p>
          <a:p>
            <a:pPr marL="0" indent="0" fontAlgn="base">
              <a:spcBef>
                <a:spcPts val="0"/>
              </a:spcBef>
              <a:buNone/>
            </a:pPr>
            <a:r>
              <a:rPr lang="en-US" sz="700" dirty="0"/>
              <a:t>11/10/2016</a:t>
            </a:r>
            <a:r>
              <a:rPr lang="en-US" sz="700" dirty="0">
                <a:hlinkClick r:id="rId40"/>
              </a:rPr>
              <a:t> Local video game developers, entrepreneurs will speak on campus Nov. 14</a:t>
            </a:r>
            <a:endParaRPr lang="en-US" sz="700" dirty="0"/>
          </a:p>
        </p:txBody>
      </p:sp>
      <p:sp>
        <p:nvSpPr>
          <p:cNvPr id="4" name="Content Placeholder 2"/>
          <p:cNvSpPr txBox="1">
            <a:spLocks/>
          </p:cNvSpPr>
          <p:nvPr/>
        </p:nvSpPr>
        <p:spPr>
          <a:xfrm>
            <a:off x="2743200" y="0"/>
            <a:ext cx="2590800" cy="4161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sz="200" dirty="0"/>
          </a:p>
        </p:txBody>
      </p:sp>
      <p:sp>
        <p:nvSpPr>
          <p:cNvPr id="5" name="Rectangle 4"/>
          <p:cNvSpPr/>
          <p:nvPr/>
        </p:nvSpPr>
        <p:spPr>
          <a:xfrm>
            <a:off x="2438400" y="0"/>
            <a:ext cx="2514600" cy="6447919"/>
          </a:xfrm>
          <a:prstGeom prst="rect">
            <a:avLst/>
          </a:prstGeom>
        </p:spPr>
        <p:txBody>
          <a:bodyPr wrap="square">
            <a:spAutoFit/>
          </a:bodyPr>
          <a:lstStyle/>
          <a:p>
            <a:pPr fontAlgn="base"/>
            <a:r>
              <a:rPr lang="en-US" sz="600" dirty="0"/>
              <a:t>11/01/2016</a:t>
            </a:r>
            <a:r>
              <a:rPr lang="en-US" sz="600" dirty="0">
                <a:hlinkClick r:id="rId41"/>
              </a:rPr>
              <a:t> Rochester Philharmonic Orchestra partners with RIT, MAGIC Spell Studios for ‘Legend of Zelda’ performance Nov. 11</a:t>
            </a:r>
            <a:endParaRPr lang="en-US" sz="600" dirty="0"/>
          </a:p>
          <a:p>
            <a:pPr fontAlgn="base"/>
            <a:r>
              <a:rPr lang="en-US" sz="600" dirty="0"/>
              <a:t>09/15/2016</a:t>
            </a:r>
            <a:r>
              <a:rPr lang="en-US" sz="600" dirty="0">
                <a:hlinkClick r:id="rId42"/>
              </a:rPr>
              <a:t> Card game created by RIT students now licensed by Hasbro</a:t>
            </a:r>
            <a:endParaRPr lang="en-US" sz="600" dirty="0"/>
          </a:p>
          <a:p>
            <a:pPr fontAlgn="base"/>
            <a:r>
              <a:rPr lang="en-US" sz="600" dirty="0"/>
              <a:t>09/12/2016</a:t>
            </a:r>
            <a:r>
              <a:rPr lang="en-US" sz="600" dirty="0">
                <a:hlinkClick r:id="rId43"/>
              </a:rPr>
              <a:t> RIT’s MAGIC speaker series kicks off 2016-2017 season on Sept. 16</a:t>
            </a:r>
            <a:endParaRPr lang="en-US" sz="600" dirty="0"/>
          </a:p>
          <a:p>
            <a:pPr fontAlgn="base"/>
            <a:r>
              <a:rPr lang="en-US" sz="600" dirty="0"/>
              <a:t>08/29/2016</a:t>
            </a:r>
            <a:r>
              <a:rPr lang="en-US" sz="600" dirty="0">
                <a:hlinkClick r:id="rId44"/>
              </a:rPr>
              <a:t> RIT to become first university to publish video game on Xbox One platform</a:t>
            </a:r>
            <a:endParaRPr lang="en-US" sz="600" dirty="0"/>
          </a:p>
          <a:p>
            <a:pPr fontAlgn="base"/>
            <a:r>
              <a:rPr lang="en-US" sz="600" dirty="0"/>
              <a:t>05/09/2017</a:t>
            </a:r>
            <a:r>
              <a:rPr lang="en-US" sz="600" dirty="0">
                <a:hlinkClick r:id="rId25"/>
              </a:rPr>
              <a:t> RIT MAGIC Center announces winners of statewide Game Development Challenge</a:t>
            </a:r>
            <a:endParaRPr lang="en-US" sz="600" dirty="0"/>
          </a:p>
          <a:p>
            <a:pPr fontAlgn="base"/>
            <a:r>
              <a:rPr lang="en-US" sz="600" dirty="0"/>
              <a:t>05/04/2017</a:t>
            </a:r>
            <a:r>
              <a:rPr lang="en-US" sz="600" dirty="0">
                <a:hlinkClick r:id="rId26"/>
              </a:rPr>
              <a:t> RIT ranked No. 1 game design school on the East Coast</a:t>
            </a:r>
            <a:endParaRPr lang="en-US" sz="600" dirty="0"/>
          </a:p>
          <a:p>
            <a:pPr fontAlgn="base"/>
            <a:r>
              <a:rPr lang="en-US" sz="600" dirty="0"/>
              <a:t>05/03/2017</a:t>
            </a:r>
            <a:r>
              <a:rPr lang="en-US" sz="600" dirty="0">
                <a:hlinkClick r:id="rId27"/>
              </a:rPr>
              <a:t> RIT featured among ‘Colleges That Create Futures’</a:t>
            </a:r>
            <a:endParaRPr lang="en-US" sz="600" dirty="0"/>
          </a:p>
          <a:p>
            <a:pPr fontAlgn="base"/>
            <a:r>
              <a:rPr lang="en-US" sz="600" dirty="0"/>
              <a:t>04/25/2017</a:t>
            </a:r>
            <a:r>
              <a:rPr lang="en-US" sz="600" dirty="0">
                <a:hlinkClick r:id="rId28"/>
              </a:rPr>
              <a:t> RIT is local site for 2017 International NASA Space Apps Challenge, April 29–30</a:t>
            </a:r>
            <a:endParaRPr lang="en-US" sz="600" dirty="0"/>
          </a:p>
          <a:p>
            <a:pPr fontAlgn="base"/>
            <a:r>
              <a:rPr lang="en-US" sz="600" dirty="0"/>
              <a:t>04/25/2017</a:t>
            </a:r>
            <a:r>
              <a:rPr lang="en-US" sz="600" dirty="0">
                <a:hlinkClick r:id="rId29"/>
              </a:rPr>
              <a:t> RIT’s MAGIC speaker series wraps up 2016-2017 season on April 26</a:t>
            </a:r>
            <a:endParaRPr lang="en-US" sz="600" dirty="0"/>
          </a:p>
          <a:p>
            <a:pPr fontAlgn="base"/>
            <a:r>
              <a:rPr lang="en-US" sz="600" dirty="0"/>
              <a:t>03/21/2017</a:t>
            </a:r>
            <a:r>
              <a:rPr lang="en-US" sz="600" dirty="0">
                <a:hlinkClick r:id="rId30"/>
              </a:rPr>
              <a:t> RIT’s video game design programs jump in Princeton Review rankings</a:t>
            </a:r>
            <a:endParaRPr lang="en-US" sz="600" dirty="0"/>
          </a:p>
          <a:p>
            <a:pPr fontAlgn="base"/>
            <a:r>
              <a:rPr lang="en-US" sz="600" dirty="0"/>
              <a:t>03/09/2017</a:t>
            </a:r>
            <a:r>
              <a:rPr lang="en-US" sz="600" dirty="0">
                <a:hlinkClick r:id="rId31"/>
              </a:rPr>
              <a:t> RIT to host statewide Game Dev Challenge kickoff March 10</a:t>
            </a:r>
            <a:endParaRPr lang="en-US" sz="600" dirty="0"/>
          </a:p>
          <a:p>
            <a:pPr fontAlgn="base"/>
            <a:r>
              <a:rPr lang="en-US" sz="600" dirty="0"/>
              <a:t>03/03/2017</a:t>
            </a:r>
            <a:r>
              <a:rPr lang="en-US" sz="600" dirty="0">
                <a:hlinkClick r:id="rId32"/>
              </a:rPr>
              <a:t> RIT student-created game competes in 2017 Intel University Games Showcase</a:t>
            </a:r>
            <a:endParaRPr lang="en-US" sz="600" dirty="0"/>
          </a:p>
          <a:p>
            <a:pPr fontAlgn="base"/>
            <a:r>
              <a:rPr lang="en-US" sz="600" dirty="0"/>
              <a:t>03/01/2017</a:t>
            </a:r>
            <a:r>
              <a:rPr lang="en-US" sz="600" dirty="0">
                <a:hlinkClick r:id="rId33"/>
              </a:rPr>
              <a:t> RIT student John Miller hopes to make an impact at national gaming conference</a:t>
            </a:r>
            <a:endParaRPr lang="en-US" sz="600" dirty="0"/>
          </a:p>
          <a:p>
            <a:pPr fontAlgn="base"/>
            <a:r>
              <a:rPr lang="en-US" sz="600" dirty="0"/>
              <a:t>02/20/2017</a:t>
            </a:r>
            <a:r>
              <a:rPr lang="en-US" sz="600" dirty="0">
                <a:hlinkClick r:id="rId34"/>
              </a:rPr>
              <a:t> RIT students, faculty head to California for annual Game Developers Conference</a:t>
            </a:r>
            <a:endParaRPr lang="en-US" sz="600" dirty="0"/>
          </a:p>
          <a:p>
            <a:pPr fontAlgn="base"/>
            <a:r>
              <a:rPr lang="en-US" sz="600" dirty="0"/>
              <a:t>12/19/2016</a:t>
            </a:r>
            <a:r>
              <a:rPr lang="en-US" sz="600" dirty="0">
                <a:hlinkClick r:id="rId35"/>
              </a:rPr>
              <a:t> RIT professor awarded NEH grant to enhance religious literacy through gaming</a:t>
            </a:r>
            <a:endParaRPr lang="en-US" sz="600" dirty="0"/>
          </a:p>
          <a:p>
            <a:pPr fontAlgn="base"/>
            <a:r>
              <a:rPr lang="en-US" sz="600" dirty="0"/>
              <a:t>12/12/2016</a:t>
            </a:r>
            <a:r>
              <a:rPr lang="en-US" sz="600" dirty="0">
                <a:hlinkClick r:id="rId36"/>
              </a:rPr>
              <a:t> RIT professor awarded NSF grant to benefit the next generation of games and learning scholars</a:t>
            </a:r>
            <a:endParaRPr lang="en-US" sz="600" dirty="0"/>
          </a:p>
          <a:p>
            <a:pPr fontAlgn="base"/>
            <a:r>
              <a:rPr lang="en-US" sz="600" dirty="0"/>
              <a:t>12/09/2016</a:t>
            </a:r>
            <a:r>
              <a:rPr lang="en-US" sz="600" dirty="0">
                <a:hlinkClick r:id="rId37"/>
              </a:rPr>
              <a:t> MAGIC Spell Studios celebrates official launch</a:t>
            </a:r>
            <a:endParaRPr lang="en-US" sz="600" dirty="0"/>
          </a:p>
          <a:p>
            <a:pPr fontAlgn="base"/>
            <a:r>
              <a:rPr lang="en-US" sz="600" dirty="0"/>
              <a:t>12/01/2016</a:t>
            </a:r>
            <a:r>
              <a:rPr lang="en-US" sz="600" dirty="0">
                <a:hlinkClick r:id="rId38"/>
              </a:rPr>
              <a:t> Top RIT News stories and videos for November 2016</a:t>
            </a:r>
            <a:endParaRPr lang="en-US" sz="600" dirty="0"/>
          </a:p>
          <a:p>
            <a:pPr fontAlgn="base"/>
            <a:r>
              <a:rPr lang="en-US" sz="600" dirty="0"/>
              <a:t>11/15/2016</a:t>
            </a:r>
            <a:r>
              <a:rPr lang="en-US" sz="600" dirty="0">
                <a:hlinkClick r:id="rId39"/>
              </a:rPr>
              <a:t> RIT officially launches MAGIC Spell Studios, aimed at convergence of digital media disciplines</a:t>
            </a:r>
            <a:endParaRPr lang="en-US" sz="600" dirty="0"/>
          </a:p>
          <a:p>
            <a:pPr fontAlgn="base"/>
            <a:r>
              <a:rPr lang="en-US" sz="600" dirty="0"/>
              <a:t>11/10/2016</a:t>
            </a:r>
            <a:r>
              <a:rPr lang="en-US" sz="600" dirty="0">
                <a:hlinkClick r:id="rId40"/>
              </a:rPr>
              <a:t> Local video game developers, entrepreneurs will speak on campus Nov. 14</a:t>
            </a:r>
            <a:endParaRPr lang="en-US" sz="600" dirty="0"/>
          </a:p>
          <a:p>
            <a:pPr fontAlgn="base"/>
            <a:r>
              <a:rPr lang="en-US" sz="600" dirty="0"/>
              <a:t>11/01/2016</a:t>
            </a:r>
            <a:r>
              <a:rPr lang="en-US" sz="600" dirty="0">
                <a:hlinkClick r:id="rId41"/>
              </a:rPr>
              <a:t> Rochester Philharmonic Orchestra partners with RIT, MAGIC Spell Studios for ‘Legend of Zelda’ performance Nov. 11</a:t>
            </a:r>
            <a:endParaRPr lang="en-US" sz="600" dirty="0"/>
          </a:p>
          <a:p>
            <a:pPr fontAlgn="base"/>
            <a:r>
              <a:rPr lang="en-US" sz="600" dirty="0"/>
              <a:t>09/15/2016</a:t>
            </a:r>
            <a:r>
              <a:rPr lang="en-US" sz="600" dirty="0">
                <a:hlinkClick r:id="rId42"/>
              </a:rPr>
              <a:t> Card game created by RIT students now licensed by Hasbro</a:t>
            </a:r>
            <a:endParaRPr lang="en-US" sz="600" dirty="0"/>
          </a:p>
          <a:p>
            <a:pPr fontAlgn="base"/>
            <a:r>
              <a:rPr lang="en-US" sz="600" dirty="0"/>
              <a:t>09/12/2016</a:t>
            </a:r>
            <a:r>
              <a:rPr lang="en-US" sz="600" dirty="0">
                <a:hlinkClick r:id="rId43"/>
              </a:rPr>
              <a:t> RIT’s MAGIC speaker series kicks off 2016-2017 season on Sept. 16</a:t>
            </a:r>
            <a:endParaRPr lang="en-US" sz="600" dirty="0"/>
          </a:p>
          <a:p>
            <a:pPr fontAlgn="base"/>
            <a:r>
              <a:rPr lang="en-US" sz="600" dirty="0"/>
              <a:t>08/29/2016</a:t>
            </a:r>
            <a:r>
              <a:rPr lang="en-US" sz="600" dirty="0">
                <a:hlinkClick r:id="rId44"/>
              </a:rPr>
              <a:t> RIT to become first university to publish video game on Xbox One platform</a:t>
            </a:r>
            <a:endParaRPr lang="en-US" sz="600" dirty="0"/>
          </a:p>
          <a:p>
            <a:pPr fontAlgn="base"/>
            <a:r>
              <a:rPr lang="en-US" sz="600" dirty="0"/>
              <a:t>08/26/2016</a:t>
            </a:r>
            <a:r>
              <a:rPr lang="en-US" sz="600" dirty="0">
                <a:hlinkClick r:id="rId45"/>
              </a:rPr>
              <a:t> Top RIT News stories and videos from summer 2016</a:t>
            </a:r>
            <a:endParaRPr lang="en-US" sz="600" dirty="0"/>
          </a:p>
          <a:p>
            <a:pPr fontAlgn="base"/>
            <a:r>
              <a:rPr lang="en-US" sz="600" dirty="0"/>
              <a:t>08/17/2016</a:t>
            </a:r>
            <a:r>
              <a:rPr lang="en-US" sz="600" dirty="0">
                <a:hlinkClick r:id="rId46"/>
              </a:rPr>
              <a:t> MAGIC’s trustee-funded Co-Up program wraps up with second successful year</a:t>
            </a:r>
            <a:endParaRPr lang="en-US" sz="600" dirty="0"/>
          </a:p>
          <a:p>
            <a:pPr fontAlgn="base"/>
            <a:r>
              <a:rPr lang="en-US" sz="600" dirty="0"/>
              <a:t>08/17/2016</a:t>
            </a:r>
            <a:r>
              <a:rPr lang="en-US" sz="600" dirty="0">
                <a:hlinkClick r:id="rId47"/>
              </a:rPr>
              <a:t> An Innovation Ecosystem</a:t>
            </a:r>
            <a:endParaRPr lang="en-US" sz="600" dirty="0"/>
          </a:p>
          <a:p>
            <a:pPr fontAlgn="base"/>
            <a:r>
              <a:rPr lang="en-US" sz="600" dirty="0"/>
              <a:t>08/02/2016</a:t>
            </a:r>
            <a:r>
              <a:rPr lang="en-US" sz="600" dirty="0">
                <a:hlinkClick r:id="rId48"/>
              </a:rPr>
              <a:t> We’ve Got the Next Big Idea</a:t>
            </a:r>
            <a:endParaRPr lang="en-US" sz="600" dirty="0"/>
          </a:p>
          <a:p>
            <a:pPr fontAlgn="base"/>
            <a:r>
              <a:rPr lang="en-US" sz="600" dirty="0"/>
              <a:t>06/17/2016</a:t>
            </a:r>
            <a:r>
              <a:rPr lang="en-US" sz="600" dirty="0">
                <a:hlinkClick r:id="rId49"/>
              </a:rPr>
              <a:t> RIT’s Dan Schneiderman represents New York state at White House ‘makers’ event</a:t>
            </a:r>
            <a:endParaRPr lang="en-US" sz="600" dirty="0"/>
          </a:p>
          <a:p>
            <a:pPr fontAlgn="base"/>
            <a:r>
              <a:rPr lang="en-US" sz="600" dirty="0"/>
              <a:t>04/29/2016</a:t>
            </a:r>
            <a:r>
              <a:rPr lang="en-US" sz="600" dirty="0">
                <a:hlinkClick r:id="rId50"/>
              </a:rPr>
              <a:t> Imagine RIT exhibit allows visitors to ‘delve into dungeons’</a:t>
            </a:r>
            <a:endParaRPr lang="en-US" sz="600" dirty="0"/>
          </a:p>
          <a:p>
            <a:pPr fontAlgn="base"/>
            <a:r>
              <a:rPr lang="en-US" sz="600" dirty="0"/>
              <a:t>04/27/2016</a:t>
            </a:r>
            <a:r>
              <a:rPr lang="en-US" sz="600" dirty="0">
                <a:hlinkClick r:id="rId51"/>
              </a:rPr>
              <a:t> Three video games with ties to RIT featured at PAX East Indie showcase</a:t>
            </a:r>
            <a:endParaRPr lang="en-US" sz="600" dirty="0"/>
          </a:p>
          <a:p>
            <a:pPr fontAlgn="base"/>
            <a:r>
              <a:rPr lang="en-US" sz="700" dirty="0"/>
              <a:t>04/21/2016</a:t>
            </a:r>
            <a:r>
              <a:rPr lang="en-US" sz="700" dirty="0">
                <a:hlinkClick r:id="rId52"/>
              </a:rPr>
              <a:t> RIT is local site for 2016 International NASA Space Apps Challenge, April 23–24</a:t>
            </a:r>
            <a:endParaRPr lang="en-US" sz="700" dirty="0"/>
          </a:p>
          <a:p>
            <a:pPr fontAlgn="base"/>
            <a:r>
              <a:rPr lang="en-US" sz="700" dirty="0"/>
              <a:t>04/07/2016</a:t>
            </a:r>
            <a:r>
              <a:rPr lang="en-US" sz="700" dirty="0">
                <a:hlinkClick r:id="rId53"/>
              </a:rPr>
              <a:t> 2016 Imagine RIT set for May 7</a:t>
            </a:r>
            <a:endParaRPr lang="en-US" sz="700" dirty="0"/>
          </a:p>
          <a:p>
            <a:pPr fontAlgn="base"/>
            <a:r>
              <a:rPr lang="en-US" sz="700" dirty="0"/>
              <a:t>03/18/2016</a:t>
            </a:r>
            <a:r>
              <a:rPr lang="en-US" sz="700" dirty="0">
                <a:hlinkClick r:id="rId54"/>
              </a:rPr>
              <a:t> RIT takes third place in Best Visual Quality in 2016 Intel University Games Showcase</a:t>
            </a:r>
            <a:endParaRPr lang="en-US" sz="700" dirty="0"/>
          </a:p>
          <a:p>
            <a:pPr fontAlgn="base"/>
            <a:r>
              <a:rPr lang="en-US" sz="700" dirty="0"/>
              <a:t>03/17/2016</a:t>
            </a:r>
            <a:r>
              <a:rPr lang="en-US" sz="700" dirty="0">
                <a:hlinkClick r:id="rId55"/>
              </a:rPr>
              <a:t> RIT’s MAGIC Spell Studios joins forces with virtual reality giant, videogame developer </a:t>
            </a:r>
            <a:r>
              <a:rPr lang="en-US" sz="700" dirty="0" err="1">
                <a:hlinkClick r:id="rId55"/>
              </a:rPr>
              <a:t>Crytek</a:t>
            </a:r>
            <a:endParaRPr lang="en-US" sz="700" dirty="0"/>
          </a:p>
          <a:p>
            <a:pPr fontAlgn="base"/>
            <a:endParaRPr lang="en-US" sz="800" dirty="0"/>
          </a:p>
          <a:p>
            <a:pPr fontAlgn="base"/>
            <a:endParaRPr lang="en-US" sz="800" dirty="0"/>
          </a:p>
        </p:txBody>
      </p:sp>
      <p:sp>
        <p:nvSpPr>
          <p:cNvPr id="6" name="Rectangle 5"/>
          <p:cNvSpPr/>
          <p:nvPr/>
        </p:nvSpPr>
        <p:spPr>
          <a:xfrm>
            <a:off x="4793776" y="0"/>
            <a:ext cx="2514600" cy="6278642"/>
          </a:xfrm>
          <a:prstGeom prst="rect">
            <a:avLst/>
          </a:prstGeom>
        </p:spPr>
        <p:txBody>
          <a:bodyPr wrap="square">
            <a:spAutoFit/>
          </a:bodyPr>
          <a:lstStyle/>
          <a:p>
            <a:pPr fontAlgn="base"/>
            <a:r>
              <a:rPr lang="en-US" sz="600" dirty="0"/>
              <a:t>03/15/2016</a:t>
            </a:r>
            <a:r>
              <a:rPr lang="en-US" sz="600" dirty="0">
                <a:hlinkClick r:id="rId56"/>
              </a:rPr>
              <a:t> RIT student earns Intel Award for female, underrepresented game design students at international Game Developers Conference</a:t>
            </a:r>
            <a:endParaRPr lang="en-US" sz="600" dirty="0"/>
          </a:p>
          <a:p>
            <a:pPr fontAlgn="base"/>
            <a:r>
              <a:rPr lang="en-US" sz="600" dirty="0"/>
              <a:t>03/15/2016</a:t>
            </a:r>
            <a:r>
              <a:rPr lang="en-US" sz="600" dirty="0">
                <a:hlinkClick r:id="rId57"/>
              </a:rPr>
              <a:t> Princeton Review Ranks RIT as a top video-game design school</a:t>
            </a:r>
            <a:endParaRPr lang="en-US" sz="600" dirty="0"/>
          </a:p>
          <a:p>
            <a:pPr fontAlgn="base"/>
            <a:r>
              <a:rPr lang="en-US" sz="600" dirty="0"/>
              <a:t>03/14/2016</a:t>
            </a:r>
            <a:r>
              <a:rPr lang="en-US" sz="600" dirty="0">
                <a:hlinkClick r:id="rId58"/>
              </a:rPr>
              <a:t> RIT students, faculty head to California for annual Game Developers Conference</a:t>
            </a:r>
            <a:endParaRPr lang="en-US" sz="600" dirty="0"/>
          </a:p>
          <a:p>
            <a:pPr fontAlgn="base"/>
            <a:r>
              <a:rPr lang="en-US" sz="600" dirty="0"/>
              <a:t>02/22/2016</a:t>
            </a:r>
            <a:r>
              <a:rPr lang="en-US" sz="600" dirty="0">
                <a:hlinkClick r:id="rId59"/>
              </a:rPr>
              <a:t> RIT hosts all-women hackathon Feb. 27 and 28</a:t>
            </a:r>
            <a:endParaRPr lang="en-US" sz="600" dirty="0"/>
          </a:p>
          <a:p>
            <a:pPr fontAlgn="base"/>
            <a:r>
              <a:rPr lang="en-US" sz="600" dirty="0"/>
              <a:t>02/15/2016</a:t>
            </a:r>
            <a:r>
              <a:rPr lang="en-US" sz="600" dirty="0">
                <a:hlinkClick r:id="rId60"/>
              </a:rPr>
              <a:t> RIT MAGIC Center kicks off spring speaker series with privacy expert Feb. 18</a:t>
            </a:r>
            <a:endParaRPr lang="en-US" sz="600" dirty="0"/>
          </a:p>
          <a:p>
            <a:pPr fontAlgn="base"/>
            <a:r>
              <a:rPr lang="en-US" sz="600" dirty="0"/>
              <a:t>02/04/2016</a:t>
            </a:r>
            <a:r>
              <a:rPr lang="en-US" sz="600" dirty="0">
                <a:hlinkClick r:id="rId61"/>
              </a:rPr>
              <a:t> Electronic Gaming Society president prepares for Fusion Fest 2016</a:t>
            </a:r>
            <a:endParaRPr lang="en-US" sz="600" dirty="0"/>
          </a:p>
          <a:p>
            <a:pPr fontAlgn="base"/>
            <a:r>
              <a:rPr lang="en-US" sz="600" dirty="0"/>
              <a:t>02/03/2016</a:t>
            </a:r>
            <a:r>
              <a:rPr lang="en-US" sz="600" dirty="0">
                <a:hlinkClick r:id="rId62"/>
              </a:rPr>
              <a:t> Gaming for good: RIT gamers host LAN party to support Cancer Wellness Connections, Feb. 5-6</a:t>
            </a:r>
            <a:endParaRPr lang="en-US" sz="600" dirty="0"/>
          </a:p>
          <a:p>
            <a:pPr fontAlgn="base"/>
            <a:r>
              <a:rPr lang="en-US" sz="600" dirty="0"/>
              <a:t>01/26/2016</a:t>
            </a:r>
            <a:r>
              <a:rPr lang="en-US" sz="600" dirty="0">
                <a:hlinkClick r:id="rId63"/>
              </a:rPr>
              <a:t> RIT named one of three Digital Gaming Hubs in New York state</a:t>
            </a:r>
            <a:endParaRPr lang="en-US" sz="600" dirty="0"/>
          </a:p>
          <a:p>
            <a:pPr fontAlgn="base"/>
            <a:r>
              <a:rPr lang="en-US" sz="600" dirty="0"/>
              <a:t>01/14/2016</a:t>
            </a:r>
            <a:r>
              <a:rPr lang="en-US" sz="600" dirty="0">
                <a:hlinkClick r:id="rId64"/>
              </a:rPr>
              <a:t> MAGIC Spell Studios video game to be displayed at Smithsonian ‘pop-up’ arcade Jan. 16</a:t>
            </a:r>
            <a:endParaRPr lang="en-US" sz="600" dirty="0"/>
          </a:p>
          <a:p>
            <a:pPr fontAlgn="base"/>
            <a:r>
              <a:rPr lang="en-US" sz="600" dirty="0"/>
              <a:t>12/11/2015</a:t>
            </a:r>
            <a:r>
              <a:rPr lang="en-US" sz="600" dirty="0">
                <a:hlinkClick r:id="rId65"/>
              </a:rPr>
              <a:t> RIT to host second annual Congressional App Challenge kick-off event Dec. 12</a:t>
            </a:r>
            <a:endParaRPr lang="en-US" sz="600" dirty="0"/>
          </a:p>
          <a:p>
            <a:pPr fontAlgn="base"/>
            <a:r>
              <a:rPr lang="en-US" sz="600" dirty="0"/>
              <a:t>12/10/2015</a:t>
            </a:r>
            <a:r>
              <a:rPr lang="en-US" sz="600" dirty="0">
                <a:hlinkClick r:id="rId66"/>
              </a:rPr>
              <a:t> MAGIC virtual reality lab will serve as a one-stop shop for interface development, enhancing user experience</a:t>
            </a:r>
            <a:endParaRPr lang="en-US" sz="600" dirty="0"/>
          </a:p>
          <a:p>
            <a:pPr fontAlgn="base"/>
            <a:r>
              <a:rPr lang="en-US" sz="600" dirty="0"/>
              <a:t>11/20/2015</a:t>
            </a:r>
            <a:r>
              <a:rPr lang="en-US" sz="600" dirty="0">
                <a:hlinkClick r:id="rId67"/>
              </a:rPr>
              <a:t> Merging art history with digital gaming</a:t>
            </a:r>
            <a:endParaRPr lang="en-US" sz="600" dirty="0"/>
          </a:p>
          <a:p>
            <a:pPr fontAlgn="base"/>
            <a:r>
              <a:rPr lang="en-US" sz="600" dirty="0"/>
              <a:t>11/04/2015</a:t>
            </a:r>
            <a:r>
              <a:rPr lang="en-US" sz="600" dirty="0">
                <a:hlinkClick r:id="rId68"/>
              </a:rPr>
              <a:t> RIT students vying for Hasbro top prize</a:t>
            </a:r>
            <a:endParaRPr lang="en-US" sz="600" dirty="0"/>
          </a:p>
          <a:p>
            <a:pPr fontAlgn="base"/>
            <a:r>
              <a:rPr lang="en-US" sz="600" dirty="0"/>
              <a:t>10/29/2015</a:t>
            </a:r>
            <a:r>
              <a:rPr lang="en-US" sz="600" dirty="0">
                <a:hlinkClick r:id="rId69"/>
              </a:rPr>
              <a:t> RIT MAGIC Center director briefs Congressional members on U.S. video game industry</a:t>
            </a:r>
            <a:endParaRPr lang="en-US" sz="600" dirty="0"/>
          </a:p>
          <a:p>
            <a:pPr fontAlgn="base"/>
            <a:r>
              <a:rPr lang="en-US" sz="600" dirty="0"/>
              <a:t>10/16/2015</a:t>
            </a:r>
            <a:r>
              <a:rPr lang="en-US" sz="600" dirty="0">
                <a:hlinkClick r:id="rId70"/>
              </a:rPr>
              <a:t> Noted jazz biographer to talk on former </a:t>
            </a:r>
            <a:r>
              <a:rPr lang="en-US" sz="600" dirty="0" err="1">
                <a:hlinkClick r:id="rId70"/>
              </a:rPr>
              <a:t>Rochesterian</a:t>
            </a:r>
            <a:r>
              <a:rPr lang="en-US" sz="600" dirty="0">
                <a:hlinkClick r:id="rId70"/>
              </a:rPr>
              <a:t> Pepper Adams</a:t>
            </a:r>
            <a:endParaRPr lang="en-US" sz="600" dirty="0"/>
          </a:p>
          <a:p>
            <a:pPr fontAlgn="base"/>
            <a:r>
              <a:rPr lang="en-US" sz="600" dirty="0"/>
              <a:t>10/13/2015</a:t>
            </a:r>
            <a:r>
              <a:rPr lang="en-US" sz="600" dirty="0">
                <a:hlinkClick r:id="rId71"/>
              </a:rPr>
              <a:t> RIT’s Center for MAGIC welcomes social-media etiquette expert Oct. 22</a:t>
            </a:r>
            <a:endParaRPr lang="en-US" sz="600" dirty="0"/>
          </a:p>
          <a:p>
            <a:pPr fontAlgn="base"/>
            <a:r>
              <a:rPr lang="en-US" sz="600" dirty="0"/>
              <a:t>09/23/2015</a:t>
            </a:r>
            <a:r>
              <a:rPr lang="en-US" sz="600" dirty="0">
                <a:hlinkClick r:id="rId72"/>
              </a:rPr>
              <a:t> Plans for RIT’s new film industry-standard sound stage begin to come into focus</a:t>
            </a:r>
            <a:endParaRPr lang="en-US" sz="600" dirty="0"/>
          </a:p>
          <a:p>
            <a:pPr fontAlgn="base"/>
            <a:r>
              <a:rPr lang="en-US" sz="600" dirty="0"/>
              <a:t>08/26/2015</a:t>
            </a:r>
            <a:r>
              <a:rPr lang="en-US" sz="600" dirty="0">
                <a:hlinkClick r:id="rId73"/>
              </a:rPr>
              <a:t> Top RIT News stories from the summer</a:t>
            </a:r>
            <a:endParaRPr lang="en-US" sz="600" dirty="0"/>
          </a:p>
          <a:p>
            <a:pPr fontAlgn="base"/>
            <a:r>
              <a:rPr lang="en-US" sz="600" dirty="0"/>
              <a:t>08/14/2015</a:t>
            </a:r>
            <a:r>
              <a:rPr lang="en-US" sz="600" dirty="0">
                <a:hlinkClick r:id="rId74"/>
              </a:rPr>
              <a:t> Co-op gets the MAGIC touch</a:t>
            </a:r>
            <a:endParaRPr lang="en-US" sz="600" dirty="0"/>
          </a:p>
          <a:p>
            <a:pPr fontAlgn="base"/>
            <a:r>
              <a:rPr lang="en-US" sz="600" dirty="0"/>
              <a:t>08/14/2015</a:t>
            </a:r>
            <a:r>
              <a:rPr lang="en-US" sz="600" dirty="0">
                <a:hlinkClick r:id="rId75"/>
              </a:rPr>
              <a:t> RIT announces investments in MAGIC Spell Studios, aimed at spurring growth of local digital media industry</a:t>
            </a:r>
            <a:endParaRPr lang="en-US" sz="600" dirty="0"/>
          </a:p>
          <a:p>
            <a:pPr fontAlgn="base"/>
            <a:r>
              <a:rPr lang="en-US" sz="600" dirty="0"/>
              <a:t>07/22/2015</a:t>
            </a:r>
            <a:r>
              <a:rPr lang="en-US" sz="600" dirty="0">
                <a:hlinkClick r:id="rId76"/>
              </a:rPr>
              <a:t> RIT’s Center for MAGIC develops new initiative to encourage student humanitarian work through technology</a:t>
            </a:r>
            <a:endParaRPr lang="en-US" sz="600" dirty="0"/>
          </a:p>
          <a:p>
            <a:pPr fontAlgn="base"/>
            <a:r>
              <a:rPr lang="en-US" sz="600" dirty="0"/>
              <a:t>07/20/2015</a:t>
            </a:r>
            <a:r>
              <a:rPr lang="en-US" sz="600" dirty="0">
                <a:hlinkClick r:id="rId77"/>
              </a:rPr>
              <a:t> Free and open source software culture at RIT continues to grow</a:t>
            </a:r>
            <a:endParaRPr lang="en-US" sz="600" dirty="0"/>
          </a:p>
          <a:p>
            <a:pPr fontAlgn="base"/>
            <a:r>
              <a:rPr lang="en-US" sz="600" dirty="0"/>
              <a:t>07/09/2015</a:t>
            </a:r>
            <a:r>
              <a:rPr lang="en-US" sz="600" dirty="0">
                <a:hlinkClick r:id="rId78"/>
              </a:rPr>
              <a:t> RIT announces investments in MAGIC Spell Studios, aimed at spurring growth of local digital media industry</a:t>
            </a:r>
            <a:endParaRPr lang="en-US" sz="600" dirty="0"/>
          </a:p>
          <a:p>
            <a:pPr fontAlgn="base"/>
            <a:r>
              <a:rPr lang="en-US" sz="600" dirty="0"/>
              <a:t>06/19/2015</a:t>
            </a:r>
            <a:r>
              <a:rPr lang="en-US" sz="600" dirty="0">
                <a:hlinkClick r:id="rId79"/>
              </a:rPr>
              <a:t> RIT recognized for public relations work at 2015 </a:t>
            </a:r>
            <a:r>
              <a:rPr lang="en-US" sz="600" dirty="0" err="1">
                <a:hlinkClick r:id="rId79"/>
              </a:rPr>
              <a:t>PRism</a:t>
            </a:r>
            <a:r>
              <a:rPr lang="en-US" sz="600" dirty="0">
                <a:hlinkClick r:id="rId79"/>
              </a:rPr>
              <a:t> Awards</a:t>
            </a:r>
            <a:endParaRPr lang="en-US" sz="600" dirty="0"/>
          </a:p>
          <a:p>
            <a:pPr fontAlgn="base"/>
            <a:r>
              <a:rPr lang="en-US" sz="600" dirty="0"/>
              <a:t>06/15/2015</a:t>
            </a:r>
            <a:r>
              <a:rPr lang="en-US" sz="600" dirty="0">
                <a:hlinkClick r:id="rId80"/>
              </a:rPr>
              <a:t> RIT selected to host New Media Consortium in June 2016</a:t>
            </a:r>
            <a:endParaRPr lang="en-US" sz="600" dirty="0"/>
          </a:p>
          <a:p>
            <a:pPr fontAlgn="base"/>
            <a:r>
              <a:rPr lang="en-US" sz="600" dirty="0"/>
              <a:t>06/03/2015</a:t>
            </a:r>
            <a:r>
              <a:rPr lang="en-US" sz="600" dirty="0">
                <a:hlinkClick r:id="rId81"/>
              </a:rPr>
              <a:t> Adobe sponsors new media senior projects for student designers and developers</a:t>
            </a:r>
            <a:endParaRPr lang="en-US" sz="600" dirty="0"/>
          </a:p>
          <a:p>
            <a:pPr fontAlgn="base"/>
            <a:r>
              <a:rPr lang="en-US" sz="600" dirty="0"/>
              <a:t>05/21/2015</a:t>
            </a:r>
            <a:r>
              <a:rPr lang="en-US" sz="600" dirty="0">
                <a:hlinkClick r:id="rId82"/>
              </a:rPr>
              <a:t> RIT center continues to make ‘MAGIC’</a:t>
            </a:r>
            <a:endParaRPr lang="en-US" sz="600" dirty="0"/>
          </a:p>
          <a:p>
            <a:pPr fontAlgn="base"/>
            <a:r>
              <a:rPr lang="en-US" sz="600" dirty="0"/>
              <a:t>04/30/2015</a:t>
            </a:r>
            <a:r>
              <a:rPr lang="en-US" sz="600" dirty="0">
                <a:hlinkClick r:id="rId83"/>
              </a:rPr>
              <a:t> RIT students create video game to help children learn to read</a:t>
            </a:r>
            <a:endParaRPr lang="en-US" sz="600" dirty="0"/>
          </a:p>
          <a:p>
            <a:pPr fontAlgn="base"/>
            <a:r>
              <a:rPr lang="en-US" sz="600" dirty="0"/>
              <a:t>04/24/2015</a:t>
            </a:r>
            <a:r>
              <a:rPr lang="en-US" sz="600" dirty="0">
                <a:hlinkClick r:id="rId84"/>
              </a:rPr>
              <a:t> RIT students take top prize in Microsoft’s U.S. Imagine Cup National Finals</a:t>
            </a:r>
            <a:endParaRPr lang="en-US" sz="600" dirty="0"/>
          </a:p>
          <a:p>
            <a:pPr fontAlgn="base"/>
            <a:r>
              <a:rPr lang="en-US" sz="600" dirty="0"/>
              <a:t>04/14/2015</a:t>
            </a:r>
            <a:r>
              <a:rPr lang="en-US" sz="600" dirty="0">
                <a:hlinkClick r:id="rId85"/>
              </a:rPr>
              <a:t> MAGIC Speaker Series welcomes three speakers in April to discuss digital culture</a:t>
            </a:r>
            <a:endParaRPr lang="en-US" sz="600" dirty="0"/>
          </a:p>
          <a:p>
            <a:pPr fontAlgn="base"/>
            <a:r>
              <a:rPr lang="en-US" sz="600" dirty="0"/>
              <a:t>04/03/2015</a:t>
            </a:r>
            <a:r>
              <a:rPr lang="en-US" sz="600" dirty="0">
                <a:hlinkClick r:id="rId86"/>
              </a:rPr>
              <a:t> The Harmonica and the Blues</a:t>
            </a:r>
            <a:endParaRPr lang="en-US" sz="600" dirty="0"/>
          </a:p>
          <a:p>
            <a:pPr fontAlgn="base"/>
            <a:r>
              <a:rPr lang="en-US" sz="600" dirty="0"/>
              <a:t>04/03/2015</a:t>
            </a:r>
            <a:r>
              <a:rPr lang="en-US" sz="600" dirty="0">
                <a:hlinkClick r:id="rId87"/>
              </a:rPr>
              <a:t> Student-created video game selected for international exhibit</a:t>
            </a:r>
            <a:endParaRPr lang="en-US" sz="600" dirty="0"/>
          </a:p>
          <a:p>
            <a:pPr fontAlgn="base"/>
            <a:r>
              <a:rPr lang="en-US" sz="600" dirty="0"/>
              <a:t>03/24/2015</a:t>
            </a:r>
            <a:r>
              <a:rPr lang="en-US" sz="600" dirty="0">
                <a:hlinkClick r:id="rId88"/>
              </a:rPr>
              <a:t> RIT’s video game design programs jump in Princeton Review rankings</a:t>
            </a:r>
            <a:endParaRPr lang="en-US" sz="600" dirty="0"/>
          </a:p>
          <a:p>
            <a:pPr fontAlgn="base"/>
            <a:r>
              <a:rPr lang="en-US" sz="600" dirty="0"/>
              <a:t>03/17/2015</a:t>
            </a:r>
            <a:r>
              <a:rPr lang="en-US" sz="600" dirty="0">
                <a:hlinkClick r:id="rId89"/>
              </a:rPr>
              <a:t> RIT gamers support Cancer Wellness Connections through LAN party March 20</a:t>
            </a:r>
            <a:endParaRPr lang="en-US" sz="600" dirty="0"/>
          </a:p>
          <a:p>
            <a:pPr fontAlgn="base"/>
            <a:r>
              <a:rPr lang="en-US" sz="600" dirty="0"/>
              <a:t>03/06/2015</a:t>
            </a:r>
            <a:r>
              <a:rPr lang="en-US" sz="600" dirty="0">
                <a:hlinkClick r:id="rId90"/>
              </a:rPr>
              <a:t> RIT students take top award in Intel University Games Showcase</a:t>
            </a:r>
            <a:endParaRPr lang="en-US" sz="600" dirty="0"/>
          </a:p>
          <a:p>
            <a:pPr fontAlgn="base"/>
            <a:r>
              <a:rPr lang="en-US" sz="600" dirty="0"/>
              <a:t>03/04/2015</a:t>
            </a:r>
            <a:r>
              <a:rPr lang="en-US" sz="600" dirty="0">
                <a:hlinkClick r:id="rId91"/>
              </a:rPr>
              <a:t> Class of RIT students develop and publish </a:t>
            </a:r>
            <a:r>
              <a:rPr lang="en-US" sz="600" dirty="0" err="1">
                <a:hlinkClick r:id="rId91"/>
              </a:rPr>
              <a:t>Splattershmup</a:t>
            </a:r>
            <a:r>
              <a:rPr lang="en-US" sz="600" dirty="0">
                <a:hlinkClick r:id="rId91"/>
              </a:rPr>
              <a:t> video game</a:t>
            </a:r>
            <a:endParaRPr lang="en-US" sz="600" dirty="0"/>
          </a:p>
          <a:p>
            <a:pPr fontAlgn="base"/>
            <a:endParaRPr lang="en-US" sz="600" dirty="0"/>
          </a:p>
        </p:txBody>
      </p:sp>
      <p:sp>
        <p:nvSpPr>
          <p:cNvPr id="7" name="Rectangle 6"/>
          <p:cNvSpPr/>
          <p:nvPr/>
        </p:nvSpPr>
        <p:spPr>
          <a:xfrm>
            <a:off x="7086600" y="0"/>
            <a:ext cx="2514600" cy="6278642"/>
          </a:xfrm>
          <a:prstGeom prst="rect">
            <a:avLst/>
          </a:prstGeom>
        </p:spPr>
        <p:txBody>
          <a:bodyPr wrap="square">
            <a:spAutoFit/>
          </a:bodyPr>
          <a:lstStyle/>
          <a:p>
            <a:pPr fontAlgn="base"/>
            <a:r>
              <a:rPr lang="en-US" sz="600" dirty="0"/>
              <a:t>03/03/2015</a:t>
            </a:r>
            <a:r>
              <a:rPr lang="en-US" sz="600" dirty="0">
                <a:hlinkClick r:id="rId92"/>
              </a:rPr>
              <a:t> Top RIT News stories and videos for February 2015</a:t>
            </a:r>
            <a:endParaRPr lang="en-US" sz="600" dirty="0"/>
          </a:p>
          <a:p>
            <a:pPr fontAlgn="base"/>
            <a:r>
              <a:rPr lang="en-US" sz="600" dirty="0"/>
              <a:t>03/02/2015</a:t>
            </a:r>
            <a:r>
              <a:rPr lang="en-US" sz="600" dirty="0">
                <a:hlinkClick r:id="rId93"/>
              </a:rPr>
              <a:t> RIT students California-bound for Game Developers Conference</a:t>
            </a:r>
            <a:endParaRPr lang="en-US" sz="600" dirty="0"/>
          </a:p>
          <a:p>
            <a:pPr fontAlgn="base"/>
            <a:r>
              <a:rPr lang="en-US" sz="600" dirty="0"/>
              <a:t>02/12/2015</a:t>
            </a:r>
            <a:r>
              <a:rPr lang="en-US" sz="600" dirty="0">
                <a:hlinkClick r:id="rId94"/>
              </a:rPr>
              <a:t> RIT MAGIC Center publishes student video game on Steam for the first time</a:t>
            </a:r>
            <a:endParaRPr lang="en-US" sz="600" dirty="0"/>
          </a:p>
          <a:p>
            <a:pPr fontAlgn="base"/>
            <a:r>
              <a:rPr lang="en-US" sz="600" dirty="0"/>
              <a:t>02/03/2015</a:t>
            </a:r>
            <a:r>
              <a:rPr lang="en-US" sz="600" dirty="0">
                <a:hlinkClick r:id="rId95"/>
              </a:rPr>
              <a:t> Top RIT News stories and videos for January 2015</a:t>
            </a:r>
            <a:endParaRPr lang="en-US" sz="600" dirty="0"/>
          </a:p>
          <a:p>
            <a:pPr fontAlgn="base"/>
            <a:r>
              <a:rPr lang="en-US" sz="600" dirty="0"/>
              <a:t>02/02/2015</a:t>
            </a:r>
            <a:r>
              <a:rPr lang="en-US" sz="600" dirty="0">
                <a:hlinkClick r:id="rId96"/>
              </a:rPr>
              <a:t> MAGIC Speaker Series looks to spark ideas about digital culture at RIT</a:t>
            </a:r>
            <a:endParaRPr lang="en-US" sz="600" dirty="0"/>
          </a:p>
          <a:p>
            <a:pPr fontAlgn="base"/>
            <a:r>
              <a:rPr lang="en-US" sz="600" dirty="0"/>
              <a:t>01/07/2015</a:t>
            </a:r>
            <a:r>
              <a:rPr lang="en-US" sz="600" dirty="0">
                <a:hlinkClick r:id="rId97"/>
              </a:rPr>
              <a:t> Top RIT News stories and videos for 2014</a:t>
            </a:r>
            <a:endParaRPr lang="en-US" sz="600" dirty="0"/>
          </a:p>
          <a:p>
            <a:pPr fontAlgn="base"/>
            <a:r>
              <a:rPr lang="en-US" sz="600" dirty="0"/>
              <a:t>01/07/2015</a:t>
            </a:r>
            <a:r>
              <a:rPr lang="en-US" sz="600" dirty="0">
                <a:hlinkClick r:id="rId98"/>
              </a:rPr>
              <a:t> Top RIT News stories and videos for December 2014</a:t>
            </a:r>
            <a:endParaRPr lang="en-US" sz="600" dirty="0"/>
          </a:p>
          <a:p>
            <a:pPr fontAlgn="base"/>
            <a:r>
              <a:rPr lang="en-US" sz="600" dirty="0"/>
              <a:t>12/17/2014</a:t>
            </a:r>
            <a:r>
              <a:rPr lang="en-US" sz="600" dirty="0">
                <a:hlinkClick r:id="rId99"/>
              </a:rPr>
              <a:t> RIT featured in Google’s Year in Search 2014 video</a:t>
            </a:r>
            <a:endParaRPr lang="en-US" sz="600" dirty="0"/>
          </a:p>
          <a:p>
            <a:pPr fontAlgn="base"/>
            <a:r>
              <a:rPr lang="en-US" sz="600" dirty="0"/>
              <a:t>12/16/2014</a:t>
            </a:r>
            <a:r>
              <a:rPr lang="en-US" sz="600" dirty="0">
                <a:hlinkClick r:id="rId100"/>
              </a:rPr>
              <a:t> Jewish Play Project explores relationship between Jewish creators and the play industries</a:t>
            </a:r>
            <a:endParaRPr lang="en-US" sz="600" dirty="0"/>
          </a:p>
          <a:p>
            <a:pPr fontAlgn="base"/>
            <a:r>
              <a:rPr lang="en-US" sz="600" dirty="0"/>
              <a:t>12/11/2014</a:t>
            </a:r>
            <a:r>
              <a:rPr lang="en-US" sz="600" dirty="0">
                <a:hlinkClick r:id="rId101"/>
              </a:rPr>
              <a:t> RIT project wins funding in NYS Regional Economic Development Councils competition</a:t>
            </a:r>
            <a:endParaRPr lang="en-US" sz="600" dirty="0"/>
          </a:p>
          <a:p>
            <a:pPr fontAlgn="base"/>
            <a:r>
              <a:rPr lang="en-US" sz="600" dirty="0"/>
              <a:t>12/01/2014</a:t>
            </a:r>
            <a:r>
              <a:rPr lang="en-US" sz="600" dirty="0">
                <a:hlinkClick r:id="rId102"/>
              </a:rPr>
              <a:t> Top RIT News stories and videos for November 2014</a:t>
            </a:r>
            <a:endParaRPr lang="en-US" sz="600" dirty="0"/>
          </a:p>
          <a:p>
            <a:pPr fontAlgn="base"/>
            <a:r>
              <a:rPr lang="en-US" sz="600" dirty="0"/>
              <a:t>11/18/2014</a:t>
            </a:r>
            <a:r>
              <a:rPr lang="en-US" sz="600" dirty="0">
                <a:hlinkClick r:id="rId103"/>
              </a:rPr>
              <a:t> Girl Develop It aims to bridge gender gap in tech fields</a:t>
            </a:r>
            <a:endParaRPr lang="en-US" sz="600" dirty="0"/>
          </a:p>
          <a:p>
            <a:pPr fontAlgn="base"/>
            <a:r>
              <a:rPr lang="en-US" sz="600" dirty="0"/>
              <a:t>11/18/2014</a:t>
            </a:r>
            <a:r>
              <a:rPr lang="en-US" sz="600" dirty="0">
                <a:hlinkClick r:id="rId104"/>
              </a:rPr>
              <a:t> The science behind 3D-printed prostheses</a:t>
            </a:r>
            <a:endParaRPr lang="en-US" sz="600" dirty="0"/>
          </a:p>
          <a:p>
            <a:pPr fontAlgn="base"/>
            <a:r>
              <a:rPr lang="en-US" sz="600" dirty="0"/>
              <a:t>11/18/2014</a:t>
            </a:r>
            <a:r>
              <a:rPr lang="en-US" sz="600" dirty="0">
                <a:hlinkClick r:id="rId105"/>
              </a:rPr>
              <a:t> A new hand for Lucas</a:t>
            </a:r>
            <a:endParaRPr lang="en-US" sz="600" dirty="0"/>
          </a:p>
          <a:p>
            <a:pPr fontAlgn="base"/>
            <a:r>
              <a:rPr lang="en-US" sz="600" dirty="0"/>
              <a:t>11/11/2014</a:t>
            </a:r>
            <a:r>
              <a:rPr lang="en-US" sz="600" dirty="0">
                <a:hlinkClick r:id="rId106"/>
              </a:rPr>
              <a:t> MAGIC Speaker Series looks to spark ideas about digital culture at RIT</a:t>
            </a:r>
            <a:endParaRPr lang="en-US" sz="600" dirty="0"/>
          </a:p>
          <a:p>
            <a:pPr fontAlgn="base"/>
            <a:r>
              <a:rPr lang="en-US" sz="600" dirty="0"/>
              <a:t>10/02/2014</a:t>
            </a:r>
            <a:r>
              <a:rPr lang="en-US" sz="600" dirty="0">
                <a:hlinkClick r:id="rId107"/>
              </a:rPr>
              <a:t> Top RIT News stories and videos for September 2014</a:t>
            </a:r>
            <a:endParaRPr lang="en-US" sz="600" dirty="0"/>
          </a:p>
          <a:p>
            <a:pPr fontAlgn="base"/>
            <a:r>
              <a:rPr lang="en-US" sz="600" dirty="0"/>
              <a:t>09/29/2014</a:t>
            </a:r>
            <a:r>
              <a:rPr lang="en-US" sz="600" dirty="0">
                <a:hlinkClick r:id="rId108"/>
              </a:rPr>
              <a:t> RIT takes part in national conference devoted to inexpensive 3D-printed prosthetic devices</a:t>
            </a:r>
            <a:endParaRPr lang="en-US" sz="600" dirty="0"/>
          </a:p>
          <a:p>
            <a:pPr fontAlgn="base"/>
            <a:r>
              <a:rPr lang="en-US" sz="600" dirty="0"/>
              <a:t>09/22/2014</a:t>
            </a:r>
            <a:r>
              <a:rPr lang="en-US" sz="600" dirty="0">
                <a:hlinkClick r:id="rId109"/>
              </a:rPr>
              <a:t> National conference to focus on work begun at RIT</a:t>
            </a:r>
            <a:endParaRPr lang="en-US" sz="600" dirty="0"/>
          </a:p>
          <a:p>
            <a:pPr fontAlgn="base"/>
            <a:r>
              <a:rPr lang="en-US" sz="600" dirty="0"/>
              <a:t>09/16/2014</a:t>
            </a:r>
            <a:r>
              <a:rPr lang="en-US" sz="600" dirty="0">
                <a:hlinkClick r:id="rId110"/>
              </a:rPr>
              <a:t> RIT hosts 2014 Software Freedom Day Rochester Sept. 20–21</a:t>
            </a:r>
            <a:endParaRPr lang="en-US" sz="600" dirty="0"/>
          </a:p>
          <a:p>
            <a:pPr fontAlgn="base"/>
            <a:r>
              <a:rPr lang="en-US" sz="600" dirty="0"/>
              <a:t>08/05/2014</a:t>
            </a:r>
            <a:r>
              <a:rPr lang="en-US" sz="600" dirty="0">
                <a:hlinkClick r:id="rId111"/>
              </a:rPr>
              <a:t> Hackathons help students get jobs, make a difference</a:t>
            </a:r>
            <a:endParaRPr lang="en-US" sz="600" dirty="0"/>
          </a:p>
          <a:p>
            <a:pPr fontAlgn="base"/>
            <a:r>
              <a:rPr lang="en-US" sz="600" dirty="0"/>
              <a:t>07/28/2014</a:t>
            </a:r>
            <a:r>
              <a:rPr lang="en-US" sz="600" dirty="0">
                <a:hlinkClick r:id="rId112"/>
              </a:rPr>
              <a:t> U.S. Assistant Secretary of Commerce tours RIT to review federal investments</a:t>
            </a:r>
            <a:endParaRPr lang="en-US" sz="600" dirty="0"/>
          </a:p>
          <a:p>
            <a:pPr fontAlgn="base"/>
            <a:r>
              <a:rPr lang="en-US" sz="600" dirty="0"/>
              <a:t>07/08/2014</a:t>
            </a:r>
            <a:r>
              <a:rPr lang="en-US" sz="600" dirty="0">
                <a:hlinkClick r:id="rId113"/>
              </a:rPr>
              <a:t> RIT students study abroad to explore video game industry in Germany</a:t>
            </a:r>
            <a:endParaRPr lang="en-US" sz="600" dirty="0"/>
          </a:p>
          <a:p>
            <a:pPr fontAlgn="base"/>
            <a:r>
              <a:rPr lang="en-US" sz="600" dirty="0"/>
              <a:t>07/01/2014</a:t>
            </a:r>
            <a:r>
              <a:rPr lang="en-US" sz="600" dirty="0">
                <a:hlinkClick r:id="rId114"/>
              </a:rPr>
              <a:t> RIT joins top game design programs in founding Higher Education Video Game Alliance</a:t>
            </a:r>
            <a:endParaRPr lang="en-US" sz="600" dirty="0"/>
          </a:p>
          <a:p>
            <a:pPr fontAlgn="base"/>
            <a:r>
              <a:rPr lang="en-US" sz="600" dirty="0"/>
              <a:t>06/23/2014</a:t>
            </a:r>
            <a:r>
              <a:rPr lang="en-US" sz="600" dirty="0">
                <a:hlinkClick r:id="rId115"/>
              </a:rPr>
              <a:t> RIT professor receives Fulbright Grant to develop game design minor in Croatia</a:t>
            </a:r>
            <a:endParaRPr lang="en-US" sz="600" dirty="0"/>
          </a:p>
          <a:p>
            <a:pPr fontAlgn="base"/>
            <a:r>
              <a:rPr lang="en-US" sz="600" dirty="0"/>
              <a:t>05/26/2014</a:t>
            </a:r>
            <a:r>
              <a:rPr lang="en-US" sz="600" dirty="0">
                <a:hlinkClick r:id="rId116"/>
              </a:rPr>
              <a:t> RIT receives $300,000 NSF Innovation Corps Sites grant to advance commercialization</a:t>
            </a:r>
            <a:endParaRPr lang="en-US" sz="600" dirty="0"/>
          </a:p>
          <a:p>
            <a:pPr fontAlgn="base"/>
            <a:r>
              <a:rPr lang="en-US" sz="600" dirty="0"/>
              <a:t>05/14/2014</a:t>
            </a:r>
            <a:r>
              <a:rPr lang="en-US" sz="600" dirty="0">
                <a:hlinkClick r:id="rId117"/>
              </a:rPr>
              <a:t> RIT students, alumni and staff among winners of 2014 AT&amp;T Rochester Civic App Challenge</a:t>
            </a:r>
            <a:endParaRPr lang="en-US" sz="600" dirty="0"/>
          </a:p>
          <a:p>
            <a:pPr fontAlgn="base"/>
            <a:r>
              <a:rPr lang="en-US" sz="600" dirty="0"/>
              <a:t>04/25/2014</a:t>
            </a:r>
            <a:r>
              <a:rPr lang="en-US" sz="600" dirty="0">
                <a:hlinkClick r:id="rId118"/>
              </a:rPr>
              <a:t> Adobe Vice President of Experience Design and Creativity to attend Imagine RIT May 3</a:t>
            </a:r>
            <a:endParaRPr lang="en-US" sz="600" dirty="0"/>
          </a:p>
          <a:p>
            <a:pPr fontAlgn="base"/>
            <a:r>
              <a:rPr lang="en-US" sz="600" dirty="0"/>
              <a:t>04/03/2014</a:t>
            </a:r>
            <a:r>
              <a:rPr lang="en-US" sz="600" dirty="0">
                <a:hlinkClick r:id="rId119"/>
              </a:rPr>
              <a:t> App contest encourages community involvement</a:t>
            </a:r>
            <a:endParaRPr lang="en-US" sz="600" dirty="0"/>
          </a:p>
          <a:p>
            <a:pPr fontAlgn="base"/>
            <a:r>
              <a:rPr lang="en-US" sz="600" dirty="0"/>
              <a:t>04/01/2014</a:t>
            </a:r>
            <a:r>
              <a:rPr lang="en-US" sz="600" dirty="0">
                <a:hlinkClick r:id="rId120"/>
              </a:rPr>
              <a:t> Top RIT News Stories and Videos for March 2014</a:t>
            </a:r>
            <a:endParaRPr lang="en-US" sz="600" dirty="0"/>
          </a:p>
          <a:p>
            <a:pPr fontAlgn="base"/>
            <a:r>
              <a:rPr lang="en-US" sz="600" dirty="0"/>
              <a:t>03/17/2014</a:t>
            </a:r>
            <a:r>
              <a:rPr lang="en-US" sz="600" dirty="0">
                <a:hlinkClick r:id="rId121"/>
              </a:rPr>
              <a:t> MAGIC Speaker Series explores individual privacy on social networks March 19</a:t>
            </a:r>
            <a:endParaRPr lang="en-US" sz="600" dirty="0"/>
          </a:p>
          <a:p>
            <a:pPr fontAlgn="base"/>
            <a:r>
              <a:rPr lang="en-US" sz="600" dirty="0"/>
              <a:t>03/14/2014</a:t>
            </a:r>
            <a:r>
              <a:rPr lang="en-US" sz="600" dirty="0">
                <a:hlinkClick r:id="rId122"/>
              </a:rPr>
              <a:t> Unconference for Rochester area K-12 educators looks to discuss digital media in education</a:t>
            </a:r>
            <a:endParaRPr lang="en-US" sz="600" dirty="0"/>
          </a:p>
          <a:p>
            <a:pPr fontAlgn="base"/>
            <a:r>
              <a:rPr lang="en-US" sz="600" dirty="0"/>
              <a:t>03/11/2014</a:t>
            </a:r>
            <a:r>
              <a:rPr lang="en-US" sz="600" dirty="0">
                <a:hlinkClick r:id="rId123"/>
              </a:rPr>
              <a:t> Princeton Review Ranks RIT as a top video-game design school</a:t>
            </a:r>
            <a:endParaRPr lang="en-US" sz="600" dirty="0"/>
          </a:p>
          <a:p>
            <a:pPr fontAlgn="base"/>
            <a:r>
              <a:rPr lang="en-US" sz="600" dirty="0"/>
              <a:t>03/06/2014</a:t>
            </a:r>
            <a:r>
              <a:rPr lang="en-US" sz="600" dirty="0">
                <a:hlinkClick r:id="rId124"/>
              </a:rPr>
              <a:t> RIT launches nation’s first minor in free and open source software and free culture</a:t>
            </a:r>
            <a:endParaRPr lang="en-US" sz="600" dirty="0"/>
          </a:p>
          <a:p>
            <a:pPr fontAlgn="base"/>
            <a:r>
              <a:rPr lang="en-US" sz="600" dirty="0"/>
              <a:t>02/24/2014</a:t>
            </a:r>
            <a:r>
              <a:rPr lang="en-US" sz="600" dirty="0">
                <a:hlinkClick r:id="rId125"/>
              </a:rPr>
              <a:t> Online community of makers creates and improves 3D printed prosthetics for those in need</a:t>
            </a:r>
            <a:endParaRPr lang="en-US" sz="600" dirty="0"/>
          </a:p>
          <a:p>
            <a:pPr fontAlgn="base"/>
            <a:r>
              <a:rPr lang="en-US" sz="600" dirty="0"/>
              <a:t>02/20/2014</a:t>
            </a:r>
            <a:r>
              <a:rPr lang="en-US" sz="600" dirty="0">
                <a:hlinkClick r:id="rId126"/>
              </a:rPr>
              <a:t> Announcing the AT&amp;T Rochester Civic App Challenge</a:t>
            </a:r>
            <a:endParaRPr lang="en-US" sz="600" dirty="0"/>
          </a:p>
          <a:p>
            <a:pPr fontAlgn="base"/>
            <a:r>
              <a:rPr lang="en-US" sz="600" dirty="0"/>
              <a:t>02/13/2014</a:t>
            </a:r>
            <a:r>
              <a:rPr lang="en-US" sz="600" dirty="0">
                <a:hlinkClick r:id="rId127"/>
              </a:rPr>
              <a:t> Developer ‘breaks the chains’ of traditional video games</a:t>
            </a:r>
            <a:endParaRPr lang="en-US" sz="600" dirty="0"/>
          </a:p>
          <a:p>
            <a:pPr fontAlgn="base"/>
            <a:r>
              <a:rPr lang="en-US" sz="600" dirty="0"/>
              <a:t>01/28/2014</a:t>
            </a:r>
            <a:r>
              <a:rPr lang="en-US" sz="600" dirty="0">
                <a:hlinkClick r:id="rId128"/>
              </a:rPr>
              <a:t> RIT MAGIC Center explores digital media with two speakers Feb. 10 and 12</a:t>
            </a:r>
            <a:endParaRPr lang="en-US" sz="600" dirty="0"/>
          </a:p>
          <a:p>
            <a:pPr fontAlgn="base"/>
            <a:r>
              <a:rPr lang="en-US" sz="600" dirty="0"/>
              <a:t>01/23/2014</a:t>
            </a:r>
            <a:r>
              <a:rPr lang="en-US" sz="600" dirty="0">
                <a:hlinkClick r:id="rId129"/>
              </a:rPr>
              <a:t> RIT/NTID students accepted into high-tech business accelerator</a:t>
            </a:r>
            <a:endParaRPr lang="en-US" sz="600" dirty="0"/>
          </a:p>
          <a:p>
            <a:pPr fontAlgn="base"/>
            <a:r>
              <a:rPr lang="en-US" sz="600" dirty="0"/>
              <a:t>12/05/2013</a:t>
            </a:r>
            <a:r>
              <a:rPr lang="en-US" sz="600" dirty="0">
                <a:hlinkClick r:id="rId130"/>
              </a:rPr>
              <a:t> New treatment helps autistic children navigate the world</a:t>
            </a:r>
            <a:endParaRPr lang="en-US" sz="600" dirty="0"/>
          </a:p>
          <a:p>
            <a:pPr fontAlgn="base"/>
            <a:endParaRPr lang="en-US" sz="600" dirty="0"/>
          </a:p>
        </p:txBody>
      </p:sp>
      <p:sp>
        <p:nvSpPr>
          <p:cNvPr id="8" name="Rectangle 7"/>
          <p:cNvSpPr/>
          <p:nvPr/>
        </p:nvSpPr>
        <p:spPr>
          <a:xfrm>
            <a:off x="9525000" y="0"/>
            <a:ext cx="2667000" cy="2308324"/>
          </a:xfrm>
          <a:prstGeom prst="rect">
            <a:avLst/>
          </a:prstGeom>
        </p:spPr>
        <p:txBody>
          <a:bodyPr wrap="square">
            <a:spAutoFit/>
          </a:bodyPr>
          <a:lstStyle/>
          <a:p>
            <a:pPr fontAlgn="base"/>
            <a:r>
              <a:rPr lang="en-US" sz="600" dirty="0"/>
              <a:t>12/04/2013</a:t>
            </a:r>
            <a:r>
              <a:rPr lang="en-US" sz="600" dirty="0">
                <a:hlinkClick r:id="rId131"/>
              </a:rPr>
              <a:t> MAGIC Speaker Series looks to spark ideas about digital culture at RIT</a:t>
            </a:r>
            <a:endParaRPr lang="en-US" sz="600" dirty="0"/>
          </a:p>
          <a:p>
            <a:pPr fontAlgn="base"/>
            <a:r>
              <a:rPr lang="en-US" sz="600" dirty="0"/>
              <a:t>11/20/2013</a:t>
            </a:r>
            <a:r>
              <a:rPr lang="en-US" sz="600" dirty="0">
                <a:hlinkClick r:id="rId132"/>
              </a:rPr>
              <a:t> RIT professor earns more than $11,000 in Kickstarter for multi-player video game</a:t>
            </a:r>
            <a:endParaRPr lang="en-US" sz="600" dirty="0"/>
          </a:p>
          <a:p>
            <a:pPr fontAlgn="base"/>
            <a:r>
              <a:rPr lang="en-US" sz="600" dirty="0"/>
              <a:t>11/14/2013</a:t>
            </a:r>
            <a:r>
              <a:rPr lang="en-US" sz="600" dirty="0">
                <a:hlinkClick r:id="rId133"/>
              </a:rPr>
              <a:t> RIT ‘Celebration of Research’ set for Nov. 19</a:t>
            </a:r>
            <a:endParaRPr lang="en-US" sz="600" dirty="0"/>
          </a:p>
          <a:p>
            <a:pPr fontAlgn="base"/>
            <a:r>
              <a:rPr lang="en-US" sz="600" dirty="0"/>
              <a:t>11/07/2013</a:t>
            </a:r>
            <a:r>
              <a:rPr lang="en-US" sz="600" dirty="0">
                <a:hlinkClick r:id="rId134"/>
              </a:rPr>
              <a:t> RIT digital humanities series brings author, Internet freedom advocate to campus Nov. 11</a:t>
            </a:r>
            <a:endParaRPr lang="en-US" sz="600" dirty="0"/>
          </a:p>
          <a:p>
            <a:pPr fontAlgn="base"/>
            <a:r>
              <a:rPr lang="en-US" sz="600" dirty="0"/>
              <a:t>10/16/2013</a:t>
            </a:r>
            <a:r>
              <a:rPr lang="en-US" sz="600" dirty="0">
                <a:hlinkClick r:id="rId135"/>
              </a:rPr>
              <a:t> State Senate committee discussing ways to grow video game development industry</a:t>
            </a:r>
            <a:endParaRPr lang="en-US" sz="600" dirty="0"/>
          </a:p>
          <a:p>
            <a:pPr fontAlgn="base"/>
            <a:r>
              <a:rPr lang="en-US" sz="600" dirty="0"/>
              <a:t>10/10/2013</a:t>
            </a:r>
            <a:r>
              <a:rPr lang="en-US" sz="600" dirty="0">
                <a:hlinkClick r:id="rId136"/>
              </a:rPr>
              <a:t> RIT’s ‘MAGIC’ Center</a:t>
            </a:r>
            <a:endParaRPr lang="en-US" sz="600" dirty="0"/>
          </a:p>
          <a:p>
            <a:pPr fontAlgn="base"/>
            <a:r>
              <a:rPr lang="en-US" sz="600" dirty="0"/>
              <a:t>07/22/2013</a:t>
            </a:r>
            <a:r>
              <a:rPr lang="en-US" sz="600" dirty="0">
                <a:hlinkClick r:id="rId137"/>
              </a:rPr>
              <a:t> New digital media research center makes MAGIC</a:t>
            </a:r>
            <a:endParaRPr lang="en-US" sz="600" dirty="0"/>
          </a:p>
          <a:p>
            <a:pPr fontAlgn="base"/>
            <a:r>
              <a:rPr lang="en-US" sz="600" dirty="0"/>
              <a:t>07/11/2013</a:t>
            </a:r>
            <a:r>
              <a:rPr lang="en-US" sz="600" dirty="0">
                <a:hlinkClick r:id="rId138"/>
              </a:rPr>
              <a:t> ‘Sky Time’ video game selected for White House Champions of Change event July 23</a:t>
            </a:r>
            <a:endParaRPr lang="en-US" sz="600" dirty="0"/>
          </a:p>
          <a:p>
            <a:pPr fontAlgn="base"/>
            <a:r>
              <a:rPr lang="en-US" sz="600" dirty="0"/>
              <a:t>06/20/2013</a:t>
            </a:r>
            <a:r>
              <a:rPr lang="en-US" sz="600" dirty="0">
                <a:hlinkClick r:id="rId139"/>
              </a:rPr>
              <a:t> Q&amp;A with game designers John and Brenda Romero June 28 at RIT</a:t>
            </a:r>
            <a:endParaRPr lang="en-US" sz="600" dirty="0"/>
          </a:p>
          <a:p>
            <a:pPr fontAlgn="base"/>
            <a:r>
              <a:rPr lang="en-US" sz="600" dirty="0"/>
              <a:t>04/22/2013</a:t>
            </a:r>
            <a:r>
              <a:rPr lang="en-US" sz="600" dirty="0">
                <a:hlinkClick r:id="rId140"/>
              </a:rPr>
              <a:t> Two RIT teams head to International NASA Space Apps Challenge</a:t>
            </a:r>
            <a:endParaRPr lang="en-US" sz="600" dirty="0"/>
          </a:p>
          <a:p>
            <a:pPr fontAlgn="base"/>
            <a:r>
              <a:rPr lang="en-US" sz="600" dirty="0"/>
              <a:t>04/08/2013</a:t>
            </a:r>
            <a:r>
              <a:rPr lang="en-US" sz="600" dirty="0">
                <a:hlinkClick r:id="rId141"/>
              </a:rPr>
              <a:t> RIT hosts talk with active learning expert and author Walter Bender April 17</a:t>
            </a:r>
            <a:endParaRPr lang="en-US" sz="600" dirty="0"/>
          </a:p>
          <a:p>
            <a:pPr fontAlgn="base"/>
            <a:r>
              <a:rPr lang="en-US" sz="600" dirty="0"/>
              <a:t>03/28/2013</a:t>
            </a:r>
            <a:r>
              <a:rPr lang="en-US" sz="600" dirty="0">
                <a:hlinkClick r:id="rId142"/>
              </a:rPr>
              <a:t> Red Hat donates to RIT’s MAGIC Center for open source software education program</a:t>
            </a:r>
            <a:endParaRPr lang="en-US" sz="600" dirty="0"/>
          </a:p>
          <a:p>
            <a:pPr fontAlgn="base"/>
            <a:endParaRPr lang="en-US" dirty="0"/>
          </a:p>
        </p:txBody>
      </p:sp>
      <p:sp>
        <p:nvSpPr>
          <p:cNvPr id="9" name="Rectangle 8"/>
          <p:cNvSpPr/>
          <p:nvPr/>
        </p:nvSpPr>
        <p:spPr>
          <a:xfrm>
            <a:off x="9525000" y="1981200"/>
            <a:ext cx="2667000" cy="1077218"/>
          </a:xfrm>
          <a:prstGeom prst="rect">
            <a:avLst/>
          </a:prstGeom>
        </p:spPr>
        <p:txBody>
          <a:bodyPr wrap="square">
            <a:spAutoFit/>
          </a:bodyPr>
          <a:lstStyle/>
          <a:p>
            <a:pPr fontAlgn="base"/>
            <a:r>
              <a:rPr lang="en-US" sz="1600" dirty="0"/>
              <a:t>02/15/2013</a:t>
            </a:r>
            <a:r>
              <a:rPr lang="en-US" sz="1600" dirty="0">
                <a:hlinkClick r:id="rId143"/>
              </a:rPr>
              <a:t> RIT launches new research center dedicated to digital media</a:t>
            </a:r>
            <a:endParaRPr lang="en-US" sz="1600" dirty="0"/>
          </a:p>
        </p:txBody>
      </p:sp>
      <p:pic>
        <p:nvPicPr>
          <p:cNvPr id="11" name="Picture 10"/>
          <p:cNvPicPr>
            <a:picLocks noChangeAspect="1"/>
          </p:cNvPicPr>
          <p:nvPr/>
        </p:nvPicPr>
        <p:blipFill>
          <a:blip r:embed="rId144" cstate="email">
            <a:extLst>
              <a:ext uri="{28A0092B-C50C-407E-A947-70E740481C1C}">
                <a14:useLocalDpi xmlns:a14="http://schemas.microsoft.com/office/drawing/2010/main"/>
              </a:ext>
            </a:extLst>
          </a:blip>
          <a:stretch>
            <a:fillRect/>
          </a:stretch>
        </p:blipFill>
        <p:spPr>
          <a:xfrm>
            <a:off x="9829800" y="3048315"/>
            <a:ext cx="2000014" cy="2666685"/>
          </a:xfrm>
          <a:prstGeom prst="rect">
            <a:avLst/>
          </a:prstGeom>
        </p:spPr>
      </p:pic>
    </p:spTree>
    <p:extLst>
      <p:ext uri="{BB962C8B-B14F-4D97-AF65-F5344CB8AC3E}">
        <p14:creationId xmlns:p14="http://schemas.microsoft.com/office/powerpoint/2010/main" val="2492666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6DA174-D862-744C-BF27-9440180DFC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5791201"/>
          </a:xfrm>
          <a:prstGeom prst="rect">
            <a:avLst/>
          </a:prstGeom>
        </p:spPr>
      </p:pic>
      <p:sp>
        <p:nvSpPr>
          <p:cNvPr id="6" name="Rectangle 5">
            <a:extLst>
              <a:ext uri="{FF2B5EF4-FFF2-40B4-BE49-F238E27FC236}">
                <a16:creationId xmlns:a16="http://schemas.microsoft.com/office/drawing/2014/main" id="{66E0CDE8-01C6-0240-A89A-BC1AE3B6F306}"/>
              </a:ext>
            </a:extLst>
          </p:cNvPr>
          <p:cNvSpPr/>
          <p:nvPr/>
        </p:nvSpPr>
        <p:spPr>
          <a:xfrm flipV="1">
            <a:off x="0" y="0"/>
            <a:ext cx="12192000" cy="42672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731F54-50E4-6149-A390-403485588E2E}"/>
              </a:ext>
            </a:extLst>
          </p:cNvPr>
          <p:cNvSpPr>
            <a:spLocks noGrp="1"/>
          </p:cNvSpPr>
          <p:nvPr>
            <p:ph type="title"/>
          </p:nvPr>
        </p:nvSpPr>
        <p:spPr>
          <a:xfrm>
            <a:off x="3200400" y="420286"/>
            <a:ext cx="8610600" cy="1293028"/>
          </a:xfrm>
        </p:spPr>
        <p:txBody>
          <a:bodyPr/>
          <a:lstStyle/>
          <a:p>
            <a:r>
              <a:rPr lang="en-US" dirty="0"/>
              <a:t>PART 3: CULTURAL SHIFTS &amp; CAMPUS CONNECTIONS</a:t>
            </a:r>
          </a:p>
        </p:txBody>
      </p:sp>
      <p:cxnSp>
        <p:nvCxnSpPr>
          <p:cNvPr id="8" name="Straight Connector 7">
            <a:extLst>
              <a:ext uri="{FF2B5EF4-FFF2-40B4-BE49-F238E27FC236}">
                <a16:creationId xmlns:a16="http://schemas.microsoft.com/office/drawing/2014/main" id="{A2DD6BA6-D5E9-2544-990C-B147210917CE}"/>
              </a:ext>
            </a:extLst>
          </p:cNvPr>
          <p:cNvCxnSpPr/>
          <p:nvPr/>
        </p:nvCxnSpPr>
        <p:spPr>
          <a:xfrm>
            <a:off x="0" y="57912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707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83400"/>
          </a:xfrm>
          <a:prstGeom prst="rect">
            <a:avLst/>
          </a:prstGeom>
        </p:spPr>
      </p:pic>
    </p:spTree>
    <p:extLst>
      <p:ext uri="{BB962C8B-B14F-4D97-AF65-F5344CB8AC3E}">
        <p14:creationId xmlns:p14="http://schemas.microsoft.com/office/powerpoint/2010/main" val="2724998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5083308"/>
          </a:xfrm>
          <a:prstGeom prst="rect">
            <a:avLst/>
          </a:prstGeom>
        </p:spPr>
      </p:pic>
      <p:sp>
        <p:nvSpPr>
          <p:cNvPr id="5" name="Rectangle 4"/>
          <p:cNvSpPr/>
          <p:nvPr/>
        </p:nvSpPr>
        <p:spPr>
          <a:xfrm flipV="1">
            <a:off x="0" y="0"/>
            <a:ext cx="12192000" cy="24384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4373"/>
            <a:ext cx="11049000" cy="1293028"/>
          </a:xfrm>
        </p:spPr>
        <p:txBody>
          <a:bodyPr/>
          <a:lstStyle/>
          <a:p>
            <a:r>
              <a:rPr lang="en-US" b="1" dirty="0"/>
              <a:t>MAGIC is a NY STATE GAMES HUB</a:t>
            </a:r>
            <a:r>
              <a:rPr lang="en-US" dirty="0"/>
              <a:t>,</a:t>
            </a:r>
            <a:br>
              <a:rPr lang="en-US" dirty="0"/>
            </a:br>
            <a:r>
              <a:rPr lang="en-US" dirty="0"/>
              <a:t>(TO GROW THE STATE ECONOMY, but also to tell the state *STORY*)</a:t>
            </a:r>
          </a:p>
        </p:txBody>
      </p:sp>
      <p:cxnSp>
        <p:nvCxnSpPr>
          <p:cNvPr id="7" name="Straight Connector 6"/>
          <p:cNvCxnSpPr/>
          <p:nvPr/>
        </p:nvCxnSpPr>
        <p:spPr>
          <a:xfrm>
            <a:off x="-46076" y="5105400"/>
            <a:ext cx="12238076" cy="8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 y="3032760"/>
            <a:ext cx="5486400" cy="3291840"/>
          </a:xfrm>
          <a:prstGeom prst="rect">
            <a:avLst/>
          </a:prstGeom>
        </p:spPr>
      </p:pic>
    </p:spTree>
    <p:extLst>
      <p:ext uri="{BB962C8B-B14F-4D97-AF65-F5344CB8AC3E}">
        <p14:creationId xmlns:p14="http://schemas.microsoft.com/office/powerpoint/2010/main" val="3372964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057401"/>
            <a:ext cx="12192000" cy="3581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9786" y="3581400"/>
            <a:ext cx="2771775" cy="971550"/>
          </a:xfrm>
          <a:prstGeom prst="rect">
            <a:avLst/>
          </a:prstGeom>
        </p:spPr>
      </p:pic>
      <p:sp>
        <p:nvSpPr>
          <p:cNvPr id="2" name="Title 1"/>
          <p:cNvSpPr>
            <a:spLocks noGrp="1"/>
          </p:cNvSpPr>
          <p:nvPr>
            <p:ph type="title"/>
          </p:nvPr>
        </p:nvSpPr>
        <p:spPr>
          <a:xfrm>
            <a:off x="685800" y="685800"/>
            <a:ext cx="10820400" cy="1293028"/>
          </a:xfrm>
        </p:spPr>
        <p:txBody>
          <a:bodyPr/>
          <a:lstStyle/>
          <a:p>
            <a:r>
              <a:rPr lang="en-US" dirty="0"/>
              <a:t>FREE &amp; OPEN SOURCE SOFTWARE</a:t>
            </a:r>
            <a:br>
              <a:rPr lang="en-US" dirty="0"/>
            </a:br>
            <a:r>
              <a:rPr lang="en-US" dirty="0"/>
              <a:t>DIGITAL &amp; PHYSICAL MAKER COMMUNITIES</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2209800"/>
            <a:ext cx="2836883" cy="327660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7883" y="2209801"/>
            <a:ext cx="2554897" cy="251459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76600" y="4648200"/>
            <a:ext cx="3200400" cy="757428"/>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72780" y="2117174"/>
            <a:ext cx="3518928" cy="1689713"/>
          </a:xfrm>
          <a:prstGeom prst="rect">
            <a:avLst/>
          </a:prstGeom>
        </p:spPr>
      </p:pic>
      <p:pic>
        <p:nvPicPr>
          <p:cNvPr id="12" name="Picture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391275" y="4572000"/>
            <a:ext cx="2600325" cy="914400"/>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48799" y="2209800"/>
            <a:ext cx="2504099" cy="2362200"/>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04388" y="4629732"/>
            <a:ext cx="903768" cy="951335"/>
          </a:xfrm>
          <a:prstGeom prst="rect">
            <a:avLst/>
          </a:prstGeom>
        </p:spPr>
      </p:pic>
      <p:pic>
        <p:nvPicPr>
          <p:cNvPr id="3" name="Pictur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304709" y="4724399"/>
            <a:ext cx="731521" cy="731521"/>
          </a:xfrm>
          <a:prstGeom prst="rect">
            <a:avLst/>
          </a:prstGeom>
        </p:spPr>
      </p:pic>
      <p:pic>
        <p:nvPicPr>
          <p:cNvPr id="5" name="Picture 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05417" y="4572000"/>
            <a:ext cx="1236344" cy="914400"/>
          </a:xfrm>
          <a:prstGeom prst="rect">
            <a:avLst/>
          </a:prstGeom>
        </p:spPr>
      </p:pic>
    </p:spTree>
    <p:extLst>
      <p:ext uri="{BB962C8B-B14F-4D97-AF65-F5344CB8AC3E}">
        <p14:creationId xmlns:p14="http://schemas.microsoft.com/office/powerpoint/2010/main" val="3391835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95600" y="1991934"/>
            <a:ext cx="9296400" cy="3873500"/>
          </a:xfrm>
          <a:prstGeom prst="rect">
            <a:avLst/>
          </a:prstGeom>
        </p:spPr>
      </p:pic>
      <p:sp>
        <p:nvSpPr>
          <p:cNvPr id="7" name="Rectangle 6"/>
          <p:cNvSpPr/>
          <p:nvPr/>
        </p:nvSpPr>
        <p:spPr>
          <a:xfrm>
            <a:off x="2895600" y="1991934"/>
            <a:ext cx="7924800" cy="3850258"/>
          </a:xfrm>
          <a:prstGeom prst="rect">
            <a:avLst/>
          </a:prstGeom>
          <a:gradFill>
            <a:gsLst>
              <a:gs pos="0">
                <a:schemeClr val="bg1">
                  <a:alpha val="0"/>
                </a:schemeClr>
              </a:gs>
              <a:gs pos="5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764373"/>
            <a:ext cx="10820400" cy="1293028"/>
          </a:xfrm>
        </p:spPr>
        <p:txBody>
          <a:bodyPr/>
          <a:lstStyle/>
          <a:p>
            <a:r>
              <a:rPr lang="en-US" dirty="0"/>
              <a:t>A FOCUS ON STORY IS A FOCUS ON HUMANS, WITH OBVIOUS IMPLICATIONS</a:t>
            </a:r>
          </a:p>
        </p:txBody>
      </p:sp>
      <p:sp>
        <p:nvSpPr>
          <p:cNvPr id="3" name="Content Placeholder 2"/>
          <p:cNvSpPr>
            <a:spLocks noGrp="1"/>
          </p:cNvSpPr>
          <p:nvPr>
            <p:ph idx="1"/>
          </p:nvPr>
        </p:nvSpPr>
        <p:spPr>
          <a:xfrm>
            <a:off x="152400" y="2071875"/>
            <a:ext cx="6172200" cy="4024125"/>
          </a:xfrm>
        </p:spPr>
        <p:txBody>
          <a:bodyPr/>
          <a:lstStyle/>
          <a:p>
            <a:pPr marL="0" indent="0">
              <a:buNone/>
            </a:pPr>
            <a:r>
              <a:rPr lang="en-US" sz="4400" b="1" dirty="0">
                <a:solidFill>
                  <a:srgbClr val="FF0000"/>
                </a:solidFill>
              </a:rPr>
              <a:t>Healthcare</a:t>
            </a:r>
            <a:r>
              <a:rPr lang="en-US" sz="4400" b="1" dirty="0"/>
              <a:t> </a:t>
            </a:r>
            <a:r>
              <a:rPr lang="en-US" sz="2800" b="1" dirty="0"/>
              <a:t>– MAGIC has more sustained research interest from health and behavior verticals than any other…</a:t>
            </a:r>
          </a:p>
          <a:p>
            <a:pPr marL="0" indent="0">
              <a:buNone/>
            </a:pPr>
            <a:r>
              <a:rPr lang="en-US" sz="4400" b="1" dirty="0">
                <a:solidFill>
                  <a:srgbClr val="00B0F0"/>
                </a:solidFill>
              </a:rPr>
              <a:t>Education</a:t>
            </a:r>
            <a:r>
              <a:rPr lang="en-US" sz="4400" b="1" dirty="0"/>
              <a:t> </a:t>
            </a:r>
            <a:r>
              <a:rPr lang="en-US" sz="2800" b="1" dirty="0"/>
              <a:t>– followed closely by the application of media interventions in formal and informal education</a:t>
            </a:r>
          </a:p>
        </p:txBody>
      </p:sp>
      <p:cxnSp>
        <p:nvCxnSpPr>
          <p:cNvPr id="4" name="Straight Connector 3"/>
          <p:cNvCxnSpPr/>
          <p:nvPr/>
        </p:nvCxnSpPr>
        <p:spPr>
          <a:xfrm flipV="1">
            <a:off x="-42531" y="5856666"/>
            <a:ext cx="12215038" cy="10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42531" y="1981200"/>
            <a:ext cx="12215038" cy="10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498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MAGICAL BITS FOR IMPACT</a:t>
            </a:r>
          </a:p>
        </p:txBody>
      </p:sp>
      <p:sp>
        <p:nvSpPr>
          <p:cNvPr id="3" name="Content Placeholder 2"/>
          <p:cNvSpPr>
            <a:spLocks noGrp="1"/>
          </p:cNvSpPr>
          <p:nvPr>
            <p:ph idx="1"/>
          </p:nvPr>
        </p:nvSpPr>
        <p:spPr>
          <a:xfrm>
            <a:off x="6096000" y="1600200"/>
            <a:ext cx="5562600" cy="4024125"/>
          </a:xfrm>
        </p:spPr>
        <p:txBody>
          <a:bodyPr/>
          <a:lstStyle/>
          <a:p>
            <a:r>
              <a:rPr lang="en-US" dirty="0"/>
              <a:t>Recognition and </a:t>
            </a:r>
            <a:r>
              <a:rPr lang="en-US" sz="3200" dirty="0">
                <a:solidFill>
                  <a:srgbClr val="FF0000"/>
                </a:solidFill>
              </a:rPr>
              <a:t>capitalization on convergence</a:t>
            </a:r>
            <a:r>
              <a:rPr lang="en-US" dirty="0"/>
              <a:t> of technology, media, message, and consumption</a:t>
            </a:r>
          </a:p>
          <a:p>
            <a:r>
              <a:rPr lang="en-US" dirty="0"/>
              <a:t>Constantly </a:t>
            </a:r>
            <a:r>
              <a:rPr lang="en-US" sz="3200" dirty="0">
                <a:solidFill>
                  <a:srgbClr val="FFC000"/>
                </a:solidFill>
              </a:rPr>
              <a:t>pushing beyond cutting-edge</a:t>
            </a:r>
            <a:r>
              <a:rPr lang="en-US" dirty="0"/>
              <a:t> work: if it’s been done, we don’t do it again.  (this avoids squatting in a comfort zone)</a:t>
            </a:r>
          </a:p>
          <a:p>
            <a:r>
              <a:rPr lang="en-US" dirty="0"/>
              <a:t>Engagement with local, regional state and national </a:t>
            </a:r>
            <a:r>
              <a:rPr lang="en-US" sz="3600" b="1" dirty="0">
                <a:solidFill>
                  <a:srgbClr val="00B0F0"/>
                </a:solidFill>
              </a:rPr>
              <a:t>networks</a:t>
            </a:r>
            <a:r>
              <a:rPr lang="en-US" dirty="0"/>
              <a:t> of </a:t>
            </a:r>
            <a:r>
              <a:rPr lang="en-US" sz="3600" b="1" dirty="0">
                <a:solidFill>
                  <a:srgbClr val="00B0F0"/>
                </a:solidFill>
              </a:rPr>
              <a:t>community </a:t>
            </a:r>
          </a:p>
          <a:p>
            <a:endParaRPr lang="en-US" dirty="0"/>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600200"/>
            <a:ext cx="5715000" cy="3429000"/>
          </a:xfrm>
          <a:prstGeom prst="rect">
            <a:avLst/>
          </a:prstGeom>
          <a:noFill/>
          <a:ln w="25400">
            <a:solidFill>
              <a:schemeClr val="tx1"/>
            </a:solidFill>
          </a:ln>
        </p:spPr>
      </p:pic>
      <p:sp>
        <p:nvSpPr>
          <p:cNvPr id="6" name="Rectangle 1"/>
          <p:cNvSpPr>
            <a:spLocks noChangeArrowheads="1"/>
          </p:cNvSpPr>
          <p:nvPr/>
        </p:nvSpPr>
        <p:spPr bwMode="auto">
          <a:xfrm>
            <a:off x="99164" y="5029200"/>
            <a:ext cx="5410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Convergence, 1952 by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Jackson Pollock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45282" y="3962400"/>
            <a:ext cx="1981200" cy="1821996"/>
          </a:xfrm>
          <a:prstGeom prst="rect">
            <a:avLst/>
          </a:prstGeom>
          <a:ln w="34925">
            <a:solidFill>
              <a:schemeClr val="tx1"/>
            </a:solidFill>
          </a:ln>
        </p:spPr>
      </p:pic>
    </p:spTree>
    <p:extLst>
      <p:ext uri="{BB962C8B-B14F-4D97-AF65-F5344CB8AC3E}">
        <p14:creationId xmlns:p14="http://schemas.microsoft.com/office/powerpoint/2010/main" val="3897206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5867400"/>
          </a:xfrm>
          <a:prstGeom prst="rect">
            <a:avLst/>
          </a:prstGeom>
        </p:spPr>
      </p:pic>
      <p:sp>
        <p:nvSpPr>
          <p:cNvPr id="4" name="Rectangle 3"/>
          <p:cNvSpPr/>
          <p:nvPr/>
        </p:nvSpPr>
        <p:spPr>
          <a:xfrm flipV="1">
            <a:off x="0" y="0"/>
            <a:ext cx="12192000" cy="38862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6800" y="764373"/>
            <a:ext cx="10515600" cy="1293028"/>
          </a:xfrm>
        </p:spPr>
        <p:txBody>
          <a:bodyPr>
            <a:normAutofit/>
          </a:bodyPr>
          <a:lstStyle/>
          <a:p>
            <a:r>
              <a:rPr lang="en-US" dirty="0"/>
              <a:t>TO EDUCATE A NEW GENERATION OF CITIZEN TECHNO-SCHOLARS</a:t>
            </a:r>
          </a:p>
        </p:txBody>
      </p:sp>
      <p:cxnSp>
        <p:nvCxnSpPr>
          <p:cNvPr id="5" name="Straight Connector 4"/>
          <p:cNvCxnSpPr/>
          <p:nvPr/>
        </p:nvCxnSpPr>
        <p:spPr>
          <a:xfrm>
            <a:off x="0" y="5860869"/>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993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0"/>
            <a:ext cx="12192000" cy="5715000"/>
          </a:xfrm>
        </p:spPr>
      </p:pic>
      <p:sp>
        <p:nvSpPr>
          <p:cNvPr id="2" name="Title 1"/>
          <p:cNvSpPr>
            <a:spLocks noGrp="1"/>
          </p:cNvSpPr>
          <p:nvPr>
            <p:ph type="title"/>
          </p:nvPr>
        </p:nvSpPr>
        <p:spPr>
          <a:xfrm>
            <a:off x="0" y="764373"/>
            <a:ext cx="12192000" cy="1293028"/>
          </a:xfrm>
          <a:solidFill>
            <a:schemeClr val="bg1">
              <a:alpha val="51000"/>
            </a:schemeClr>
          </a:solidFill>
        </p:spPr>
        <p:txBody>
          <a:bodyPr anchor="ctr" anchorCtr="0"/>
          <a:lstStyle/>
          <a:p>
            <a:r>
              <a:rPr lang="en-US" dirty="0"/>
              <a:t>ELECTION NIGHT HACKATHON	</a:t>
            </a:r>
            <a:br>
              <a:rPr lang="en-US" dirty="0"/>
            </a:br>
            <a:r>
              <a:rPr lang="en-US" dirty="0"/>
              <a:t>MAGIC &amp; PUBLIC POLICY 		 </a:t>
            </a:r>
          </a:p>
        </p:txBody>
      </p:sp>
      <p:cxnSp>
        <p:nvCxnSpPr>
          <p:cNvPr id="5" name="Straight Connector 4"/>
          <p:cNvCxnSpPr/>
          <p:nvPr/>
        </p:nvCxnSpPr>
        <p:spPr>
          <a:xfrm>
            <a:off x="0" y="5708469"/>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1265" y="2054135"/>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66982"/>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113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4373"/>
            <a:ext cx="10896600" cy="1293028"/>
          </a:xfrm>
        </p:spPr>
        <p:txBody>
          <a:bodyPr/>
          <a:lstStyle/>
          <a:p>
            <a:r>
              <a:rPr lang="en-US" dirty="0"/>
              <a:t>WE HELP STUDENTS TELL THEIR OWN STORIES &amp; DEVELOP SOPHISTICATION</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2133600"/>
            <a:ext cx="12482015" cy="3279599"/>
          </a:xfrm>
          <a:prstGeom prst="rect">
            <a:avLst/>
          </a:prstGeom>
          <a:ln w="22225">
            <a:solidFill>
              <a:schemeClr val="tx1"/>
            </a:solidFill>
          </a:ln>
        </p:spPr>
      </p:pic>
    </p:spTree>
    <p:extLst>
      <p:ext uri="{BB962C8B-B14F-4D97-AF65-F5344CB8AC3E}">
        <p14:creationId xmlns:p14="http://schemas.microsoft.com/office/powerpoint/2010/main" val="4234933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25" y="0"/>
            <a:ext cx="12185206" cy="5622965"/>
          </a:xfrm>
          <a:prstGeom prst="rect">
            <a:avLst/>
          </a:prstGeom>
        </p:spPr>
      </p:pic>
      <p:sp>
        <p:nvSpPr>
          <p:cNvPr id="5" name="Rectangle 4"/>
          <p:cNvSpPr/>
          <p:nvPr/>
        </p:nvSpPr>
        <p:spPr>
          <a:xfrm>
            <a:off x="1" y="73232"/>
            <a:ext cx="12192000" cy="5717968"/>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Z:\Andystuff\My Pictures\2004-05-04_0001\Top.bmp"/>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67199" y="1548221"/>
            <a:ext cx="3581401" cy="23561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133600" y="4117172"/>
            <a:ext cx="7940040" cy="1293028"/>
          </a:xfrm>
        </p:spPr>
        <p:txBody>
          <a:bodyPr/>
          <a:lstStyle/>
          <a:p>
            <a:pPr algn="ctr"/>
            <a:r>
              <a:rPr lang="en-US" dirty="0"/>
              <a:t>I make things.</a:t>
            </a:r>
          </a:p>
        </p:txBody>
      </p:sp>
    </p:spTree>
    <p:extLst>
      <p:ext uri="{BB962C8B-B14F-4D97-AF65-F5344CB8AC3E}">
        <p14:creationId xmlns:p14="http://schemas.microsoft.com/office/powerpoint/2010/main" val="2062199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5943600"/>
          </a:xfrm>
          <a:prstGeom prst="rect">
            <a:avLst/>
          </a:prstGeom>
        </p:spPr>
      </p:pic>
      <p:sp>
        <p:nvSpPr>
          <p:cNvPr id="2" name="Title 1"/>
          <p:cNvSpPr>
            <a:spLocks noGrp="1"/>
          </p:cNvSpPr>
          <p:nvPr>
            <p:ph type="title"/>
          </p:nvPr>
        </p:nvSpPr>
        <p:spPr>
          <a:xfrm>
            <a:off x="0" y="5343525"/>
            <a:ext cx="12192000" cy="609600"/>
          </a:xfrm>
          <a:solidFill>
            <a:schemeClr val="bg1">
              <a:alpha val="56000"/>
            </a:schemeClr>
          </a:solidFill>
        </p:spPr>
        <p:txBody>
          <a:bodyPr/>
          <a:lstStyle/>
          <a:p>
            <a:r>
              <a:rPr lang="en-US" dirty="0"/>
              <a:t>RILEY &amp; Make a wish FOUNDATION		</a:t>
            </a:r>
          </a:p>
        </p:txBody>
      </p:sp>
      <p:cxnSp>
        <p:nvCxnSpPr>
          <p:cNvPr id="7" name="Straight Connector 6"/>
          <p:cNvCxnSpPr/>
          <p:nvPr/>
        </p:nvCxnSpPr>
        <p:spPr>
          <a:xfrm>
            <a:off x="0" y="5334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59436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532828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390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6200"/>
            <a:ext cx="12192000" cy="5922819"/>
          </a:xfrm>
          <a:prstGeom prst="rect">
            <a:avLst/>
          </a:prstGeom>
        </p:spPr>
      </p:pic>
      <p:sp>
        <p:nvSpPr>
          <p:cNvPr id="2" name="Title 1"/>
          <p:cNvSpPr>
            <a:spLocks noGrp="1"/>
          </p:cNvSpPr>
          <p:nvPr>
            <p:ph type="title"/>
          </p:nvPr>
        </p:nvSpPr>
        <p:spPr>
          <a:xfrm>
            <a:off x="0" y="304800"/>
            <a:ext cx="11658600" cy="609600"/>
          </a:xfrm>
          <a:solidFill>
            <a:schemeClr val="bg1">
              <a:alpha val="37000"/>
            </a:schemeClr>
          </a:solidFill>
        </p:spPr>
        <p:txBody>
          <a:bodyPr/>
          <a:lstStyle/>
          <a:p>
            <a:r>
              <a:rPr lang="en-US" sz="3600" dirty="0" err="1"/>
              <a:t>Artech</a:t>
            </a:r>
            <a:r>
              <a:rPr lang="en-US" sz="3600" dirty="0"/>
              <a:t> CRE8-A-THON: CHANGING JAM CULTURE</a:t>
            </a:r>
            <a:endParaRPr lang="en-US" dirty="0"/>
          </a:p>
        </p:txBody>
      </p:sp>
      <p:sp>
        <p:nvSpPr>
          <p:cNvPr id="5" name="Title 1"/>
          <p:cNvSpPr txBox="1">
            <a:spLocks/>
          </p:cNvSpPr>
          <p:nvPr/>
        </p:nvSpPr>
        <p:spPr>
          <a:xfrm>
            <a:off x="11658600" y="304800"/>
            <a:ext cx="533400" cy="609600"/>
          </a:xfrm>
          <a:prstGeom prst="rect">
            <a:avLst/>
          </a:prstGeom>
          <a:solidFill>
            <a:schemeClr val="bg1">
              <a:alpha val="37000"/>
            </a:schemeClr>
          </a:solidFill>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endParaRPr lang="en-US" dirty="0"/>
          </a:p>
        </p:txBody>
      </p:sp>
      <p:cxnSp>
        <p:nvCxnSpPr>
          <p:cNvPr id="7" name="Straight Connector 6"/>
          <p:cNvCxnSpPr/>
          <p:nvPr/>
        </p:nvCxnSpPr>
        <p:spPr>
          <a:xfrm>
            <a:off x="0" y="5867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304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720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915"/>
            <a:ext cx="12192000" cy="5867400"/>
          </a:xfrm>
          <a:prstGeom prst="rect">
            <a:avLst/>
          </a:prstGeom>
        </p:spPr>
      </p:pic>
      <p:sp>
        <p:nvSpPr>
          <p:cNvPr id="2" name="Title 1"/>
          <p:cNvSpPr>
            <a:spLocks noGrp="1"/>
          </p:cNvSpPr>
          <p:nvPr>
            <p:ph type="title"/>
          </p:nvPr>
        </p:nvSpPr>
        <p:spPr>
          <a:xfrm>
            <a:off x="0" y="764373"/>
            <a:ext cx="12192000" cy="607227"/>
          </a:xfrm>
          <a:solidFill>
            <a:schemeClr val="bg1">
              <a:alpha val="26000"/>
            </a:schemeClr>
          </a:solidFill>
        </p:spPr>
        <p:txBody>
          <a:bodyPr/>
          <a:lstStyle/>
          <a:p>
            <a:r>
              <a:rPr lang="en-US" dirty="0"/>
              <a:t>REMEMBERING THAT MAKING IS MAGICAL	</a:t>
            </a:r>
          </a:p>
        </p:txBody>
      </p:sp>
      <p:cxnSp>
        <p:nvCxnSpPr>
          <p:cNvPr id="5" name="Straight Connector 4"/>
          <p:cNvCxnSpPr/>
          <p:nvPr/>
        </p:nvCxnSpPr>
        <p:spPr>
          <a:xfrm>
            <a:off x="0" y="5867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3716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62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4404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4373"/>
            <a:ext cx="11277600" cy="1293028"/>
          </a:xfrm>
        </p:spPr>
        <p:txBody>
          <a:bodyPr/>
          <a:lstStyle/>
          <a:p>
            <a:r>
              <a:rPr lang="en-US" dirty="0"/>
              <a:t>MAGICAL THEMES FROM THE FIRST 5 YEARS</a:t>
            </a:r>
          </a:p>
        </p:txBody>
      </p:sp>
      <p:sp>
        <p:nvSpPr>
          <p:cNvPr id="3" name="Content Placeholder 2"/>
          <p:cNvSpPr>
            <a:spLocks noGrp="1"/>
          </p:cNvSpPr>
          <p:nvPr>
            <p:ph idx="1"/>
          </p:nvPr>
        </p:nvSpPr>
        <p:spPr>
          <a:xfrm>
            <a:off x="3695700" y="1600200"/>
            <a:ext cx="7886700" cy="4572000"/>
          </a:xfrm>
        </p:spPr>
        <p:txBody>
          <a:bodyPr>
            <a:normAutofit fontScale="92500" lnSpcReduction="10000"/>
          </a:bodyPr>
          <a:lstStyle/>
          <a:p>
            <a:pPr lvl="0"/>
            <a:r>
              <a:rPr lang="en-US" dirty="0"/>
              <a:t>A focus on </a:t>
            </a:r>
            <a:r>
              <a:rPr lang="en-US" sz="3000" dirty="0">
                <a:solidFill>
                  <a:srgbClr val="FF0000"/>
                </a:solidFill>
              </a:rPr>
              <a:t>‘</a:t>
            </a:r>
            <a:r>
              <a:rPr lang="en-US" sz="3000" b="1" dirty="0">
                <a:solidFill>
                  <a:srgbClr val="FF0000"/>
                </a:solidFill>
              </a:rPr>
              <a:t>data driven design</a:t>
            </a:r>
            <a:r>
              <a:rPr lang="en-US" sz="3000" dirty="0">
                <a:solidFill>
                  <a:srgbClr val="FF0000"/>
                </a:solidFill>
              </a:rPr>
              <a:t>’ </a:t>
            </a:r>
            <a:r>
              <a:rPr lang="en-US" dirty="0"/>
              <a:t>in our work, coupled with human-knowledge and expertise through an </a:t>
            </a:r>
            <a:r>
              <a:rPr lang="en-US" sz="2800" b="1" dirty="0">
                <a:solidFill>
                  <a:srgbClr val="FFC000"/>
                </a:solidFill>
              </a:rPr>
              <a:t>open critique process</a:t>
            </a:r>
            <a:r>
              <a:rPr lang="en-US" dirty="0"/>
              <a:t>. </a:t>
            </a:r>
          </a:p>
          <a:p>
            <a:pPr lvl="0"/>
            <a:r>
              <a:rPr lang="en-US" dirty="0"/>
              <a:t>Projects that </a:t>
            </a:r>
            <a:r>
              <a:rPr lang="en-US" sz="2800" b="1" dirty="0">
                <a:solidFill>
                  <a:srgbClr val="FFFF00"/>
                </a:solidFill>
              </a:rPr>
              <a:t>require an emotional component</a:t>
            </a:r>
            <a:r>
              <a:rPr lang="en-US" sz="2800" dirty="0">
                <a:solidFill>
                  <a:srgbClr val="FFFF00"/>
                </a:solidFill>
              </a:rPr>
              <a:t> </a:t>
            </a:r>
            <a:r>
              <a:rPr lang="en-US" dirty="0"/>
              <a:t>and a conveyance of message.  Projects that facilitate a human experience, that don’t stop at invention, that </a:t>
            </a:r>
            <a:r>
              <a:rPr lang="en-US" b="1" dirty="0">
                <a:solidFill>
                  <a:srgbClr val="FFFF00"/>
                </a:solidFill>
              </a:rPr>
              <a:t>TELL STORIES</a:t>
            </a:r>
            <a:r>
              <a:rPr lang="en-US" dirty="0"/>
              <a:t>.</a:t>
            </a:r>
          </a:p>
          <a:p>
            <a:pPr lvl="0"/>
            <a:r>
              <a:rPr lang="en-US" sz="3600" b="1" dirty="0">
                <a:solidFill>
                  <a:srgbClr val="FF00FF"/>
                </a:solidFill>
              </a:rPr>
              <a:t>Projects that are public </a:t>
            </a:r>
            <a:r>
              <a:rPr lang="en-US" dirty="0"/>
              <a:t>and require a direct interaction with their presentation, performance, reception and impact</a:t>
            </a:r>
          </a:p>
          <a:p>
            <a:pPr lvl="0"/>
            <a:r>
              <a:rPr lang="en-US" dirty="0"/>
              <a:t>Understanding that a single capstone class for 16 weeks is </a:t>
            </a:r>
            <a:r>
              <a:rPr lang="en-US" sz="3200" b="1" dirty="0">
                <a:solidFill>
                  <a:srgbClr val="00B050"/>
                </a:solidFill>
              </a:rPr>
              <a:t>Not Enough, </a:t>
            </a:r>
            <a:r>
              <a:rPr lang="en-US" dirty="0"/>
              <a:t>that multi-disciplinary is hard, that education &gt; ‘hard’ skills, and that the careers of tomorrow are weird and multi-faceted</a:t>
            </a:r>
          </a:p>
          <a:p>
            <a:pPr lvl="0"/>
            <a:endParaRPr lang="en-US" dirty="0"/>
          </a:p>
          <a:p>
            <a:pPr lvl="0"/>
            <a:endParaRPr lang="en-US" dirty="0"/>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 y="1752600"/>
            <a:ext cx="3352800" cy="2514600"/>
          </a:xfrm>
          <a:prstGeom prst="rect">
            <a:avLst/>
          </a:prstGeom>
          <a:ln w="25400">
            <a:solidFill>
              <a:schemeClr val="tx1"/>
            </a:solidFill>
          </a:ln>
        </p:spPr>
      </p:pic>
    </p:spTree>
    <p:extLst>
      <p:ext uri="{BB962C8B-B14F-4D97-AF65-F5344CB8AC3E}">
        <p14:creationId xmlns:p14="http://schemas.microsoft.com/office/powerpoint/2010/main" val="3660940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693E2A-415E-AC40-9A49-DCAEA3AC6A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16"/>
            <a:ext cx="5848965" cy="5862484"/>
          </a:xfrm>
          <a:prstGeom prst="rect">
            <a:avLst/>
          </a:prstGeom>
        </p:spPr>
      </p:pic>
      <p:sp>
        <p:nvSpPr>
          <p:cNvPr id="5" name="Rectangle 4">
            <a:extLst>
              <a:ext uri="{FF2B5EF4-FFF2-40B4-BE49-F238E27FC236}">
                <a16:creationId xmlns:a16="http://schemas.microsoft.com/office/drawing/2014/main" id="{481C0FF2-A584-5541-8719-E70EE631426C}"/>
              </a:ext>
            </a:extLst>
          </p:cNvPr>
          <p:cNvSpPr/>
          <p:nvPr/>
        </p:nvSpPr>
        <p:spPr>
          <a:xfrm flipH="1">
            <a:off x="685799" y="-1"/>
            <a:ext cx="5294670" cy="5891488"/>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02A2-2007-9B4D-9E74-84E49A29303C}"/>
              </a:ext>
            </a:extLst>
          </p:cNvPr>
          <p:cNvSpPr>
            <a:spLocks noGrp="1"/>
          </p:cNvSpPr>
          <p:nvPr>
            <p:ph type="title"/>
          </p:nvPr>
        </p:nvSpPr>
        <p:spPr/>
        <p:txBody>
          <a:bodyPr/>
          <a:lstStyle/>
          <a:p>
            <a:r>
              <a:rPr lang="en-US" dirty="0"/>
              <a:t>PART 4: ENTREPRENEURIAL ACTIVITY &amp; BUSINESS INCUBATION</a:t>
            </a:r>
          </a:p>
        </p:txBody>
      </p:sp>
      <p:cxnSp>
        <p:nvCxnSpPr>
          <p:cNvPr id="6" name="Straight Connector 5">
            <a:extLst>
              <a:ext uri="{FF2B5EF4-FFF2-40B4-BE49-F238E27FC236}">
                <a16:creationId xmlns:a16="http://schemas.microsoft.com/office/drawing/2014/main" id="{73DF885D-4BA0-7D42-A646-C512A2F67906}"/>
              </a:ext>
            </a:extLst>
          </p:cNvPr>
          <p:cNvCxnSpPr/>
          <p:nvPr/>
        </p:nvCxnSpPr>
        <p:spPr>
          <a:xfrm>
            <a:off x="0" y="5867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689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78C0-5074-6D41-8D4F-C335F0D275D8}"/>
              </a:ext>
            </a:extLst>
          </p:cNvPr>
          <p:cNvSpPr>
            <a:spLocks noGrp="1"/>
          </p:cNvSpPr>
          <p:nvPr>
            <p:ph type="title"/>
          </p:nvPr>
        </p:nvSpPr>
        <p:spPr/>
        <p:txBody>
          <a:bodyPr/>
          <a:lstStyle/>
          <a:p>
            <a:r>
              <a:rPr lang="en-US" dirty="0"/>
              <a:t>LAYER 0: “CO-UP”</a:t>
            </a:r>
          </a:p>
        </p:txBody>
      </p:sp>
      <p:sp>
        <p:nvSpPr>
          <p:cNvPr id="3" name="Content Placeholder 2">
            <a:extLst>
              <a:ext uri="{FF2B5EF4-FFF2-40B4-BE49-F238E27FC236}">
                <a16:creationId xmlns:a16="http://schemas.microsoft.com/office/drawing/2014/main" id="{3035317F-FDD1-0C41-8CA7-90DBFD9A33F3}"/>
              </a:ext>
            </a:extLst>
          </p:cNvPr>
          <p:cNvSpPr>
            <a:spLocks noGrp="1"/>
          </p:cNvSpPr>
          <p:nvPr>
            <p:ph idx="1"/>
          </p:nvPr>
        </p:nvSpPr>
        <p:spPr>
          <a:xfrm>
            <a:off x="228600" y="1447800"/>
            <a:ext cx="11658600" cy="4618485"/>
          </a:xfrm>
        </p:spPr>
        <p:txBody>
          <a:bodyPr/>
          <a:lstStyle/>
          <a:p>
            <a:r>
              <a:rPr lang="en-US" sz="2400" dirty="0">
                <a:solidFill>
                  <a:srgbClr val="FF0000"/>
                </a:solidFill>
              </a:rPr>
              <a:t>RIT is a cooperative education university where students break from their undergraduate degrees and earn academic credit for an internship or professional work during two semesters. </a:t>
            </a:r>
          </a:p>
          <a:p>
            <a:r>
              <a:rPr lang="en-US" sz="2400" dirty="0">
                <a:solidFill>
                  <a:srgbClr val="FFFF00"/>
                </a:solidFill>
              </a:rPr>
              <a:t>MAGIC adapted this model to instead support students, both financially and in terms of facilities and mentoring programs, to allow them to use this time to instead create start-ups. </a:t>
            </a:r>
          </a:p>
          <a:p>
            <a:r>
              <a:rPr lang="en-US" sz="2400" dirty="0">
                <a:solidFill>
                  <a:srgbClr val="00B050"/>
                </a:solidFill>
              </a:rPr>
              <a:t>I raised approximately $1.5M USD, which was allocated each year in $50,000-70,000 allotments for student teams, primarily during the summer but also occasionally during the academic year. </a:t>
            </a:r>
          </a:p>
          <a:p>
            <a:r>
              <a:rPr lang="en-US" sz="2400" dirty="0">
                <a:solidFill>
                  <a:srgbClr val="82F1F9"/>
                </a:solidFill>
              </a:rPr>
              <a:t>As a part of this program, MAGIC was recognized in conjunction with the Simone Center as a National Science Foundation I-Corps node during my tenure.</a:t>
            </a:r>
          </a:p>
        </p:txBody>
      </p:sp>
    </p:spTree>
    <p:extLst>
      <p:ext uri="{BB962C8B-B14F-4D97-AF65-F5344CB8AC3E}">
        <p14:creationId xmlns:p14="http://schemas.microsoft.com/office/powerpoint/2010/main" val="9687622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1AC1-8077-4B42-BDEE-1D17065E0A0B}"/>
              </a:ext>
            </a:extLst>
          </p:cNvPr>
          <p:cNvSpPr>
            <a:spLocks noGrp="1"/>
          </p:cNvSpPr>
          <p:nvPr>
            <p:ph type="title"/>
          </p:nvPr>
        </p:nvSpPr>
        <p:spPr>
          <a:xfrm>
            <a:off x="533400" y="764373"/>
            <a:ext cx="10972800" cy="1293028"/>
          </a:xfrm>
        </p:spPr>
        <p:txBody>
          <a:bodyPr/>
          <a:lstStyle/>
          <a:p>
            <a:r>
              <a:rPr lang="en-US" dirty="0"/>
              <a:t>LAYER 1:  CAMPUS BUSINESS INCUBATOR</a:t>
            </a:r>
          </a:p>
        </p:txBody>
      </p:sp>
      <p:sp>
        <p:nvSpPr>
          <p:cNvPr id="3" name="Content Placeholder 2">
            <a:extLst>
              <a:ext uri="{FF2B5EF4-FFF2-40B4-BE49-F238E27FC236}">
                <a16:creationId xmlns:a16="http://schemas.microsoft.com/office/drawing/2014/main" id="{51156AB9-84CE-0A43-8A34-3379E91380F7}"/>
              </a:ext>
            </a:extLst>
          </p:cNvPr>
          <p:cNvSpPr>
            <a:spLocks noGrp="1"/>
          </p:cNvSpPr>
          <p:nvPr>
            <p:ph idx="1"/>
          </p:nvPr>
        </p:nvSpPr>
        <p:spPr>
          <a:xfrm>
            <a:off x="228600" y="2194560"/>
            <a:ext cx="11734800" cy="4024125"/>
          </a:xfrm>
        </p:spPr>
        <p:txBody>
          <a:bodyPr/>
          <a:lstStyle/>
          <a:p>
            <a:r>
              <a:rPr lang="en-US" dirty="0">
                <a:solidFill>
                  <a:srgbClr val="FF0000"/>
                </a:solidFill>
              </a:rPr>
              <a:t>MAGIC + RIT Venture Creations business incubator. During my time as director at MAGIC </a:t>
            </a:r>
          </a:p>
          <a:p>
            <a:r>
              <a:rPr lang="en-US" dirty="0" err="1">
                <a:solidFill>
                  <a:srgbClr val="FFC000"/>
                </a:solidFill>
              </a:rPr>
              <a:t>Darkwind</a:t>
            </a:r>
            <a:r>
              <a:rPr lang="en-US" dirty="0">
                <a:solidFill>
                  <a:srgbClr val="FFC000"/>
                </a:solidFill>
              </a:rPr>
              <a:t> Media (as one example, founded by GD&amp;D alum in 2007)</a:t>
            </a:r>
          </a:p>
          <a:p>
            <a:r>
              <a:rPr lang="en-US" dirty="0">
                <a:solidFill>
                  <a:srgbClr val="FFFF00"/>
                </a:solidFill>
              </a:rPr>
              <a:t>This company had been slowly growing on contract work during the intervening period, but by using MAGIC as a platform I was able to leverage government support for tax incentives, economic development support, and university support to help that company move out of the RIT incubator and into studio space in the city.</a:t>
            </a:r>
          </a:p>
          <a:p>
            <a:r>
              <a:rPr lang="en-US" dirty="0">
                <a:solidFill>
                  <a:srgbClr val="00B050"/>
                </a:solidFill>
              </a:rPr>
              <a:t>Today, </a:t>
            </a:r>
            <a:r>
              <a:rPr lang="en-US" dirty="0" err="1">
                <a:solidFill>
                  <a:srgbClr val="00B050"/>
                </a:solidFill>
              </a:rPr>
              <a:t>Darkwind</a:t>
            </a:r>
            <a:r>
              <a:rPr lang="en-US" dirty="0">
                <a:solidFill>
                  <a:srgbClr val="00B050"/>
                </a:solidFill>
              </a:rPr>
              <a:t> has contributed directly to named roles on international titles such as </a:t>
            </a:r>
            <a:r>
              <a:rPr lang="en-US" i="1" dirty="0" err="1">
                <a:solidFill>
                  <a:srgbClr val="00B050"/>
                </a:solidFill>
              </a:rPr>
              <a:t>WulverBlade</a:t>
            </a:r>
            <a:r>
              <a:rPr lang="en-US" dirty="0">
                <a:solidFill>
                  <a:srgbClr val="00B050"/>
                </a:solidFill>
              </a:rPr>
              <a:t>, </a:t>
            </a:r>
            <a:r>
              <a:rPr lang="en-US" i="1" dirty="0">
                <a:solidFill>
                  <a:srgbClr val="00B050"/>
                </a:solidFill>
              </a:rPr>
              <a:t>Republique</a:t>
            </a:r>
            <a:r>
              <a:rPr lang="en-US" dirty="0">
                <a:solidFill>
                  <a:srgbClr val="00B050"/>
                </a:solidFill>
              </a:rPr>
              <a:t>, and </a:t>
            </a:r>
            <a:r>
              <a:rPr lang="en-US" i="1" dirty="0">
                <a:solidFill>
                  <a:srgbClr val="00B050"/>
                </a:solidFill>
              </a:rPr>
              <a:t>Marvel’s Iron-Man VR</a:t>
            </a:r>
            <a:r>
              <a:rPr lang="en-US" dirty="0">
                <a:solidFill>
                  <a:srgbClr val="00B050"/>
                </a:solidFill>
              </a:rPr>
              <a:t>. </a:t>
            </a:r>
          </a:p>
        </p:txBody>
      </p:sp>
    </p:spTree>
    <p:extLst>
      <p:ext uri="{BB962C8B-B14F-4D97-AF65-F5344CB8AC3E}">
        <p14:creationId xmlns:p14="http://schemas.microsoft.com/office/powerpoint/2010/main" val="2181764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C80C7F-2B26-E74E-876C-61E873BAFC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0480"/>
            <a:ext cx="12171680" cy="5677498"/>
          </a:xfrm>
          <a:prstGeom prst="rect">
            <a:avLst/>
          </a:prstGeom>
        </p:spPr>
      </p:pic>
      <p:sp>
        <p:nvSpPr>
          <p:cNvPr id="5" name="Rectangle 4">
            <a:extLst>
              <a:ext uri="{FF2B5EF4-FFF2-40B4-BE49-F238E27FC236}">
                <a16:creationId xmlns:a16="http://schemas.microsoft.com/office/drawing/2014/main" id="{87C7A9C3-B250-5249-8E71-7C36696270A5}"/>
              </a:ext>
            </a:extLst>
          </p:cNvPr>
          <p:cNvSpPr/>
          <p:nvPr/>
        </p:nvSpPr>
        <p:spPr>
          <a:xfrm>
            <a:off x="0" y="-30480"/>
            <a:ext cx="12192000" cy="5814657"/>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0B0892-84A9-AA45-93E3-BAA5111B4A4C}"/>
              </a:ext>
            </a:extLst>
          </p:cNvPr>
          <p:cNvSpPr>
            <a:spLocks noGrp="1"/>
          </p:cNvSpPr>
          <p:nvPr>
            <p:ph type="title"/>
          </p:nvPr>
        </p:nvSpPr>
        <p:spPr>
          <a:xfrm>
            <a:off x="3238500" y="4708403"/>
            <a:ext cx="8610600" cy="1293028"/>
          </a:xfrm>
        </p:spPr>
        <p:txBody>
          <a:bodyPr/>
          <a:lstStyle/>
          <a:p>
            <a:r>
              <a:rPr lang="en-US" dirty="0"/>
              <a:t>LAYER 2: RIT INVESTMENT FUND</a:t>
            </a:r>
          </a:p>
        </p:txBody>
      </p:sp>
      <p:sp>
        <p:nvSpPr>
          <p:cNvPr id="3" name="Content Placeholder 2">
            <a:extLst>
              <a:ext uri="{FF2B5EF4-FFF2-40B4-BE49-F238E27FC236}">
                <a16:creationId xmlns:a16="http://schemas.microsoft.com/office/drawing/2014/main" id="{2DD57341-D5C6-2546-B96B-CEA31C6B0487}"/>
              </a:ext>
            </a:extLst>
          </p:cNvPr>
          <p:cNvSpPr>
            <a:spLocks noGrp="1"/>
          </p:cNvSpPr>
          <p:nvPr>
            <p:ph idx="1"/>
          </p:nvPr>
        </p:nvSpPr>
        <p:spPr>
          <a:xfrm>
            <a:off x="685800" y="2696340"/>
            <a:ext cx="10820400" cy="4024125"/>
          </a:xfrm>
        </p:spPr>
        <p:txBody>
          <a:bodyPr/>
          <a:lstStyle/>
          <a:p>
            <a:r>
              <a:rPr lang="en-US" sz="2400" dirty="0"/>
              <a:t>Dan &amp; Gary Games make Super Daryl Deluxe</a:t>
            </a:r>
          </a:p>
          <a:p>
            <a:r>
              <a:rPr lang="en-US" sz="2400" dirty="0"/>
              <a:t>Tax credits and working space</a:t>
            </a:r>
          </a:p>
          <a:p>
            <a:r>
              <a:rPr lang="en-US" sz="2400" dirty="0"/>
              <a:t>Software and hardware support at a distance</a:t>
            </a:r>
          </a:p>
          <a:p>
            <a:r>
              <a:rPr lang="en-US" sz="2400" dirty="0"/>
              <a:t>Mentorship networks and conference showcase </a:t>
            </a:r>
          </a:p>
          <a:p>
            <a:endParaRPr lang="en-US" dirty="0"/>
          </a:p>
        </p:txBody>
      </p:sp>
    </p:spTree>
    <p:extLst>
      <p:ext uri="{BB962C8B-B14F-4D97-AF65-F5344CB8AC3E}">
        <p14:creationId xmlns:p14="http://schemas.microsoft.com/office/powerpoint/2010/main" val="3123299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A49F-E76D-8647-B362-5EECAF090679}"/>
              </a:ext>
            </a:extLst>
          </p:cNvPr>
          <p:cNvSpPr>
            <a:spLocks noGrp="1"/>
          </p:cNvSpPr>
          <p:nvPr>
            <p:ph type="title"/>
          </p:nvPr>
        </p:nvSpPr>
        <p:spPr>
          <a:xfrm>
            <a:off x="711200" y="506470"/>
            <a:ext cx="10820400" cy="1293028"/>
          </a:xfrm>
        </p:spPr>
        <p:txBody>
          <a:bodyPr/>
          <a:lstStyle/>
          <a:p>
            <a:r>
              <a:rPr lang="en-US" dirty="0"/>
              <a:t>LAYER 3: EXTERNAL PARTNERS &amp; MENTORS</a:t>
            </a:r>
          </a:p>
        </p:txBody>
      </p:sp>
      <p:sp>
        <p:nvSpPr>
          <p:cNvPr id="3" name="Content Placeholder 2">
            <a:extLst>
              <a:ext uri="{FF2B5EF4-FFF2-40B4-BE49-F238E27FC236}">
                <a16:creationId xmlns:a16="http://schemas.microsoft.com/office/drawing/2014/main" id="{C88CBFF6-D29B-8E4E-ABCD-C1981666FD8F}"/>
              </a:ext>
            </a:extLst>
          </p:cNvPr>
          <p:cNvSpPr>
            <a:spLocks noGrp="1"/>
          </p:cNvSpPr>
          <p:nvPr>
            <p:ph idx="1"/>
          </p:nvPr>
        </p:nvSpPr>
        <p:spPr>
          <a:xfrm>
            <a:off x="2362200" y="1524000"/>
            <a:ext cx="9144000" cy="4694685"/>
          </a:xfrm>
        </p:spPr>
        <p:txBody>
          <a:bodyPr/>
          <a:lstStyle/>
          <a:p>
            <a:r>
              <a:rPr lang="en-US" sz="2400" dirty="0"/>
              <a:t>MAGIC + external partners on specific technical challenges and problems, or to allow them incubation space within MAGIC facilities when it was prudent to do so </a:t>
            </a:r>
          </a:p>
          <a:p>
            <a:r>
              <a:rPr lang="en-US" sz="2400" dirty="0"/>
              <a:t>NFL Buffalo Bills on VR project </a:t>
            </a:r>
          </a:p>
          <a:p>
            <a:r>
              <a:rPr lang="en-US" sz="2400" dirty="0"/>
              <a:t>Second Ave Software and </a:t>
            </a:r>
            <a:r>
              <a:rPr lang="en-US" sz="2400" dirty="0" err="1"/>
              <a:t>Workinman</a:t>
            </a:r>
            <a:r>
              <a:rPr lang="en-US" sz="2400" dirty="0"/>
              <a:t> Interactive on NSF funded game interventions for middle-school education in physics targeted at raising success metrics for women and minorities</a:t>
            </a:r>
          </a:p>
          <a:p>
            <a:r>
              <a:rPr lang="en-US" sz="2400" dirty="0"/>
              <a:t>National Museum of Play on technology paradigms for preserving games and associated media, </a:t>
            </a:r>
          </a:p>
          <a:p>
            <a:r>
              <a:rPr lang="en-US" sz="2400" dirty="0"/>
              <a:t>FORBES Media on internships and web technologies</a:t>
            </a:r>
          </a:p>
        </p:txBody>
      </p:sp>
      <p:pic>
        <p:nvPicPr>
          <p:cNvPr id="4" name="Picture 3">
            <a:extLst>
              <a:ext uri="{FF2B5EF4-FFF2-40B4-BE49-F238E27FC236}">
                <a16:creationId xmlns:a16="http://schemas.microsoft.com/office/drawing/2014/main" id="{E42F90F6-AE47-984F-B643-E4524D4877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1515186"/>
            <a:ext cx="1894839" cy="1894839"/>
          </a:xfrm>
          <a:prstGeom prst="rect">
            <a:avLst/>
          </a:prstGeom>
          <a:ln w="12700">
            <a:solidFill>
              <a:schemeClr val="tx1"/>
            </a:solidFill>
          </a:ln>
        </p:spPr>
      </p:pic>
      <p:pic>
        <p:nvPicPr>
          <p:cNvPr id="5" name="Picture 4">
            <a:extLst>
              <a:ext uri="{FF2B5EF4-FFF2-40B4-BE49-F238E27FC236}">
                <a16:creationId xmlns:a16="http://schemas.microsoft.com/office/drawing/2014/main" id="{D2A339B1-F0F6-CE42-87AF-D1520DE8AA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3743961"/>
            <a:ext cx="1894839" cy="1894839"/>
          </a:xfrm>
          <a:prstGeom prst="rect">
            <a:avLst/>
          </a:prstGeom>
          <a:ln w="12700">
            <a:solidFill>
              <a:schemeClr val="tx1"/>
            </a:solidFill>
          </a:ln>
        </p:spPr>
      </p:pic>
    </p:spTree>
    <p:extLst>
      <p:ext uri="{BB962C8B-B14F-4D97-AF65-F5344CB8AC3E}">
        <p14:creationId xmlns:p14="http://schemas.microsoft.com/office/powerpoint/2010/main" val="3178178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E0F8AC-984C-7148-B922-2F8A03EC06B8}"/>
              </a:ext>
            </a:extLst>
          </p:cNvPr>
          <p:cNvPicPr>
            <a:picLocks noChangeAspect="1"/>
          </p:cNvPicPr>
          <p:nvPr/>
        </p:nvPicPr>
        <p:blipFill>
          <a:blip r:embed="rId2"/>
          <a:stretch>
            <a:fillRect/>
          </a:stretch>
        </p:blipFill>
        <p:spPr>
          <a:xfrm>
            <a:off x="0" y="0"/>
            <a:ext cx="12192000" cy="5054600"/>
          </a:xfrm>
          <a:prstGeom prst="rect">
            <a:avLst/>
          </a:prstGeom>
        </p:spPr>
      </p:pic>
      <p:sp>
        <p:nvSpPr>
          <p:cNvPr id="7" name="Rectangle 6">
            <a:extLst>
              <a:ext uri="{FF2B5EF4-FFF2-40B4-BE49-F238E27FC236}">
                <a16:creationId xmlns:a16="http://schemas.microsoft.com/office/drawing/2014/main" id="{E8300A98-F46D-814B-964E-1858901C4B74}"/>
              </a:ext>
            </a:extLst>
          </p:cNvPr>
          <p:cNvSpPr/>
          <p:nvPr/>
        </p:nvSpPr>
        <p:spPr>
          <a:xfrm>
            <a:off x="3313" y="2831341"/>
            <a:ext cx="12192000" cy="2223259"/>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9A268-05F6-C846-A414-A820671E27B8}"/>
              </a:ext>
            </a:extLst>
          </p:cNvPr>
          <p:cNvSpPr>
            <a:spLocks noGrp="1"/>
          </p:cNvSpPr>
          <p:nvPr>
            <p:ph type="title"/>
          </p:nvPr>
        </p:nvSpPr>
        <p:spPr>
          <a:xfrm>
            <a:off x="1752600" y="4572000"/>
            <a:ext cx="10287000" cy="1293028"/>
          </a:xfrm>
        </p:spPr>
        <p:txBody>
          <a:bodyPr/>
          <a:lstStyle/>
          <a:p>
            <a:r>
              <a:rPr lang="en-US" dirty="0"/>
              <a:t>LAYER 4: MAGIC PRODUCTION CURRICULUM EXPERIENCES</a:t>
            </a:r>
          </a:p>
        </p:txBody>
      </p:sp>
    </p:spTree>
    <p:extLst>
      <p:ext uri="{BB962C8B-B14F-4D97-AF65-F5344CB8AC3E}">
        <p14:creationId xmlns:p14="http://schemas.microsoft.com/office/powerpoint/2010/main" val="4144757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email">
            <a:extLst>
              <a:ext uri="{28A0092B-C50C-407E-A947-70E740481C1C}">
                <a14:useLocalDpi xmlns:a14="http://schemas.microsoft.com/office/drawing/2010/main"/>
              </a:ext>
            </a:extLst>
          </a:blip>
          <a:srcRect l="-2"/>
          <a:stretch/>
        </p:blipFill>
        <p:spPr>
          <a:xfrm>
            <a:off x="0" y="47126"/>
            <a:ext cx="5203686" cy="5313899"/>
          </a:xfrm>
          <a:prstGeom prst="rect">
            <a:avLst/>
          </a:prstGeom>
        </p:spPr>
      </p:pic>
      <p:sp>
        <p:nvSpPr>
          <p:cNvPr id="42" name="Rectangle 41"/>
          <p:cNvSpPr/>
          <p:nvPr/>
        </p:nvSpPr>
        <p:spPr bwMode="auto">
          <a:xfrm>
            <a:off x="-9719" y="2131139"/>
            <a:ext cx="5191319" cy="3226464"/>
          </a:xfrm>
          <a:prstGeom prst="rect">
            <a:avLst/>
          </a:prstGeom>
          <a:gradFill>
            <a:gsLst>
              <a:gs pos="0">
                <a:schemeClr val="accent1">
                  <a:lumMod val="5000"/>
                  <a:lumOff val="95000"/>
                  <a:alpha val="0"/>
                </a:schemeClr>
              </a:gs>
              <a:gs pos="65000">
                <a:schemeClr val="tx1">
                  <a:alpha val="94000"/>
                </a:schemeClr>
              </a:gs>
              <a:gs pos="100000">
                <a:schemeClr val="tx1"/>
              </a:gs>
            </a:gsLst>
            <a:lin ang="540000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r" defTabSz="1219170" fontAlgn="base">
              <a:spcBef>
                <a:spcPct val="0"/>
              </a:spcBef>
              <a:spcAft>
                <a:spcPct val="0"/>
              </a:spcAft>
            </a:pPr>
            <a:endParaRPr kumimoji="1" lang="en-US" sz="3200" dirty="0">
              <a:latin typeface="Verdana" pitchFamily="45" charset="0"/>
            </a:endParaRPr>
          </a:p>
        </p:txBody>
      </p:sp>
      <p:cxnSp>
        <p:nvCxnSpPr>
          <p:cNvPr id="35" name="Straight Connector 34"/>
          <p:cNvCxnSpPr>
            <a:cxnSpLocks/>
          </p:cNvCxnSpPr>
          <p:nvPr/>
        </p:nvCxnSpPr>
        <p:spPr bwMode="auto">
          <a:xfrm>
            <a:off x="5181599" y="27026"/>
            <a:ext cx="0" cy="5330577"/>
          </a:xfrm>
          <a:prstGeom prst="line">
            <a:avLst/>
          </a:prstGeom>
          <a:solidFill>
            <a:schemeClr val="accent1"/>
          </a:solidFill>
          <a:ln w="69850" cap="flat" cmpd="sng" algn="ctr">
            <a:solidFill>
              <a:schemeClr val="tx1"/>
            </a:solidFill>
            <a:prstDash val="solid"/>
            <a:round/>
            <a:headEnd type="none" w="med" len="med"/>
            <a:tailEnd type="none" w="med" len="med"/>
          </a:ln>
          <a:effectLst/>
        </p:spPr>
      </p:cxnSp>
      <p:sp>
        <p:nvSpPr>
          <p:cNvPr id="6145" name="Title 1"/>
          <p:cNvSpPr>
            <a:spLocks noGrp="1"/>
          </p:cNvSpPr>
          <p:nvPr>
            <p:ph type="title"/>
          </p:nvPr>
        </p:nvSpPr>
        <p:spPr bwMode="auto">
          <a:xfrm>
            <a:off x="12367" y="3825018"/>
            <a:ext cx="5143832" cy="1126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bodyPr>
          <a:lstStyle/>
          <a:p>
            <a:pPr algn="ctr"/>
            <a:r>
              <a:rPr lang="en-US" altLang="en-US" sz="3600" b="1" dirty="0">
                <a:solidFill>
                  <a:schemeClr val="bg1"/>
                </a:solidFill>
                <a:ea typeface="ヒラギノ角ゴ Pro W3" charset="-128"/>
                <a:cs typeface="ヒラギノ角ゴ Pro W3" charset="-128"/>
              </a:rPr>
              <a:t>A HISTORY OF GAMES &amp; INTERACTIVE MEDIA</a:t>
            </a:r>
            <a:br>
              <a:rPr lang="en-US" altLang="en-US" sz="3600" b="1" dirty="0">
                <a:solidFill>
                  <a:schemeClr val="bg1"/>
                </a:solidFill>
                <a:ea typeface="ヒラギノ角ゴ Pro W3" charset="-128"/>
                <a:cs typeface="ヒラギノ角ゴ Pro W3" charset="-128"/>
              </a:rPr>
            </a:br>
            <a:r>
              <a:rPr lang="en-US" altLang="en-US" sz="3600" b="1" dirty="0">
                <a:solidFill>
                  <a:schemeClr val="bg1"/>
                </a:solidFill>
                <a:ea typeface="ヒラギノ角ゴ Pro W3" charset="-128"/>
                <a:cs typeface="ヒラギノ角ゴ Pro W3" charset="-128"/>
              </a:rPr>
              <a:t>1999-2020</a:t>
            </a:r>
          </a:p>
        </p:txBody>
      </p:sp>
      <p:sp>
        <p:nvSpPr>
          <p:cNvPr id="2" name="Rectangle 1"/>
          <p:cNvSpPr/>
          <p:nvPr/>
        </p:nvSpPr>
        <p:spPr bwMode="auto">
          <a:xfrm>
            <a:off x="7017467" y="6927"/>
            <a:ext cx="5181600"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First course in games programming</a:t>
            </a:r>
          </a:p>
        </p:txBody>
      </p:sp>
      <p:sp>
        <p:nvSpPr>
          <p:cNvPr id="8" name="Rectangle 7"/>
          <p:cNvSpPr/>
          <p:nvPr/>
        </p:nvSpPr>
        <p:spPr bwMode="auto">
          <a:xfrm>
            <a:off x="7010399" y="406481"/>
            <a:ext cx="5181600"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Electronic Gaming Society</a:t>
            </a:r>
          </a:p>
        </p:txBody>
      </p:sp>
      <p:sp>
        <p:nvSpPr>
          <p:cNvPr id="9" name="Rectangle 8"/>
          <p:cNvSpPr/>
          <p:nvPr/>
        </p:nvSpPr>
        <p:spPr bwMode="auto">
          <a:xfrm>
            <a:off x="7010399" y="1204426"/>
            <a:ext cx="5181600"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MSc Game Design &amp; Development</a:t>
            </a:r>
            <a:endParaRPr kumimoji="1" lang="en-US" sz="1867" b="1" dirty="0">
              <a:latin typeface="Verdana" pitchFamily="45" charset="0"/>
            </a:endParaRPr>
          </a:p>
        </p:txBody>
      </p:sp>
      <p:sp>
        <p:nvSpPr>
          <p:cNvPr id="10" name="Rectangle 9"/>
          <p:cNvSpPr/>
          <p:nvPr/>
        </p:nvSpPr>
        <p:spPr bwMode="auto">
          <a:xfrm>
            <a:off x="7010399" y="1603042"/>
            <a:ext cx="5181600"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BSc Game Design &amp; Development</a:t>
            </a:r>
            <a:endParaRPr kumimoji="1" lang="en-US" sz="1867" b="1" dirty="0">
              <a:latin typeface="Verdana" pitchFamily="45" charset="0"/>
            </a:endParaRPr>
          </a:p>
        </p:txBody>
      </p:sp>
      <p:sp>
        <p:nvSpPr>
          <p:cNvPr id="11" name="Rectangle 10"/>
          <p:cNvSpPr/>
          <p:nvPr/>
        </p:nvSpPr>
        <p:spPr bwMode="auto">
          <a:xfrm>
            <a:off x="7010399" y="1996631"/>
            <a:ext cx="5181600"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Dept. of Interactive Games &amp; Media</a:t>
            </a:r>
          </a:p>
        </p:txBody>
      </p:sp>
      <p:sp>
        <p:nvSpPr>
          <p:cNvPr id="12" name="Rectangle 11"/>
          <p:cNvSpPr/>
          <p:nvPr/>
        </p:nvSpPr>
        <p:spPr bwMode="auto">
          <a:xfrm>
            <a:off x="7007748" y="2389891"/>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School of Interactive Games &amp; Media</a:t>
            </a:r>
          </a:p>
        </p:txBody>
      </p:sp>
      <p:sp>
        <p:nvSpPr>
          <p:cNvPr id="13" name="Rectangle 12"/>
          <p:cNvSpPr/>
          <p:nvPr/>
        </p:nvSpPr>
        <p:spPr bwMode="auto">
          <a:xfrm>
            <a:off x="7010399" y="3183311"/>
            <a:ext cx="5181600"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RIT Center for Media, Arts, Games, Interaction &amp; Creativity (MAGIC)</a:t>
            </a:r>
            <a:endParaRPr kumimoji="1" lang="en-US" sz="1867" b="1" dirty="0">
              <a:solidFill>
                <a:schemeClr val="bg2"/>
              </a:solidFill>
              <a:latin typeface="Verdana" pitchFamily="45" charset="0"/>
            </a:endParaRPr>
          </a:p>
        </p:txBody>
      </p:sp>
      <p:sp>
        <p:nvSpPr>
          <p:cNvPr id="14" name="Rectangle 13"/>
          <p:cNvSpPr/>
          <p:nvPr/>
        </p:nvSpPr>
        <p:spPr bwMode="auto">
          <a:xfrm>
            <a:off x="7017467" y="3825018"/>
            <a:ext cx="51816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MAGIC Spell Studios</a:t>
            </a:r>
            <a:r>
              <a:rPr lang="en-US" sz="1867" b="1" baseline="30000" dirty="0">
                <a:solidFill>
                  <a:schemeClr val="bg2"/>
                </a:solidFill>
                <a:latin typeface="Verdana" pitchFamily="45" charset="0"/>
              </a:rPr>
              <a:t>®</a:t>
            </a:r>
            <a:r>
              <a:rPr lang="en-US" sz="1867" b="1" dirty="0">
                <a:solidFill>
                  <a:schemeClr val="bg2"/>
                </a:solidFill>
                <a:latin typeface="Verdana" pitchFamily="45" charset="0"/>
              </a:rPr>
              <a:t>, LLC</a:t>
            </a:r>
            <a:endParaRPr kumimoji="1" lang="en-US" sz="1867" b="1" dirty="0">
              <a:solidFill>
                <a:schemeClr val="bg2"/>
              </a:solidFill>
              <a:latin typeface="Verdana" pitchFamily="45" charset="0"/>
            </a:endParaRPr>
          </a:p>
        </p:txBody>
      </p:sp>
      <p:sp>
        <p:nvSpPr>
          <p:cNvPr id="15" name="Rectangle 14"/>
          <p:cNvSpPr/>
          <p:nvPr/>
        </p:nvSpPr>
        <p:spPr bwMode="auto">
          <a:xfrm>
            <a:off x="7017467" y="4186622"/>
            <a:ext cx="51816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$30M MAGIC Spell Studios Facility </a:t>
            </a:r>
          </a:p>
        </p:txBody>
      </p:sp>
      <p:sp>
        <p:nvSpPr>
          <p:cNvPr id="16" name="Rectangle 15"/>
          <p:cNvSpPr/>
          <p:nvPr/>
        </p:nvSpPr>
        <p:spPr bwMode="auto">
          <a:xfrm>
            <a:off x="7014815" y="4548226"/>
            <a:ext cx="5174533"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HUB</a:t>
            </a:r>
            <a:endParaRPr kumimoji="1" lang="en-US" sz="1867" b="1" dirty="0">
              <a:solidFill>
                <a:schemeClr val="bg2"/>
              </a:solidFill>
              <a:latin typeface="Verdana" pitchFamily="45" charset="0"/>
            </a:endParaRPr>
          </a:p>
        </p:txBody>
      </p:sp>
      <p:sp>
        <p:nvSpPr>
          <p:cNvPr id="18" name="Rectangle 17"/>
          <p:cNvSpPr/>
          <p:nvPr/>
        </p:nvSpPr>
        <p:spPr bwMode="auto">
          <a:xfrm>
            <a:off x="7010399" y="801726"/>
            <a:ext cx="5181600" cy="406400"/>
          </a:xfrm>
          <a:prstGeom prst="rect">
            <a:avLst/>
          </a:prstGeom>
          <a:solidFill>
            <a:schemeClr val="tx2">
              <a:lumMod val="2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1" hangingPunct="1"/>
            <a:r>
              <a:rPr lang="en-US" sz="1867" b="1" dirty="0">
                <a:latin typeface="Verdana" pitchFamily="45" charset="0"/>
              </a:rPr>
              <a:t>CS/IT Concentration in Game Prog</a:t>
            </a:r>
          </a:p>
        </p:txBody>
      </p:sp>
      <p:sp>
        <p:nvSpPr>
          <p:cNvPr id="23" name="Rectangle 22"/>
          <p:cNvSpPr/>
          <p:nvPr/>
        </p:nvSpPr>
        <p:spPr bwMode="auto">
          <a:xfrm>
            <a:off x="5191317" y="6927"/>
            <a:ext cx="1828801"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2001</a:t>
            </a:r>
            <a:r>
              <a:rPr kumimoji="1" lang="en-US" sz="1867" b="1" dirty="0">
                <a:latin typeface="Verdana" pitchFamily="45" charset="0"/>
              </a:rPr>
              <a:t> programming</a:t>
            </a:r>
          </a:p>
        </p:txBody>
      </p:sp>
      <p:sp>
        <p:nvSpPr>
          <p:cNvPr id="24" name="Rectangle 23"/>
          <p:cNvSpPr/>
          <p:nvPr/>
        </p:nvSpPr>
        <p:spPr bwMode="auto">
          <a:xfrm>
            <a:off x="5191317" y="406481"/>
            <a:ext cx="1821733"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2002</a:t>
            </a:r>
            <a:endParaRPr kumimoji="1" lang="en-US" sz="1867" b="1" dirty="0">
              <a:latin typeface="Verdana" pitchFamily="45" charset="0"/>
            </a:endParaRPr>
          </a:p>
        </p:txBody>
      </p:sp>
      <p:sp>
        <p:nvSpPr>
          <p:cNvPr id="25" name="Rectangle 24"/>
          <p:cNvSpPr/>
          <p:nvPr/>
        </p:nvSpPr>
        <p:spPr bwMode="auto">
          <a:xfrm>
            <a:off x="5191317" y="1204426"/>
            <a:ext cx="1821733"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2006</a:t>
            </a:r>
          </a:p>
        </p:txBody>
      </p:sp>
      <p:sp>
        <p:nvSpPr>
          <p:cNvPr id="26" name="Rectangle 25"/>
          <p:cNvSpPr/>
          <p:nvPr/>
        </p:nvSpPr>
        <p:spPr bwMode="auto">
          <a:xfrm>
            <a:off x="5191317" y="1603042"/>
            <a:ext cx="1821733"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2007</a:t>
            </a:r>
          </a:p>
        </p:txBody>
      </p:sp>
      <p:sp>
        <p:nvSpPr>
          <p:cNvPr id="27" name="Rectangle 26"/>
          <p:cNvSpPr/>
          <p:nvPr/>
        </p:nvSpPr>
        <p:spPr bwMode="auto">
          <a:xfrm>
            <a:off x="5191317" y="1996631"/>
            <a:ext cx="1821733"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2009</a:t>
            </a:r>
            <a:endParaRPr kumimoji="1" lang="en-US" sz="1867" b="1" dirty="0">
              <a:solidFill>
                <a:schemeClr val="bg2"/>
              </a:solidFill>
              <a:latin typeface="Verdana" pitchFamily="45" charset="0"/>
            </a:endParaRPr>
          </a:p>
        </p:txBody>
      </p:sp>
      <p:sp>
        <p:nvSpPr>
          <p:cNvPr id="28" name="Rectangle 27"/>
          <p:cNvSpPr/>
          <p:nvPr/>
        </p:nvSpPr>
        <p:spPr bwMode="auto">
          <a:xfrm>
            <a:off x="5191316" y="2389891"/>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2011</a:t>
            </a:r>
          </a:p>
        </p:txBody>
      </p:sp>
      <p:sp>
        <p:nvSpPr>
          <p:cNvPr id="29" name="Rectangle 28"/>
          <p:cNvSpPr/>
          <p:nvPr/>
        </p:nvSpPr>
        <p:spPr bwMode="auto">
          <a:xfrm>
            <a:off x="5191318" y="3183311"/>
            <a:ext cx="1821732"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2013</a:t>
            </a:r>
          </a:p>
        </p:txBody>
      </p:sp>
      <p:sp>
        <p:nvSpPr>
          <p:cNvPr id="30" name="Rectangle 29"/>
          <p:cNvSpPr/>
          <p:nvPr/>
        </p:nvSpPr>
        <p:spPr bwMode="auto">
          <a:xfrm>
            <a:off x="5191318" y="3825018"/>
            <a:ext cx="18288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2013</a:t>
            </a:r>
            <a:endParaRPr kumimoji="1" lang="en-US" sz="1867" b="1" dirty="0">
              <a:solidFill>
                <a:schemeClr val="bg2"/>
              </a:solidFill>
              <a:latin typeface="Verdana" pitchFamily="45" charset="0"/>
            </a:endParaRPr>
          </a:p>
        </p:txBody>
      </p:sp>
      <p:sp>
        <p:nvSpPr>
          <p:cNvPr id="31" name="Rectangle 30"/>
          <p:cNvSpPr/>
          <p:nvPr/>
        </p:nvSpPr>
        <p:spPr bwMode="auto">
          <a:xfrm>
            <a:off x="5191318" y="4186622"/>
            <a:ext cx="18288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endParaRPr kumimoji="1" lang="en-US" sz="1867" b="1" dirty="0">
              <a:latin typeface="Verdana" pitchFamily="45" charset="0"/>
            </a:endParaRPr>
          </a:p>
        </p:txBody>
      </p:sp>
      <p:sp>
        <p:nvSpPr>
          <p:cNvPr id="32" name="Rectangle 31"/>
          <p:cNvSpPr/>
          <p:nvPr/>
        </p:nvSpPr>
        <p:spPr bwMode="auto">
          <a:xfrm>
            <a:off x="5191316" y="4548226"/>
            <a:ext cx="1823499"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p>
        </p:txBody>
      </p:sp>
      <p:sp>
        <p:nvSpPr>
          <p:cNvPr id="33" name="Rectangle 32"/>
          <p:cNvSpPr/>
          <p:nvPr/>
        </p:nvSpPr>
        <p:spPr bwMode="auto">
          <a:xfrm>
            <a:off x="5191317" y="801726"/>
            <a:ext cx="1821733" cy="406400"/>
          </a:xfrm>
          <a:prstGeom prst="rect">
            <a:avLst/>
          </a:prstGeom>
          <a:solidFill>
            <a:schemeClr val="tx2">
              <a:lumMod val="2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2003</a:t>
            </a:r>
          </a:p>
        </p:txBody>
      </p:sp>
      <p:sp>
        <p:nvSpPr>
          <p:cNvPr id="38" name="Rectangle 37"/>
          <p:cNvSpPr/>
          <p:nvPr/>
        </p:nvSpPr>
        <p:spPr bwMode="auto">
          <a:xfrm>
            <a:off x="7007748" y="2785165"/>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Minor in Game Design</a:t>
            </a:r>
          </a:p>
        </p:txBody>
      </p:sp>
      <p:sp>
        <p:nvSpPr>
          <p:cNvPr id="39" name="Rectangle 38"/>
          <p:cNvSpPr/>
          <p:nvPr/>
        </p:nvSpPr>
        <p:spPr bwMode="auto">
          <a:xfrm>
            <a:off x="5191316" y="2785165"/>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2012</a:t>
            </a:r>
          </a:p>
        </p:txBody>
      </p:sp>
      <p:sp>
        <p:nvSpPr>
          <p:cNvPr id="40" name="Rectangle 39"/>
          <p:cNvSpPr/>
          <p:nvPr/>
        </p:nvSpPr>
        <p:spPr bwMode="auto">
          <a:xfrm>
            <a:off x="7005099" y="4951203"/>
            <a:ext cx="5181600" cy="4064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Challenge</a:t>
            </a:r>
            <a:endParaRPr kumimoji="1" lang="en-US" sz="1867" b="1" dirty="0">
              <a:solidFill>
                <a:schemeClr val="bg2"/>
              </a:solidFill>
              <a:latin typeface="Verdana" pitchFamily="45" charset="0"/>
            </a:endParaRPr>
          </a:p>
        </p:txBody>
      </p:sp>
      <p:sp>
        <p:nvSpPr>
          <p:cNvPr id="41" name="Rectangle 40"/>
          <p:cNvSpPr/>
          <p:nvPr/>
        </p:nvSpPr>
        <p:spPr bwMode="auto">
          <a:xfrm>
            <a:off x="5191316" y="4951203"/>
            <a:ext cx="1823499" cy="4064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2017</a:t>
            </a:r>
          </a:p>
        </p:txBody>
      </p:sp>
      <p:cxnSp>
        <p:nvCxnSpPr>
          <p:cNvPr id="34" name="Straight Connector 33">
            <a:extLst>
              <a:ext uri="{FF2B5EF4-FFF2-40B4-BE49-F238E27FC236}">
                <a16:creationId xmlns:a16="http://schemas.microsoft.com/office/drawing/2014/main" id="{3869E563-C17C-4CE2-8CD8-84F0ABCA0F00}"/>
              </a:ext>
            </a:extLst>
          </p:cNvPr>
          <p:cNvCxnSpPr/>
          <p:nvPr/>
        </p:nvCxnSpPr>
        <p:spPr bwMode="auto">
          <a:xfrm>
            <a:off x="12367" y="5361026"/>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1" y="27026"/>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sp>
        <p:nvSpPr>
          <p:cNvPr id="37" name="Rectangle 36">
            <a:extLst>
              <a:ext uri="{FF2B5EF4-FFF2-40B4-BE49-F238E27FC236}">
                <a16:creationId xmlns:a16="http://schemas.microsoft.com/office/drawing/2014/main" id="{6FBFFF78-12E4-244D-B481-355996FC90CB}"/>
              </a:ext>
            </a:extLst>
          </p:cNvPr>
          <p:cNvSpPr/>
          <p:nvPr/>
        </p:nvSpPr>
        <p:spPr bwMode="auto">
          <a:xfrm>
            <a:off x="7020118" y="5392208"/>
            <a:ext cx="5181600" cy="395567"/>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American University Game Center</a:t>
            </a:r>
          </a:p>
        </p:txBody>
      </p:sp>
      <p:sp>
        <p:nvSpPr>
          <p:cNvPr id="43" name="Rectangle 42">
            <a:extLst>
              <a:ext uri="{FF2B5EF4-FFF2-40B4-BE49-F238E27FC236}">
                <a16:creationId xmlns:a16="http://schemas.microsoft.com/office/drawing/2014/main" id="{ACA1817E-819D-E343-BF8F-2D07621A68E6}"/>
              </a:ext>
            </a:extLst>
          </p:cNvPr>
          <p:cNvSpPr/>
          <p:nvPr/>
        </p:nvSpPr>
        <p:spPr bwMode="auto">
          <a:xfrm>
            <a:off x="5206335" y="5392208"/>
            <a:ext cx="1823499" cy="4064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2019</a:t>
            </a:r>
          </a:p>
        </p:txBody>
      </p:sp>
      <p:sp>
        <p:nvSpPr>
          <p:cNvPr id="44" name="Rectangle 43">
            <a:extLst>
              <a:ext uri="{FF2B5EF4-FFF2-40B4-BE49-F238E27FC236}">
                <a16:creationId xmlns:a16="http://schemas.microsoft.com/office/drawing/2014/main" id="{49AE70D7-FF93-134C-A5A8-07837D363119}"/>
              </a:ext>
            </a:extLst>
          </p:cNvPr>
          <p:cNvSpPr/>
          <p:nvPr/>
        </p:nvSpPr>
        <p:spPr bwMode="auto">
          <a:xfrm>
            <a:off x="7010400" y="5791200"/>
            <a:ext cx="3352800" cy="406400"/>
          </a:xfrm>
          <a:prstGeom prst="rect">
            <a:avLst/>
          </a:prstGeom>
          <a:solidFill>
            <a:srgbClr val="9966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HIT Lab NZ + AIGI</a:t>
            </a:r>
          </a:p>
        </p:txBody>
      </p:sp>
      <p:sp>
        <p:nvSpPr>
          <p:cNvPr id="45" name="Rectangle 44">
            <a:extLst>
              <a:ext uri="{FF2B5EF4-FFF2-40B4-BE49-F238E27FC236}">
                <a16:creationId xmlns:a16="http://schemas.microsoft.com/office/drawing/2014/main" id="{7E56A72A-4311-0749-BC5B-16DFB932F0FB}"/>
              </a:ext>
            </a:extLst>
          </p:cNvPr>
          <p:cNvSpPr/>
          <p:nvPr/>
        </p:nvSpPr>
        <p:spPr bwMode="auto">
          <a:xfrm>
            <a:off x="5203686" y="5791200"/>
            <a:ext cx="1816430" cy="406400"/>
          </a:xfrm>
          <a:prstGeom prst="rect">
            <a:avLst/>
          </a:prstGeom>
          <a:solidFill>
            <a:srgbClr val="9966FF"/>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2020</a:t>
            </a:r>
          </a:p>
        </p:txBody>
      </p:sp>
    </p:spTree>
    <p:extLst>
      <p:ext uri="{BB962C8B-B14F-4D97-AF65-F5344CB8AC3E}">
        <p14:creationId xmlns:p14="http://schemas.microsoft.com/office/powerpoint/2010/main" val="3203299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35B1-30A7-BE45-994A-0EDAF6A6745E}"/>
              </a:ext>
            </a:extLst>
          </p:cNvPr>
          <p:cNvSpPr>
            <a:spLocks noGrp="1"/>
          </p:cNvSpPr>
          <p:nvPr>
            <p:ph type="title"/>
          </p:nvPr>
        </p:nvSpPr>
        <p:spPr>
          <a:xfrm>
            <a:off x="1752600" y="4267200"/>
            <a:ext cx="10287000" cy="1293028"/>
          </a:xfrm>
        </p:spPr>
        <p:txBody>
          <a:bodyPr/>
          <a:lstStyle/>
          <a:p>
            <a:r>
              <a:rPr lang="en-US" dirty="0"/>
              <a:t>PART 5: THE STUDIO FACILITIES </a:t>
            </a:r>
            <a:br>
              <a:rPr lang="en-US" b="1" dirty="0"/>
            </a:br>
            <a:r>
              <a:rPr lang="en-US" b="1" dirty="0"/>
              <a:t>THIS IS WHERE MAGIC SPELL STUDIOS REALLY HAPPENED</a:t>
            </a:r>
          </a:p>
        </p:txBody>
      </p:sp>
      <p:pic>
        <p:nvPicPr>
          <p:cNvPr id="4" name="Picture 3">
            <a:extLst>
              <a:ext uri="{FF2B5EF4-FFF2-40B4-BE49-F238E27FC236}">
                <a16:creationId xmlns:a16="http://schemas.microsoft.com/office/drawing/2014/main" id="{C72E1DE7-EF2C-E645-BB6A-7F31CF6F8C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
            <a:ext cx="12192000" cy="4074452"/>
          </a:xfrm>
          <a:prstGeom prst="rect">
            <a:avLst/>
          </a:prstGeom>
        </p:spPr>
      </p:pic>
      <p:cxnSp>
        <p:nvCxnSpPr>
          <p:cNvPr id="6" name="Straight Connector 5">
            <a:extLst>
              <a:ext uri="{FF2B5EF4-FFF2-40B4-BE49-F238E27FC236}">
                <a16:creationId xmlns:a16="http://schemas.microsoft.com/office/drawing/2014/main" id="{0EBEE2B1-1F6A-FC41-BE9B-531CA169F0E6}"/>
              </a:ext>
            </a:extLst>
          </p:cNvPr>
          <p:cNvCxnSpPr/>
          <p:nvPr/>
        </p:nvCxnSpPr>
        <p:spPr>
          <a:xfrm>
            <a:off x="0" y="407445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645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5800" y="0"/>
            <a:ext cx="4038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304800"/>
            <a:ext cx="6377940" cy="1293028"/>
          </a:xfrm>
        </p:spPr>
        <p:txBody>
          <a:bodyPr/>
          <a:lstStyle/>
          <a:p>
            <a:pPr algn="l"/>
            <a:r>
              <a:rPr lang="en-US" dirty="0"/>
              <a:t>DEMOCRATIZING CAPABILITIES &amp; POSSIBILITIES</a:t>
            </a:r>
            <a:br>
              <a:rPr lang="en-US" dirty="0"/>
            </a:br>
            <a:r>
              <a:rPr lang="en-US" sz="2000" dirty="0"/>
              <a:t>(~$30M NYS ESD PUBLIC/</a:t>
            </a:r>
            <a:br>
              <a:rPr lang="en-US" sz="2000" dirty="0"/>
            </a:br>
            <a:r>
              <a:rPr lang="en-US" sz="2000" dirty="0"/>
              <a:t>PRIVATE PARTNERSHIP)</a:t>
            </a:r>
            <a:br>
              <a:rPr lang="en-US" sz="2000" dirty="0"/>
            </a:br>
            <a:r>
              <a:rPr lang="en-US" dirty="0"/>
              <a:t> </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458200" y="43669"/>
            <a:ext cx="3657600" cy="6738131"/>
          </a:xfrm>
          <a:ln w="19050">
            <a:solidFill>
              <a:schemeClr val="tx1"/>
            </a:solidFill>
          </a:ln>
        </p:spPr>
      </p:pic>
      <p:sp>
        <p:nvSpPr>
          <p:cNvPr id="5" name="Rectangle 1"/>
          <p:cNvSpPr txBox="1">
            <a:spLocks noChangeArrowheads="1"/>
          </p:cNvSpPr>
          <p:nvPr/>
        </p:nvSpPr>
        <p:spPr bwMode="auto">
          <a:xfrm>
            <a:off x="2667000" y="854125"/>
            <a:ext cx="541020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400" dirty="0">
                <a:latin typeface="Arial" panose="020B0604020202020204" pitchFamily="34" charset="0"/>
                <a:ea typeface="Calibri" panose="020F0502020204030204" pitchFamily="34" charset="0"/>
              </a:rPr>
              <a:t> </a:t>
            </a:r>
            <a:endParaRPr lang="en-US" altLang="en-US" sz="1000" dirty="0">
              <a:latin typeface="Arial" panose="020B0604020202020204" pitchFamily="34" charset="0"/>
            </a:endParaRPr>
          </a:p>
          <a:p>
            <a:pPr marL="0" indent="0" algn="r" eaLnBrk="0" fontAlgn="base" hangingPunct="0">
              <a:lnSpc>
                <a:spcPct val="100000"/>
              </a:lnSpc>
              <a:spcBef>
                <a:spcPct val="0"/>
              </a:spcBef>
              <a:spcAft>
                <a:spcPct val="0"/>
              </a:spcAft>
              <a:buNone/>
            </a:pPr>
            <a:r>
              <a:rPr lang="en-US" altLang="en-US" sz="2400" dirty="0">
                <a:solidFill>
                  <a:srgbClr val="FF0000"/>
                </a:solidFill>
                <a:latin typeface="Arial" panose="020B0604020202020204" pitchFamily="34" charset="0"/>
                <a:ea typeface="Calibri" panose="020F0502020204030204" pitchFamily="34" charset="0"/>
              </a:rPr>
              <a:t>Movie &amp; Gallery Theatre</a:t>
            </a:r>
          </a:p>
          <a:p>
            <a:pPr marL="0" indent="0" algn="r" eaLnBrk="0" fontAlgn="base" hangingPunct="0">
              <a:lnSpc>
                <a:spcPct val="100000"/>
              </a:lnSpc>
              <a:spcBef>
                <a:spcPct val="0"/>
              </a:spcBef>
              <a:spcAft>
                <a:spcPct val="0"/>
              </a:spcAft>
              <a:buNone/>
            </a:pPr>
            <a:r>
              <a:rPr lang="en-US" altLang="en-US" sz="2400" dirty="0">
                <a:solidFill>
                  <a:srgbClr val="FFC000"/>
                </a:solidFill>
                <a:latin typeface="Arial" panose="020B0604020202020204" pitchFamily="34" charset="0"/>
                <a:ea typeface="Calibri" panose="020F0502020204030204" pitchFamily="34" charset="0"/>
              </a:rPr>
              <a:t>Sound Stage (7k sq. ft.)</a:t>
            </a:r>
          </a:p>
          <a:p>
            <a:pPr marL="0" indent="0" algn="r" eaLnBrk="0" fontAlgn="base" hangingPunct="0">
              <a:lnSpc>
                <a:spcPct val="100000"/>
              </a:lnSpc>
              <a:spcBef>
                <a:spcPct val="0"/>
              </a:spcBef>
              <a:spcAft>
                <a:spcPct val="0"/>
              </a:spcAft>
              <a:buNone/>
            </a:pPr>
            <a:r>
              <a:rPr lang="en-US" altLang="en-US" sz="2400" dirty="0">
                <a:solidFill>
                  <a:srgbClr val="FFFF00"/>
                </a:solidFill>
                <a:latin typeface="Arial" panose="020B0604020202020204" pitchFamily="34" charset="0"/>
                <a:ea typeface="Calibri" panose="020F0502020204030204" pitchFamily="34" charset="0"/>
              </a:rPr>
              <a:t>Social gathering lobby and atrium</a:t>
            </a:r>
          </a:p>
          <a:p>
            <a:pPr marL="0" indent="0" algn="r" eaLnBrk="0" fontAlgn="base" hangingPunct="0">
              <a:lnSpc>
                <a:spcPct val="100000"/>
              </a:lnSpc>
              <a:spcBef>
                <a:spcPct val="0"/>
              </a:spcBef>
              <a:spcAft>
                <a:spcPct val="0"/>
              </a:spcAft>
              <a:buNone/>
            </a:pPr>
            <a:r>
              <a:rPr lang="en-US" altLang="en-US" sz="2400" dirty="0">
                <a:solidFill>
                  <a:srgbClr val="92D050"/>
                </a:solidFill>
                <a:latin typeface="Arial" panose="020B0604020202020204" pitchFamily="34" charset="0"/>
                <a:ea typeface="Calibri" panose="020F0502020204030204" pitchFamily="34" charset="0"/>
              </a:rPr>
              <a:t>Sound-Mix Facility</a:t>
            </a:r>
          </a:p>
          <a:p>
            <a:pPr marL="0" indent="0" algn="r" eaLnBrk="0" fontAlgn="base" hangingPunct="0">
              <a:lnSpc>
                <a:spcPct val="100000"/>
              </a:lnSpc>
              <a:spcBef>
                <a:spcPct val="0"/>
              </a:spcBef>
              <a:spcAft>
                <a:spcPct val="0"/>
              </a:spcAft>
              <a:buNone/>
            </a:pPr>
            <a:r>
              <a:rPr lang="en-US" altLang="en-US" sz="2400" dirty="0">
                <a:solidFill>
                  <a:srgbClr val="00B050"/>
                </a:solidFill>
                <a:latin typeface="Arial" panose="020B0604020202020204" pitchFamily="34" charset="0"/>
                <a:ea typeface="Calibri" panose="020F0502020204030204" pitchFamily="34" charset="0"/>
              </a:rPr>
              <a:t>Color-Correction Room</a:t>
            </a:r>
          </a:p>
          <a:p>
            <a:pPr marL="0" indent="0" algn="r" eaLnBrk="0" fontAlgn="base" hangingPunct="0">
              <a:lnSpc>
                <a:spcPct val="100000"/>
              </a:lnSpc>
              <a:spcBef>
                <a:spcPct val="0"/>
              </a:spcBef>
              <a:spcAft>
                <a:spcPct val="0"/>
              </a:spcAft>
              <a:buNone/>
            </a:pPr>
            <a:r>
              <a:rPr lang="en-US" altLang="en-US" sz="2400" dirty="0">
                <a:solidFill>
                  <a:schemeClr val="accent6">
                    <a:lumMod val="60000"/>
                    <a:lumOff val="40000"/>
                  </a:schemeClr>
                </a:solidFill>
                <a:latin typeface="Arial" panose="020B0604020202020204" pitchFamily="34" charset="0"/>
                <a:ea typeface="Calibri" panose="020F0502020204030204" pitchFamily="34" charset="0"/>
              </a:rPr>
              <a:t>Computer Game &amp; Media Dev Labs</a:t>
            </a:r>
          </a:p>
          <a:p>
            <a:pPr marL="0" indent="0" algn="r" eaLnBrk="0" fontAlgn="base" hangingPunct="0">
              <a:lnSpc>
                <a:spcPct val="100000"/>
              </a:lnSpc>
              <a:spcBef>
                <a:spcPct val="0"/>
              </a:spcBef>
              <a:spcAft>
                <a:spcPct val="0"/>
              </a:spcAft>
              <a:buNone/>
            </a:pPr>
            <a:r>
              <a:rPr lang="en-US" altLang="en-US" sz="2400" dirty="0">
                <a:solidFill>
                  <a:srgbClr val="00B0F0"/>
                </a:solidFill>
                <a:latin typeface="Arial" panose="020B0604020202020204" pitchFamily="34" charset="0"/>
                <a:ea typeface="Calibri" panose="020F0502020204030204" pitchFamily="34" charset="0"/>
              </a:rPr>
              <a:t>VR/AR Laboratory</a:t>
            </a:r>
          </a:p>
          <a:p>
            <a:pPr marL="0" indent="0" algn="r" eaLnBrk="0" fontAlgn="base" hangingPunct="0">
              <a:lnSpc>
                <a:spcPct val="100000"/>
              </a:lnSpc>
              <a:spcBef>
                <a:spcPct val="0"/>
              </a:spcBef>
              <a:spcAft>
                <a:spcPct val="0"/>
              </a:spcAft>
              <a:buNone/>
            </a:pPr>
            <a:r>
              <a:rPr lang="en-US" altLang="en-US" sz="2400" dirty="0">
                <a:solidFill>
                  <a:schemeClr val="accent6">
                    <a:lumMod val="75000"/>
                  </a:schemeClr>
                </a:solidFill>
                <a:latin typeface="Arial" panose="020B0604020202020204" pitchFamily="34" charset="0"/>
                <a:ea typeface="Calibri" panose="020F0502020204030204" pitchFamily="34" charset="0"/>
              </a:rPr>
              <a:t>Demo Lounge</a:t>
            </a:r>
          </a:p>
          <a:p>
            <a:pPr marL="0" indent="0" algn="r" eaLnBrk="0" fontAlgn="base" hangingPunct="0">
              <a:lnSpc>
                <a:spcPct val="100000"/>
              </a:lnSpc>
              <a:spcBef>
                <a:spcPct val="0"/>
              </a:spcBef>
              <a:spcAft>
                <a:spcPct val="0"/>
              </a:spcAft>
              <a:buNone/>
            </a:pPr>
            <a:r>
              <a:rPr lang="en-US" altLang="en-US" sz="2400" dirty="0">
                <a:solidFill>
                  <a:srgbClr val="9966FF"/>
                </a:solidFill>
                <a:latin typeface="Arial" panose="020B0604020202020204" pitchFamily="34" charset="0"/>
                <a:ea typeface="Calibri" panose="020F0502020204030204" pitchFamily="34" charset="0"/>
              </a:rPr>
              <a:t>Animation Classroom &amp; Studio</a:t>
            </a:r>
          </a:p>
          <a:p>
            <a:pPr marL="0" indent="0" algn="r" eaLnBrk="0" fontAlgn="base" hangingPunct="0">
              <a:lnSpc>
                <a:spcPct val="100000"/>
              </a:lnSpc>
              <a:spcBef>
                <a:spcPct val="0"/>
              </a:spcBef>
              <a:spcAft>
                <a:spcPct val="0"/>
              </a:spcAft>
              <a:buNone/>
            </a:pPr>
            <a:r>
              <a:rPr lang="en-US" altLang="en-US" sz="2400" dirty="0">
                <a:solidFill>
                  <a:srgbClr val="FF00FF"/>
                </a:solidFill>
                <a:latin typeface="Arial" panose="020B0604020202020204" pitchFamily="34" charset="0"/>
                <a:ea typeface="Calibri" panose="020F0502020204030204" pitchFamily="34" charset="0"/>
              </a:rPr>
              <a:t>Collaborative Partner Suite</a:t>
            </a:r>
          </a:p>
          <a:p>
            <a:pPr marL="0" indent="0" algn="r" eaLnBrk="0" fontAlgn="base" hangingPunct="0">
              <a:lnSpc>
                <a:spcPct val="100000"/>
              </a:lnSpc>
              <a:spcBef>
                <a:spcPct val="0"/>
              </a:spcBef>
              <a:spcAft>
                <a:spcPct val="0"/>
              </a:spcAft>
              <a:buNone/>
            </a:pPr>
            <a:r>
              <a:rPr lang="en-US" altLang="en-US" sz="2400" dirty="0">
                <a:solidFill>
                  <a:srgbClr val="BD92DE"/>
                </a:solidFill>
                <a:latin typeface="Arial" panose="020B0604020202020204" pitchFamily="34" charset="0"/>
                <a:ea typeface="Calibri" panose="020F0502020204030204" pitchFamily="34" charset="0"/>
              </a:rPr>
              <a:t>MAGIC Spell Studios Innovation Suite</a:t>
            </a:r>
          </a:p>
          <a:p>
            <a:pPr marL="0" indent="0" algn="r" eaLnBrk="0" fontAlgn="base" hangingPunct="0">
              <a:lnSpc>
                <a:spcPct val="100000"/>
              </a:lnSpc>
              <a:spcBef>
                <a:spcPct val="0"/>
              </a:spcBef>
              <a:spcAft>
                <a:spcPct val="0"/>
              </a:spcAft>
              <a:buNone/>
            </a:pPr>
            <a:r>
              <a:rPr lang="en-US" altLang="en-US" sz="2400" dirty="0">
                <a:solidFill>
                  <a:srgbClr val="FFCCFF"/>
                </a:solidFill>
                <a:latin typeface="Arial" panose="020B0604020202020204" pitchFamily="34" charset="0"/>
                <a:ea typeface="Calibri" panose="020F0502020204030204" pitchFamily="34" charset="0"/>
              </a:rPr>
              <a:t>Media Research Computing &amp; </a:t>
            </a:r>
          </a:p>
          <a:p>
            <a:pPr marL="457200" lvl="1" indent="0" algn="r" eaLnBrk="0" fontAlgn="base" hangingPunct="0">
              <a:lnSpc>
                <a:spcPct val="100000"/>
              </a:lnSpc>
              <a:spcBef>
                <a:spcPct val="0"/>
              </a:spcBef>
              <a:spcAft>
                <a:spcPct val="0"/>
              </a:spcAft>
              <a:buNone/>
            </a:pPr>
            <a:r>
              <a:rPr lang="en-US" altLang="en-US" sz="2400" dirty="0">
                <a:solidFill>
                  <a:srgbClr val="FFCCFF"/>
                </a:solidFill>
                <a:latin typeface="Arial" panose="020B0604020202020204" pitchFamily="34" charset="0"/>
                <a:ea typeface="Calibri" panose="020F0502020204030204" pitchFamily="34" charset="0"/>
              </a:rPr>
              <a:t>Control Room Facility</a:t>
            </a:r>
          </a:p>
          <a:p>
            <a:pPr marL="0" indent="0" eaLnBrk="0" fontAlgn="base" hangingPunct="0">
              <a:lnSpc>
                <a:spcPct val="100000"/>
              </a:lnSpc>
              <a:spcBef>
                <a:spcPct val="0"/>
              </a:spcBef>
              <a:spcAft>
                <a:spcPct val="0"/>
              </a:spcAft>
              <a:buFontTx/>
              <a:buChar char="•"/>
            </a:pPr>
            <a:endParaRPr lang="en-US" altLang="en-US" sz="2400" dirty="0">
              <a:latin typeface="Arial" panose="020B0604020202020204" pitchFamily="34" charset="0"/>
              <a:ea typeface="Calibri" panose="020F0502020204030204" pitchFamily="34" charset="0"/>
            </a:endParaRPr>
          </a:p>
          <a:p>
            <a:pPr marL="0" indent="0" eaLnBrk="0" fontAlgn="base" hangingPunct="0">
              <a:lnSpc>
                <a:spcPct val="100000"/>
              </a:lnSpc>
              <a:spcBef>
                <a:spcPct val="0"/>
              </a:spcBef>
              <a:spcAft>
                <a:spcPct val="0"/>
              </a:spcAft>
              <a:buFontTx/>
              <a:buChar char="•"/>
            </a:pPr>
            <a:endParaRPr lang="en-US" altLang="en-US" sz="2400" dirty="0">
              <a:latin typeface="Arial" panose="020B0604020202020204" pitchFamily="34" charset="0"/>
              <a:ea typeface="Calibri" panose="020F0502020204030204" pitchFamily="34" charset="0"/>
            </a:endParaRPr>
          </a:p>
          <a:p>
            <a:pPr marL="0" indent="0" eaLnBrk="0" fontAlgn="base" hangingPunct="0">
              <a:lnSpc>
                <a:spcPct val="100000"/>
              </a:lnSpc>
              <a:spcBef>
                <a:spcPct val="0"/>
              </a:spcBef>
              <a:spcAft>
                <a:spcPct val="0"/>
              </a:spcAft>
              <a:buFontTx/>
              <a:buChar char="•"/>
            </a:pPr>
            <a:endParaRPr lang="en-US" altLang="en-US" sz="1000"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1100" dirty="0">
                <a:solidFill>
                  <a:srgbClr val="1F497D"/>
                </a:solidFill>
                <a:latin typeface="Arial" panose="020B0604020202020204" pitchFamily="34" charset="0"/>
                <a:ea typeface="Calibri" panose="020F0502020204030204" pitchFamily="34" charset="0"/>
              </a:rPr>
              <a:t> </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2939966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0" cy="5341257"/>
          </a:xfrm>
          <a:prstGeom prst="rect">
            <a:avLst/>
          </a:prstGeom>
        </p:spPr>
      </p:pic>
      <p:cxnSp>
        <p:nvCxnSpPr>
          <p:cNvPr id="8" name="Straight Arrow Connector 7"/>
          <p:cNvCxnSpPr/>
          <p:nvPr/>
        </p:nvCxnSpPr>
        <p:spPr>
          <a:xfrm flipH="1" flipV="1">
            <a:off x="7162800" y="1419225"/>
            <a:ext cx="685800" cy="1371599"/>
          </a:xfrm>
          <a:prstGeom prst="straightConnector1">
            <a:avLst/>
          </a:prstGeom>
          <a:ln w="44450">
            <a:solidFill>
              <a:schemeClr val="accent2"/>
            </a:solidFill>
            <a:tailEnd type="triangle"/>
          </a:ln>
          <a:effectLst>
            <a:outerShdw blurRad="50800" dist="304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7800" y="304800"/>
            <a:ext cx="2133600" cy="2133600"/>
          </a:xfrm>
          <a:prstGeom prst="rect">
            <a:avLst/>
          </a:prstGeom>
          <a:ln w="38100">
            <a:solidFill>
              <a:schemeClr val="accent2"/>
            </a:solidFill>
          </a:ln>
          <a:effectLst>
            <a:outerShdw blurRad="50800" dist="215900" dir="2700000" sx="101000" sy="101000" algn="tl" rotWithShape="0">
              <a:prstClr val="black">
                <a:alpha val="80000"/>
              </a:prstClr>
            </a:outerShdw>
          </a:effectLst>
        </p:spPr>
      </p:pic>
      <p:cxnSp>
        <p:nvCxnSpPr>
          <p:cNvPr id="13" name="Straight Arrow Connector 12"/>
          <p:cNvCxnSpPr/>
          <p:nvPr/>
        </p:nvCxnSpPr>
        <p:spPr>
          <a:xfrm flipV="1">
            <a:off x="3581400" y="1371600"/>
            <a:ext cx="3200400" cy="577616"/>
          </a:xfrm>
          <a:prstGeom prst="straightConnector1">
            <a:avLst/>
          </a:prstGeom>
          <a:ln w="44450">
            <a:solidFill>
              <a:schemeClr val="accent2"/>
            </a:solidFill>
            <a:tailEnd type="triangle"/>
          </a:ln>
          <a:effectLst>
            <a:outerShdw blurRad="50800" dist="165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3800" y="2819400"/>
            <a:ext cx="2565400" cy="1924050"/>
          </a:xfrm>
          <a:prstGeom prst="rect">
            <a:avLst/>
          </a:prstGeom>
          <a:ln w="34925">
            <a:solidFill>
              <a:schemeClr val="accent2"/>
            </a:solidFill>
          </a:ln>
          <a:effectLst>
            <a:outerShdw blurRad="50800" dist="165100" dir="2700000" sx="102000" sy="102000" algn="tl" rotWithShape="0">
              <a:prstClr val="black">
                <a:alpha val="82000"/>
              </a:prstClr>
            </a:outerShdw>
          </a:effectLst>
        </p:spPr>
      </p:pic>
      <p:cxnSp>
        <p:nvCxnSpPr>
          <p:cNvPr id="20" name="Straight Connector 19"/>
          <p:cNvCxnSpPr/>
          <p:nvPr/>
        </p:nvCxnSpPr>
        <p:spPr>
          <a:xfrm>
            <a:off x="0" y="5341256"/>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25728" y="3121646"/>
            <a:ext cx="2057400" cy="2743200"/>
          </a:xfrm>
          <a:prstGeom prst="rect">
            <a:avLst/>
          </a:prstGeom>
          <a:ln w="50800">
            <a:solidFill>
              <a:schemeClr val="accent2"/>
            </a:solidFill>
          </a:ln>
          <a:effectLst>
            <a:outerShdw blurRad="50800" dist="38100" dir="2700000" sx="111000" sy="111000" algn="tl" rotWithShape="0">
              <a:prstClr val="black">
                <a:alpha val="66000"/>
              </a:prstClr>
            </a:outerShdw>
          </a:effectLst>
        </p:spPr>
      </p:pic>
      <p:cxnSp>
        <p:nvCxnSpPr>
          <p:cNvPr id="12" name="Straight Arrow Connector 11"/>
          <p:cNvCxnSpPr/>
          <p:nvPr/>
        </p:nvCxnSpPr>
        <p:spPr>
          <a:xfrm flipV="1">
            <a:off x="4483128" y="1483060"/>
            <a:ext cx="2463744" cy="2162175"/>
          </a:xfrm>
          <a:prstGeom prst="straightConnector1">
            <a:avLst/>
          </a:prstGeom>
          <a:ln w="44450">
            <a:solidFill>
              <a:schemeClr val="accent2"/>
            </a:solidFill>
            <a:tailEnd type="triangle"/>
          </a:ln>
          <a:effectLst>
            <a:outerShdw blurRad="50800" dist="165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6709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951519" cy="600075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51519" y="0"/>
            <a:ext cx="10287001" cy="6000750"/>
          </a:xfrm>
        </p:spPr>
      </p:pic>
      <p:sp>
        <p:nvSpPr>
          <p:cNvPr id="16" name="Freeform 15"/>
          <p:cNvSpPr/>
          <p:nvPr/>
        </p:nvSpPr>
        <p:spPr>
          <a:xfrm>
            <a:off x="7105545" y="2573960"/>
            <a:ext cx="598654" cy="1341289"/>
          </a:xfrm>
          <a:custGeom>
            <a:avLst/>
            <a:gdLst>
              <a:gd name="connsiteX0" fmla="*/ 0 w 598654"/>
              <a:gd name="connsiteY0" fmla="*/ 0 h 1341289"/>
              <a:gd name="connsiteX1" fmla="*/ 0 w 598654"/>
              <a:gd name="connsiteY1" fmla="*/ 0 h 1341289"/>
              <a:gd name="connsiteX2" fmla="*/ 12630 w 598654"/>
              <a:gd name="connsiteY2" fmla="*/ 1308451 h 1341289"/>
              <a:gd name="connsiteX3" fmla="*/ 30311 w 598654"/>
              <a:gd name="connsiteY3" fmla="*/ 1295821 h 1341289"/>
              <a:gd name="connsiteX4" fmla="*/ 30311 w 598654"/>
              <a:gd name="connsiteY4" fmla="*/ 1341289 h 1341289"/>
              <a:gd name="connsiteX5" fmla="*/ 598654 w 598654"/>
              <a:gd name="connsiteY5" fmla="*/ 1328659 h 1341289"/>
              <a:gd name="connsiteX6" fmla="*/ 535505 w 598654"/>
              <a:gd name="connsiteY6" fmla="*/ 1139211 h 1341289"/>
              <a:gd name="connsiteX7" fmla="*/ 409206 w 598654"/>
              <a:gd name="connsiteY7" fmla="*/ 1139211 h 1341289"/>
              <a:gd name="connsiteX8" fmla="*/ 156610 w 598654"/>
              <a:gd name="connsiteY8" fmla="*/ 15156 h 1341289"/>
              <a:gd name="connsiteX9" fmla="*/ 0 w 598654"/>
              <a:gd name="connsiteY9" fmla="*/ 0 h 134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54" h="1341289">
                <a:moveTo>
                  <a:pt x="0" y="0"/>
                </a:moveTo>
                <a:lnTo>
                  <a:pt x="0" y="0"/>
                </a:lnTo>
                <a:lnTo>
                  <a:pt x="12630" y="1308451"/>
                </a:lnTo>
                <a:lnTo>
                  <a:pt x="30311" y="1295821"/>
                </a:lnTo>
                <a:lnTo>
                  <a:pt x="30311" y="1341289"/>
                </a:lnTo>
                <a:lnTo>
                  <a:pt x="598654" y="1328659"/>
                </a:lnTo>
                <a:lnTo>
                  <a:pt x="535505" y="1139211"/>
                </a:lnTo>
                <a:lnTo>
                  <a:pt x="409206" y="1139211"/>
                </a:lnTo>
                <a:lnTo>
                  <a:pt x="156610" y="15156"/>
                </a:lnTo>
                <a:lnTo>
                  <a:pt x="0" y="0"/>
                </a:lnTo>
                <a:close/>
              </a:path>
            </a:pathLst>
          </a:custGeom>
          <a:solidFill>
            <a:schemeClr val="accent3">
              <a:lumMod val="40000"/>
              <a:lumOff val="60000"/>
              <a:alpha val="47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3199979" y="2209800"/>
            <a:ext cx="3124200" cy="2209800"/>
          </a:xfrm>
          <a:prstGeom prst="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ln>
                  <a:solidFill>
                    <a:schemeClr val="bg1"/>
                  </a:solidFill>
                </a:ln>
                <a:solidFill>
                  <a:schemeClr val="accent1"/>
                </a:solidFill>
              </a:rPr>
              <a:t>SOUND STAGE</a:t>
            </a:r>
          </a:p>
        </p:txBody>
      </p:sp>
      <p:sp>
        <p:nvSpPr>
          <p:cNvPr id="5" name="Freeform 4"/>
          <p:cNvSpPr/>
          <p:nvPr/>
        </p:nvSpPr>
        <p:spPr>
          <a:xfrm>
            <a:off x="6325863" y="3900093"/>
            <a:ext cx="2167280" cy="1103847"/>
          </a:xfrm>
          <a:custGeom>
            <a:avLst/>
            <a:gdLst>
              <a:gd name="connsiteX0" fmla="*/ 0 w 2167280"/>
              <a:gd name="connsiteY0" fmla="*/ 0 h 1103847"/>
              <a:gd name="connsiteX1" fmla="*/ 0 w 2167280"/>
              <a:gd name="connsiteY1" fmla="*/ 0 h 1103847"/>
              <a:gd name="connsiteX2" fmla="*/ 1977832 w 2167280"/>
              <a:gd name="connsiteY2" fmla="*/ 0 h 1103847"/>
              <a:gd name="connsiteX3" fmla="*/ 2167280 w 2167280"/>
              <a:gd name="connsiteY3" fmla="*/ 1053328 h 1103847"/>
              <a:gd name="connsiteX4" fmla="*/ 1977832 w 2167280"/>
              <a:gd name="connsiteY4" fmla="*/ 1091217 h 1103847"/>
              <a:gd name="connsiteX5" fmla="*/ 1725235 w 2167280"/>
              <a:gd name="connsiteY5" fmla="*/ 1010387 h 1103847"/>
              <a:gd name="connsiteX6" fmla="*/ 1452431 w 2167280"/>
              <a:gd name="connsiteY6" fmla="*/ 1103847 h 1103847"/>
              <a:gd name="connsiteX7" fmla="*/ 1472639 w 2167280"/>
              <a:gd name="connsiteY7" fmla="*/ 1091217 h 1103847"/>
              <a:gd name="connsiteX8" fmla="*/ 1187204 w 2167280"/>
              <a:gd name="connsiteY8" fmla="*/ 1010387 h 1103847"/>
              <a:gd name="connsiteX9" fmla="*/ 947238 w 2167280"/>
              <a:gd name="connsiteY9" fmla="*/ 1091217 h 1103847"/>
              <a:gd name="connsiteX10" fmla="*/ 664329 w 2167280"/>
              <a:gd name="connsiteY10" fmla="*/ 1028068 h 1103847"/>
              <a:gd name="connsiteX11" fmla="*/ 429414 w 2167280"/>
              <a:gd name="connsiteY11" fmla="*/ 1073536 h 1103847"/>
              <a:gd name="connsiteX12" fmla="*/ 32838 w 2167280"/>
              <a:gd name="connsiteY12" fmla="*/ 1010387 h 1103847"/>
              <a:gd name="connsiteX13" fmla="*/ 0 w 2167280"/>
              <a:gd name="connsiteY13" fmla="*/ 0 h 11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7280" h="1103847">
                <a:moveTo>
                  <a:pt x="0" y="0"/>
                </a:moveTo>
                <a:lnTo>
                  <a:pt x="0" y="0"/>
                </a:lnTo>
                <a:lnTo>
                  <a:pt x="1977832" y="0"/>
                </a:lnTo>
                <a:lnTo>
                  <a:pt x="2167280" y="1053328"/>
                </a:lnTo>
                <a:lnTo>
                  <a:pt x="1977832" y="1091217"/>
                </a:lnTo>
                <a:lnTo>
                  <a:pt x="1725235" y="1010387"/>
                </a:lnTo>
                <a:lnTo>
                  <a:pt x="1452431" y="1103847"/>
                </a:lnTo>
                <a:cubicBezTo>
                  <a:pt x="1473312" y="1088187"/>
                  <a:pt x="1472639" y="1080272"/>
                  <a:pt x="1472639" y="1091217"/>
                </a:cubicBezTo>
                <a:lnTo>
                  <a:pt x="1187204" y="1010387"/>
                </a:lnTo>
                <a:lnTo>
                  <a:pt x="947238" y="1091217"/>
                </a:lnTo>
                <a:lnTo>
                  <a:pt x="664329" y="1028068"/>
                </a:lnTo>
                <a:lnTo>
                  <a:pt x="429414" y="1073536"/>
                </a:lnTo>
                <a:lnTo>
                  <a:pt x="32838" y="1010387"/>
                </a:lnTo>
                <a:lnTo>
                  <a:pt x="0" y="0"/>
                </a:lnTo>
                <a:close/>
              </a:path>
            </a:pathLst>
          </a:custGeom>
          <a:solidFill>
            <a:srgbClr val="FFC000">
              <a:alpha val="22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n>
                  <a:solidFill>
                    <a:schemeClr val="accent2"/>
                  </a:solidFill>
                </a:ln>
                <a:solidFill>
                  <a:srgbClr val="FFC000"/>
                </a:solidFill>
              </a:rPr>
              <a:t>COLLAB</a:t>
            </a:r>
          </a:p>
          <a:p>
            <a:r>
              <a:rPr lang="en-US" b="1" dirty="0">
                <a:ln>
                  <a:solidFill>
                    <a:schemeClr val="accent2"/>
                  </a:solidFill>
                </a:ln>
                <a:solidFill>
                  <a:srgbClr val="FFC000"/>
                </a:solidFill>
              </a:rPr>
              <a:t>PARTNER</a:t>
            </a:r>
          </a:p>
          <a:p>
            <a:r>
              <a:rPr lang="en-US" b="1" dirty="0">
                <a:ln>
                  <a:solidFill>
                    <a:schemeClr val="accent2"/>
                  </a:solidFill>
                </a:ln>
                <a:solidFill>
                  <a:srgbClr val="FFC000"/>
                </a:solidFill>
              </a:rPr>
              <a:t>SUITE</a:t>
            </a:r>
          </a:p>
        </p:txBody>
      </p:sp>
      <p:sp>
        <p:nvSpPr>
          <p:cNvPr id="6" name="Freeform 5"/>
          <p:cNvSpPr/>
          <p:nvPr/>
        </p:nvSpPr>
        <p:spPr>
          <a:xfrm>
            <a:off x="6322495" y="2212747"/>
            <a:ext cx="783050" cy="1687346"/>
          </a:xfrm>
          <a:custGeom>
            <a:avLst/>
            <a:gdLst>
              <a:gd name="connsiteX0" fmla="*/ 0 w 783050"/>
              <a:gd name="connsiteY0" fmla="*/ 0 h 1687346"/>
              <a:gd name="connsiteX1" fmla="*/ 752738 w 783050"/>
              <a:gd name="connsiteY1" fmla="*/ 12630 h 1687346"/>
              <a:gd name="connsiteX2" fmla="*/ 783050 w 783050"/>
              <a:gd name="connsiteY2" fmla="*/ 1687346 h 1687346"/>
              <a:gd name="connsiteX3" fmla="*/ 12630 w 783050"/>
              <a:gd name="connsiteY3" fmla="*/ 1674716 h 1687346"/>
              <a:gd name="connsiteX4" fmla="*/ 25260 w 783050"/>
              <a:gd name="connsiteY4" fmla="*/ 1659560 h 1687346"/>
              <a:gd name="connsiteX5" fmla="*/ 0 w 783050"/>
              <a:gd name="connsiteY5" fmla="*/ 0 h 168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050" h="1687346">
                <a:moveTo>
                  <a:pt x="0" y="0"/>
                </a:moveTo>
                <a:lnTo>
                  <a:pt x="752738" y="12630"/>
                </a:lnTo>
                <a:lnTo>
                  <a:pt x="783050" y="1687346"/>
                </a:lnTo>
                <a:lnTo>
                  <a:pt x="12630" y="1674716"/>
                </a:lnTo>
                <a:cubicBezTo>
                  <a:pt x="28561" y="1656130"/>
                  <a:pt x="33275" y="1651545"/>
                  <a:pt x="25260" y="1659560"/>
                </a:cubicBezTo>
                <a:lnTo>
                  <a:pt x="0" y="0"/>
                </a:lnTo>
                <a:close/>
              </a:path>
            </a:pathLst>
          </a:custGeom>
          <a:solidFill>
            <a:schemeClr val="accent4">
              <a:alpha val="2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dirty="0">
                <a:ln>
                  <a:solidFill>
                    <a:schemeClr val="bg1"/>
                  </a:solidFill>
                </a:ln>
                <a:solidFill>
                  <a:srgbClr val="92D050"/>
                </a:solidFill>
              </a:rPr>
              <a:t>SOUND </a:t>
            </a:r>
          </a:p>
          <a:p>
            <a:pPr algn="ctr"/>
            <a:r>
              <a:rPr lang="en-US" sz="1600" b="1" dirty="0">
                <a:ln>
                  <a:solidFill>
                    <a:schemeClr val="bg1"/>
                  </a:solidFill>
                </a:ln>
                <a:solidFill>
                  <a:srgbClr val="92D050"/>
                </a:solidFill>
              </a:rPr>
              <a:t>MIX</a:t>
            </a:r>
          </a:p>
        </p:txBody>
      </p:sp>
      <p:sp>
        <p:nvSpPr>
          <p:cNvPr id="10" name="Freeform 9"/>
          <p:cNvSpPr/>
          <p:nvPr/>
        </p:nvSpPr>
        <p:spPr>
          <a:xfrm>
            <a:off x="6715283" y="540557"/>
            <a:ext cx="4028917" cy="1414541"/>
          </a:xfrm>
          <a:custGeom>
            <a:avLst/>
            <a:gdLst>
              <a:gd name="connsiteX0" fmla="*/ 0 w 4028917"/>
              <a:gd name="connsiteY0" fmla="*/ 0 h 1414541"/>
              <a:gd name="connsiteX1" fmla="*/ 260175 w 4028917"/>
              <a:gd name="connsiteY1" fmla="*/ 1389282 h 1414541"/>
              <a:gd name="connsiteX2" fmla="*/ 1106374 w 4028917"/>
              <a:gd name="connsiteY2" fmla="*/ 1414541 h 1414541"/>
              <a:gd name="connsiteX3" fmla="*/ 1073536 w 4028917"/>
              <a:gd name="connsiteY3" fmla="*/ 914400 h 1414541"/>
              <a:gd name="connsiteX4" fmla="*/ 1674716 w 4028917"/>
              <a:gd name="connsiteY4" fmla="*/ 818413 h 1414541"/>
              <a:gd name="connsiteX5" fmla="*/ 1768177 w 4028917"/>
              <a:gd name="connsiteY5" fmla="*/ 1040698 h 1414541"/>
              <a:gd name="connsiteX6" fmla="*/ 2356727 w 4028917"/>
              <a:gd name="connsiteY6" fmla="*/ 863881 h 1414541"/>
              <a:gd name="connsiteX7" fmla="*/ 2450188 w 4028917"/>
              <a:gd name="connsiteY7" fmla="*/ 1401912 h 1414541"/>
              <a:gd name="connsiteX8" fmla="*/ 3177667 w 4028917"/>
              <a:gd name="connsiteY8" fmla="*/ 1401912 h 1414541"/>
              <a:gd name="connsiteX9" fmla="*/ 3195348 w 4028917"/>
              <a:gd name="connsiteY9" fmla="*/ 896718 h 1414541"/>
              <a:gd name="connsiteX10" fmla="*/ 3619711 w 4028917"/>
              <a:gd name="connsiteY10" fmla="*/ 914400 h 1414541"/>
              <a:gd name="connsiteX11" fmla="*/ 3632341 w 4028917"/>
              <a:gd name="connsiteY11" fmla="*/ 1086166 h 1414541"/>
              <a:gd name="connsiteX12" fmla="*/ 3965768 w 4028917"/>
              <a:gd name="connsiteY12" fmla="*/ 1086166 h 1414541"/>
              <a:gd name="connsiteX13" fmla="*/ 4016288 w 4028917"/>
              <a:gd name="connsiteY13" fmla="*/ 833569 h 1414541"/>
              <a:gd name="connsiteX14" fmla="*/ 3948086 w 4028917"/>
              <a:gd name="connsiteY14" fmla="*/ 565816 h 1414541"/>
              <a:gd name="connsiteX15" fmla="*/ 4028917 w 4028917"/>
              <a:gd name="connsiteY15" fmla="*/ 346057 h 1414541"/>
              <a:gd name="connsiteX16" fmla="*/ 3965768 w 4028917"/>
              <a:gd name="connsiteY16" fmla="*/ 25260 h 1414541"/>
              <a:gd name="connsiteX17" fmla="*/ 32838 w 4028917"/>
              <a:gd name="connsiteY17" fmla="*/ 12630 h 1414541"/>
              <a:gd name="connsiteX18" fmla="*/ 63149 w 4028917"/>
              <a:gd name="connsiteY18" fmla="*/ 12630 h 1414541"/>
              <a:gd name="connsiteX19" fmla="*/ 20208 w 4028917"/>
              <a:gd name="connsiteY19" fmla="*/ 42941 h 1414541"/>
              <a:gd name="connsiteX20" fmla="*/ 0 w 4028917"/>
              <a:gd name="connsiteY20" fmla="*/ 0 h 141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8917" h="1414541">
                <a:moveTo>
                  <a:pt x="0" y="0"/>
                </a:moveTo>
                <a:lnTo>
                  <a:pt x="260175" y="1389282"/>
                </a:lnTo>
                <a:lnTo>
                  <a:pt x="1106374" y="1414541"/>
                </a:lnTo>
                <a:lnTo>
                  <a:pt x="1073536" y="914400"/>
                </a:lnTo>
                <a:lnTo>
                  <a:pt x="1674716" y="818413"/>
                </a:lnTo>
                <a:lnTo>
                  <a:pt x="1768177" y="1040698"/>
                </a:lnTo>
                <a:lnTo>
                  <a:pt x="2356727" y="863881"/>
                </a:lnTo>
                <a:lnTo>
                  <a:pt x="2450188" y="1401912"/>
                </a:lnTo>
                <a:lnTo>
                  <a:pt x="3177667" y="1401912"/>
                </a:lnTo>
                <a:lnTo>
                  <a:pt x="3195348" y="896718"/>
                </a:lnTo>
                <a:lnTo>
                  <a:pt x="3619711" y="914400"/>
                </a:lnTo>
                <a:lnTo>
                  <a:pt x="3632341" y="1086166"/>
                </a:lnTo>
                <a:lnTo>
                  <a:pt x="3965768" y="1086166"/>
                </a:lnTo>
                <a:lnTo>
                  <a:pt x="4016288" y="833569"/>
                </a:lnTo>
                <a:lnTo>
                  <a:pt x="3948086" y="565816"/>
                </a:lnTo>
                <a:lnTo>
                  <a:pt x="4028917" y="346057"/>
                </a:lnTo>
                <a:lnTo>
                  <a:pt x="3965768" y="25260"/>
                </a:lnTo>
                <a:lnTo>
                  <a:pt x="32838" y="12630"/>
                </a:lnTo>
                <a:lnTo>
                  <a:pt x="63149" y="12630"/>
                </a:lnTo>
                <a:lnTo>
                  <a:pt x="20208" y="42941"/>
                </a:lnTo>
                <a:lnTo>
                  <a:pt x="0" y="0"/>
                </a:lnTo>
                <a:close/>
              </a:path>
            </a:pathLst>
          </a:custGeom>
          <a:solidFill>
            <a:schemeClr val="accent6">
              <a:lumMod val="75000"/>
              <a:alpha val="3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ln>
                  <a:solidFill>
                    <a:schemeClr val="bg1"/>
                  </a:solidFill>
                </a:ln>
                <a:solidFill>
                  <a:schemeClr val="accent6"/>
                </a:solidFill>
              </a:rPr>
              <a:t>    GAME AND MEDIA DEV LABS</a:t>
            </a:r>
          </a:p>
        </p:txBody>
      </p:sp>
      <p:sp>
        <p:nvSpPr>
          <p:cNvPr id="11" name="Freeform 10"/>
          <p:cNvSpPr/>
          <p:nvPr/>
        </p:nvSpPr>
        <p:spPr>
          <a:xfrm>
            <a:off x="9054539" y="2402194"/>
            <a:ext cx="1907106" cy="2652266"/>
          </a:xfrm>
          <a:custGeom>
            <a:avLst/>
            <a:gdLst>
              <a:gd name="connsiteX0" fmla="*/ 0 w 1957625"/>
              <a:gd name="connsiteY0" fmla="*/ 295539 h 2652266"/>
              <a:gd name="connsiteX1" fmla="*/ 687063 w 1957625"/>
              <a:gd name="connsiteY1" fmla="*/ 2652266 h 2652266"/>
              <a:gd name="connsiteX2" fmla="*/ 1957625 w 1957625"/>
              <a:gd name="connsiteY2" fmla="*/ 2369357 h 2652266"/>
              <a:gd name="connsiteX3" fmla="*/ 1305925 w 1957625"/>
              <a:gd name="connsiteY3" fmla="*/ 0 h 2652266"/>
              <a:gd name="connsiteX4" fmla="*/ 0 w 1957625"/>
              <a:gd name="connsiteY4" fmla="*/ 295539 h 2652266"/>
              <a:gd name="connsiteX0" fmla="*/ 0 w 1970255"/>
              <a:gd name="connsiteY0" fmla="*/ 295539 h 2652266"/>
              <a:gd name="connsiteX1" fmla="*/ 687063 w 1970255"/>
              <a:gd name="connsiteY1" fmla="*/ 2652266 h 2652266"/>
              <a:gd name="connsiteX2" fmla="*/ 1970255 w 1970255"/>
              <a:gd name="connsiteY2" fmla="*/ 2402194 h 2652266"/>
              <a:gd name="connsiteX3" fmla="*/ 1305925 w 1970255"/>
              <a:gd name="connsiteY3" fmla="*/ 0 h 2652266"/>
              <a:gd name="connsiteX4" fmla="*/ 0 w 1970255"/>
              <a:gd name="connsiteY4" fmla="*/ 295539 h 2652266"/>
              <a:gd name="connsiteX0" fmla="*/ 0 w 1907106"/>
              <a:gd name="connsiteY0" fmla="*/ 285435 h 2652266"/>
              <a:gd name="connsiteX1" fmla="*/ 623914 w 1907106"/>
              <a:gd name="connsiteY1" fmla="*/ 2652266 h 2652266"/>
              <a:gd name="connsiteX2" fmla="*/ 1907106 w 1907106"/>
              <a:gd name="connsiteY2" fmla="*/ 2402194 h 2652266"/>
              <a:gd name="connsiteX3" fmla="*/ 1242776 w 1907106"/>
              <a:gd name="connsiteY3" fmla="*/ 0 h 2652266"/>
              <a:gd name="connsiteX4" fmla="*/ 0 w 1907106"/>
              <a:gd name="connsiteY4" fmla="*/ 285435 h 265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106" h="2652266">
                <a:moveTo>
                  <a:pt x="0" y="285435"/>
                </a:moveTo>
                <a:lnTo>
                  <a:pt x="623914" y="2652266"/>
                </a:lnTo>
                <a:lnTo>
                  <a:pt x="1907106" y="2402194"/>
                </a:lnTo>
                <a:lnTo>
                  <a:pt x="1242776" y="0"/>
                </a:lnTo>
                <a:lnTo>
                  <a:pt x="0" y="285435"/>
                </a:lnTo>
                <a:close/>
              </a:path>
            </a:pathLst>
          </a:custGeom>
          <a:solidFill>
            <a:srgbClr val="002060">
              <a:alpha val="17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solidFill>
                    <a:schemeClr val="bg1"/>
                  </a:solidFill>
                </a:ln>
                <a:solidFill>
                  <a:srgbClr val="002060"/>
                </a:solidFill>
              </a:rPr>
              <a:t>THEATRE</a:t>
            </a:r>
          </a:p>
        </p:txBody>
      </p:sp>
      <p:sp>
        <p:nvSpPr>
          <p:cNvPr id="12" name="Freeform 11"/>
          <p:cNvSpPr/>
          <p:nvPr/>
        </p:nvSpPr>
        <p:spPr>
          <a:xfrm>
            <a:off x="7080285" y="2200117"/>
            <a:ext cx="1149315" cy="1528210"/>
          </a:xfrm>
          <a:custGeom>
            <a:avLst/>
            <a:gdLst>
              <a:gd name="connsiteX0" fmla="*/ 12630 w 1149315"/>
              <a:gd name="connsiteY0" fmla="*/ 0 h 1528210"/>
              <a:gd name="connsiteX1" fmla="*/ 0 w 1149315"/>
              <a:gd name="connsiteY1" fmla="*/ 391525 h 1528210"/>
              <a:gd name="connsiteX2" fmla="*/ 184396 w 1149315"/>
              <a:gd name="connsiteY2" fmla="*/ 373843 h 1528210"/>
              <a:gd name="connsiteX3" fmla="*/ 411733 w 1149315"/>
              <a:gd name="connsiteY3" fmla="*/ 1528210 h 1528210"/>
              <a:gd name="connsiteX4" fmla="*/ 1149315 w 1149315"/>
              <a:gd name="connsiteY4" fmla="*/ 1384230 h 1528210"/>
              <a:gd name="connsiteX5" fmla="*/ 929556 w 1149315"/>
              <a:gd name="connsiteY5" fmla="*/ 12630 h 1528210"/>
              <a:gd name="connsiteX6" fmla="*/ 12630 w 1149315"/>
              <a:gd name="connsiteY6" fmla="*/ 0 h 152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315" h="1528210">
                <a:moveTo>
                  <a:pt x="12630" y="0"/>
                </a:moveTo>
                <a:lnTo>
                  <a:pt x="0" y="391525"/>
                </a:lnTo>
                <a:lnTo>
                  <a:pt x="184396" y="373843"/>
                </a:lnTo>
                <a:lnTo>
                  <a:pt x="411733" y="1528210"/>
                </a:lnTo>
                <a:lnTo>
                  <a:pt x="1149315" y="1384230"/>
                </a:lnTo>
                <a:lnTo>
                  <a:pt x="929556" y="12630"/>
                </a:lnTo>
                <a:lnTo>
                  <a:pt x="12630" y="0"/>
                </a:lnTo>
                <a:close/>
              </a:path>
            </a:pathLst>
          </a:custGeom>
          <a:solidFill>
            <a:srgbClr val="7030A0">
              <a:alpha val="1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ln w="6350">
                  <a:solidFill>
                    <a:schemeClr val="bg1"/>
                  </a:solidFill>
                </a:ln>
                <a:solidFill>
                  <a:srgbClr val="7030A0"/>
                </a:solidFill>
              </a:rPr>
              <a:t>COLOR</a:t>
            </a:r>
          </a:p>
          <a:p>
            <a:r>
              <a:rPr lang="en-US" sz="1600" dirty="0">
                <a:ln w="6350">
                  <a:solidFill>
                    <a:schemeClr val="bg1"/>
                  </a:solidFill>
                </a:ln>
                <a:solidFill>
                  <a:srgbClr val="7030A0"/>
                </a:solidFill>
              </a:rPr>
              <a:t>CORRECT</a:t>
            </a:r>
          </a:p>
        </p:txBody>
      </p:sp>
      <p:sp>
        <p:nvSpPr>
          <p:cNvPr id="13" name="Freeform 12"/>
          <p:cNvSpPr/>
          <p:nvPr/>
        </p:nvSpPr>
        <p:spPr>
          <a:xfrm>
            <a:off x="6390696" y="553187"/>
            <a:ext cx="588550" cy="1401912"/>
          </a:xfrm>
          <a:custGeom>
            <a:avLst/>
            <a:gdLst>
              <a:gd name="connsiteX0" fmla="*/ 0 w 613810"/>
              <a:gd name="connsiteY0" fmla="*/ 0 h 1419593"/>
              <a:gd name="connsiteX1" fmla="*/ 0 w 613810"/>
              <a:gd name="connsiteY1" fmla="*/ 0 h 1419593"/>
              <a:gd name="connsiteX2" fmla="*/ 265226 w 613810"/>
              <a:gd name="connsiteY2" fmla="*/ 1419593 h 1419593"/>
              <a:gd name="connsiteX3" fmla="*/ 613810 w 613810"/>
              <a:gd name="connsiteY3" fmla="*/ 1419593 h 1419593"/>
              <a:gd name="connsiteX4" fmla="*/ 335953 w 613810"/>
              <a:gd name="connsiteY4" fmla="*/ 0 h 1419593"/>
              <a:gd name="connsiteX5" fmla="*/ 0 w 613810"/>
              <a:gd name="connsiteY5" fmla="*/ 0 h 1419593"/>
              <a:gd name="connsiteX0" fmla="*/ 0 w 613810"/>
              <a:gd name="connsiteY0" fmla="*/ 0 h 1419593"/>
              <a:gd name="connsiteX1" fmla="*/ 0 w 613810"/>
              <a:gd name="connsiteY1" fmla="*/ 0 h 1419593"/>
              <a:gd name="connsiteX2" fmla="*/ 298064 w 613810"/>
              <a:gd name="connsiteY2" fmla="*/ 1389282 h 1419593"/>
              <a:gd name="connsiteX3" fmla="*/ 613810 w 613810"/>
              <a:gd name="connsiteY3" fmla="*/ 1419593 h 1419593"/>
              <a:gd name="connsiteX4" fmla="*/ 335953 w 613810"/>
              <a:gd name="connsiteY4" fmla="*/ 0 h 1419593"/>
              <a:gd name="connsiteX5" fmla="*/ 0 w 613810"/>
              <a:gd name="connsiteY5" fmla="*/ 0 h 1419593"/>
              <a:gd name="connsiteX0" fmla="*/ 0 w 613810"/>
              <a:gd name="connsiteY0" fmla="*/ 0 h 1389282"/>
              <a:gd name="connsiteX1" fmla="*/ 0 w 613810"/>
              <a:gd name="connsiteY1" fmla="*/ 0 h 1389282"/>
              <a:gd name="connsiteX2" fmla="*/ 298064 w 613810"/>
              <a:gd name="connsiteY2" fmla="*/ 1389282 h 1389282"/>
              <a:gd name="connsiteX3" fmla="*/ 613810 w 613810"/>
              <a:gd name="connsiteY3" fmla="*/ 1386756 h 1389282"/>
              <a:gd name="connsiteX4" fmla="*/ 335953 w 613810"/>
              <a:gd name="connsiteY4" fmla="*/ 0 h 1389282"/>
              <a:gd name="connsiteX5" fmla="*/ 0 w 613810"/>
              <a:gd name="connsiteY5" fmla="*/ 0 h 1389282"/>
              <a:gd name="connsiteX0" fmla="*/ 0 w 613810"/>
              <a:gd name="connsiteY0" fmla="*/ 12630 h 1401912"/>
              <a:gd name="connsiteX1" fmla="*/ 0 w 613810"/>
              <a:gd name="connsiteY1" fmla="*/ 12630 h 1401912"/>
              <a:gd name="connsiteX2" fmla="*/ 298064 w 613810"/>
              <a:gd name="connsiteY2" fmla="*/ 1401912 h 1401912"/>
              <a:gd name="connsiteX3" fmla="*/ 613810 w 613810"/>
              <a:gd name="connsiteY3" fmla="*/ 1399386 h 1401912"/>
              <a:gd name="connsiteX4" fmla="*/ 404154 w 613810"/>
              <a:gd name="connsiteY4" fmla="*/ 0 h 1401912"/>
              <a:gd name="connsiteX5" fmla="*/ 0 w 613810"/>
              <a:gd name="connsiteY5" fmla="*/ 12630 h 1401912"/>
              <a:gd name="connsiteX0" fmla="*/ 0 w 646648"/>
              <a:gd name="connsiteY0" fmla="*/ 12630 h 1401912"/>
              <a:gd name="connsiteX1" fmla="*/ 0 w 646648"/>
              <a:gd name="connsiteY1" fmla="*/ 12630 h 1401912"/>
              <a:gd name="connsiteX2" fmla="*/ 298064 w 646648"/>
              <a:gd name="connsiteY2" fmla="*/ 1401912 h 1401912"/>
              <a:gd name="connsiteX3" fmla="*/ 646648 w 646648"/>
              <a:gd name="connsiteY3" fmla="*/ 1374126 h 1401912"/>
              <a:gd name="connsiteX4" fmla="*/ 404154 w 646648"/>
              <a:gd name="connsiteY4" fmla="*/ 0 h 1401912"/>
              <a:gd name="connsiteX5" fmla="*/ 0 w 646648"/>
              <a:gd name="connsiteY5" fmla="*/ 12630 h 1401912"/>
              <a:gd name="connsiteX0" fmla="*/ 0 w 646648"/>
              <a:gd name="connsiteY0" fmla="*/ 12630 h 1414542"/>
              <a:gd name="connsiteX1" fmla="*/ 0 w 646648"/>
              <a:gd name="connsiteY1" fmla="*/ 12630 h 1414542"/>
              <a:gd name="connsiteX2" fmla="*/ 260175 w 646648"/>
              <a:gd name="connsiteY2" fmla="*/ 1414542 h 1414542"/>
              <a:gd name="connsiteX3" fmla="*/ 646648 w 646648"/>
              <a:gd name="connsiteY3" fmla="*/ 1374126 h 1414542"/>
              <a:gd name="connsiteX4" fmla="*/ 404154 w 646648"/>
              <a:gd name="connsiteY4" fmla="*/ 0 h 1414542"/>
              <a:gd name="connsiteX5" fmla="*/ 0 w 646648"/>
              <a:gd name="connsiteY5" fmla="*/ 12630 h 1414542"/>
              <a:gd name="connsiteX0" fmla="*/ 0 w 588550"/>
              <a:gd name="connsiteY0" fmla="*/ 12630 h 1432223"/>
              <a:gd name="connsiteX1" fmla="*/ 0 w 588550"/>
              <a:gd name="connsiteY1" fmla="*/ 12630 h 1432223"/>
              <a:gd name="connsiteX2" fmla="*/ 260175 w 588550"/>
              <a:gd name="connsiteY2" fmla="*/ 1414542 h 1432223"/>
              <a:gd name="connsiteX3" fmla="*/ 588550 w 588550"/>
              <a:gd name="connsiteY3" fmla="*/ 1432223 h 1432223"/>
              <a:gd name="connsiteX4" fmla="*/ 404154 w 588550"/>
              <a:gd name="connsiteY4" fmla="*/ 0 h 1432223"/>
              <a:gd name="connsiteX5" fmla="*/ 0 w 588550"/>
              <a:gd name="connsiteY5" fmla="*/ 12630 h 1432223"/>
              <a:gd name="connsiteX0" fmla="*/ 0 w 588550"/>
              <a:gd name="connsiteY0" fmla="*/ 0 h 1419593"/>
              <a:gd name="connsiteX1" fmla="*/ 0 w 588550"/>
              <a:gd name="connsiteY1" fmla="*/ 0 h 1419593"/>
              <a:gd name="connsiteX2" fmla="*/ 260175 w 588550"/>
              <a:gd name="connsiteY2" fmla="*/ 1401912 h 1419593"/>
              <a:gd name="connsiteX3" fmla="*/ 588550 w 588550"/>
              <a:gd name="connsiteY3" fmla="*/ 1419593 h 1419593"/>
              <a:gd name="connsiteX4" fmla="*/ 328375 w 588550"/>
              <a:gd name="connsiteY4" fmla="*/ 7578 h 1419593"/>
              <a:gd name="connsiteX5" fmla="*/ 0 w 588550"/>
              <a:gd name="connsiteY5" fmla="*/ 0 h 1419593"/>
              <a:gd name="connsiteX0" fmla="*/ 0 w 588550"/>
              <a:gd name="connsiteY0" fmla="*/ 0 h 1401912"/>
              <a:gd name="connsiteX1" fmla="*/ 0 w 588550"/>
              <a:gd name="connsiteY1" fmla="*/ 0 h 1401912"/>
              <a:gd name="connsiteX2" fmla="*/ 260175 w 588550"/>
              <a:gd name="connsiteY2" fmla="*/ 1401912 h 1401912"/>
              <a:gd name="connsiteX3" fmla="*/ 588550 w 588550"/>
              <a:gd name="connsiteY3" fmla="*/ 1389281 h 1401912"/>
              <a:gd name="connsiteX4" fmla="*/ 328375 w 588550"/>
              <a:gd name="connsiteY4" fmla="*/ 7578 h 1401912"/>
              <a:gd name="connsiteX5" fmla="*/ 0 w 588550"/>
              <a:gd name="connsiteY5" fmla="*/ 0 h 140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550" h="1401912">
                <a:moveTo>
                  <a:pt x="0" y="0"/>
                </a:moveTo>
                <a:lnTo>
                  <a:pt x="0" y="0"/>
                </a:lnTo>
                <a:lnTo>
                  <a:pt x="260175" y="1401912"/>
                </a:lnTo>
                <a:lnTo>
                  <a:pt x="588550" y="1389281"/>
                </a:lnTo>
                <a:lnTo>
                  <a:pt x="328375" y="7578"/>
                </a:lnTo>
                <a:lnTo>
                  <a:pt x="0" y="0"/>
                </a:lnTo>
                <a:close/>
              </a:path>
            </a:pathLst>
          </a:custGeom>
          <a:solidFill>
            <a:schemeClr val="accent5">
              <a:lumMod val="75000"/>
              <a:alpha val="26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ln w="9525">
                  <a:solidFill>
                    <a:schemeClr val="bg1"/>
                  </a:solidFill>
                </a:ln>
              </a:rPr>
              <a:t>INFRA</a:t>
            </a:r>
          </a:p>
        </p:txBody>
      </p:sp>
      <p:sp>
        <p:nvSpPr>
          <p:cNvPr id="14" name="Freeform 13"/>
          <p:cNvSpPr/>
          <p:nvPr/>
        </p:nvSpPr>
        <p:spPr>
          <a:xfrm>
            <a:off x="5232119" y="546872"/>
            <a:ext cx="863881" cy="1053328"/>
          </a:xfrm>
          <a:custGeom>
            <a:avLst/>
            <a:gdLst>
              <a:gd name="connsiteX0" fmla="*/ 0 w 863881"/>
              <a:gd name="connsiteY0" fmla="*/ 0 h 1053328"/>
              <a:gd name="connsiteX1" fmla="*/ 0 w 863881"/>
              <a:gd name="connsiteY1" fmla="*/ 0 h 1053328"/>
              <a:gd name="connsiteX2" fmla="*/ 0 w 863881"/>
              <a:gd name="connsiteY2" fmla="*/ 1053328 h 1053328"/>
              <a:gd name="connsiteX3" fmla="*/ 863881 w 863881"/>
              <a:gd name="connsiteY3" fmla="*/ 1040698 h 1053328"/>
              <a:gd name="connsiteX4" fmla="*/ 851251 w 863881"/>
              <a:gd name="connsiteY4" fmla="*/ 0 h 1053328"/>
              <a:gd name="connsiteX5" fmla="*/ 0 w 863881"/>
              <a:gd name="connsiteY5" fmla="*/ 0 h 10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881" h="1053328">
                <a:moveTo>
                  <a:pt x="0" y="0"/>
                </a:moveTo>
                <a:lnTo>
                  <a:pt x="0" y="0"/>
                </a:lnTo>
                <a:lnTo>
                  <a:pt x="0" y="1053328"/>
                </a:lnTo>
                <a:lnTo>
                  <a:pt x="863881" y="1040698"/>
                </a:lnTo>
                <a:lnTo>
                  <a:pt x="851251" y="0"/>
                </a:lnTo>
                <a:lnTo>
                  <a:pt x="0" y="0"/>
                </a:lnTo>
                <a:close/>
              </a:path>
            </a:pathLst>
          </a:custGeom>
          <a:solidFill>
            <a:srgbClr val="00B050">
              <a:alpha val="23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a:solidFill>
                    <a:schemeClr val="bg1"/>
                  </a:solidFill>
                </a:ln>
                <a:solidFill>
                  <a:srgbClr val="00B050"/>
                </a:solidFill>
              </a:rPr>
              <a:t>ANIMATION</a:t>
            </a:r>
          </a:p>
          <a:p>
            <a:pPr algn="ctr"/>
            <a:r>
              <a:rPr lang="en-US" sz="900" dirty="0">
                <a:ln>
                  <a:solidFill>
                    <a:schemeClr val="bg1"/>
                  </a:solidFill>
                </a:ln>
                <a:solidFill>
                  <a:srgbClr val="00B050"/>
                </a:solidFill>
              </a:rPr>
              <a:t>CLASS</a:t>
            </a:r>
          </a:p>
          <a:p>
            <a:pPr algn="ctr"/>
            <a:r>
              <a:rPr lang="en-US" sz="900" dirty="0">
                <a:ln>
                  <a:solidFill>
                    <a:schemeClr val="bg1"/>
                  </a:solidFill>
                </a:ln>
                <a:solidFill>
                  <a:srgbClr val="00B050"/>
                </a:solidFill>
              </a:rPr>
              <a:t>LAB</a:t>
            </a:r>
          </a:p>
        </p:txBody>
      </p:sp>
      <p:sp>
        <p:nvSpPr>
          <p:cNvPr id="15" name="Rectangle 14"/>
          <p:cNvSpPr/>
          <p:nvPr/>
        </p:nvSpPr>
        <p:spPr>
          <a:xfrm>
            <a:off x="76200" y="76200"/>
            <a:ext cx="1752600" cy="579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600" b="1" dirty="0">
                <a:latin typeface="Arial" panose="020B0604020202020204" pitchFamily="34" charset="0"/>
                <a:cs typeface="Arial" panose="020B0604020202020204" pitchFamily="34" charset="0"/>
              </a:rPr>
              <a:t>FLOOR 1</a:t>
            </a:r>
          </a:p>
        </p:txBody>
      </p:sp>
      <p:sp>
        <p:nvSpPr>
          <p:cNvPr id="17" name="Rectangle 16"/>
          <p:cNvSpPr/>
          <p:nvPr/>
        </p:nvSpPr>
        <p:spPr>
          <a:xfrm>
            <a:off x="7095020" y="3429000"/>
            <a:ext cx="1752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ln>
                  <a:solidFill>
                    <a:schemeClr val="bg1">
                      <a:alpha val="44000"/>
                    </a:schemeClr>
                  </a:solidFill>
                </a:ln>
                <a:solidFill>
                  <a:schemeClr val="accent3"/>
                </a:solidFill>
              </a:rPr>
              <a:t>FOLEY</a:t>
            </a:r>
          </a:p>
          <a:p>
            <a:r>
              <a:rPr lang="en-US" sz="1200" b="1" dirty="0">
                <a:ln>
                  <a:solidFill>
                    <a:schemeClr val="bg1">
                      <a:alpha val="44000"/>
                    </a:schemeClr>
                  </a:solidFill>
                </a:ln>
                <a:solidFill>
                  <a:schemeClr val="accent3"/>
                </a:solidFill>
              </a:rPr>
              <a:t>RECORDING</a:t>
            </a:r>
          </a:p>
        </p:txBody>
      </p:sp>
      <p:sp>
        <p:nvSpPr>
          <p:cNvPr id="18" name="Freeform 17"/>
          <p:cNvSpPr/>
          <p:nvPr/>
        </p:nvSpPr>
        <p:spPr>
          <a:xfrm>
            <a:off x="8254860" y="1406964"/>
            <a:ext cx="914400" cy="618861"/>
          </a:xfrm>
          <a:custGeom>
            <a:avLst/>
            <a:gdLst>
              <a:gd name="connsiteX0" fmla="*/ 0 w 914400"/>
              <a:gd name="connsiteY0" fmla="*/ 222285 h 618861"/>
              <a:gd name="connsiteX1" fmla="*/ 181869 w 914400"/>
              <a:gd name="connsiteY1" fmla="*/ 618861 h 618861"/>
              <a:gd name="connsiteX2" fmla="*/ 914400 w 914400"/>
              <a:gd name="connsiteY2" fmla="*/ 601180 h 618861"/>
              <a:gd name="connsiteX3" fmla="*/ 800731 w 914400"/>
              <a:gd name="connsiteY3" fmla="*/ 0 h 618861"/>
              <a:gd name="connsiteX4" fmla="*/ 30311 w 914400"/>
              <a:gd name="connsiteY4" fmla="*/ 239966 h 618861"/>
              <a:gd name="connsiteX5" fmla="*/ 55571 w 914400"/>
              <a:gd name="connsiteY5" fmla="*/ 239966 h 618861"/>
              <a:gd name="connsiteX6" fmla="*/ 0 w 914400"/>
              <a:gd name="connsiteY6" fmla="*/ 222285 h 6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618861">
                <a:moveTo>
                  <a:pt x="0" y="222285"/>
                </a:moveTo>
                <a:lnTo>
                  <a:pt x="181869" y="618861"/>
                </a:lnTo>
                <a:lnTo>
                  <a:pt x="914400" y="601180"/>
                </a:lnTo>
                <a:lnTo>
                  <a:pt x="800731" y="0"/>
                </a:lnTo>
                <a:lnTo>
                  <a:pt x="30311" y="239966"/>
                </a:lnTo>
                <a:cubicBezTo>
                  <a:pt x="59283" y="237332"/>
                  <a:pt x="64673" y="230864"/>
                  <a:pt x="55571" y="239966"/>
                </a:cubicBezTo>
                <a:lnTo>
                  <a:pt x="0" y="222285"/>
                </a:lnTo>
                <a:close/>
              </a:path>
            </a:pathLst>
          </a:cu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ln>
                  <a:solidFill>
                    <a:schemeClr val="accent1">
                      <a:shade val="50000"/>
                    </a:schemeClr>
                  </a:solidFill>
                </a:ln>
              </a:rPr>
              <a:t>DEMO</a:t>
            </a:r>
          </a:p>
        </p:txBody>
      </p:sp>
    </p:spTree>
    <p:extLst>
      <p:ext uri="{BB962C8B-B14F-4D97-AF65-F5344CB8AC3E}">
        <p14:creationId xmlns:p14="http://schemas.microsoft.com/office/powerpoint/2010/main" val="20885581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1518" y="-20208"/>
            <a:ext cx="10240481" cy="601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0"/>
            <a:ext cx="1951519" cy="600075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0" y="304800"/>
            <a:ext cx="8786191" cy="5052060"/>
          </a:xfrm>
          <a:prstGeom prst="rect">
            <a:avLst/>
          </a:prstGeom>
        </p:spPr>
      </p:pic>
      <p:sp>
        <p:nvSpPr>
          <p:cNvPr id="6" name="Freeform 5"/>
          <p:cNvSpPr/>
          <p:nvPr/>
        </p:nvSpPr>
        <p:spPr>
          <a:xfrm>
            <a:off x="8001000" y="533400"/>
            <a:ext cx="607495" cy="1035225"/>
          </a:xfrm>
          <a:custGeom>
            <a:avLst/>
            <a:gdLst>
              <a:gd name="connsiteX0" fmla="*/ 25259 w 593602"/>
              <a:gd name="connsiteY0" fmla="*/ 0 h 1010386"/>
              <a:gd name="connsiteX1" fmla="*/ 0 w 593602"/>
              <a:gd name="connsiteY1" fmla="*/ 853776 h 1010386"/>
              <a:gd name="connsiteX2" fmla="*/ 348583 w 593602"/>
              <a:gd name="connsiteY2" fmla="*/ 800731 h 1010386"/>
              <a:gd name="connsiteX3" fmla="*/ 391525 w 593602"/>
              <a:gd name="connsiteY3" fmla="*/ 1010386 h 1010386"/>
              <a:gd name="connsiteX4" fmla="*/ 593602 w 593602"/>
              <a:gd name="connsiteY4" fmla="*/ 992705 h 1010386"/>
              <a:gd name="connsiteX5" fmla="*/ 580972 w 593602"/>
              <a:gd name="connsiteY5" fmla="*/ 25259 h 1010386"/>
              <a:gd name="connsiteX6" fmla="*/ 25259 w 593602"/>
              <a:gd name="connsiteY6" fmla="*/ 0 h 101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602" h="1010386">
                <a:moveTo>
                  <a:pt x="25259" y="0"/>
                </a:moveTo>
                <a:lnTo>
                  <a:pt x="0" y="853776"/>
                </a:lnTo>
                <a:lnTo>
                  <a:pt x="348583" y="800731"/>
                </a:lnTo>
                <a:lnTo>
                  <a:pt x="391525" y="1010386"/>
                </a:lnTo>
                <a:lnTo>
                  <a:pt x="593602" y="992705"/>
                </a:lnTo>
                <a:lnTo>
                  <a:pt x="580972" y="25259"/>
                </a:lnTo>
                <a:lnTo>
                  <a:pt x="25259" y="0"/>
                </a:lnTo>
                <a:close/>
              </a:path>
            </a:pathLst>
          </a:cu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solidFill>
                    <a:schemeClr val="accent1">
                      <a:shade val="50000"/>
                    </a:schemeClr>
                  </a:solidFill>
                </a:ln>
              </a:rPr>
              <a:t>VR</a:t>
            </a:r>
          </a:p>
          <a:p>
            <a:pPr algn="ctr"/>
            <a:r>
              <a:rPr lang="en-US" b="1" dirty="0">
                <a:ln>
                  <a:solidFill>
                    <a:schemeClr val="accent1">
                      <a:shade val="50000"/>
                    </a:schemeClr>
                  </a:solidFill>
                </a:ln>
              </a:rPr>
              <a:t>AR</a:t>
            </a:r>
          </a:p>
        </p:txBody>
      </p:sp>
      <p:sp>
        <p:nvSpPr>
          <p:cNvPr id="7" name="Freeform 6"/>
          <p:cNvSpPr/>
          <p:nvPr/>
        </p:nvSpPr>
        <p:spPr>
          <a:xfrm>
            <a:off x="8608495" y="540557"/>
            <a:ext cx="682011" cy="833569"/>
          </a:xfrm>
          <a:custGeom>
            <a:avLst/>
            <a:gdLst>
              <a:gd name="connsiteX0" fmla="*/ 0 w 682011"/>
              <a:gd name="connsiteY0" fmla="*/ 0 h 833569"/>
              <a:gd name="connsiteX1" fmla="*/ 682011 w 682011"/>
              <a:gd name="connsiteY1" fmla="*/ 25260 h 833569"/>
              <a:gd name="connsiteX2" fmla="*/ 651699 w 682011"/>
              <a:gd name="connsiteY2" fmla="*/ 818413 h 833569"/>
              <a:gd name="connsiteX3" fmla="*/ 20208 w 682011"/>
              <a:gd name="connsiteY3" fmla="*/ 833569 h 833569"/>
              <a:gd name="connsiteX4" fmla="*/ 0 w 682011"/>
              <a:gd name="connsiteY4" fmla="*/ 0 h 83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11" h="833569">
                <a:moveTo>
                  <a:pt x="0" y="0"/>
                </a:moveTo>
                <a:lnTo>
                  <a:pt x="682011" y="25260"/>
                </a:lnTo>
                <a:lnTo>
                  <a:pt x="651699" y="818413"/>
                </a:lnTo>
                <a:lnTo>
                  <a:pt x="20208" y="833569"/>
                </a:lnTo>
                <a:lnTo>
                  <a:pt x="0" y="0"/>
                </a:lnTo>
                <a:close/>
              </a:path>
            </a:pathLst>
          </a:custGeom>
          <a:solidFill>
            <a:schemeClr val="accent6">
              <a:lumMod val="75000"/>
              <a:alpha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n>
                  <a:solidFill>
                    <a:schemeClr val="bg1"/>
                  </a:solidFill>
                </a:ln>
                <a:solidFill>
                  <a:schemeClr val="accent6">
                    <a:lumMod val="75000"/>
                  </a:schemeClr>
                </a:solidFill>
              </a:rPr>
              <a:t>STOP</a:t>
            </a:r>
          </a:p>
          <a:p>
            <a:pPr algn="ctr"/>
            <a:r>
              <a:rPr lang="en-US" sz="900" b="1" dirty="0">
                <a:ln>
                  <a:solidFill>
                    <a:schemeClr val="bg1"/>
                  </a:solidFill>
                </a:ln>
                <a:solidFill>
                  <a:schemeClr val="accent6">
                    <a:lumMod val="75000"/>
                  </a:schemeClr>
                </a:solidFill>
              </a:rPr>
              <a:t>MOTION</a:t>
            </a:r>
          </a:p>
        </p:txBody>
      </p:sp>
      <p:sp>
        <p:nvSpPr>
          <p:cNvPr id="9" name="Freeform 8"/>
          <p:cNvSpPr/>
          <p:nvPr/>
        </p:nvSpPr>
        <p:spPr>
          <a:xfrm>
            <a:off x="8401366" y="1518106"/>
            <a:ext cx="707270" cy="442044"/>
          </a:xfrm>
          <a:custGeom>
            <a:avLst/>
            <a:gdLst>
              <a:gd name="connsiteX0" fmla="*/ 0 w 707270"/>
              <a:gd name="connsiteY0" fmla="*/ 32838 h 442044"/>
              <a:gd name="connsiteX1" fmla="*/ 126298 w 707270"/>
              <a:gd name="connsiteY1" fmla="*/ 442044 h 442044"/>
              <a:gd name="connsiteX2" fmla="*/ 707270 w 707270"/>
              <a:gd name="connsiteY2" fmla="*/ 328376 h 442044"/>
              <a:gd name="connsiteX3" fmla="*/ 631491 w 707270"/>
              <a:gd name="connsiteY3" fmla="*/ 0 h 442044"/>
              <a:gd name="connsiteX4" fmla="*/ 0 w 707270"/>
              <a:gd name="connsiteY4" fmla="*/ 32838 h 44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0" h="442044">
                <a:moveTo>
                  <a:pt x="0" y="32838"/>
                </a:moveTo>
                <a:lnTo>
                  <a:pt x="126298" y="442044"/>
                </a:lnTo>
                <a:lnTo>
                  <a:pt x="707270" y="328376"/>
                </a:lnTo>
                <a:lnTo>
                  <a:pt x="631491" y="0"/>
                </a:lnTo>
                <a:lnTo>
                  <a:pt x="0" y="32838"/>
                </a:lnTo>
                <a:close/>
              </a:path>
            </a:pathLst>
          </a:custGeom>
          <a:solidFill>
            <a:schemeClr val="accent6">
              <a:lumMod val="75000"/>
              <a:alpha val="34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265246" y="553187"/>
            <a:ext cx="934608" cy="1406963"/>
          </a:xfrm>
          <a:custGeom>
            <a:avLst/>
            <a:gdLst>
              <a:gd name="connsiteX0" fmla="*/ 20208 w 934608"/>
              <a:gd name="connsiteY0" fmla="*/ 0 h 1406963"/>
              <a:gd name="connsiteX1" fmla="*/ 0 w 934608"/>
              <a:gd name="connsiteY1" fmla="*/ 1394333 h 1406963"/>
              <a:gd name="connsiteX2" fmla="*/ 618862 w 934608"/>
              <a:gd name="connsiteY2" fmla="*/ 1406963 h 1406963"/>
              <a:gd name="connsiteX3" fmla="*/ 606232 w 934608"/>
              <a:gd name="connsiteY3" fmla="*/ 964919 h 1406963"/>
              <a:gd name="connsiteX4" fmla="*/ 934608 w 934608"/>
              <a:gd name="connsiteY4" fmla="*/ 932082 h 1406963"/>
              <a:gd name="connsiteX5" fmla="*/ 916926 w 934608"/>
              <a:gd name="connsiteY5" fmla="*/ 0 h 1406963"/>
              <a:gd name="connsiteX6" fmla="*/ 20208 w 934608"/>
              <a:gd name="connsiteY6" fmla="*/ 0 h 140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608" h="1406963">
                <a:moveTo>
                  <a:pt x="20208" y="0"/>
                </a:moveTo>
                <a:lnTo>
                  <a:pt x="0" y="1394333"/>
                </a:lnTo>
                <a:lnTo>
                  <a:pt x="618862" y="1406963"/>
                </a:lnTo>
                <a:lnTo>
                  <a:pt x="606232" y="964919"/>
                </a:lnTo>
                <a:lnTo>
                  <a:pt x="934608" y="932082"/>
                </a:lnTo>
                <a:lnTo>
                  <a:pt x="916926" y="0"/>
                </a:lnTo>
                <a:lnTo>
                  <a:pt x="20208" y="0"/>
                </a:lnTo>
                <a:close/>
              </a:path>
            </a:pathLst>
          </a:custGeom>
          <a:solidFill>
            <a:srgbClr val="7030A0">
              <a:alpha val="26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ln>
                  <a:solidFill>
                    <a:srgbClr val="7030A0"/>
                  </a:solidFill>
                </a:ln>
              </a:rPr>
              <a:t>GAME &amp;</a:t>
            </a:r>
          </a:p>
          <a:p>
            <a:r>
              <a:rPr lang="en-US" b="1" dirty="0">
                <a:ln>
                  <a:solidFill>
                    <a:srgbClr val="7030A0"/>
                  </a:solidFill>
                </a:ln>
              </a:rPr>
              <a:t>MEDIA</a:t>
            </a:r>
          </a:p>
          <a:p>
            <a:r>
              <a:rPr lang="en-US" b="1" dirty="0">
                <a:ln>
                  <a:solidFill>
                    <a:srgbClr val="7030A0"/>
                  </a:solidFill>
                </a:ln>
              </a:rPr>
              <a:t>CLASSLAB</a:t>
            </a:r>
          </a:p>
        </p:txBody>
      </p:sp>
      <p:sp>
        <p:nvSpPr>
          <p:cNvPr id="11" name="Freeform 10"/>
          <p:cNvSpPr/>
          <p:nvPr/>
        </p:nvSpPr>
        <p:spPr>
          <a:xfrm>
            <a:off x="6645819" y="553187"/>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633189" y="520349"/>
            <a:ext cx="1389282" cy="1439801"/>
          </a:xfrm>
          <a:custGeom>
            <a:avLst/>
            <a:gdLst>
              <a:gd name="connsiteX0" fmla="*/ 0 w 1389282"/>
              <a:gd name="connsiteY0" fmla="*/ 20208 h 1439801"/>
              <a:gd name="connsiteX1" fmla="*/ 1389282 w 1389282"/>
              <a:gd name="connsiteY1" fmla="*/ 0 h 1439801"/>
              <a:gd name="connsiteX2" fmla="*/ 1389282 w 1389282"/>
              <a:gd name="connsiteY2" fmla="*/ 896718 h 1439801"/>
              <a:gd name="connsiteX3" fmla="*/ 1166997 w 1389282"/>
              <a:gd name="connsiteY3" fmla="*/ 967445 h 1439801"/>
              <a:gd name="connsiteX4" fmla="*/ 1166997 w 1389282"/>
              <a:gd name="connsiteY4" fmla="*/ 1422120 h 1439801"/>
              <a:gd name="connsiteX5" fmla="*/ 30312 w 1389282"/>
              <a:gd name="connsiteY5" fmla="*/ 1439801 h 1439801"/>
              <a:gd name="connsiteX6" fmla="*/ 0 w 1389282"/>
              <a:gd name="connsiteY6" fmla="*/ 20208 h 143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82" h="1439801">
                <a:moveTo>
                  <a:pt x="0" y="20208"/>
                </a:moveTo>
                <a:lnTo>
                  <a:pt x="1389282" y="0"/>
                </a:lnTo>
                <a:lnTo>
                  <a:pt x="1389282" y="896718"/>
                </a:lnTo>
                <a:lnTo>
                  <a:pt x="1166997" y="967445"/>
                </a:lnTo>
                <a:lnTo>
                  <a:pt x="1166997" y="1422120"/>
                </a:lnTo>
                <a:lnTo>
                  <a:pt x="30312" y="1439801"/>
                </a:lnTo>
                <a:lnTo>
                  <a:pt x="0" y="20208"/>
                </a:lnTo>
                <a:close/>
              </a:path>
            </a:pathLst>
          </a:custGeom>
          <a:solidFill>
            <a:srgbClr val="7030A0">
              <a:alpha val="23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ln>
                  <a:solidFill>
                    <a:srgbClr val="7030A0"/>
                  </a:solidFill>
                </a:ln>
              </a:rPr>
              <a:t>MEDIA &amp;</a:t>
            </a:r>
          </a:p>
          <a:p>
            <a:r>
              <a:rPr lang="en-US" sz="1600" b="1" dirty="0">
                <a:ln>
                  <a:solidFill>
                    <a:srgbClr val="7030A0"/>
                  </a:solidFill>
                </a:ln>
              </a:rPr>
              <a:t>ANIMATION</a:t>
            </a:r>
          </a:p>
          <a:p>
            <a:r>
              <a:rPr lang="en-US" b="1" dirty="0">
                <a:ln>
                  <a:solidFill>
                    <a:srgbClr val="7030A0"/>
                  </a:solidFill>
                </a:ln>
              </a:rPr>
              <a:t>CLASS -</a:t>
            </a:r>
          </a:p>
          <a:p>
            <a:r>
              <a:rPr lang="en-US" b="1" dirty="0">
                <a:ln>
                  <a:solidFill>
                    <a:srgbClr val="7030A0"/>
                  </a:solidFill>
                </a:ln>
              </a:rPr>
              <a:t>LAB</a:t>
            </a:r>
          </a:p>
          <a:p>
            <a:pPr algn="ctr"/>
            <a:endParaRPr lang="en-US" dirty="0"/>
          </a:p>
        </p:txBody>
      </p:sp>
      <p:sp>
        <p:nvSpPr>
          <p:cNvPr id="13" name="Freeform 12"/>
          <p:cNvSpPr/>
          <p:nvPr/>
        </p:nvSpPr>
        <p:spPr>
          <a:xfrm>
            <a:off x="6317443" y="2195065"/>
            <a:ext cx="3263549" cy="2808875"/>
          </a:xfrm>
          <a:custGeom>
            <a:avLst/>
            <a:gdLst>
              <a:gd name="connsiteX0" fmla="*/ 0 w 3263549"/>
              <a:gd name="connsiteY0" fmla="*/ 5052 h 2808875"/>
              <a:gd name="connsiteX1" fmla="*/ 1672190 w 3263549"/>
              <a:gd name="connsiteY1" fmla="*/ 0 h 2808875"/>
              <a:gd name="connsiteX2" fmla="*/ 1672190 w 3263549"/>
              <a:gd name="connsiteY2" fmla="*/ 63149 h 2808875"/>
              <a:gd name="connsiteX3" fmla="*/ 2020774 w 3263549"/>
              <a:gd name="connsiteY3" fmla="*/ 1894475 h 2808875"/>
              <a:gd name="connsiteX4" fmla="*/ 2240533 w 3263549"/>
              <a:gd name="connsiteY4" fmla="*/ 1881845 h 2808875"/>
              <a:gd name="connsiteX5" fmla="*/ 2227903 w 3263549"/>
              <a:gd name="connsiteY5" fmla="*/ 1785859 h 2808875"/>
              <a:gd name="connsiteX6" fmla="*/ 2715414 w 3263549"/>
              <a:gd name="connsiteY6" fmla="*/ 1773229 h 2808875"/>
              <a:gd name="connsiteX7" fmla="*/ 2728044 w 3263549"/>
              <a:gd name="connsiteY7" fmla="*/ 1881845 h 2808875"/>
              <a:gd name="connsiteX8" fmla="*/ 3061472 w 3263549"/>
              <a:gd name="connsiteY8" fmla="*/ 1881845 h 2808875"/>
              <a:gd name="connsiteX9" fmla="*/ 3263549 w 3263549"/>
              <a:gd name="connsiteY9" fmla="*/ 2720466 h 2808875"/>
              <a:gd name="connsiteX10" fmla="*/ 3031160 w 3263549"/>
              <a:gd name="connsiteY10" fmla="*/ 2783616 h 2808875"/>
              <a:gd name="connsiteX11" fmla="*/ 2765934 w 3263549"/>
              <a:gd name="connsiteY11" fmla="*/ 2720466 h 2808875"/>
              <a:gd name="connsiteX12" fmla="*/ 2493129 w 3263549"/>
              <a:gd name="connsiteY12" fmla="*/ 2783616 h 2808875"/>
              <a:gd name="connsiteX13" fmla="*/ 2240533 w 3263549"/>
              <a:gd name="connsiteY13" fmla="*/ 2720466 h 2808875"/>
              <a:gd name="connsiteX14" fmla="*/ 1975306 w 3263549"/>
              <a:gd name="connsiteY14" fmla="*/ 2796245 h 2808875"/>
              <a:gd name="connsiteX15" fmla="*/ 1722709 w 3263549"/>
              <a:gd name="connsiteY15" fmla="*/ 2720466 h 2808875"/>
              <a:gd name="connsiteX16" fmla="*/ 1482743 w 3263549"/>
              <a:gd name="connsiteY16" fmla="*/ 2796245 h 2808875"/>
              <a:gd name="connsiteX17" fmla="*/ 1230146 w 3263549"/>
              <a:gd name="connsiteY17" fmla="*/ 2733096 h 2808875"/>
              <a:gd name="connsiteX18" fmla="*/ 959867 w 3263549"/>
              <a:gd name="connsiteY18" fmla="*/ 2765934 h 2808875"/>
              <a:gd name="connsiteX19" fmla="*/ 712323 w 3263549"/>
              <a:gd name="connsiteY19" fmla="*/ 2733096 h 2808875"/>
              <a:gd name="connsiteX20" fmla="*/ 442044 w 3263549"/>
              <a:gd name="connsiteY20" fmla="*/ 2808875 h 2808875"/>
              <a:gd name="connsiteX21" fmla="*/ 63149 w 3263549"/>
              <a:gd name="connsiteY21" fmla="*/ 2702785 h 2808875"/>
              <a:gd name="connsiteX22" fmla="*/ 0 w 3263549"/>
              <a:gd name="connsiteY22" fmla="*/ 5052 h 280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63549" h="2808875">
                <a:moveTo>
                  <a:pt x="0" y="5052"/>
                </a:moveTo>
                <a:lnTo>
                  <a:pt x="1672190" y="0"/>
                </a:lnTo>
                <a:lnTo>
                  <a:pt x="1672190" y="63149"/>
                </a:lnTo>
                <a:lnTo>
                  <a:pt x="2020774" y="1894475"/>
                </a:lnTo>
                <a:lnTo>
                  <a:pt x="2240533" y="1881845"/>
                </a:lnTo>
                <a:lnTo>
                  <a:pt x="2227903" y="1785859"/>
                </a:lnTo>
                <a:lnTo>
                  <a:pt x="2715414" y="1773229"/>
                </a:lnTo>
                <a:lnTo>
                  <a:pt x="2728044" y="1881845"/>
                </a:lnTo>
                <a:lnTo>
                  <a:pt x="3061472" y="1881845"/>
                </a:lnTo>
                <a:lnTo>
                  <a:pt x="3263549" y="2720466"/>
                </a:lnTo>
                <a:lnTo>
                  <a:pt x="3031160" y="2783616"/>
                </a:lnTo>
                <a:lnTo>
                  <a:pt x="2765934" y="2720466"/>
                </a:lnTo>
                <a:lnTo>
                  <a:pt x="2493129" y="2783616"/>
                </a:lnTo>
                <a:lnTo>
                  <a:pt x="2240533" y="2720466"/>
                </a:lnTo>
                <a:lnTo>
                  <a:pt x="1975306" y="2796245"/>
                </a:lnTo>
                <a:lnTo>
                  <a:pt x="1722709" y="2720466"/>
                </a:lnTo>
                <a:lnTo>
                  <a:pt x="1482743" y="2796245"/>
                </a:lnTo>
                <a:lnTo>
                  <a:pt x="1230146" y="2733096"/>
                </a:lnTo>
                <a:lnTo>
                  <a:pt x="959867" y="2765934"/>
                </a:lnTo>
                <a:lnTo>
                  <a:pt x="712323" y="2733096"/>
                </a:lnTo>
                <a:lnTo>
                  <a:pt x="442044" y="2808875"/>
                </a:lnTo>
                <a:lnTo>
                  <a:pt x="63149" y="2702785"/>
                </a:lnTo>
                <a:lnTo>
                  <a:pt x="0" y="5052"/>
                </a:lnTo>
                <a:close/>
              </a:path>
            </a:pathLst>
          </a:custGeom>
          <a:solidFill>
            <a:schemeClr val="accent5">
              <a:lumMod val="75000"/>
              <a:alpha val="31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b="1" dirty="0">
                <a:ln>
                  <a:solidFill>
                    <a:schemeClr val="bg1"/>
                  </a:solidFill>
                </a:ln>
              </a:rPr>
              <a:t>MAGIC</a:t>
            </a:r>
          </a:p>
          <a:p>
            <a:r>
              <a:rPr lang="en-US" b="1" dirty="0">
                <a:ln>
                  <a:solidFill>
                    <a:schemeClr val="bg1"/>
                  </a:solidFill>
                </a:ln>
              </a:rPr>
              <a:t>      SUITE &amp;</a:t>
            </a:r>
          </a:p>
          <a:p>
            <a:r>
              <a:rPr lang="en-US" b="1" dirty="0">
                <a:ln>
                  <a:solidFill>
                    <a:schemeClr val="bg1"/>
                  </a:solidFill>
                </a:ln>
              </a:rPr>
              <a:t>      INNOVATION</a:t>
            </a:r>
          </a:p>
          <a:p>
            <a:r>
              <a:rPr lang="en-US" b="1" dirty="0">
                <a:ln>
                  <a:solidFill>
                    <a:schemeClr val="bg1"/>
                  </a:solidFill>
                </a:ln>
              </a:rPr>
              <a:t>      LABORATORY</a:t>
            </a:r>
          </a:p>
        </p:txBody>
      </p:sp>
      <p:sp>
        <p:nvSpPr>
          <p:cNvPr id="14" name="Rectangle 13"/>
          <p:cNvSpPr/>
          <p:nvPr/>
        </p:nvSpPr>
        <p:spPr>
          <a:xfrm>
            <a:off x="76200" y="76200"/>
            <a:ext cx="1752600" cy="579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600" b="1" dirty="0">
                <a:latin typeface="Arial" panose="020B0604020202020204" pitchFamily="34" charset="0"/>
                <a:cs typeface="Arial" panose="020B0604020202020204" pitchFamily="34" charset="0"/>
              </a:rPr>
              <a:t>FLOOR 2</a:t>
            </a:r>
          </a:p>
        </p:txBody>
      </p:sp>
    </p:spTree>
    <p:extLst>
      <p:ext uri="{BB962C8B-B14F-4D97-AF65-F5344CB8AC3E}">
        <p14:creationId xmlns:p14="http://schemas.microsoft.com/office/powerpoint/2010/main" val="1871033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DESIGN PRINCIPLE</a:t>
            </a:r>
          </a:p>
        </p:txBody>
      </p:sp>
      <p:sp>
        <p:nvSpPr>
          <p:cNvPr id="3" name="Content Placeholder 2"/>
          <p:cNvSpPr>
            <a:spLocks noGrp="1"/>
          </p:cNvSpPr>
          <p:nvPr>
            <p:ph idx="1"/>
          </p:nvPr>
        </p:nvSpPr>
        <p:spPr>
          <a:xfrm>
            <a:off x="5410200" y="1538475"/>
            <a:ext cx="6248400" cy="4024125"/>
          </a:xfrm>
        </p:spPr>
        <p:txBody>
          <a:bodyPr/>
          <a:lstStyle/>
          <a:p>
            <a:pPr marL="0" indent="0">
              <a:buNone/>
            </a:pPr>
            <a:r>
              <a:rPr lang="en-US" b="1" dirty="0"/>
              <a:t>NO SPACE SHOULD BE USED FOR ONLY ONE THING, OR BY ONLY ONE CONSTITUENCY</a:t>
            </a:r>
            <a:r>
              <a:rPr lang="en-US" dirty="0"/>
              <a:t>:  OUR COMMITMENT TO MULTI-DISCIPLINARY AND CROSS-DISCIPLINARY WORK SHOULD EXTEND TO THE PHYSICAL BUILDING DESIGN, TECHNOLOGY SELECTION, ADMINISTRATION AND OPERATIONS, CULTURE &amp; COMMUNITY.</a:t>
            </a:r>
          </a:p>
          <a:p>
            <a:pPr marL="0" indent="0">
              <a:buNone/>
            </a:pPr>
            <a:endParaRPr lang="en-US" sz="1000" dirty="0"/>
          </a:p>
          <a:p>
            <a:pPr marL="0" indent="0">
              <a:buNone/>
            </a:pPr>
            <a:r>
              <a:rPr lang="en-US" dirty="0"/>
              <a:t>IF WE SUCCEED, WE WILL HAVE ENGINEERED A PARTICLE ACCELERATOR FOR THE HAPPY ACCIDENT.</a:t>
            </a:r>
          </a:p>
          <a:p>
            <a:pPr marL="0" indent="0">
              <a:buNone/>
            </a:pPr>
            <a:endParaRPr lang="en-US" sz="1000" dirty="0"/>
          </a:p>
          <a:p>
            <a:pPr marL="0" indent="0">
              <a:buNone/>
            </a:pPr>
            <a:r>
              <a:rPr lang="en-US" dirty="0"/>
              <a:t>(AND MODEL FOR OUR STUDENTS HOW COLLABORATION AND TEAMS FUNCTION)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914400"/>
            <a:ext cx="4876800" cy="3103418"/>
          </a:xfrm>
          <a:prstGeom prst="rect">
            <a:avLst/>
          </a:prstGeom>
          <a:ln w="28575">
            <a:solidFill>
              <a:schemeClr val="tx1"/>
            </a:solidFill>
          </a:ln>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3200400"/>
            <a:ext cx="4191000" cy="2357438"/>
          </a:xfrm>
          <a:prstGeom prst="rect">
            <a:avLst/>
          </a:prstGeom>
        </p:spPr>
      </p:pic>
    </p:spTree>
    <p:extLst>
      <p:ext uri="{BB962C8B-B14F-4D97-AF65-F5344CB8AC3E}">
        <p14:creationId xmlns:p14="http://schemas.microsoft.com/office/powerpoint/2010/main" val="3509824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45797" y="2294010"/>
            <a:ext cx="1373603" cy="1949114"/>
          </a:xfrm>
          <a:ln w="25400">
            <a:solidFill>
              <a:schemeClr val="tx1"/>
            </a:solidFill>
          </a:ln>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8" y="3980267"/>
            <a:ext cx="1457824" cy="1151709"/>
          </a:xfrm>
          <a:prstGeom prst="rect">
            <a:avLst/>
          </a:prstGeom>
          <a:ln w="25400">
            <a:solidFill>
              <a:schemeClr val="tx1"/>
            </a:solidFill>
          </a:ln>
        </p:spPr>
      </p:pic>
      <p:sp>
        <p:nvSpPr>
          <p:cNvPr id="2" name="Title 1"/>
          <p:cNvSpPr>
            <a:spLocks noGrp="1"/>
          </p:cNvSpPr>
          <p:nvPr>
            <p:ph type="title"/>
          </p:nvPr>
        </p:nvSpPr>
        <p:spPr>
          <a:ln w="25400">
            <a:solidFill>
              <a:schemeClr val="tx1"/>
            </a:solidFill>
          </a:ln>
        </p:spPr>
        <p:txBody>
          <a:bodyPr/>
          <a:lstStyle/>
          <a:p>
            <a:r>
              <a:rPr lang="en-US" dirty="0"/>
              <a:t>MAGIC MOOD BOARD</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7923" y="1605163"/>
            <a:ext cx="1381478" cy="680837"/>
          </a:xfrm>
          <a:prstGeom prst="rect">
            <a:avLst/>
          </a:prstGeom>
          <a:ln w="25400">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7923" y="994312"/>
            <a:ext cx="1381477" cy="682088"/>
          </a:xfrm>
          <a:prstGeom prst="rect">
            <a:avLst/>
          </a:prstGeom>
          <a:ln w="25400">
            <a:solidFill>
              <a:schemeClr val="tx1"/>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59" y="4907348"/>
            <a:ext cx="1448255" cy="1070340"/>
          </a:xfrm>
          <a:prstGeom prst="rect">
            <a:avLst/>
          </a:prstGeom>
          <a:ln w="25400">
            <a:solidFill>
              <a:schemeClr val="tx1"/>
            </a:solidFill>
          </a:ln>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51" y="3059202"/>
            <a:ext cx="1453079" cy="903198"/>
          </a:xfrm>
          <a:prstGeom prst="rect">
            <a:avLst/>
          </a:prstGeom>
          <a:ln w="25400">
            <a:solidFill>
              <a:schemeClr val="tx1"/>
            </a:solidFill>
          </a:ln>
        </p:spPr>
      </p:pic>
      <p:pic>
        <p:nvPicPr>
          <p:cNvPr id="10" name="Picture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47800" y="0"/>
            <a:ext cx="1371600" cy="987553"/>
          </a:xfrm>
          <a:prstGeom prst="rect">
            <a:avLst/>
          </a:prstGeom>
          <a:ln w="25400">
            <a:solidFill>
              <a:schemeClr val="tx1"/>
            </a:solidFill>
          </a:ln>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49" y="2057401"/>
            <a:ext cx="1458681" cy="966067"/>
          </a:xfrm>
          <a:prstGeom prst="rect">
            <a:avLst/>
          </a:prstGeom>
          <a:ln w="25400">
            <a:solidFill>
              <a:schemeClr val="tx1"/>
            </a:solidFill>
          </a:ln>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76" y="981267"/>
            <a:ext cx="1460453" cy="1076134"/>
          </a:xfrm>
          <a:prstGeom prst="rect">
            <a:avLst/>
          </a:prstGeom>
          <a:ln w="25400">
            <a:solidFill>
              <a:schemeClr val="tx1"/>
            </a:solidFill>
          </a:ln>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77" y="1587"/>
            <a:ext cx="1460452" cy="961813"/>
          </a:xfrm>
          <a:prstGeom prst="rect">
            <a:avLst/>
          </a:prstGeom>
          <a:ln w="25400">
            <a:solidFill>
              <a:schemeClr val="tx1"/>
            </a:solidFill>
          </a:ln>
        </p:spPr>
      </p:pic>
      <p:pic>
        <p:nvPicPr>
          <p:cNvPr id="14" name="Picture 1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816943" y="19291"/>
            <a:ext cx="5372100" cy="2638425"/>
          </a:xfrm>
          <a:prstGeom prst="rect">
            <a:avLst/>
          </a:prstGeom>
          <a:ln w="25400">
            <a:solidFill>
              <a:schemeClr val="tx1"/>
            </a:solidFill>
          </a:ln>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151538" y="3905796"/>
            <a:ext cx="2093173" cy="1022800"/>
          </a:xfrm>
          <a:prstGeom prst="rect">
            <a:avLst/>
          </a:prstGeom>
          <a:ln w="25400">
            <a:solidFill>
              <a:schemeClr val="tx1"/>
            </a:solidFill>
          </a:ln>
        </p:spPr>
      </p:pic>
      <p:pic>
        <p:nvPicPr>
          <p:cNvPr id="17" name="Picture 1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263577" y="2657716"/>
            <a:ext cx="1987101" cy="1391944"/>
          </a:xfrm>
          <a:prstGeom prst="rect">
            <a:avLst/>
          </a:prstGeom>
          <a:ln w="25400">
            <a:solidFill>
              <a:schemeClr val="tx1"/>
            </a:solidFill>
          </a:ln>
        </p:spPr>
      </p:pic>
      <p:pic>
        <p:nvPicPr>
          <p:cNvPr id="18" name="Picture 1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81600" y="-2457"/>
            <a:ext cx="2057400" cy="1371064"/>
          </a:xfrm>
          <a:prstGeom prst="rect">
            <a:avLst/>
          </a:prstGeom>
          <a:ln w="25400">
            <a:solidFill>
              <a:schemeClr val="tx1"/>
            </a:solidFill>
          </a:ln>
        </p:spPr>
      </p:pic>
      <p:pic>
        <p:nvPicPr>
          <p:cNvPr id="19" name="Picture 18"/>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727751" y="4676168"/>
            <a:ext cx="2486975" cy="1301520"/>
          </a:xfrm>
          <a:prstGeom prst="rect">
            <a:avLst/>
          </a:prstGeom>
          <a:ln w="25400">
            <a:solidFill>
              <a:schemeClr val="tx1"/>
            </a:solidFill>
          </a:ln>
        </p:spPr>
      </p:pic>
      <p:pic>
        <p:nvPicPr>
          <p:cNvPr id="20" name="Picture 19"/>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757276" y="3157087"/>
            <a:ext cx="2457451" cy="1594260"/>
          </a:xfrm>
          <a:prstGeom prst="rect">
            <a:avLst/>
          </a:prstGeom>
          <a:ln w="25400">
            <a:solidFill>
              <a:schemeClr val="tx1"/>
            </a:solidFill>
          </a:ln>
        </p:spPr>
      </p:pic>
      <p:pic>
        <p:nvPicPr>
          <p:cNvPr id="21" name="Picture 2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206180" y="2701238"/>
            <a:ext cx="2032819" cy="1356271"/>
          </a:xfrm>
          <a:prstGeom prst="rect">
            <a:avLst/>
          </a:prstGeom>
          <a:ln w="25400">
            <a:solidFill>
              <a:schemeClr val="tx1"/>
            </a:solidFill>
          </a:ln>
        </p:spPr>
      </p:pic>
      <p:pic>
        <p:nvPicPr>
          <p:cNvPr id="22" name="Picture 2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159593" y="1357394"/>
            <a:ext cx="2079407" cy="1369866"/>
          </a:xfrm>
          <a:prstGeom prst="rect">
            <a:avLst/>
          </a:prstGeom>
          <a:ln w="25400">
            <a:solidFill>
              <a:schemeClr val="tx1"/>
            </a:solidFill>
          </a:ln>
        </p:spPr>
      </p:pic>
      <p:pic>
        <p:nvPicPr>
          <p:cNvPr id="23" name="Picture 22"/>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5244251" y="4928595"/>
            <a:ext cx="1994748" cy="1044501"/>
          </a:xfrm>
          <a:prstGeom prst="rect">
            <a:avLst/>
          </a:prstGeom>
          <a:ln w="25400">
            <a:solidFill>
              <a:schemeClr val="tx1"/>
            </a:solidFill>
          </a:ln>
        </p:spPr>
      </p:pic>
      <p:pic>
        <p:nvPicPr>
          <p:cNvPr id="24" name="Picture 2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767479" y="1340818"/>
            <a:ext cx="2414122" cy="1843594"/>
          </a:xfrm>
          <a:prstGeom prst="rect">
            <a:avLst/>
          </a:prstGeom>
          <a:ln w="25400">
            <a:solidFill>
              <a:schemeClr val="tx1"/>
            </a:solidFill>
          </a:ln>
        </p:spPr>
      </p:pic>
      <p:pic>
        <p:nvPicPr>
          <p:cNvPr id="25" name="Picture 24"/>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463531" y="4115701"/>
            <a:ext cx="1264220" cy="786975"/>
          </a:xfrm>
          <a:prstGeom prst="rect">
            <a:avLst/>
          </a:prstGeom>
          <a:ln w="25400">
            <a:solidFill>
              <a:schemeClr val="tx1"/>
            </a:solidFill>
          </a:ln>
        </p:spPr>
      </p:pic>
      <p:pic>
        <p:nvPicPr>
          <p:cNvPr id="26" name="Picture 2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238999" y="-10379"/>
            <a:ext cx="2026796" cy="1351197"/>
          </a:xfrm>
          <a:prstGeom prst="rect">
            <a:avLst/>
          </a:prstGeom>
          <a:ln w="25400">
            <a:solidFill>
              <a:schemeClr val="tx1"/>
            </a:solidFill>
          </a:ln>
        </p:spPr>
      </p:pic>
      <p:pic>
        <p:nvPicPr>
          <p:cNvPr id="27" name="Picture 26"/>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2757276" y="6104"/>
            <a:ext cx="2424324" cy="1339799"/>
          </a:xfrm>
          <a:prstGeom prst="rect">
            <a:avLst/>
          </a:prstGeom>
          <a:ln w="25400">
            <a:solidFill>
              <a:schemeClr val="tx1"/>
            </a:solidFill>
          </a:ln>
        </p:spPr>
      </p:pic>
      <p:pic>
        <p:nvPicPr>
          <p:cNvPr id="29" name="Picture 28"/>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262602" y="4044183"/>
            <a:ext cx="1989265" cy="1391915"/>
          </a:xfrm>
          <a:prstGeom prst="rect">
            <a:avLst/>
          </a:prstGeom>
          <a:ln w="25400">
            <a:solidFill>
              <a:schemeClr val="tx1"/>
            </a:solidFill>
          </a:ln>
        </p:spPr>
      </p:pic>
      <p:pic>
        <p:nvPicPr>
          <p:cNvPr id="30" name="Picture 29"/>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9250678" y="3962400"/>
            <a:ext cx="2941321" cy="2010696"/>
          </a:xfrm>
          <a:prstGeom prst="rect">
            <a:avLst/>
          </a:prstGeom>
          <a:ln w="25400">
            <a:solidFill>
              <a:schemeClr val="tx1"/>
            </a:solidFill>
          </a:ln>
        </p:spPr>
      </p:pic>
      <p:pic>
        <p:nvPicPr>
          <p:cNvPr id="31" name="Picture 30"/>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9250678" y="2657716"/>
            <a:ext cx="2941322" cy="1585408"/>
          </a:xfrm>
          <a:prstGeom prst="rect">
            <a:avLst/>
          </a:prstGeom>
          <a:ln w="25400">
            <a:solidFill>
              <a:schemeClr val="tx1"/>
            </a:solidFill>
          </a:ln>
        </p:spPr>
      </p:pic>
      <p:pic>
        <p:nvPicPr>
          <p:cNvPr id="16" name="Picture 15"/>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463530" y="4889480"/>
            <a:ext cx="1293746" cy="1088207"/>
          </a:xfrm>
          <a:prstGeom prst="rect">
            <a:avLst/>
          </a:prstGeom>
          <a:ln w="25400">
            <a:solidFill>
              <a:schemeClr val="tx1"/>
            </a:solidFill>
          </a:ln>
        </p:spPr>
      </p:pic>
      <p:sp>
        <p:nvSpPr>
          <p:cNvPr id="32" name="Rectangle 31"/>
          <p:cNvSpPr/>
          <p:nvPr/>
        </p:nvSpPr>
        <p:spPr>
          <a:xfrm>
            <a:off x="3657600" y="1790046"/>
            <a:ext cx="8305800" cy="1167828"/>
          </a:xfrm>
          <a:prstGeom prst="rect">
            <a:avLst/>
          </a:prstGeom>
          <a:solidFill>
            <a:schemeClr val="bg1">
              <a:alpha val="53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MAGIC SPELL STUDIOS – INITIAL MOOD BOARD DESIGN PRESENTATION #1</a:t>
            </a:r>
            <a:endParaRPr lang="en-US" dirty="0"/>
          </a:p>
        </p:txBody>
      </p:sp>
    </p:spTree>
    <p:extLst>
      <p:ext uri="{BB962C8B-B14F-4D97-AF65-F5344CB8AC3E}">
        <p14:creationId xmlns:p14="http://schemas.microsoft.com/office/powerpoint/2010/main" val="328316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871806"/>
            <a:ext cx="12192000" cy="13168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4493426"/>
            <a:ext cx="12192000" cy="1140627"/>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188627"/>
            <a:ext cx="12192000" cy="685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493178"/>
            <a:ext cx="12192000" cy="6286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578778"/>
            <a:ext cx="12192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1578778"/>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2493178"/>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4188627"/>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5636427"/>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0" y="533400"/>
            <a:ext cx="10744200" cy="1293028"/>
          </a:xfrm>
        </p:spPr>
        <p:txBody>
          <a:bodyPr/>
          <a:lstStyle/>
          <a:p>
            <a:r>
              <a:rPr lang="en-US" dirty="0"/>
              <a:t>The GEEKIEST THING WE’VE  EVER BUILT</a:t>
            </a:r>
          </a:p>
        </p:txBody>
      </p:sp>
      <p:sp>
        <p:nvSpPr>
          <p:cNvPr id="3" name="Content Placeholder 2"/>
          <p:cNvSpPr>
            <a:spLocks noGrp="1"/>
          </p:cNvSpPr>
          <p:nvPr>
            <p:ph idx="1"/>
          </p:nvPr>
        </p:nvSpPr>
        <p:spPr>
          <a:xfrm>
            <a:off x="5867400" y="1734987"/>
            <a:ext cx="5638800" cy="4206240"/>
          </a:xfrm>
        </p:spPr>
        <p:txBody>
          <a:bodyPr/>
          <a:lstStyle/>
          <a:p>
            <a:r>
              <a:rPr lang="en-US" dirty="0"/>
              <a:t>FIRST BUILDING DESIGNED ENTIRELY AROUND A 4K WORKFLOW</a:t>
            </a:r>
          </a:p>
          <a:p>
            <a:r>
              <a:rPr lang="en-US" dirty="0">
                <a:solidFill>
                  <a:schemeClr val="bg1"/>
                </a:solidFill>
              </a:rPr>
              <a:t>FIRST BUILDING DESIGNED ATOP A 10G TO-THE-DESKTOP NETWORK</a:t>
            </a:r>
          </a:p>
          <a:p>
            <a:r>
              <a:rPr lang="en-US" dirty="0">
                <a:solidFill>
                  <a:schemeClr val="bg1"/>
                </a:solidFill>
              </a:rPr>
              <a:t>INTRA-BUILDING SERVICES, CAMPUS LINKED SERVICES, CLOUD BASED SERVICES</a:t>
            </a:r>
          </a:p>
          <a:p>
            <a:r>
              <a:rPr lang="en-US" dirty="0"/>
              <a:t>HIGHLY SPECIALIZED FACILITIES FOR TEACHING &amp; RESEARCH</a:t>
            </a:r>
          </a:p>
          <a:p>
            <a:r>
              <a:rPr lang="en-US" dirty="0"/>
              <a:t>VIRTUALIZATION CLUSTERS FOR TESTING &amp; DEPLOYMENT</a:t>
            </a:r>
          </a:p>
        </p:txBody>
      </p:sp>
      <p:cxnSp>
        <p:nvCxnSpPr>
          <p:cNvPr id="33" name="Straight Connector 32"/>
          <p:cNvCxnSpPr/>
          <p:nvPr/>
        </p:nvCxnSpPr>
        <p:spPr>
          <a:xfrm>
            <a:off x="0" y="4874427"/>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0" y="3121827"/>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1371599"/>
            <a:ext cx="5341114" cy="4569619"/>
          </a:xfrm>
          <a:prstGeom prst="rect">
            <a:avLst/>
          </a:prstGeom>
          <a:ln w="25400">
            <a:solidFill>
              <a:schemeClr val="tx1"/>
            </a:solidFill>
          </a:ln>
        </p:spPr>
      </p:pic>
    </p:spTree>
    <p:extLst>
      <p:ext uri="{BB962C8B-B14F-4D97-AF65-F5344CB8AC3E}">
        <p14:creationId xmlns:p14="http://schemas.microsoft.com/office/powerpoint/2010/main" val="413549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609600"/>
            <a:ext cx="8610600" cy="1293028"/>
          </a:xfrm>
        </p:spPr>
        <p:txBody>
          <a:bodyPr/>
          <a:lstStyle/>
          <a:p>
            <a:r>
              <a:rPr lang="en-US" dirty="0"/>
              <a:t>MAGIC IS</a:t>
            </a:r>
          </a:p>
        </p:txBody>
      </p:sp>
      <p:sp>
        <p:nvSpPr>
          <p:cNvPr id="3" name="Content Placeholder 2"/>
          <p:cNvSpPr>
            <a:spLocks noGrp="1"/>
          </p:cNvSpPr>
          <p:nvPr>
            <p:ph idx="1"/>
          </p:nvPr>
        </p:nvSpPr>
        <p:spPr>
          <a:xfrm>
            <a:off x="4267200" y="779613"/>
            <a:ext cx="4267200" cy="4024125"/>
          </a:xfrm>
        </p:spPr>
        <p:txBody>
          <a:bodyPr/>
          <a:lstStyle/>
          <a:p>
            <a:pPr marL="0" indent="0">
              <a:buNone/>
            </a:pPr>
            <a:r>
              <a:rPr lang="en-US" dirty="0">
                <a:solidFill>
                  <a:srgbClr val="FF0000"/>
                </a:solidFill>
              </a:rPr>
              <a:t>A research center</a:t>
            </a:r>
          </a:p>
          <a:p>
            <a:pPr marL="0" indent="0">
              <a:buNone/>
            </a:pPr>
            <a:r>
              <a:rPr lang="en-US" dirty="0">
                <a:solidFill>
                  <a:srgbClr val="FFC000"/>
                </a:solidFill>
              </a:rPr>
              <a:t>A media studio</a:t>
            </a:r>
          </a:p>
          <a:p>
            <a:pPr marL="0" indent="0">
              <a:buNone/>
            </a:pPr>
            <a:r>
              <a:rPr lang="en-US" dirty="0">
                <a:solidFill>
                  <a:srgbClr val="FFFF00"/>
                </a:solidFill>
              </a:rPr>
              <a:t>An entrepreneurship incubator</a:t>
            </a:r>
          </a:p>
          <a:p>
            <a:pPr marL="0" indent="0">
              <a:buNone/>
            </a:pPr>
            <a:r>
              <a:rPr lang="en-US" dirty="0">
                <a:solidFill>
                  <a:srgbClr val="92D050"/>
                </a:solidFill>
              </a:rPr>
              <a:t>A mentorship network</a:t>
            </a:r>
          </a:p>
          <a:p>
            <a:pPr marL="0" indent="0">
              <a:buNone/>
            </a:pPr>
            <a:r>
              <a:rPr lang="en-US" dirty="0">
                <a:solidFill>
                  <a:srgbClr val="00B0F0"/>
                </a:solidFill>
              </a:rPr>
              <a:t>A platform </a:t>
            </a:r>
            <a:r>
              <a:rPr lang="en-US" i="1" dirty="0">
                <a:solidFill>
                  <a:srgbClr val="00B0F0"/>
                </a:solidFill>
              </a:rPr>
              <a:t>beyond</a:t>
            </a:r>
            <a:r>
              <a:rPr lang="en-US" dirty="0">
                <a:solidFill>
                  <a:srgbClr val="00B0F0"/>
                </a:solidFill>
              </a:rPr>
              <a:t> and </a:t>
            </a:r>
            <a:r>
              <a:rPr lang="en-US" i="1" dirty="0">
                <a:solidFill>
                  <a:srgbClr val="00B0F0"/>
                </a:solidFill>
              </a:rPr>
              <a:t>between</a:t>
            </a:r>
            <a:r>
              <a:rPr lang="en-US" dirty="0">
                <a:solidFill>
                  <a:srgbClr val="00B0F0"/>
                </a:solidFill>
              </a:rPr>
              <a:t> degree programs</a:t>
            </a:r>
          </a:p>
          <a:p>
            <a:pPr marL="0" indent="0">
              <a:buNone/>
            </a:pPr>
            <a:r>
              <a:rPr lang="en-US" dirty="0">
                <a:solidFill>
                  <a:srgbClr val="9966FF"/>
                </a:solidFill>
              </a:rPr>
              <a:t>A multi-disciplinary, cross-institutional organization</a:t>
            </a:r>
          </a:p>
          <a:p>
            <a:pPr marL="0" indent="0">
              <a:buNone/>
            </a:pPr>
            <a:r>
              <a:rPr lang="en-US" dirty="0">
                <a:solidFill>
                  <a:srgbClr val="FF00FF"/>
                </a:solidFill>
              </a:rPr>
              <a:t>A community of makers and thinkers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765"/>
            <a:ext cx="3962400" cy="5943600"/>
          </a:xfrm>
          <a:prstGeom prst="rect">
            <a:avLst/>
          </a:prstGeom>
        </p:spPr>
      </p:pic>
      <p:cxnSp>
        <p:nvCxnSpPr>
          <p:cNvPr id="6" name="Straight Connector 5"/>
          <p:cNvCxnSpPr/>
          <p:nvPr/>
        </p:nvCxnSpPr>
        <p:spPr>
          <a:xfrm>
            <a:off x="0" y="59436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962400" y="-24765"/>
            <a:ext cx="0" cy="5968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162800" y="609600"/>
            <a:ext cx="4267200" cy="243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200" dirty="0">
                <a:solidFill>
                  <a:srgbClr val="FF0000"/>
                </a:solidFill>
              </a:rPr>
              <a:t>An innovation unit</a:t>
            </a:r>
          </a:p>
          <a:p>
            <a:pPr algn="r"/>
            <a:endParaRPr lang="en-US" sz="800" dirty="0"/>
          </a:p>
          <a:p>
            <a:pPr algn="r"/>
            <a:r>
              <a:rPr lang="en-US" sz="2200" dirty="0">
                <a:solidFill>
                  <a:srgbClr val="FFC000"/>
                </a:solidFill>
              </a:rPr>
              <a:t>A digital maker space</a:t>
            </a:r>
          </a:p>
          <a:p>
            <a:pPr algn="r"/>
            <a:endParaRPr lang="en-US" sz="800" dirty="0"/>
          </a:p>
        </p:txBody>
      </p:sp>
      <p:sp>
        <p:nvSpPr>
          <p:cNvPr id="11" name="Rectangle 10"/>
          <p:cNvSpPr/>
          <p:nvPr/>
        </p:nvSpPr>
        <p:spPr>
          <a:xfrm>
            <a:off x="4571999" y="2125699"/>
            <a:ext cx="7010400"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t>A New Story…</a:t>
            </a:r>
          </a:p>
          <a:p>
            <a:pPr algn="r"/>
            <a:endParaRPr lang="en-US" sz="3200" b="1" dirty="0"/>
          </a:p>
          <a:p>
            <a:pPr algn="r"/>
            <a:endParaRPr lang="en-US" sz="3200" b="1" dirty="0"/>
          </a:p>
        </p:txBody>
      </p:sp>
    </p:spTree>
    <p:extLst>
      <p:ext uri="{BB962C8B-B14F-4D97-AF65-F5344CB8AC3E}">
        <p14:creationId xmlns:p14="http://schemas.microsoft.com/office/powerpoint/2010/main" val="103867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ULTIMATE MOTIVATION</a:t>
            </a:r>
          </a:p>
        </p:txBody>
      </p:sp>
      <p:sp>
        <p:nvSpPr>
          <p:cNvPr id="3" name="Content Placeholder 2"/>
          <p:cNvSpPr>
            <a:spLocks noGrp="1"/>
          </p:cNvSpPr>
          <p:nvPr>
            <p:ph idx="1"/>
          </p:nvPr>
        </p:nvSpPr>
        <p:spPr>
          <a:xfrm>
            <a:off x="152400" y="4724400"/>
            <a:ext cx="11582400" cy="1494285"/>
          </a:xfrm>
        </p:spPr>
        <p:txBody>
          <a:bodyPr/>
          <a:lstStyle/>
          <a:p>
            <a:pPr marL="0" indent="0">
              <a:buNone/>
            </a:pPr>
            <a:r>
              <a:rPr lang="en-US" sz="3600" b="1" dirty="0"/>
              <a:t>TO CHALLENGE &amp; TRANSFORM THE UNIVERSITY,     OUT OF LOVE &lt;3 </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4648201"/>
          </a:xfrm>
          <a:prstGeom prst="rect">
            <a:avLst/>
          </a:prstGeom>
        </p:spPr>
      </p:pic>
      <p:cxnSp>
        <p:nvCxnSpPr>
          <p:cNvPr id="5" name="Straight Connector 4"/>
          <p:cNvCxnSpPr/>
          <p:nvPr/>
        </p:nvCxnSpPr>
        <p:spPr>
          <a:xfrm>
            <a:off x="0" y="46482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987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667"/>
            <a:ext cx="12192000" cy="5794867"/>
          </a:xfrm>
          <a:prstGeom prst="rect">
            <a:avLst/>
          </a:prstGeom>
        </p:spPr>
      </p:pic>
      <p:sp>
        <p:nvSpPr>
          <p:cNvPr id="2" name="Title 1"/>
          <p:cNvSpPr>
            <a:spLocks noGrp="1"/>
          </p:cNvSpPr>
          <p:nvPr>
            <p:ph type="title"/>
          </p:nvPr>
        </p:nvSpPr>
        <p:spPr>
          <a:xfrm>
            <a:off x="407" y="1447800"/>
            <a:ext cx="12192000" cy="609600"/>
          </a:xfrm>
          <a:solidFill>
            <a:schemeClr val="bg1">
              <a:alpha val="36000"/>
            </a:schemeClr>
          </a:solidFill>
        </p:spPr>
        <p:txBody>
          <a:bodyPr/>
          <a:lstStyle/>
          <a:p>
            <a:r>
              <a:rPr lang="en-US" dirty="0"/>
              <a:t>PART 0: ANCIENT HISTORY</a:t>
            </a:r>
          </a:p>
        </p:txBody>
      </p:sp>
      <p:cxnSp>
        <p:nvCxnSpPr>
          <p:cNvPr id="6" name="Straight Connector 5"/>
          <p:cNvCxnSpPr/>
          <p:nvPr/>
        </p:nvCxnSpPr>
        <p:spPr>
          <a:xfrm>
            <a:off x="0" y="20574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4478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57912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640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0F4694-6D37-634E-89FE-143C935690DD}"/>
              </a:ext>
            </a:extLst>
          </p:cNvPr>
          <p:cNvSpPr/>
          <p:nvPr/>
        </p:nvSpPr>
        <p:spPr>
          <a:xfrm>
            <a:off x="0" y="1457204"/>
            <a:ext cx="12192000" cy="43638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3A3D58-9921-2D44-9594-AF29F6D2FD44}"/>
              </a:ext>
            </a:extLst>
          </p:cNvPr>
          <p:cNvSpPr>
            <a:spLocks noGrp="1"/>
          </p:cNvSpPr>
          <p:nvPr>
            <p:ph type="title"/>
          </p:nvPr>
        </p:nvSpPr>
        <p:spPr/>
        <p:txBody>
          <a:bodyPr/>
          <a:lstStyle/>
          <a:p>
            <a:r>
              <a:rPr lang="en-US" dirty="0"/>
              <a:t>PART 6: SO DID IT WORK?</a:t>
            </a:r>
          </a:p>
        </p:txBody>
      </p:sp>
      <p:pic>
        <p:nvPicPr>
          <p:cNvPr id="4" name="Picture 3">
            <a:extLst>
              <a:ext uri="{FF2B5EF4-FFF2-40B4-BE49-F238E27FC236}">
                <a16:creationId xmlns:a16="http://schemas.microsoft.com/office/drawing/2014/main" id="{075D8547-E7E0-AA4E-9C19-BF7A3D8FB6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0" y="1457204"/>
            <a:ext cx="4661019" cy="4363878"/>
          </a:xfrm>
          <a:prstGeom prst="rect">
            <a:avLst/>
          </a:prstGeom>
        </p:spPr>
      </p:pic>
    </p:spTree>
    <p:extLst>
      <p:ext uri="{BB962C8B-B14F-4D97-AF65-F5344CB8AC3E}">
        <p14:creationId xmlns:p14="http://schemas.microsoft.com/office/powerpoint/2010/main" val="3069956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D922-41C1-D348-ACC4-AC40F70AF1D2}"/>
              </a:ext>
            </a:extLst>
          </p:cNvPr>
          <p:cNvSpPr>
            <a:spLocks noGrp="1"/>
          </p:cNvSpPr>
          <p:nvPr>
            <p:ph type="title"/>
          </p:nvPr>
        </p:nvSpPr>
        <p:spPr/>
        <p:txBody>
          <a:bodyPr/>
          <a:lstStyle/>
          <a:p>
            <a:r>
              <a:rPr lang="en-US" dirty="0"/>
              <a:t>Well, on the one hand</a:t>
            </a:r>
          </a:p>
        </p:txBody>
      </p:sp>
      <p:sp>
        <p:nvSpPr>
          <p:cNvPr id="3" name="Content Placeholder 2">
            <a:extLst>
              <a:ext uri="{FF2B5EF4-FFF2-40B4-BE49-F238E27FC236}">
                <a16:creationId xmlns:a16="http://schemas.microsoft.com/office/drawing/2014/main" id="{6DE84D7C-8CB0-0D42-9452-CA05839C0B93}"/>
              </a:ext>
            </a:extLst>
          </p:cNvPr>
          <p:cNvSpPr>
            <a:spLocks noGrp="1"/>
          </p:cNvSpPr>
          <p:nvPr>
            <p:ph idx="1"/>
          </p:nvPr>
        </p:nvSpPr>
        <p:spPr>
          <a:xfrm>
            <a:off x="685800" y="1600200"/>
            <a:ext cx="10820400" cy="4024125"/>
          </a:xfrm>
        </p:spPr>
        <p:txBody>
          <a:bodyPr/>
          <a:lstStyle/>
          <a:p>
            <a:r>
              <a:rPr lang="en-US" sz="2800" dirty="0">
                <a:solidFill>
                  <a:srgbClr val="FF0000"/>
                </a:solidFill>
              </a:rPr>
              <a:t>Enrollment went up</a:t>
            </a:r>
          </a:p>
          <a:p>
            <a:r>
              <a:rPr lang="en-US" sz="2800" dirty="0">
                <a:solidFill>
                  <a:srgbClr val="FFC000"/>
                </a:solidFill>
              </a:rPr>
              <a:t>Press went (WAY) up</a:t>
            </a:r>
          </a:p>
          <a:p>
            <a:r>
              <a:rPr lang="en-US" sz="2800" dirty="0">
                <a:solidFill>
                  <a:srgbClr val="FFFF00"/>
                </a:solidFill>
              </a:rPr>
              <a:t>We mentored some companies to (fantastic) success</a:t>
            </a:r>
          </a:p>
          <a:p>
            <a:r>
              <a:rPr lang="en-US" sz="2800" dirty="0">
                <a:solidFill>
                  <a:srgbClr val="00B050"/>
                </a:solidFill>
              </a:rPr>
              <a:t>We engaged some flagship commercial partners</a:t>
            </a:r>
          </a:p>
          <a:p>
            <a:r>
              <a:rPr lang="en-US" sz="2800" dirty="0">
                <a:solidFill>
                  <a:srgbClr val="00B0F0"/>
                </a:solidFill>
              </a:rPr>
              <a:t>Research dollars went up</a:t>
            </a:r>
          </a:p>
          <a:p>
            <a:r>
              <a:rPr lang="en-US" sz="2800" dirty="0">
                <a:solidFill>
                  <a:srgbClr val="82F1F9"/>
                </a:solidFill>
              </a:rPr>
              <a:t>The studio is still operational, even after I left</a:t>
            </a:r>
          </a:p>
          <a:p>
            <a:r>
              <a:rPr lang="en-US" sz="2800" dirty="0">
                <a:solidFill>
                  <a:srgbClr val="FF00FF"/>
                </a:solidFill>
              </a:rPr>
              <a:t>Lots and lots of students have gone on to successful industry experience because they had </a:t>
            </a:r>
            <a:r>
              <a:rPr lang="en-US" sz="2800" b="1" dirty="0">
                <a:solidFill>
                  <a:srgbClr val="FF00FF"/>
                </a:solidFill>
              </a:rPr>
              <a:t>PRODUCTION EXPERIENCE </a:t>
            </a:r>
            <a:r>
              <a:rPr lang="en-US" sz="2800" dirty="0">
                <a:solidFill>
                  <a:srgbClr val="FF00FF"/>
                </a:solidFill>
              </a:rPr>
              <a:t>and a </a:t>
            </a:r>
            <a:r>
              <a:rPr lang="en-US" sz="2800" b="1" dirty="0">
                <a:solidFill>
                  <a:srgbClr val="FF00FF"/>
                </a:solidFill>
              </a:rPr>
              <a:t>PORTFOLIO OF WORK</a:t>
            </a:r>
          </a:p>
          <a:p>
            <a:pPr marL="0" indent="0">
              <a:buNone/>
            </a:pPr>
            <a:endParaRPr lang="en-US" dirty="0"/>
          </a:p>
        </p:txBody>
      </p:sp>
    </p:spTree>
    <p:extLst>
      <p:ext uri="{BB962C8B-B14F-4D97-AF65-F5344CB8AC3E}">
        <p14:creationId xmlns:p14="http://schemas.microsoft.com/office/powerpoint/2010/main" val="16918933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788" y="4736778"/>
            <a:ext cx="10515600" cy="1325563"/>
          </a:xfrm>
        </p:spPr>
        <p:txBody>
          <a:bodyPr/>
          <a:lstStyle/>
          <a:p>
            <a:r>
              <a:rPr lang="en-US" dirty="0"/>
              <a:t>…The M is for Messy</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1382" y="1939797"/>
            <a:ext cx="5764191" cy="2602841"/>
          </a:xfrm>
          <a:prstGeom prst="rect">
            <a:avLst/>
          </a:prstGeom>
        </p:spPr>
      </p:pic>
    </p:spTree>
    <p:extLst>
      <p:ext uri="{BB962C8B-B14F-4D97-AF65-F5344CB8AC3E}">
        <p14:creationId xmlns:p14="http://schemas.microsoft.com/office/powerpoint/2010/main" val="3304688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05658-D7CC-4A62-ADF5-591D96948CA6}"/>
              </a:ext>
            </a:extLst>
          </p:cNvPr>
          <p:cNvSpPr>
            <a:spLocks noGrp="1"/>
          </p:cNvSpPr>
          <p:nvPr>
            <p:ph type="title"/>
          </p:nvPr>
        </p:nvSpPr>
        <p:spPr/>
        <p:txBody>
          <a:bodyPr/>
          <a:lstStyle/>
          <a:p>
            <a:r>
              <a:rPr lang="en-US" dirty="0"/>
              <a:t>REALLY, REALLY, MESSY</a:t>
            </a:r>
          </a:p>
        </p:txBody>
      </p:sp>
      <p:sp>
        <p:nvSpPr>
          <p:cNvPr id="4" name="Oval 3">
            <a:extLst>
              <a:ext uri="{FF2B5EF4-FFF2-40B4-BE49-F238E27FC236}">
                <a16:creationId xmlns:a16="http://schemas.microsoft.com/office/drawing/2014/main" id="{8813EFE4-BB87-41AB-AF37-E1423586860F}"/>
              </a:ext>
            </a:extLst>
          </p:cNvPr>
          <p:cNvSpPr/>
          <p:nvPr/>
        </p:nvSpPr>
        <p:spPr>
          <a:xfrm>
            <a:off x="1905000" y="1810164"/>
            <a:ext cx="3124200" cy="3083727"/>
          </a:xfrm>
          <a:prstGeom prst="ellipse">
            <a:avLst/>
          </a:prstGeom>
          <a:solidFill>
            <a:schemeClr val="accent1">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MAGIC LAB</a:t>
            </a:r>
          </a:p>
          <a:p>
            <a:pPr algn="ctr"/>
            <a:r>
              <a:rPr lang="en-US" dirty="0"/>
              <a:t>(RESEARCH CENTER)</a:t>
            </a:r>
          </a:p>
        </p:txBody>
      </p:sp>
      <p:sp>
        <p:nvSpPr>
          <p:cNvPr id="5" name="Oval 4">
            <a:extLst>
              <a:ext uri="{FF2B5EF4-FFF2-40B4-BE49-F238E27FC236}">
                <a16:creationId xmlns:a16="http://schemas.microsoft.com/office/drawing/2014/main" id="{5852CE27-1CD0-4940-8741-CE5D142FAF8A}"/>
              </a:ext>
            </a:extLst>
          </p:cNvPr>
          <p:cNvSpPr/>
          <p:nvPr/>
        </p:nvSpPr>
        <p:spPr>
          <a:xfrm>
            <a:off x="228600" y="1215805"/>
            <a:ext cx="2458720" cy="2438400"/>
          </a:xfrm>
          <a:prstGeom prst="ellipse">
            <a:avLst/>
          </a:prstGeom>
          <a:solidFill>
            <a:srgbClr val="0070C0">
              <a:alpha val="4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ACADEMIC DEPARTMENTS &amp; COLLEGES</a:t>
            </a:r>
          </a:p>
        </p:txBody>
      </p:sp>
      <p:sp>
        <p:nvSpPr>
          <p:cNvPr id="6" name="Oval 5">
            <a:extLst>
              <a:ext uri="{FF2B5EF4-FFF2-40B4-BE49-F238E27FC236}">
                <a16:creationId xmlns:a16="http://schemas.microsoft.com/office/drawing/2014/main" id="{ECD3B891-C220-4B96-8DED-52A18B54508B}"/>
              </a:ext>
            </a:extLst>
          </p:cNvPr>
          <p:cNvSpPr/>
          <p:nvPr/>
        </p:nvSpPr>
        <p:spPr>
          <a:xfrm>
            <a:off x="304800" y="2908965"/>
            <a:ext cx="2514600" cy="2362200"/>
          </a:xfrm>
          <a:prstGeom prst="ellipse">
            <a:avLst/>
          </a:prstGeom>
          <a:solidFill>
            <a:schemeClr val="accent4">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SPONSORED RESEARCH SERVICES</a:t>
            </a:r>
          </a:p>
        </p:txBody>
      </p:sp>
      <p:sp>
        <p:nvSpPr>
          <p:cNvPr id="7" name="Oval 6">
            <a:extLst>
              <a:ext uri="{FF2B5EF4-FFF2-40B4-BE49-F238E27FC236}">
                <a16:creationId xmlns:a16="http://schemas.microsoft.com/office/drawing/2014/main" id="{D6EF386D-D5A9-4B47-9655-9E5224CC3108}"/>
              </a:ext>
            </a:extLst>
          </p:cNvPr>
          <p:cNvSpPr/>
          <p:nvPr/>
        </p:nvSpPr>
        <p:spPr>
          <a:xfrm>
            <a:off x="1924050" y="4148651"/>
            <a:ext cx="1943100" cy="1844041"/>
          </a:xfrm>
          <a:prstGeom prst="ellipse">
            <a:avLst/>
          </a:prstGeom>
          <a:solidFill>
            <a:srgbClr val="7030A0">
              <a:alpha val="4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ENTREPRENEURSHIP CENTER</a:t>
            </a:r>
          </a:p>
        </p:txBody>
      </p:sp>
      <p:sp>
        <p:nvSpPr>
          <p:cNvPr id="8" name="Oval 7">
            <a:extLst>
              <a:ext uri="{FF2B5EF4-FFF2-40B4-BE49-F238E27FC236}">
                <a16:creationId xmlns:a16="http://schemas.microsoft.com/office/drawing/2014/main" id="{76F83673-ADF2-4549-BB6D-1BE3E7DEE69C}"/>
              </a:ext>
            </a:extLst>
          </p:cNvPr>
          <p:cNvSpPr/>
          <p:nvPr/>
        </p:nvSpPr>
        <p:spPr>
          <a:xfrm>
            <a:off x="1924049" y="457200"/>
            <a:ext cx="2173605" cy="2072641"/>
          </a:xfrm>
          <a:prstGeom prst="ellipse">
            <a:avLst/>
          </a:prstGeom>
          <a:solidFill>
            <a:schemeClr val="accent2">
              <a:lumMod val="50000"/>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BUSINESS INCUBATOR &amp; TECHNOLOGY TRANSFER OFFICE</a:t>
            </a:r>
          </a:p>
        </p:txBody>
      </p:sp>
      <p:sp>
        <p:nvSpPr>
          <p:cNvPr id="9" name="Oval 8">
            <a:extLst>
              <a:ext uri="{FF2B5EF4-FFF2-40B4-BE49-F238E27FC236}">
                <a16:creationId xmlns:a16="http://schemas.microsoft.com/office/drawing/2014/main" id="{A3E3D91A-9ABE-4260-A023-D567FDEC8131}"/>
              </a:ext>
            </a:extLst>
          </p:cNvPr>
          <p:cNvSpPr/>
          <p:nvPr/>
        </p:nvSpPr>
        <p:spPr>
          <a:xfrm>
            <a:off x="5938520" y="1749098"/>
            <a:ext cx="3124200" cy="3083727"/>
          </a:xfrm>
          <a:prstGeom prst="ellipse">
            <a:avLst/>
          </a:prstGeom>
          <a:solidFill>
            <a:schemeClr val="accent1">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MAGIC SPELL STUDIOS, LLC</a:t>
            </a:r>
          </a:p>
        </p:txBody>
      </p:sp>
      <p:cxnSp>
        <p:nvCxnSpPr>
          <p:cNvPr id="13" name="Straight Arrow Connector 12">
            <a:extLst>
              <a:ext uri="{FF2B5EF4-FFF2-40B4-BE49-F238E27FC236}">
                <a16:creationId xmlns:a16="http://schemas.microsoft.com/office/drawing/2014/main" id="{F6766A0F-03DA-49DE-90C5-0DCD6DD291E4}"/>
              </a:ext>
            </a:extLst>
          </p:cNvPr>
          <p:cNvCxnSpPr/>
          <p:nvPr/>
        </p:nvCxnSpPr>
        <p:spPr>
          <a:xfrm flipV="1">
            <a:off x="2209800" y="2391684"/>
            <a:ext cx="838200" cy="213359"/>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64CB6C5-4CCC-46A1-A479-849CDBFAEA57}"/>
              </a:ext>
            </a:extLst>
          </p:cNvPr>
          <p:cNvCxnSpPr>
            <a:cxnSpLocks/>
          </p:cNvCxnSpPr>
          <p:nvPr/>
        </p:nvCxnSpPr>
        <p:spPr>
          <a:xfrm flipH="1">
            <a:off x="1562100" y="2757444"/>
            <a:ext cx="800100" cy="61152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969B88-BD58-4B7F-9A3A-CEDB7B95C4E2}"/>
              </a:ext>
            </a:extLst>
          </p:cNvPr>
          <p:cNvCxnSpPr>
            <a:cxnSpLocks/>
          </p:cNvCxnSpPr>
          <p:nvPr/>
        </p:nvCxnSpPr>
        <p:spPr>
          <a:xfrm>
            <a:off x="1752600" y="4817620"/>
            <a:ext cx="438150" cy="28778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AB276D-1BDC-42B2-8214-3C14A3BC8F3B}"/>
              </a:ext>
            </a:extLst>
          </p:cNvPr>
          <p:cNvCxnSpPr>
            <a:cxnSpLocks/>
          </p:cNvCxnSpPr>
          <p:nvPr/>
        </p:nvCxnSpPr>
        <p:spPr>
          <a:xfrm>
            <a:off x="2209800" y="3181765"/>
            <a:ext cx="685800" cy="1311565"/>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7EE6048-9CCC-42B6-9309-99E401BE49D1}"/>
              </a:ext>
            </a:extLst>
          </p:cNvPr>
          <p:cNvCxnSpPr>
            <a:cxnSpLocks/>
          </p:cNvCxnSpPr>
          <p:nvPr/>
        </p:nvCxnSpPr>
        <p:spPr>
          <a:xfrm>
            <a:off x="3390900" y="2057401"/>
            <a:ext cx="228600" cy="414805"/>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1255DAA-5EF8-4737-82A5-CE60D43D3B0C}"/>
              </a:ext>
            </a:extLst>
          </p:cNvPr>
          <p:cNvCxnSpPr>
            <a:cxnSpLocks/>
          </p:cNvCxnSpPr>
          <p:nvPr/>
        </p:nvCxnSpPr>
        <p:spPr>
          <a:xfrm flipV="1">
            <a:off x="3333750" y="4148651"/>
            <a:ext cx="387985" cy="34375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63BBFCA-9B18-4783-8ECB-8838C8809072}"/>
              </a:ext>
            </a:extLst>
          </p:cNvPr>
          <p:cNvCxnSpPr>
            <a:cxnSpLocks/>
            <a:stCxn id="4" idx="6"/>
          </p:cNvCxnSpPr>
          <p:nvPr/>
        </p:nvCxnSpPr>
        <p:spPr>
          <a:xfrm flipV="1">
            <a:off x="5029200" y="3352027"/>
            <a:ext cx="914400" cy="1"/>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0FA00493-765E-48B9-99E3-8BB9BF02FE42}"/>
              </a:ext>
            </a:extLst>
          </p:cNvPr>
          <p:cNvSpPr/>
          <p:nvPr/>
        </p:nvSpPr>
        <p:spPr>
          <a:xfrm>
            <a:off x="3619500" y="3910804"/>
            <a:ext cx="1943100" cy="1844041"/>
          </a:xfrm>
          <a:prstGeom prst="ellipse">
            <a:avLst/>
          </a:prstGeom>
          <a:solidFill>
            <a:srgbClr val="FF00FF">
              <a:alpha val="4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GOVERNMENT &amp; COMMUNITY RELATIONS</a:t>
            </a:r>
          </a:p>
          <a:p>
            <a:pPr algn="ctr"/>
            <a:endParaRPr lang="en-US" sz="1000" dirty="0"/>
          </a:p>
          <a:p>
            <a:pPr algn="ctr"/>
            <a:r>
              <a:rPr lang="en-US" sz="1000" dirty="0"/>
              <a:t> DEVELOPMENT &amp; ALUMNI RELATIONS</a:t>
            </a:r>
          </a:p>
        </p:txBody>
      </p:sp>
      <p:cxnSp>
        <p:nvCxnSpPr>
          <p:cNvPr id="36" name="Straight Arrow Connector 35">
            <a:extLst>
              <a:ext uri="{FF2B5EF4-FFF2-40B4-BE49-F238E27FC236}">
                <a16:creationId xmlns:a16="http://schemas.microsoft.com/office/drawing/2014/main" id="{33CF72B1-C9A7-4837-B653-003F48995906}"/>
              </a:ext>
            </a:extLst>
          </p:cNvPr>
          <p:cNvCxnSpPr>
            <a:cxnSpLocks/>
          </p:cNvCxnSpPr>
          <p:nvPr/>
        </p:nvCxnSpPr>
        <p:spPr>
          <a:xfrm>
            <a:off x="4097655" y="3853169"/>
            <a:ext cx="207645" cy="467359"/>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Sun 38">
            <a:extLst>
              <a:ext uri="{FF2B5EF4-FFF2-40B4-BE49-F238E27FC236}">
                <a16:creationId xmlns:a16="http://schemas.microsoft.com/office/drawing/2014/main" id="{68000B92-C642-4522-A8A0-F505372CB4E8}"/>
              </a:ext>
            </a:extLst>
          </p:cNvPr>
          <p:cNvSpPr/>
          <p:nvPr/>
        </p:nvSpPr>
        <p:spPr>
          <a:xfrm>
            <a:off x="7612380" y="1890870"/>
            <a:ext cx="4269740" cy="4202757"/>
          </a:xfrm>
          <a:prstGeom prst="sun">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PUBLICLY VISIBLE ACTIVITIES AND PRODUCTS</a:t>
            </a:r>
          </a:p>
        </p:txBody>
      </p:sp>
      <p:cxnSp>
        <p:nvCxnSpPr>
          <p:cNvPr id="40" name="Straight Arrow Connector 39">
            <a:extLst>
              <a:ext uri="{FF2B5EF4-FFF2-40B4-BE49-F238E27FC236}">
                <a16:creationId xmlns:a16="http://schemas.microsoft.com/office/drawing/2014/main" id="{04D115F1-8179-44A6-8687-37311B3C6E1B}"/>
              </a:ext>
            </a:extLst>
          </p:cNvPr>
          <p:cNvCxnSpPr>
            <a:cxnSpLocks/>
          </p:cNvCxnSpPr>
          <p:nvPr/>
        </p:nvCxnSpPr>
        <p:spPr>
          <a:xfrm>
            <a:off x="8317230" y="3445887"/>
            <a:ext cx="674370" cy="287913"/>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8459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224B-CBC5-49D1-AD1B-EF0A6D72A3A6}"/>
              </a:ext>
            </a:extLst>
          </p:cNvPr>
          <p:cNvSpPr>
            <a:spLocks noGrp="1"/>
          </p:cNvSpPr>
          <p:nvPr>
            <p:ph type="title"/>
          </p:nvPr>
        </p:nvSpPr>
        <p:spPr/>
        <p:txBody>
          <a:bodyPr/>
          <a:lstStyle/>
          <a:p>
            <a:r>
              <a:rPr lang="en-US" dirty="0"/>
              <a:t>AND IT WAS MESSY PAYING FOR IT</a:t>
            </a:r>
          </a:p>
        </p:txBody>
      </p:sp>
      <p:sp>
        <p:nvSpPr>
          <p:cNvPr id="4" name="Oval 3">
            <a:extLst>
              <a:ext uri="{FF2B5EF4-FFF2-40B4-BE49-F238E27FC236}">
                <a16:creationId xmlns:a16="http://schemas.microsoft.com/office/drawing/2014/main" id="{C0A92CC2-880F-43EC-AAF7-3D348C58CC6B}"/>
              </a:ext>
            </a:extLst>
          </p:cNvPr>
          <p:cNvSpPr/>
          <p:nvPr/>
        </p:nvSpPr>
        <p:spPr>
          <a:xfrm>
            <a:off x="66040" y="1529080"/>
            <a:ext cx="2458720" cy="2438400"/>
          </a:xfrm>
          <a:prstGeom prst="ellipse">
            <a:avLst/>
          </a:prstGeom>
          <a:solidFill>
            <a:srgbClr val="7030A0">
              <a:alpha val="4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 UP FINDING FROM THE UNIVERSITY</a:t>
            </a:r>
          </a:p>
        </p:txBody>
      </p:sp>
      <p:sp>
        <p:nvSpPr>
          <p:cNvPr id="5" name="Oval 4">
            <a:extLst>
              <a:ext uri="{FF2B5EF4-FFF2-40B4-BE49-F238E27FC236}">
                <a16:creationId xmlns:a16="http://schemas.microsoft.com/office/drawing/2014/main" id="{1F42D675-6996-4E7D-A6A8-97443C3126C6}"/>
              </a:ext>
            </a:extLst>
          </p:cNvPr>
          <p:cNvSpPr/>
          <p:nvPr/>
        </p:nvSpPr>
        <p:spPr>
          <a:xfrm>
            <a:off x="1209040" y="3285075"/>
            <a:ext cx="2458720" cy="2438400"/>
          </a:xfrm>
          <a:prstGeom prst="ellipse">
            <a:avLst/>
          </a:prstGeom>
          <a:solidFill>
            <a:schemeClr val="accent3">
              <a:lumMod val="75000"/>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NSF I-CORE NODE GRANT MONEY</a:t>
            </a:r>
          </a:p>
        </p:txBody>
      </p:sp>
      <p:sp>
        <p:nvSpPr>
          <p:cNvPr id="6" name="Oval 5">
            <a:extLst>
              <a:ext uri="{FF2B5EF4-FFF2-40B4-BE49-F238E27FC236}">
                <a16:creationId xmlns:a16="http://schemas.microsoft.com/office/drawing/2014/main" id="{F5D4063A-1A37-47DA-A2DE-3EF426A2F8FC}"/>
              </a:ext>
            </a:extLst>
          </p:cNvPr>
          <p:cNvSpPr/>
          <p:nvPr/>
        </p:nvSpPr>
        <p:spPr>
          <a:xfrm>
            <a:off x="2199640" y="1529080"/>
            <a:ext cx="2458720" cy="2438400"/>
          </a:xfrm>
          <a:prstGeom prst="ellipse">
            <a:avLst/>
          </a:prstGeom>
          <a:solidFill>
            <a:schemeClr val="accent6">
              <a:lumMod val="50000"/>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BOARD OF TRUSTEES RAISED GIFT FUNDS</a:t>
            </a:r>
          </a:p>
        </p:txBody>
      </p:sp>
      <p:sp>
        <p:nvSpPr>
          <p:cNvPr id="7" name="Oval 6">
            <a:extLst>
              <a:ext uri="{FF2B5EF4-FFF2-40B4-BE49-F238E27FC236}">
                <a16:creationId xmlns:a16="http://schemas.microsoft.com/office/drawing/2014/main" id="{8EEB8079-970D-4555-994B-80FA78AF368F}"/>
              </a:ext>
            </a:extLst>
          </p:cNvPr>
          <p:cNvSpPr/>
          <p:nvPr/>
        </p:nvSpPr>
        <p:spPr>
          <a:xfrm>
            <a:off x="3342640" y="3300315"/>
            <a:ext cx="2458720" cy="2438400"/>
          </a:xfrm>
          <a:prstGeom prst="ellipse">
            <a:avLst/>
          </a:prstGeom>
          <a:solidFill>
            <a:schemeClr val="accent2">
              <a:lumMod val="75000"/>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CORPORATE GIFTS &amp; GIFT IN KIND SERVICES</a:t>
            </a:r>
          </a:p>
        </p:txBody>
      </p:sp>
      <p:sp>
        <p:nvSpPr>
          <p:cNvPr id="8" name="Oval 7">
            <a:extLst>
              <a:ext uri="{FF2B5EF4-FFF2-40B4-BE49-F238E27FC236}">
                <a16:creationId xmlns:a16="http://schemas.microsoft.com/office/drawing/2014/main" id="{60458F4A-B4EE-4551-A122-31FD412ED000}"/>
              </a:ext>
            </a:extLst>
          </p:cNvPr>
          <p:cNvSpPr/>
          <p:nvPr/>
        </p:nvSpPr>
        <p:spPr>
          <a:xfrm>
            <a:off x="4333240" y="1488440"/>
            <a:ext cx="2458720" cy="2438400"/>
          </a:xfrm>
          <a:prstGeom prst="ellipse">
            <a:avLst/>
          </a:prstGeom>
          <a:solidFill>
            <a:schemeClr val="accent6">
              <a:lumMod val="75000"/>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OVERHEAD &amp; “SPECIAL” RETURN RATE</a:t>
            </a:r>
          </a:p>
        </p:txBody>
      </p:sp>
      <p:sp>
        <p:nvSpPr>
          <p:cNvPr id="9" name="Oval 8">
            <a:extLst>
              <a:ext uri="{FF2B5EF4-FFF2-40B4-BE49-F238E27FC236}">
                <a16:creationId xmlns:a16="http://schemas.microsoft.com/office/drawing/2014/main" id="{F5C7F642-BE51-4C83-87F4-3D9E58212719}"/>
              </a:ext>
            </a:extLst>
          </p:cNvPr>
          <p:cNvSpPr/>
          <p:nvPr/>
        </p:nvSpPr>
        <p:spPr>
          <a:xfrm>
            <a:off x="5476240" y="3269835"/>
            <a:ext cx="2458720" cy="2438400"/>
          </a:xfrm>
          <a:prstGeom prst="ellipse">
            <a:avLst/>
          </a:prstGeom>
          <a:solidFill>
            <a:schemeClr val="accent1">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CORPORATE R&amp;D CONTRACTS / CLIENT WORK</a:t>
            </a:r>
          </a:p>
        </p:txBody>
      </p:sp>
      <p:sp>
        <p:nvSpPr>
          <p:cNvPr id="10" name="Oval 9">
            <a:extLst>
              <a:ext uri="{FF2B5EF4-FFF2-40B4-BE49-F238E27FC236}">
                <a16:creationId xmlns:a16="http://schemas.microsoft.com/office/drawing/2014/main" id="{7EB9F3F1-F4F4-48DC-969D-587F5A2B9A98}"/>
              </a:ext>
            </a:extLst>
          </p:cNvPr>
          <p:cNvSpPr/>
          <p:nvPr/>
        </p:nvSpPr>
        <p:spPr>
          <a:xfrm>
            <a:off x="6466840" y="1447800"/>
            <a:ext cx="2458720" cy="2438400"/>
          </a:xfrm>
          <a:prstGeom prst="ellipse">
            <a:avLst/>
          </a:prstGeom>
          <a:solidFill>
            <a:srgbClr val="00B050">
              <a:alpha val="4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PERCENTAGE RETURN FOR GAMES &amp; MEDIA SALES</a:t>
            </a:r>
          </a:p>
        </p:txBody>
      </p:sp>
      <p:sp>
        <p:nvSpPr>
          <p:cNvPr id="11" name="Oval 10">
            <a:extLst>
              <a:ext uri="{FF2B5EF4-FFF2-40B4-BE49-F238E27FC236}">
                <a16:creationId xmlns:a16="http://schemas.microsoft.com/office/drawing/2014/main" id="{6605F70C-D22D-491F-906F-144DBD64F866}"/>
              </a:ext>
            </a:extLst>
          </p:cNvPr>
          <p:cNvSpPr/>
          <p:nvPr/>
        </p:nvSpPr>
        <p:spPr>
          <a:xfrm>
            <a:off x="7609840" y="3239355"/>
            <a:ext cx="2458720" cy="2438400"/>
          </a:xfrm>
          <a:prstGeom prst="ellipse">
            <a:avLst/>
          </a:prstGeom>
          <a:solidFill>
            <a:srgbClr val="FF2CF8">
              <a:alpha val="4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 THROUGH FUNDING ON SBIR GRANTS</a:t>
            </a:r>
          </a:p>
        </p:txBody>
      </p:sp>
      <p:sp>
        <p:nvSpPr>
          <p:cNvPr id="12" name="Oval 11">
            <a:extLst>
              <a:ext uri="{FF2B5EF4-FFF2-40B4-BE49-F238E27FC236}">
                <a16:creationId xmlns:a16="http://schemas.microsoft.com/office/drawing/2014/main" id="{060F8DF6-5D28-4532-92A9-30418ED350D6}"/>
              </a:ext>
            </a:extLst>
          </p:cNvPr>
          <p:cNvSpPr/>
          <p:nvPr/>
        </p:nvSpPr>
        <p:spPr>
          <a:xfrm>
            <a:off x="8514080" y="1452880"/>
            <a:ext cx="2458720" cy="2438400"/>
          </a:xfrm>
          <a:prstGeom prst="ellipse">
            <a:avLst/>
          </a:prstGeom>
          <a:solidFill>
            <a:schemeClr val="accent4">
              <a:alpha val="4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FUNDING FOR EVENTS &amp; SERVICES</a:t>
            </a:r>
          </a:p>
        </p:txBody>
      </p:sp>
      <p:sp>
        <p:nvSpPr>
          <p:cNvPr id="13" name="Oval 12">
            <a:extLst>
              <a:ext uri="{FF2B5EF4-FFF2-40B4-BE49-F238E27FC236}">
                <a16:creationId xmlns:a16="http://schemas.microsoft.com/office/drawing/2014/main" id="{55070C4B-8DFB-41F0-9BFE-AF9087117F10}"/>
              </a:ext>
            </a:extLst>
          </p:cNvPr>
          <p:cNvSpPr/>
          <p:nvPr/>
        </p:nvSpPr>
        <p:spPr>
          <a:xfrm>
            <a:off x="9657080" y="3219035"/>
            <a:ext cx="2458720" cy="2438400"/>
          </a:xfrm>
          <a:prstGeom prst="ellipse">
            <a:avLst/>
          </a:prstGeom>
          <a:solidFill>
            <a:srgbClr val="FF99FF">
              <a:alpha val="4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NY STATE “GAMES HUB” DESIGNATION &amp; PROGRAM</a:t>
            </a:r>
          </a:p>
        </p:txBody>
      </p:sp>
      <p:sp>
        <p:nvSpPr>
          <p:cNvPr id="14" name="Rectangle 13">
            <a:extLst>
              <a:ext uri="{FF2B5EF4-FFF2-40B4-BE49-F238E27FC236}">
                <a16:creationId xmlns:a16="http://schemas.microsoft.com/office/drawing/2014/main" id="{F3F32966-FB72-4D54-AAF1-E2A8FD959028}"/>
              </a:ext>
            </a:extLst>
          </p:cNvPr>
          <p:cNvSpPr/>
          <p:nvPr/>
        </p:nvSpPr>
        <p:spPr>
          <a:xfrm>
            <a:off x="0" y="3352800"/>
            <a:ext cx="12192000" cy="457200"/>
          </a:xfrm>
          <a:prstGeom prst="rect">
            <a:avLst/>
          </a:prstGeom>
          <a:solidFill>
            <a:schemeClr val="tx1">
              <a:alpha val="77047"/>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DIFFERENT GROUPS, METHODS, POOLS, PLATFORMS, &amp; REPORTING MECHANISMS</a:t>
            </a:r>
          </a:p>
        </p:txBody>
      </p:sp>
    </p:spTree>
    <p:extLst>
      <p:ext uri="{BB962C8B-B14F-4D97-AF65-F5344CB8AC3E}">
        <p14:creationId xmlns:p14="http://schemas.microsoft.com/office/powerpoint/2010/main" val="24560111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429000" cy="4953000"/>
          </a:xfrm>
          <a:prstGeom prst="rect">
            <a:avLst/>
          </a:prstGeom>
        </p:spPr>
      </p:pic>
      <p:sp>
        <p:nvSpPr>
          <p:cNvPr id="2" name="Title 1"/>
          <p:cNvSpPr>
            <a:spLocks noGrp="1"/>
          </p:cNvSpPr>
          <p:nvPr>
            <p:ph type="title"/>
          </p:nvPr>
        </p:nvSpPr>
        <p:spPr>
          <a:xfrm>
            <a:off x="-30480" y="383372"/>
            <a:ext cx="7955280" cy="1293028"/>
          </a:xfrm>
        </p:spPr>
        <p:txBody>
          <a:bodyPr/>
          <a:lstStyle/>
          <a:p>
            <a:r>
              <a:rPr lang="en-US" dirty="0"/>
              <a:t>HOW IS MAGIC:</a:t>
            </a:r>
          </a:p>
        </p:txBody>
      </p:sp>
      <p:sp>
        <p:nvSpPr>
          <p:cNvPr id="3" name="Content Placeholder 2"/>
          <p:cNvSpPr>
            <a:spLocks noGrp="1"/>
          </p:cNvSpPr>
          <p:nvPr>
            <p:ph idx="1"/>
          </p:nvPr>
        </p:nvSpPr>
        <p:spPr>
          <a:xfrm>
            <a:off x="3200400" y="1143000"/>
            <a:ext cx="8458200" cy="5143514"/>
          </a:xfrm>
        </p:spPr>
        <p:txBody>
          <a:bodyPr>
            <a:normAutofit/>
          </a:bodyPr>
          <a:lstStyle/>
          <a:p>
            <a:pPr marL="0" indent="0">
              <a:buNone/>
            </a:pPr>
            <a:r>
              <a:rPr lang="en-US" dirty="0"/>
              <a:t>         Several programs from a variety of funding sources:</a:t>
            </a:r>
          </a:p>
          <a:p>
            <a:pPr lvl="1"/>
            <a:r>
              <a:rPr lang="en-US" dirty="0">
                <a:solidFill>
                  <a:srgbClr val="C00000"/>
                </a:solidFill>
              </a:rPr>
              <a:t>Co-UP (with Simone Center, i-Core NSF, RIT </a:t>
            </a:r>
            <a:r>
              <a:rPr lang="en-US" dirty="0" err="1">
                <a:solidFill>
                  <a:srgbClr val="C00000"/>
                </a:solidFill>
              </a:rPr>
              <a:t>BoT</a:t>
            </a:r>
            <a:r>
              <a:rPr lang="en-US" dirty="0">
                <a:solidFill>
                  <a:srgbClr val="C00000"/>
                </a:solidFill>
              </a:rPr>
              <a:t>, etc.)</a:t>
            </a:r>
          </a:p>
          <a:p>
            <a:pPr lvl="1"/>
            <a:r>
              <a:rPr lang="en-US" dirty="0">
                <a:solidFill>
                  <a:srgbClr val="FF0000"/>
                </a:solidFill>
              </a:rPr>
              <a:t>Funded research &amp; development in digital media</a:t>
            </a:r>
          </a:p>
          <a:p>
            <a:pPr lvl="1"/>
            <a:r>
              <a:rPr lang="en-US" dirty="0">
                <a:solidFill>
                  <a:schemeClr val="accent2"/>
                </a:solidFill>
              </a:rPr>
              <a:t>MAGIC academic projects (games, apps, others), and commercial projects (games, apps, others)</a:t>
            </a:r>
          </a:p>
          <a:p>
            <a:pPr lvl="1"/>
            <a:r>
              <a:rPr lang="en-US" dirty="0">
                <a:solidFill>
                  <a:schemeClr val="accent3"/>
                </a:solidFill>
              </a:rPr>
              <a:t>Annual Speaker Series, hackathon series, cre8-a-thons</a:t>
            </a:r>
          </a:p>
          <a:p>
            <a:pPr lvl="1"/>
            <a:r>
              <a:rPr lang="en-US" dirty="0">
                <a:solidFill>
                  <a:srgbClr val="92D050"/>
                </a:solidFill>
              </a:rPr>
              <a:t>Several “initiatives” that operate as mini-centers or labs inside MAGIC including FOSS, RC&amp;P, Frameless labs, LSC, etc.</a:t>
            </a:r>
          </a:p>
          <a:p>
            <a:pPr lvl="1"/>
            <a:r>
              <a:rPr lang="en-US" dirty="0">
                <a:solidFill>
                  <a:srgbClr val="00B0F0"/>
                </a:solidFill>
              </a:rPr>
              <a:t>Large grant designation from ESD as a ‘NY Games Center” along with RPI and NYU + NYS Game Dev Challenge</a:t>
            </a:r>
          </a:p>
          <a:p>
            <a:pPr lvl="1"/>
            <a:r>
              <a:rPr lang="en-US" dirty="0">
                <a:solidFill>
                  <a:srgbClr val="FF00FF"/>
                </a:solidFill>
              </a:rPr>
              <a:t>Commercial studio projects and client engagement</a:t>
            </a:r>
          </a:p>
          <a:p>
            <a:pPr lvl="1"/>
            <a:r>
              <a:rPr lang="en-US" dirty="0">
                <a:solidFill>
                  <a:srgbClr val="9966FF"/>
                </a:solidFill>
              </a:rPr>
              <a:t>Publication of student work and entrepreneurial efforts</a:t>
            </a:r>
          </a:p>
          <a:p>
            <a:pPr lvl="1"/>
            <a:r>
              <a:rPr lang="en-US" dirty="0">
                <a:solidFill>
                  <a:srgbClr val="FF99FF"/>
                </a:solidFill>
              </a:rPr>
              <a:t>NYS ESD Affiliated Public-Private partnership with MAGIC Spell Studios facility and associated economic development effort</a:t>
            </a:r>
          </a:p>
          <a:p>
            <a:pPr lvl="1"/>
            <a:endParaRPr lang="en-US" dirty="0"/>
          </a:p>
        </p:txBody>
      </p:sp>
      <p:cxnSp>
        <p:nvCxnSpPr>
          <p:cNvPr id="7" name="Straight Connector 6"/>
          <p:cNvCxnSpPr/>
          <p:nvPr/>
        </p:nvCxnSpPr>
        <p:spPr>
          <a:xfrm>
            <a:off x="3424112" y="0"/>
            <a:ext cx="4888" cy="5029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 y="914400"/>
            <a:ext cx="3505199" cy="411480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6008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0C2E-0428-472B-8DB0-7E3EEB72319B}"/>
              </a:ext>
            </a:extLst>
          </p:cNvPr>
          <p:cNvSpPr>
            <a:spLocks noGrp="1"/>
          </p:cNvSpPr>
          <p:nvPr>
            <p:ph type="title"/>
          </p:nvPr>
        </p:nvSpPr>
        <p:spPr>
          <a:xfrm>
            <a:off x="1219200" y="764373"/>
            <a:ext cx="10287000" cy="1293028"/>
          </a:xfrm>
        </p:spPr>
        <p:txBody>
          <a:bodyPr/>
          <a:lstStyle/>
          <a:p>
            <a:r>
              <a:rPr lang="en-US" dirty="0"/>
              <a:t>MOST SUCCESSFUL PROJECT (measuring by ACADEMIC impact)</a:t>
            </a:r>
          </a:p>
        </p:txBody>
      </p:sp>
      <p:sp>
        <p:nvSpPr>
          <p:cNvPr id="3" name="Content Placeholder 2">
            <a:extLst>
              <a:ext uri="{FF2B5EF4-FFF2-40B4-BE49-F238E27FC236}">
                <a16:creationId xmlns:a16="http://schemas.microsoft.com/office/drawing/2014/main" id="{6E047D8F-B2CB-4B34-89BD-57DAD60663E1}"/>
              </a:ext>
            </a:extLst>
          </p:cNvPr>
          <p:cNvSpPr>
            <a:spLocks noGrp="1"/>
          </p:cNvSpPr>
          <p:nvPr>
            <p:ph idx="1"/>
          </p:nvPr>
        </p:nvSpPr>
        <p:spPr>
          <a:xfrm>
            <a:off x="6096000" y="2194560"/>
            <a:ext cx="5410200" cy="4024125"/>
          </a:xfrm>
        </p:spPr>
        <p:txBody>
          <a:bodyPr/>
          <a:lstStyle/>
          <a:p>
            <a:r>
              <a:rPr lang="en-US" dirty="0"/>
              <a:t>Funded first internally</a:t>
            </a:r>
          </a:p>
          <a:p>
            <a:r>
              <a:rPr lang="en-US" dirty="0"/>
              <a:t>Then by NEH</a:t>
            </a:r>
          </a:p>
          <a:p>
            <a:r>
              <a:rPr lang="en-US" dirty="0"/>
              <a:t>Then by NEH (again)</a:t>
            </a:r>
          </a:p>
          <a:p>
            <a:r>
              <a:rPr lang="en-US" dirty="0"/>
              <a:t>Then we figured out board game creation and printing</a:t>
            </a:r>
          </a:p>
          <a:p>
            <a:r>
              <a:rPr lang="en-US" dirty="0"/>
              <a:t>Then we figured out publishing</a:t>
            </a:r>
          </a:p>
          <a:p>
            <a:r>
              <a:rPr lang="en-US" dirty="0"/>
              <a:t>Then we figured out distribution</a:t>
            </a:r>
          </a:p>
          <a:p>
            <a:r>
              <a:rPr lang="en-US" dirty="0"/>
              <a:t>Then we figured out marketing</a:t>
            </a:r>
          </a:p>
          <a:p>
            <a:r>
              <a:rPr lang="en-US" dirty="0"/>
              <a:t>Lots of academic recognition</a:t>
            </a:r>
          </a:p>
        </p:txBody>
      </p:sp>
      <p:pic>
        <p:nvPicPr>
          <p:cNvPr id="4" name="Picture 3">
            <a:extLst>
              <a:ext uri="{FF2B5EF4-FFF2-40B4-BE49-F238E27FC236}">
                <a16:creationId xmlns:a16="http://schemas.microsoft.com/office/drawing/2014/main" id="{91F3755B-3062-47EB-9C18-0E20F8D31B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1205" y="2133600"/>
            <a:ext cx="5763448" cy="3749040"/>
          </a:xfrm>
          <a:prstGeom prst="rect">
            <a:avLst/>
          </a:prstGeom>
          <a:ln w="25400">
            <a:solidFill>
              <a:schemeClr val="tx1"/>
            </a:solidFill>
          </a:ln>
        </p:spPr>
      </p:pic>
    </p:spTree>
    <p:extLst>
      <p:ext uri="{BB962C8B-B14F-4D97-AF65-F5344CB8AC3E}">
        <p14:creationId xmlns:p14="http://schemas.microsoft.com/office/powerpoint/2010/main" val="32189903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F31F-6A06-4897-BA24-C7705B91DF04}"/>
              </a:ext>
            </a:extLst>
          </p:cNvPr>
          <p:cNvSpPr>
            <a:spLocks noGrp="1"/>
          </p:cNvSpPr>
          <p:nvPr>
            <p:ph type="title"/>
          </p:nvPr>
        </p:nvSpPr>
        <p:spPr/>
        <p:txBody>
          <a:bodyPr/>
          <a:lstStyle/>
          <a:p>
            <a:r>
              <a:rPr lang="en-US" dirty="0"/>
              <a:t>MOST SUCCESSFUL PROJECT</a:t>
            </a:r>
            <a:br>
              <a:rPr lang="en-US" dirty="0"/>
            </a:br>
            <a:r>
              <a:rPr lang="en-US" dirty="0"/>
              <a:t>(BY DOLLARS, ONE WAY)</a:t>
            </a:r>
          </a:p>
        </p:txBody>
      </p:sp>
      <p:sp>
        <p:nvSpPr>
          <p:cNvPr id="3" name="Content Placeholder 2">
            <a:extLst>
              <a:ext uri="{FF2B5EF4-FFF2-40B4-BE49-F238E27FC236}">
                <a16:creationId xmlns:a16="http://schemas.microsoft.com/office/drawing/2014/main" id="{EB37B564-BA44-4D25-B8EE-87A605B0B8C2}"/>
              </a:ext>
            </a:extLst>
          </p:cNvPr>
          <p:cNvSpPr>
            <a:spLocks noGrp="1"/>
          </p:cNvSpPr>
          <p:nvPr>
            <p:ph idx="1"/>
          </p:nvPr>
        </p:nvSpPr>
        <p:spPr>
          <a:xfrm>
            <a:off x="4419600" y="2209800"/>
            <a:ext cx="7086600" cy="4024125"/>
          </a:xfrm>
        </p:spPr>
        <p:txBody>
          <a:bodyPr/>
          <a:lstStyle/>
          <a:p>
            <a:r>
              <a:rPr lang="en-US" dirty="0"/>
              <a:t>… was an NSF award studying early computer science education that had no “product”</a:t>
            </a:r>
          </a:p>
          <a:p>
            <a:r>
              <a:rPr lang="en-US" dirty="0"/>
              <a:t>But we used the studio for grant support, designing logos for SIGCSE, providing logistical website support for CFP and workshop coordination, etc.</a:t>
            </a:r>
          </a:p>
          <a:p>
            <a:r>
              <a:rPr lang="en-US" dirty="0"/>
              <a:t>We also used the studio as a workspace for the NSF grant, and let the software and hardware licenses bleed back into academics</a:t>
            </a:r>
          </a:p>
          <a:p>
            <a:r>
              <a:rPr lang="en-US" dirty="0"/>
              <a:t>Dedicated staff support, marketing, and logistics</a:t>
            </a:r>
          </a:p>
          <a:p>
            <a:endParaRPr lang="en-US" dirty="0"/>
          </a:p>
        </p:txBody>
      </p:sp>
      <p:pic>
        <p:nvPicPr>
          <p:cNvPr id="5" name="Picture 4">
            <a:extLst>
              <a:ext uri="{FF2B5EF4-FFF2-40B4-BE49-F238E27FC236}">
                <a16:creationId xmlns:a16="http://schemas.microsoft.com/office/drawing/2014/main" id="{07157064-0045-4F54-AB2C-B0E048E4D3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228600"/>
            <a:ext cx="4000503" cy="5334000"/>
          </a:xfrm>
          <a:prstGeom prst="rect">
            <a:avLst/>
          </a:prstGeom>
          <a:ln>
            <a:solidFill>
              <a:schemeClr val="tx1"/>
            </a:solidFill>
          </a:ln>
        </p:spPr>
      </p:pic>
    </p:spTree>
    <p:extLst>
      <p:ext uri="{BB962C8B-B14F-4D97-AF65-F5344CB8AC3E}">
        <p14:creationId xmlns:p14="http://schemas.microsoft.com/office/powerpoint/2010/main" val="538099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54365A-C5EF-4062-97F6-882C10256A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0320"/>
            <a:ext cx="12192000" cy="6040120"/>
          </a:xfrm>
          <a:prstGeom prst="rect">
            <a:avLst/>
          </a:prstGeom>
        </p:spPr>
      </p:pic>
      <p:sp>
        <p:nvSpPr>
          <p:cNvPr id="6" name="Rectangle 5">
            <a:extLst>
              <a:ext uri="{FF2B5EF4-FFF2-40B4-BE49-F238E27FC236}">
                <a16:creationId xmlns:a16="http://schemas.microsoft.com/office/drawing/2014/main" id="{26BD0457-1F5F-49EA-9A5C-474E8880DD50}"/>
              </a:ext>
            </a:extLst>
          </p:cNvPr>
          <p:cNvSpPr/>
          <p:nvPr/>
        </p:nvSpPr>
        <p:spPr>
          <a:xfrm>
            <a:off x="0" y="-20320"/>
            <a:ext cx="12192000" cy="6113947"/>
          </a:xfrm>
          <a:prstGeom prst="rect">
            <a:avLst/>
          </a:prstGeom>
          <a:gradFill>
            <a:gsLst>
              <a:gs pos="885">
                <a:schemeClr val="bg1">
                  <a:alpha val="0"/>
                </a:schemeClr>
              </a:gs>
              <a:gs pos="29000">
                <a:schemeClr val="bg1">
                  <a:alpha val="58000"/>
                </a:schemeClr>
              </a:gs>
              <a:gs pos="8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1A7AD-0152-4F06-8668-F2125B60882D}"/>
              </a:ext>
            </a:extLst>
          </p:cNvPr>
          <p:cNvSpPr>
            <a:spLocks noGrp="1"/>
          </p:cNvSpPr>
          <p:nvPr>
            <p:ph type="title"/>
          </p:nvPr>
        </p:nvSpPr>
        <p:spPr/>
        <p:txBody>
          <a:bodyPr/>
          <a:lstStyle/>
          <a:p>
            <a:r>
              <a:rPr lang="en-US" dirty="0"/>
              <a:t>MOST SUCCESSFUL PROJECT</a:t>
            </a:r>
            <a:br>
              <a:rPr lang="en-US" dirty="0"/>
            </a:br>
            <a:r>
              <a:rPr lang="en-US" dirty="0"/>
              <a:t>(BY DOLLARS, ANOTHER WAY)</a:t>
            </a:r>
          </a:p>
        </p:txBody>
      </p:sp>
      <p:sp>
        <p:nvSpPr>
          <p:cNvPr id="3" name="Content Placeholder 2">
            <a:extLst>
              <a:ext uri="{FF2B5EF4-FFF2-40B4-BE49-F238E27FC236}">
                <a16:creationId xmlns:a16="http://schemas.microsoft.com/office/drawing/2014/main" id="{B11A8CFC-04D0-4C57-8A55-2D137C00E858}"/>
              </a:ext>
            </a:extLst>
          </p:cNvPr>
          <p:cNvSpPr>
            <a:spLocks noGrp="1"/>
          </p:cNvSpPr>
          <p:nvPr>
            <p:ph idx="1"/>
          </p:nvPr>
        </p:nvSpPr>
        <p:spPr>
          <a:xfrm>
            <a:off x="4114800" y="2194560"/>
            <a:ext cx="7391400" cy="4024125"/>
          </a:xfrm>
        </p:spPr>
        <p:txBody>
          <a:bodyPr/>
          <a:lstStyle/>
          <a:p>
            <a:r>
              <a:rPr lang="en-US" dirty="0"/>
              <a:t>SUPER DARYL DELUXE</a:t>
            </a:r>
          </a:p>
          <a:p>
            <a:r>
              <a:rPr lang="en-US" dirty="0"/>
              <a:t>First Investment by the RIT Venture Fund in a game</a:t>
            </a:r>
          </a:p>
          <a:p>
            <a:r>
              <a:rPr lang="en-US" dirty="0"/>
              <a:t>Support for Dan &amp; Gary (the authors) post-graduation, in connection with studio resources</a:t>
            </a:r>
          </a:p>
          <a:p>
            <a:r>
              <a:rPr lang="en-US" dirty="0"/>
              <a:t>Winner best visuals INTEL Game Challenge</a:t>
            </a:r>
          </a:p>
          <a:p>
            <a:r>
              <a:rPr lang="en-US" dirty="0"/>
              <a:t>Winner Microsoft Imagine Cup</a:t>
            </a:r>
          </a:p>
          <a:p>
            <a:r>
              <a:rPr lang="en-US" dirty="0"/>
              <a:t>Released on </a:t>
            </a:r>
            <a:r>
              <a:rPr lang="en-US" dirty="0" err="1"/>
              <a:t>Playstation</a:t>
            </a:r>
            <a:r>
              <a:rPr lang="en-US" dirty="0"/>
              <a:t> and other platforms</a:t>
            </a:r>
          </a:p>
          <a:p>
            <a:r>
              <a:rPr lang="en-US" dirty="0"/>
              <a:t>Often cited in student applications (which for a tuition based university is a big deal)</a:t>
            </a:r>
          </a:p>
          <a:p>
            <a:endParaRPr lang="en-US" dirty="0"/>
          </a:p>
          <a:p>
            <a:endParaRPr lang="en-US" dirty="0"/>
          </a:p>
        </p:txBody>
      </p:sp>
      <p:cxnSp>
        <p:nvCxnSpPr>
          <p:cNvPr id="7" name="Google Shape;220;p27">
            <a:extLst>
              <a:ext uri="{FF2B5EF4-FFF2-40B4-BE49-F238E27FC236}">
                <a16:creationId xmlns:a16="http://schemas.microsoft.com/office/drawing/2014/main" id="{085ACE19-266B-44A2-A9CC-63A8286F3C7C}"/>
              </a:ext>
            </a:extLst>
          </p:cNvPr>
          <p:cNvCxnSpPr/>
          <p:nvPr/>
        </p:nvCxnSpPr>
        <p:spPr>
          <a:xfrm>
            <a:off x="-1" y="6019800"/>
            <a:ext cx="12192000" cy="0"/>
          </a:xfrm>
          <a:prstGeom prst="straightConnector1">
            <a:avLst/>
          </a:prstGeom>
          <a:noFill/>
          <a:ln w="15875"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1867182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578118-40A4-4020-B5EE-029ECC2DDE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5025"/>
            <a:ext cx="12192001" cy="5958626"/>
          </a:xfrm>
          <a:prstGeom prst="rect">
            <a:avLst/>
          </a:prstGeom>
        </p:spPr>
      </p:pic>
      <p:sp>
        <p:nvSpPr>
          <p:cNvPr id="5" name="Rectangle 4">
            <a:extLst>
              <a:ext uri="{FF2B5EF4-FFF2-40B4-BE49-F238E27FC236}">
                <a16:creationId xmlns:a16="http://schemas.microsoft.com/office/drawing/2014/main" id="{CBFED941-ED8E-411E-B2E3-E690EB653D50}"/>
              </a:ext>
            </a:extLst>
          </p:cNvPr>
          <p:cNvSpPr/>
          <p:nvPr/>
        </p:nvSpPr>
        <p:spPr>
          <a:xfrm>
            <a:off x="0" y="76200"/>
            <a:ext cx="12192000" cy="5867400"/>
          </a:xfrm>
          <a:prstGeom prst="rect">
            <a:avLst/>
          </a:prstGeom>
          <a:gradFill>
            <a:gsLst>
              <a:gs pos="0">
                <a:schemeClr val="bg1">
                  <a:alpha val="0"/>
                </a:schemeClr>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A2F22E-10C6-4863-A1B2-6E1FF9FC4855}"/>
              </a:ext>
            </a:extLst>
          </p:cNvPr>
          <p:cNvSpPr>
            <a:spLocks noGrp="1"/>
          </p:cNvSpPr>
          <p:nvPr>
            <p:ph type="title"/>
          </p:nvPr>
        </p:nvSpPr>
        <p:spPr>
          <a:xfrm>
            <a:off x="3200400" y="3200400"/>
            <a:ext cx="8610600" cy="543556"/>
          </a:xfrm>
        </p:spPr>
        <p:txBody>
          <a:bodyPr/>
          <a:lstStyle/>
          <a:p>
            <a:r>
              <a:rPr lang="en-US" dirty="0"/>
              <a:t>MOST SUCCESSFUL PROJECT </a:t>
            </a:r>
            <a:br>
              <a:rPr lang="en-US" dirty="0"/>
            </a:br>
            <a:r>
              <a:rPr lang="en-US" dirty="0"/>
              <a:t>(BY DOLLARS, A THIRD WAY)</a:t>
            </a:r>
          </a:p>
        </p:txBody>
      </p:sp>
      <p:sp>
        <p:nvSpPr>
          <p:cNvPr id="3" name="Content Placeholder 2">
            <a:extLst>
              <a:ext uri="{FF2B5EF4-FFF2-40B4-BE49-F238E27FC236}">
                <a16:creationId xmlns:a16="http://schemas.microsoft.com/office/drawing/2014/main" id="{2349926C-0E65-4BF8-A14B-62414C887B90}"/>
              </a:ext>
            </a:extLst>
          </p:cNvPr>
          <p:cNvSpPr>
            <a:spLocks noGrp="1"/>
          </p:cNvSpPr>
          <p:nvPr>
            <p:ph idx="1"/>
          </p:nvPr>
        </p:nvSpPr>
        <p:spPr>
          <a:xfrm>
            <a:off x="4800600" y="4630588"/>
            <a:ext cx="7010400" cy="1691640"/>
          </a:xfrm>
        </p:spPr>
        <p:txBody>
          <a:bodyPr/>
          <a:lstStyle/>
          <a:p>
            <a:r>
              <a:rPr lang="en-US" dirty="0"/>
              <a:t>In raw ROI, the NFL project was the clear winner</a:t>
            </a:r>
          </a:p>
          <a:p>
            <a:r>
              <a:rPr lang="en-US" dirty="0"/>
              <a:t>No real research or new knowledge though</a:t>
            </a:r>
          </a:p>
          <a:p>
            <a:r>
              <a:rPr lang="en-US" dirty="0"/>
              <a:t>In institutional reputation gain, things are very mixed and largely unmeasurable </a:t>
            </a:r>
            <a:r>
              <a:rPr lang="en-US" dirty="0">
                <a:sym typeface="Wingdings" panose="05000000000000000000" pitchFamily="2" charset="2"/>
              </a:rPr>
              <a:t></a:t>
            </a:r>
          </a:p>
          <a:p>
            <a:endParaRPr lang="en-US" dirty="0"/>
          </a:p>
        </p:txBody>
      </p:sp>
    </p:spTree>
    <p:extLst>
      <p:ext uri="{BB962C8B-B14F-4D97-AF65-F5344CB8AC3E}">
        <p14:creationId xmlns:p14="http://schemas.microsoft.com/office/powerpoint/2010/main" val="100398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6663D4-B860-453F-9FD2-FB81C99F59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354"/>
            <a:ext cx="12192000" cy="5939246"/>
          </a:xfrm>
          <a:prstGeom prst="rect">
            <a:avLst/>
          </a:prstGeom>
        </p:spPr>
      </p:pic>
      <p:sp>
        <p:nvSpPr>
          <p:cNvPr id="7" name="Rectangle 6">
            <a:extLst>
              <a:ext uri="{FF2B5EF4-FFF2-40B4-BE49-F238E27FC236}">
                <a16:creationId xmlns:a16="http://schemas.microsoft.com/office/drawing/2014/main" id="{132A8317-BDD9-47B0-BD4C-8931462858E1}"/>
              </a:ext>
            </a:extLst>
          </p:cNvPr>
          <p:cNvSpPr/>
          <p:nvPr/>
        </p:nvSpPr>
        <p:spPr>
          <a:xfrm flipV="1">
            <a:off x="0" y="0"/>
            <a:ext cx="12192000" cy="5939246"/>
          </a:xfrm>
          <a:prstGeom prst="rect">
            <a:avLst/>
          </a:prstGeom>
          <a:gradFill>
            <a:gsLst>
              <a:gs pos="0">
                <a:schemeClr val="bg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A0F1FA-205D-4C1A-972F-59AF2368BE81}"/>
              </a:ext>
            </a:extLst>
          </p:cNvPr>
          <p:cNvSpPr>
            <a:spLocks noGrp="1"/>
          </p:cNvSpPr>
          <p:nvPr>
            <p:ph type="title"/>
          </p:nvPr>
        </p:nvSpPr>
        <p:spPr>
          <a:xfrm>
            <a:off x="685800" y="764373"/>
            <a:ext cx="10820400" cy="1293028"/>
          </a:xfrm>
        </p:spPr>
        <p:txBody>
          <a:bodyPr/>
          <a:lstStyle/>
          <a:p>
            <a:r>
              <a:rPr lang="en-US" dirty="0"/>
              <a:t>School of Interactive Games &amp; Media</a:t>
            </a:r>
          </a:p>
        </p:txBody>
      </p:sp>
      <p:cxnSp>
        <p:nvCxnSpPr>
          <p:cNvPr id="6" name="Straight Connector 5">
            <a:extLst>
              <a:ext uri="{FF2B5EF4-FFF2-40B4-BE49-F238E27FC236}">
                <a16:creationId xmlns:a16="http://schemas.microsoft.com/office/drawing/2014/main" id="{6ECC905E-BABE-4BB0-BE58-BDD07DCF930D}"/>
              </a:ext>
            </a:extLst>
          </p:cNvPr>
          <p:cNvCxnSpPr/>
          <p:nvPr/>
        </p:nvCxnSpPr>
        <p:spPr>
          <a:xfrm>
            <a:off x="0" y="5943600"/>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1EEEB33-2ECE-4BE9-B470-618A81F853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23874" y="1600199"/>
            <a:ext cx="1545522" cy="1334769"/>
          </a:xfrm>
          <a:prstGeom prst="rect">
            <a:avLst/>
          </a:prstGeom>
        </p:spPr>
      </p:pic>
      <p:pic>
        <p:nvPicPr>
          <p:cNvPr id="11" name="Picture 10">
            <a:extLst>
              <a:ext uri="{FF2B5EF4-FFF2-40B4-BE49-F238E27FC236}">
                <a16:creationId xmlns:a16="http://schemas.microsoft.com/office/drawing/2014/main" id="{FDB6A7C9-5219-4495-A417-CF2A423E2E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 y="1600199"/>
            <a:ext cx="8399695" cy="4184575"/>
          </a:xfrm>
          <a:prstGeom prst="rect">
            <a:avLst/>
          </a:prstGeom>
        </p:spPr>
      </p:pic>
      <p:pic>
        <p:nvPicPr>
          <p:cNvPr id="13" name="Picture 12">
            <a:extLst>
              <a:ext uri="{FF2B5EF4-FFF2-40B4-BE49-F238E27FC236}">
                <a16:creationId xmlns:a16="http://schemas.microsoft.com/office/drawing/2014/main" id="{AC0B0FF3-6B50-43A6-8D52-9462DA44A6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34838" y="3948433"/>
            <a:ext cx="1904762" cy="1904762"/>
          </a:xfrm>
          <a:prstGeom prst="rect">
            <a:avLst/>
          </a:prstGeom>
        </p:spPr>
      </p:pic>
      <p:pic>
        <p:nvPicPr>
          <p:cNvPr id="15" name="Picture 14">
            <a:extLst>
              <a:ext uri="{FF2B5EF4-FFF2-40B4-BE49-F238E27FC236}">
                <a16:creationId xmlns:a16="http://schemas.microsoft.com/office/drawing/2014/main" id="{00520747-91C7-4DDD-898D-D2ABD9188E4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82276" y="2448181"/>
            <a:ext cx="2209524" cy="2047619"/>
          </a:xfrm>
          <a:prstGeom prst="rect">
            <a:avLst/>
          </a:prstGeom>
        </p:spPr>
      </p:pic>
    </p:spTree>
    <p:extLst>
      <p:ext uri="{BB962C8B-B14F-4D97-AF65-F5344CB8AC3E}">
        <p14:creationId xmlns:p14="http://schemas.microsoft.com/office/powerpoint/2010/main" val="40454866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AC097-AFD3-4F13-80A1-F1C47457EE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019800"/>
          </a:xfrm>
          <a:prstGeom prst="rect">
            <a:avLst/>
          </a:prstGeom>
        </p:spPr>
      </p:pic>
      <p:sp>
        <p:nvSpPr>
          <p:cNvPr id="6" name="Rectangle 5">
            <a:extLst>
              <a:ext uri="{FF2B5EF4-FFF2-40B4-BE49-F238E27FC236}">
                <a16:creationId xmlns:a16="http://schemas.microsoft.com/office/drawing/2014/main" id="{7CDF7613-55D8-48B9-890C-62B25F096297}"/>
              </a:ext>
            </a:extLst>
          </p:cNvPr>
          <p:cNvSpPr/>
          <p:nvPr/>
        </p:nvSpPr>
        <p:spPr>
          <a:xfrm>
            <a:off x="685800" y="-20320"/>
            <a:ext cx="11506200" cy="6113947"/>
          </a:xfrm>
          <a:prstGeom prst="rect">
            <a:avLst/>
          </a:prstGeom>
          <a:gradFill>
            <a:gsLst>
              <a:gs pos="885">
                <a:schemeClr val="bg1">
                  <a:alpha val="0"/>
                </a:schemeClr>
              </a:gs>
              <a:gs pos="29000">
                <a:schemeClr val="bg1">
                  <a:alpha val="58000"/>
                </a:schemeClr>
              </a:gs>
              <a:gs pos="41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C4A79-1C24-4314-BE54-9C35A0FDB159}"/>
              </a:ext>
            </a:extLst>
          </p:cNvPr>
          <p:cNvSpPr>
            <a:spLocks noGrp="1"/>
          </p:cNvSpPr>
          <p:nvPr>
            <p:ph type="title"/>
          </p:nvPr>
        </p:nvSpPr>
        <p:spPr/>
        <p:txBody>
          <a:bodyPr/>
          <a:lstStyle/>
          <a:p>
            <a:r>
              <a:rPr lang="en-US" dirty="0"/>
              <a:t>MOST SUCCESSFUL PROJECT</a:t>
            </a:r>
            <a:br>
              <a:rPr lang="en-US" dirty="0"/>
            </a:br>
            <a:r>
              <a:rPr lang="en-US" dirty="0"/>
              <a:t>(BY EDUCATIONAL IMPACT)</a:t>
            </a:r>
          </a:p>
        </p:txBody>
      </p:sp>
      <p:sp>
        <p:nvSpPr>
          <p:cNvPr id="3" name="Content Placeholder 2">
            <a:extLst>
              <a:ext uri="{FF2B5EF4-FFF2-40B4-BE49-F238E27FC236}">
                <a16:creationId xmlns:a16="http://schemas.microsoft.com/office/drawing/2014/main" id="{32AF1D35-E80B-4CAB-9A66-5945BC991BCE}"/>
              </a:ext>
            </a:extLst>
          </p:cNvPr>
          <p:cNvSpPr>
            <a:spLocks noGrp="1"/>
          </p:cNvSpPr>
          <p:nvPr>
            <p:ph idx="1"/>
          </p:nvPr>
        </p:nvSpPr>
        <p:spPr>
          <a:xfrm>
            <a:off x="4419600" y="2194560"/>
            <a:ext cx="7086600" cy="4024125"/>
          </a:xfrm>
        </p:spPr>
        <p:txBody>
          <a:bodyPr/>
          <a:lstStyle/>
          <a:p>
            <a:r>
              <a:rPr lang="en-US" dirty="0"/>
              <a:t>HACK, SLASH &amp; BACKSTAB</a:t>
            </a:r>
          </a:p>
          <a:p>
            <a:r>
              <a:rPr lang="en-US" dirty="0"/>
              <a:t>Most students impacted</a:t>
            </a:r>
          </a:p>
          <a:p>
            <a:r>
              <a:rPr lang="en-US" dirty="0"/>
              <a:t>Longest production run</a:t>
            </a:r>
          </a:p>
          <a:p>
            <a:r>
              <a:rPr lang="en-US" dirty="0"/>
              <a:t>Highest visibility on console market, and thereby on student portfolio tie-ins and industry reputation</a:t>
            </a:r>
          </a:p>
          <a:p>
            <a:r>
              <a:rPr lang="en-US" dirty="0"/>
              <a:t>Largest number of students with f/t placements afterward</a:t>
            </a:r>
          </a:p>
          <a:p>
            <a:endParaRPr lang="en-US" dirty="0"/>
          </a:p>
        </p:txBody>
      </p:sp>
      <p:cxnSp>
        <p:nvCxnSpPr>
          <p:cNvPr id="7" name="Google Shape;220;p27">
            <a:extLst>
              <a:ext uri="{FF2B5EF4-FFF2-40B4-BE49-F238E27FC236}">
                <a16:creationId xmlns:a16="http://schemas.microsoft.com/office/drawing/2014/main" id="{BF946CC5-AB3B-4391-8B09-8B754F8A19FA}"/>
              </a:ext>
            </a:extLst>
          </p:cNvPr>
          <p:cNvCxnSpPr/>
          <p:nvPr/>
        </p:nvCxnSpPr>
        <p:spPr>
          <a:xfrm>
            <a:off x="-1" y="6019800"/>
            <a:ext cx="12192000" cy="0"/>
          </a:xfrm>
          <a:prstGeom prst="straightConnector1">
            <a:avLst/>
          </a:prstGeom>
          <a:noFill/>
          <a:ln w="15875"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17584943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21FB-9AF4-C24C-9814-EFA037597406}"/>
              </a:ext>
            </a:extLst>
          </p:cNvPr>
          <p:cNvSpPr>
            <a:spLocks noGrp="1"/>
          </p:cNvSpPr>
          <p:nvPr>
            <p:ph type="title"/>
          </p:nvPr>
        </p:nvSpPr>
        <p:spPr/>
        <p:txBody>
          <a:bodyPr/>
          <a:lstStyle/>
          <a:p>
            <a:r>
              <a:rPr lang="en-US" dirty="0"/>
              <a:t>AND THEN SOME TRUE FAILURES</a:t>
            </a:r>
            <a:br>
              <a:rPr lang="en-US" dirty="0"/>
            </a:br>
            <a:r>
              <a:rPr lang="en-US" dirty="0"/>
              <a:t>(AKA LEARNING OPPORTUNITIES)</a:t>
            </a:r>
          </a:p>
        </p:txBody>
      </p:sp>
      <p:sp>
        <p:nvSpPr>
          <p:cNvPr id="3" name="Content Placeholder 2">
            <a:extLst>
              <a:ext uri="{FF2B5EF4-FFF2-40B4-BE49-F238E27FC236}">
                <a16:creationId xmlns:a16="http://schemas.microsoft.com/office/drawing/2014/main" id="{954213F6-636D-DB4A-9E54-866090052A81}"/>
              </a:ext>
            </a:extLst>
          </p:cNvPr>
          <p:cNvSpPr>
            <a:spLocks noGrp="1"/>
          </p:cNvSpPr>
          <p:nvPr>
            <p:ph idx="1"/>
          </p:nvPr>
        </p:nvSpPr>
        <p:spPr>
          <a:xfrm>
            <a:off x="228600" y="2148075"/>
            <a:ext cx="11734800" cy="4024125"/>
          </a:xfrm>
        </p:spPr>
        <p:txBody>
          <a:bodyPr/>
          <a:lstStyle/>
          <a:p>
            <a:r>
              <a:rPr lang="en-US" dirty="0">
                <a:solidFill>
                  <a:srgbClr val="FF0000"/>
                </a:solidFill>
              </a:rPr>
              <a:t>In spite of all of this, most of the individual colleges/leadership never got on board, we only got a handful of affiliates that were mostly tenured, mostly already established.</a:t>
            </a:r>
          </a:p>
          <a:p>
            <a:r>
              <a:rPr lang="en-US" dirty="0">
                <a:solidFill>
                  <a:srgbClr val="FFC000"/>
                </a:solidFill>
              </a:rPr>
              <a:t>Pressures to publish traditionally outstripped support for new-model production of creative works. It became “a </a:t>
            </a:r>
            <a:r>
              <a:rPr lang="en-US" dirty="0" err="1">
                <a:solidFill>
                  <a:srgbClr val="FFC000"/>
                </a:solidFill>
              </a:rPr>
              <a:t>playspace</a:t>
            </a:r>
            <a:r>
              <a:rPr lang="en-US" dirty="0">
                <a:solidFill>
                  <a:srgbClr val="FFC000"/>
                </a:solidFill>
              </a:rPr>
              <a:t> of the tenured.”</a:t>
            </a:r>
          </a:p>
          <a:p>
            <a:r>
              <a:rPr lang="en-US" dirty="0">
                <a:solidFill>
                  <a:srgbClr val="FFFF00"/>
                </a:solidFill>
              </a:rPr>
              <a:t>We never really added research expertise, program growth was met with non-TT lecturers and adjuncts, not reinvestment (partly because of lack of college buy in)</a:t>
            </a:r>
          </a:p>
          <a:p>
            <a:r>
              <a:rPr lang="en-US" dirty="0">
                <a:solidFill>
                  <a:srgbClr val="82F1F9"/>
                </a:solidFill>
              </a:rPr>
              <a:t>We lost the recognition of the vision, and leadership support. Studios don’t work without sustained leadership and engagement. </a:t>
            </a:r>
            <a:r>
              <a:rPr lang="en-US" b="1" dirty="0">
                <a:solidFill>
                  <a:srgbClr val="82F1F9"/>
                </a:solidFill>
              </a:rPr>
              <a:t>Ultimately, founders can’t be sustainers.</a:t>
            </a:r>
          </a:p>
          <a:p>
            <a:r>
              <a:rPr lang="en-US" b="1" dirty="0">
                <a:solidFill>
                  <a:srgbClr val="9966FF"/>
                </a:solidFill>
              </a:rPr>
              <a:t>We also lost the branding and whimsy </a:t>
            </a:r>
            <a:r>
              <a:rPr lang="en-US" b="1" dirty="0">
                <a:solidFill>
                  <a:srgbClr val="9966FF"/>
                </a:solidFill>
                <a:sym typeface="Wingdings" pitchFamily="2" charset="2"/>
              </a:rPr>
              <a:t></a:t>
            </a:r>
            <a:endParaRPr lang="en-US" b="1" dirty="0">
              <a:solidFill>
                <a:srgbClr val="9966FF"/>
              </a:solidFill>
            </a:endParaRPr>
          </a:p>
          <a:p>
            <a:endParaRPr lang="en-US" dirty="0"/>
          </a:p>
        </p:txBody>
      </p:sp>
    </p:spTree>
    <p:extLst>
      <p:ext uri="{BB962C8B-B14F-4D97-AF65-F5344CB8AC3E}">
        <p14:creationId xmlns:p14="http://schemas.microsoft.com/office/powerpoint/2010/main" val="27459157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50333-6C07-7645-A342-FBAFA82C63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7735"/>
            <a:ext cx="12192000" cy="6993467"/>
          </a:xfrm>
          <a:prstGeom prst="rect">
            <a:avLst/>
          </a:prstGeom>
        </p:spPr>
      </p:pic>
      <p:sp>
        <p:nvSpPr>
          <p:cNvPr id="5" name="Rectangle 4">
            <a:extLst>
              <a:ext uri="{FF2B5EF4-FFF2-40B4-BE49-F238E27FC236}">
                <a16:creationId xmlns:a16="http://schemas.microsoft.com/office/drawing/2014/main" id="{AEA55D29-EC10-E24B-816D-C1E12E241CDF}"/>
              </a:ext>
            </a:extLst>
          </p:cNvPr>
          <p:cNvSpPr/>
          <p:nvPr/>
        </p:nvSpPr>
        <p:spPr>
          <a:xfrm flipV="1">
            <a:off x="0" y="-100866"/>
            <a:ext cx="12192000" cy="3682265"/>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74F7E-2E47-0B41-80EE-89F6F046F2D7}"/>
              </a:ext>
            </a:extLst>
          </p:cNvPr>
          <p:cNvSpPr>
            <a:spLocks noGrp="1"/>
          </p:cNvSpPr>
          <p:nvPr>
            <p:ph type="title"/>
          </p:nvPr>
        </p:nvSpPr>
        <p:spPr>
          <a:xfrm>
            <a:off x="1447800" y="473742"/>
            <a:ext cx="10515600" cy="1293028"/>
          </a:xfrm>
        </p:spPr>
        <p:txBody>
          <a:bodyPr/>
          <a:lstStyle/>
          <a:p>
            <a:r>
              <a:rPr lang="en-US" dirty="0"/>
              <a:t>I WALKED AWAY in 2018, just after THE BUILDING CAME ONLINE &amp; JUST BEFORE THE GRAND CEREMONIES</a:t>
            </a:r>
          </a:p>
        </p:txBody>
      </p:sp>
    </p:spTree>
    <p:extLst>
      <p:ext uri="{BB962C8B-B14F-4D97-AF65-F5344CB8AC3E}">
        <p14:creationId xmlns:p14="http://schemas.microsoft.com/office/powerpoint/2010/main" val="562292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81296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E54EDCA3-351F-D740-9906-50EA8C94AE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5859"/>
            <a:ext cx="12192000" cy="4332094"/>
          </a:xfrm>
          <a:prstGeom prst="rect">
            <a:avLst/>
          </a:prstGeom>
        </p:spPr>
      </p:pic>
      <p:sp>
        <p:nvSpPr>
          <p:cNvPr id="8" name="Rectangle 7">
            <a:extLst>
              <a:ext uri="{FF2B5EF4-FFF2-40B4-BE49-F238E27FC236}">
                <a16:creationId xmlns:a16="http://schemas.microsoft.com/office/drawing/2014/main" id="{51EE546B-63FA-5146-AAA7-75302D50EB93}"/>
              </a:ext>
            </a:extLst>
          </p:cNvPr>
          <p:cNvSpPr/>
          <p:nvPr/>
        </p:nvSpPr>
        <p:spPr>
          <a:xfrm>
            <a:off x="-1" y="4297680"/>
            <a:ext cx="9258302" cy="640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CBE5EF-53DE-4F42-932D-8122716E8AB3}"/>
              </a:ext>
            </a:extLst>
          </p:cNvPr>
          <p:cNvSpPr/>
          <p:nvPr/>
        </p:nvSpPr>
        <p:spPr>
          <a:xfrm flipV="1">
            <a:off x="9144000" y="4232227"/>
            <a:ext cx="3048761" cy="640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105A912D-21F5-564A-890F-5FF4DC3B9B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70400" y="-35859"/>
            <a:ext cx="4787901" cy="6922433"/>
          </a:xfrm>
          <a:prstGeom prst="rect">
            <a:avLst/>
          </a:prstGeom>
        </p:spPr>
      </p:pic>
      <p:sp>
        <p:nvSpPr>
          <p:cNvPr id="11" name="Rectangle 10">
            <a:extLst>
              <a:ext uri="{FF2B5EF4-FFF2-40B4-BE49-F238E27FC236}">
                <a16:creationId xmlns:a16="http://schemas.microsoft.com/office/drawing/2014/main" id="{42B595CE-EC64-424B-AC43-04D2FB58AF04}"/>
              </a:ext>
            </a:extLst>
          </p:cNvPr>
          <p:cNvSpPr/>
          <p:nvPr/>
        </p:nvSpPr>
        <p:spPr>
          <a:xfrm flipH="1">
            <a:off x="2971037" y="3048"/>
            <a:ext cx="1676401" cy="6886575"/>
          </a:xfrm>
          <a:prstGeom prst="rect">
            <a:avLst/>
          </a:prstGeom>
          <a:gradFill>
            <a:gsLst>
              <a:gs pos="885">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504AAB-D69F-7946-8E16-F2BCA048F9AE}"/>
              </a:ext>
            </a:extLst>
          </p:cNvPr>
          <p:cNvSpPr/>
          <p:nvPr/>
        </p:nvSpPr>
        <p:spPr>
          <a:xfrm>
            <a:off x="9258300" y="-35859"/>
            <a:ext cx="1257299" cy="6893859"/>
          </a:xfrm>
          <a:prstGeom prst="rect">
            <a:avLst/>
          </a:prstGeom>
          <a:gradFill>
            <a:gsLst>
              <a:gs pos="885">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57F8038-6EF5-F44F-8F21-AF7150ADBD9C}"/>
              </a:ext>
            </a:extLst>
          </p:cNvPr>
          <p:cNvSpPr/>
          <p:nvPr/>
        </p:nvSpPr>
        <p:spPr>
          <a:xfrm>
            <a:off x="101952" y="363856"/>
            <a:ext cx="5155847" cy="1769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1"/>
                </a:solidFill>
                <a:latin typeface="Arial Black" panose="020B0604020202020204" pitchFamily="34" charset="0"/>
                <a:cs typeface="Arial Black" panose="020B0604020202020204" pitchFamily="34" charset="0"/>
              </a:rPr>
              <a:t>PART 7: </a:t>
            </a:r>
          </a:p>
          <a:p>
            <a:r>
              <a:rPr lang="en-US" sz="4400" b="1" dirty="0">
                <a:solidFill>
                  <a:srgbClr val="CD0110"/>
                </a:solidFill>
                <a:latin typeface="Arial Black" panose="020B0604020202020204" pitchFamily="34" charset="0"/>
                <a:cs typeface="Arial Black" panose="020B0604020202020204" pitchFamily="34" charset="0"/>
              </a:rPr>
              <a:t>THE DOVEDALE OPPORTUNITY</a:t>
            </a:r>
          </a:p>
        </p:txBody>
      </p:sp>
      <p:pic>
        <p:nvPicPr>
          <p:cNvPr id="3" name="Picture 2">
            <a:extLst>
              <a:ext uri="{FF2B5EF4-FFF2-40B4-BE49-F238E27FC236}">
                <a16:creationId xmlns:a16="http://schemas.microsoft.com/office/drawing/2014/main" id="{4CE26F3F-6513-9248-B20A-F3944130EF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0" y="4495800"/>
            <a:ext cx="1422400" cy="1422400"/>
          </a:xfrm>
          <a:prstGeom prst="rect">
            <a:avLst/>
          </a:prstGeom>
          <a:ln w="12700">
            <a:solidFill>
              <a:schemeClr val="tx1"/>
            </a:solidFill>
          </a:ln>
        </p:spPr>
      </p:pic>
      <p:pic>
        <p:nvPicPr>
          <p:cNvPr id="4" name="Picture 3">
            <a:extLst>
              <a:ext uri="{FF2B5EF4-FFF2-40B4-BE49-F238E27FC236}">
                <a16:creationId xmlns:a16="http://schemas.microsoft.com/office/drawing/2014/main" id="{9C11F1FB-84F9-CB42-9EA0-3BA9D14BBA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47800" y="4495800"/>
            <a:ext cx="1422400" cy="1422400"/>
          </a:xfrm>
          <a:prstGeom prst="rect">
            <a:avLst/>
          </a:prstGeom>
          <a:ln w="12700">
            <a:solidFill>
              <a:schemeClr val="tx1"/>
            </a:solidFill>
          </a:ln>
        </p:spPr>
      </p:pic>
      <p:pic>
        <p:nvPicPr>
          <p:cNvPr id="6" name="Picture 5">
            <a:extLst>
              <a:ext uri="{FF2B5EF4-FFF2-40B4-BE49-F238E27FC236}">
                <a16:creationId xmlns:a16="http://schemas.microsoft.com/office/drawing/2014/main" id="{2A4893AD-58D1-CC4B-8A7E-8A6D7B7FAFB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8929"/>
          <a:stretch/>
        </p:blipFill>
        <p:spPr>
          <a:xfrm>
            <a:off x="0" y="4495800"/>
            <a:ext cx="1295400" cy="1422400"/>
          </a:xfrm>
          <a:prstGeom prst="rect">
            <a:avLst/>
          </a:prstGeom>
          <a:ln w="12700">
            <a:solidFill>
              <a:schemeClr val="tx1"/>
            </a:solidFill>
          </a:ln>
        </p:spPr>
      </p:pic>
      <p:pic>
        <p:nvPicPr>
          <p:cNvPr id="13" name="Picture 12">
            <a:extLst>
              <a:ext uri="{FF2B5EF4-FFF2-40B4-BE49-F238E27FC236}">
                <a16:creationId xmlns:a16="http://schemas.microsoft.com/office/drawing/2014/main" id="{5CB63E29-C1C2-0F4C-AEE4-F468DFAF66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98000" y="4433886"/>
            <a:ext cx="1422400" cy="1422400"/>
          </a:xfrm>
          <a:prstGeom prst="rect">
            <a:avLst/>
          </a:prstGeom>
          <a:ln w="12700">
            <a:solidFill>
              <a:schemeClr val="tx1"/>
            </a:solidFill>
          </a:ln>
        </p:spPr>
      </p:pic>
      <p:pic>
        <p:nvPicPr>
          <p:cNvPr id="14" name="Picture 13">
            <a:extLst>
              <a:ext uri="{FF2B5EF4-FFF2-40B4-BE49-F238E27FC236}">
                <a16:creationId xmlns:a16="http://schemas.microsoft.com/office/drawing/2014/main" id="{0981BBAC-0D03-7D4B-87AC-E19810DD3DF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16071"/>
          <a:stretch/>
        </p:blipFill>
        <p:spPr>
          <a:xfrm>
            <a:off x="10998200" y="4445000"/>
            <a:ext cx="1193800" cy="1411286"/>
          </a:xfrm>
          <a:prstGeom prst="rect">
            <a:avLst/>
          </a:prstGeom>
          <a:ln w="12700">
            <a:solidFill>
              <a:schemeClr val="tx1"/>
            </a:solidFill>
          </a:ln>
        </p:spPr>
      </p:pic>
    </p:spTree>
    <p:extLst>
      <p:ext uri="{BB962C8B-B14F-4D97-AF65-F5344CB8AC3E}">
        <p14:creationId xmlns:p14="http://schemas.microsoft.com/office/powerpoint/2010/main" val="3381959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5D82-7DCD-314A-9C60-EE0CE2DC8847}"/>
              </a:ext>
            </a:extLst>
          </p:cNvPr>
          <p:cNvSpPr>
            <a:spLocks noGrp="1"/>
          </p:cNvSpPr>
          <p:nvPr>
            <p:ph type="title"/>
          </p:nvPr>
        </p:nvSpPr>
        <p:spPr>
          <a:xfrm>
            <a:off x="2895600" y="307172"/>
            <a:ext cx="8610600" cy="1293028"/>
          </a:xfrm>
        </p:spPr>
        <p:txBody>
          <a:bodyPr/>
          <a:lstStyle/>
          <a:p>
            <a:r>
              <a:rPr lang="en-US" b="1" dirty="0"/>
              <a:t>PROS &amp; CONS</a:t>
            </a:r>
          </a:p>
        </p:txBody>
      </p:sp>
      <p:sp>
        <p:nvSpPr>
          <p:cNvPr id="3" name="Content Placeholder 2">
            <a:extLst>
              <a:ext uri="{FF2B5EF4-FFF2-40B4-BE49-F238E27FC236}">
                <a16:creationId xmlns:a16="http://schemas.microsoft.com/office/drawing/2014/main" id="{5833B340-CA0B-0944-9737-C5997AECAC26}"/>
              </a:ext>
            </a:extLst>
          </p:cNvPr>
          <p:cNvSpPr>
            <a:spLocks noGrp="1"/>
          </p:cNvSpPr>
          <p:nvPr>
            <p:ph idx="1"/>
          </p:nvPr>
        </p:nvSpPr>
        <p:spPr>
          <a:xfrm>
            <a:off x="167148" y="624075"/>
            <a:ext cx="11353800" cy="4024125"/>
          </a:xfrm>
        </p:spPr>
        <p:txBody>
          <a:bodyPr/>
          <a:lstStyle/>
          <a:p>
            <a:r>
              <a:rPr lang="en-US" sz="2800" b="1" dirty="0">
                <a:solidFill>
                  <a:srgbClr val="FF0000"/>
                </a:solidFill>
              </a:rPr>
              <a:t>More space (and less contested space)</a:t>
            </a:r>
          </a:p>
          <a:p>
            <a:r>
              <a:rPr lang="en-US" sz="2800" b="1" dirty="0">
                <a:solidFill>
                  <a:srgbClr val="FFC000"/>
                </a:solidFill>
              </a:rPr>
              <a:t>Much stronger history of cinematic arts in the region</a:t>
            </a:r>
          </a:p>
          <a:p>
            <a:r>
              <a:rPr lang="en-US" sz="2800" b="1" dirty="0">
                <a:solidFill>
                  <a:srgbClr val="FFFF00"/>
                </a:solidFill>
              </a:rPr>
              <a:t>Awesome film (SCREEN) office at </a:t>
            </a:r>
            <a:r>
              <a:rPr lang="en-US" sz="2800" b="1" dirty="0" err="1">
                <a:solidFill>
                  <a:srgbClr val="FFFF00"/>
                </a:solidFill>
              </a:rPr>
              <a:t>ChristchurchNZ</a:t>
            </a:r>
            <a:endParaRPr lang="en-US" sz="2800" b="1" dirty="0">
              <a:solidFill>
                <a:srgbClr val="FFFF00"/>
              </a:solidFill>
            </a:endParaRPr>
          </a:p>
          <a:p>
            <a:r>
              <a:rPr lang="en-US" sz="2800" b="1" dirty="0">
                <a:solidFill>
                  <a:srgbClr val="92D050"/>
                </a:solidFill>
              </a:rPr>
              <a:t>Lots of campus building blocks / programs of excellence / research capabilities &amp; even some existing infrastructure</a:t>
            </a:r>
          </a:p>
          <a:p>
            <a:endParaRPr lang="en-US" sz="1600" b="1" dirty="0"/>
          </a:p>
          <a:p>
            <a:r>
              <a:rPr lang="en-US" sz="2800" b="1" dirty="0">
                <a:solidFill>
                  <a:srgbClr val="00B0F0"/>
                </a:solidFill>
              </a:rPr>
              <a:t>3-year model may not be immersive / experiential enough</a:t>
            </a:r>
          </a:p>
          <a:p>
            <a:r>
              <a:rPr lang="en-US" sz="2800" b="1" dirty="0">
                <a:solidFill>
                  <a:srgbClr val="9966FF"/>
                </a:solidFill>
              </a:rPr>
              <a:t>Open questions on how to best solicit NZ government support</a:t>
            </a:r>
          </a:p>
          <a:p>
            <a:r>
              <a:rPr lang="en-US" sz="2800" b="1" dirty="0">
                <a:solidFill>
                  <a:srgbClr val="FF2CF8"/>
                </a:solidFill>
              </a:rPr>
              <a:t>Shared governance and multi-disciplinary projects are hard no matter where they are, particularly on </a:t>
            </a:r>
            <a:r>
              <a:rPr lang="en-US" sz="2800" b="1" dirty="0" err="1">
                <a:solidFill>
                  <a:srgbClr val="FF2CF8"/>
                </a:solidFill>
              </a:rPr>
              <a:t>Arts+Engineering</a:t>
            </a:r>
            <a:r>
              <a:rPr lang="en-US" sz="2800" b="1" dirty="0">
                <a:solidFill>
                  <a:srgbClr val="FF2CF8"/>
                </a:solidFill>
              </a:rPr>
              <a:t> models</a:t>
            </a:r>
          </a:p>
          <a:p>
            <a:r>
              <a:rPr lang="en-US" sz="2800" b="1" dirty="0">
                <a:solidFill>
                  <a:srgbClr val="FF99FF"/>
                </a:solidFill>
              </a:rPr>
              <a:t>COVID 19, Immigration &amp; Border Closures</a:t>
            </a:r>
          </a:p>
          <a:p>
            <a:endParaRPr lang="en-US" dirty="0"/>
          </a:p>
        </p:txBody>
      </p:sp>
    </p:spTree>
    <p:extLst>
      <p:ext uri="{BB962C8B-B14F-4D97-AF65-F5344CB8AC3E}">
        <p14:creationId xmlns:p14="http://schemas.microsoft.com/office/powerpoint/2010/main" val="16732209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20919" y="1371600"/>
            <a:ext cx="12228441" cy="738664"/>
          </a:xfrm>
          <a:prstGeom prst="rect">
            <a:avLst/>
          </a:prstGeom>
          <a:noFill/>
        </p:spPr>
        <p:txBody>
          <a:bodyPr wrap="square" rtlCol="0">
            <a:spAutoFit/>
          </a:bodyPr>
          <a:lstStyle/>
          <a:p>
            <a:pPr algn="ctr"/>
            <a:r>
              <a:rPr lang="en-US" sz="2000" b="1" dirty="0"/>
              <a:t>ANDYWORLD.IO | PROFESSORANDREWPHELPS.NET | @ANDYMPHELPS | ANDYMPHELPS@GMAIL.COM</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219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7532" y="4965807"/>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7532" y="580400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7532" y="497289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3A7DAA-9DAB-453C-82F6-448416B958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77184" y="-838"/>
            <a:ext cx="3412286" cy="5939137"/>
          </a:xfrm>
          <a:prstGeom prst="rect">
            <a:avLst/>
          </a:prstGeom>
          <a:ln w="12700">
            <a:solidFill>
              <a:schemeClr val="tx1"/>
            </a:solidFill>
          </a:ln>
        </p:spPr>
      </p:pic>
      <p:pic>
        <p:nvPicPr>
          <p:cNvPr id="5" name="Picture 4">
            <a:extLst>
              <a:ext uri="{FF2B5EF4-FFF2-40B4-BE49-F238E27FC236}">
                <a16:creationId xmlns:a16="http://schemas.microsoft.com/office/drawing/2014/main" id="{E6421189-DD80-47CC-A23A-124CBF1AC9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43400" y="-839"/>
            <a:ext cx="2604984" cy="5964923"/>
          </a:xfrm>
          <a:prstGeom prst="rect">
            <a:avLst/>
          </a:prstGeom>
          <a:ln w="12700">
            <a:solidFill>
              <a:schemeClr val="tx1"/>
            </a:solidFill>
          </a:ln>
        </p:spPr>
      </p:pic>
      <p:pic>
        <p:nvPicPr>
          <p:cNvPr id="7" name="Picture 6">
            <a:extLst>
              <a:ext uri="{FF2B5EF4-FFF2-40B4-BE49-F238E27FC236}">
                <a16:creationId xmlns:a16="http://schemas.microsoft.com/office/drawing/2014/main" id="{3E6E5F63-9A5D-493D-AC1D-A1E196F4C0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57401" y="0"/>
            <a:ext cx="2283470" cy="5964085"/>
          </a:xfrm>
          <a:prstGeom prst="rect">
            <a:avLst/>
          </a:prstGeom>
          <a:ln w="12700">
            <a:solidFill>
              <a:schemeClr val="tx1"/>
            </a:solidFill>
          </a:ln>
        </p:spPr>
      </p:pic>
      <p:pic>
        <p:nvPicPr>
          <p:cNvPr id="9" name="Picture 8">
            <a:extLst>
              <a:ext uri="{FF2B5EF4-FFF2-40B4-BE49-F238E27FC236}">
                <a16:creationId xmlns:a16="http://schemas.microsoft.com/office/drawing/2014/main" id="{916C7768-6B33-4466-86A4-0A3030F43D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
            <a:ext cx="2057400" cy="5964085"/>
          </a:xfrm>
          <a:prstGeom prst="rect">
            <a:avLst/>
          </a:prstGeom>
          <a:ln w="12700">
            <a:solidFill>
              <a:schemeClr val="tx1"/>
            </a:solidFill>
          </a:ln>
        </p:spPr>
      </p:pic>
      <p:pic>
        <p:nvPicPr>
          <p:cNvPr id="11" name="Picture 10">
            <a:extLst>
              <a:ext uri="{FF2B5EF4-FFF2-40B4-BE49-F238E27FC236}">
                <a16:creationId xmlns:a16="http://schemas.microsoft.com/office/drawing/2014/main" id="{0A9FE41E-21FA-4874-ADA3-19CE16B8056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34200" y="-837"/>
            <a:ext cx="2461051" cy="5939137"/>
          </a:xfrm>
          <a:prstGeom prst="rect">
            <a:avLst/>
          </a:prstGeom>
          <a:ln w="12700">
            <a:solidFill>
              <a:schemeClr val="tx1"/>
            </a:solidFill>
          </a:ln>
        </p:spPr>
      </p:pic>
      <p:sp>
        <p:nvSpPr>
          <p:cNvPr id="14" name="Rectangle 13">
            <a:extLst>
              <a:ext uri="{FF2B5EF4-FFF2-40B4-BE49-F238E27FC236}">
                <a16:creationId xmlns:a16="http://schemas.microsoft.com/office/drawing/2014/main" id="{01FEE18B-F0F6-41F7-8D95-85885F1FF43D}"/>
              </a:ext>
            </a:extLst>
          </p:cNvPr>
          <p:cNvSpPr/>
          <p:nvPr/>
        </p:nvSpPr>
        <p:spPr>
          <a:xfrm>
            <a:off x="-2530" y="3352800"/>
            <a:ext cx="12192000" cy="2636233"/>
          </a:xfrm>
          <a:prstGeom prst="rect">
            <a:avLst/>
          </a:prstGeom>
          <a:gradFill>
            <a:gsLst>
              <a:gs pos="885">
                <a:schemeClr val="bg1">
                  <a:alpha val="0"/>
                </a:schemeClr>
              </a:gs>
              <a:gs pos="35000">
                <a:schemeClr val="bg1">
                  <a:alpha val="6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07BD6991-466E-4917-BF04-E410C488BC16}"/>
              </a:ext>
            </a:extLst>
          </p:cNvPr>
          <p:cNvSpPr>
            <a:spLocks noGrp="1"/>
          </p:cNvSpPr>
          <p:nvPr>
            <p:ph type="title"/>
          </p:nvPr>
        </p:nvSpPr>
        <p:spPr>
          <a:xfrm>
            <a:off x="1460" y="3886200"/>
            <a:ext cx="8610600" cy="1140628"/>
          </a:xfrm>
        </p:spPr>
        <p:txBody>
          <a:bodyPr/>
          <a:lstStyle/>
          <a:p>
            <a:pPr algn="l"/>
            <a:r>
              <a:rPr lang="en-US" dirty="0"/>
              <a:t> INCREDIBLEY AWESOME ALUMNI</a:t>
            </a:r>
          </a:p>
        </p:txBody>
      </p:sp>
      <p:sp>
        <p:nvSpPr>
          <p:cNvPr id="17" name="Rectangle 16">
            <a:extLst>
              <a:ext uri="{FF2B5EF4-FFF2-40B4-BE49-F238E27FC236}">
                <a16:creationId xmlns:a16="http://schemas.microsoft.com/office/drawing/2014/main" id="{E356652D-3F99-4345-AA0F-D5F1E8F4650B}"/>
              </a:ext>
            </a:extLst>
          </p:cNvPr>
          <p:cNvSpPr/>
          <p:nvPr/>
        </p:nvSpPr>
        <p:spPr>
          <a:xfrm>
            <a:off x="2530" y="4572000"/>
            <a:ext cx="2052341"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ALEX CUTTING</a:t>
            </a:r>
          </a:p>
          <a:p>
            <a:pPr algn="ctr"/>
            <a:r>
              <a:rPr lang="en-US" sz="1200" dirty="0"/>
              <a:t>Senior Assoc. Producer HALO</a:t>
            </a:r>
          </a:p>
          <a:p>
            <a:pPr algn="ctr"/>
            <a:r>
              <a:rPr lang="en-US" sz="1200" dirty="0"/>
              <a:t>Microsoft / 343</a:t>
            </a:r>
          </a:p>
        </p:txBody>
      </p:sp>
      <p:sp>
        <p:nvSpPr>
          <p:cNvPr id="19" name="Rectangle 18">
            <a:extLst>
              <a:ext uri="{FF2B5EF4-FFF2-40B4-BE49-F238E27FC236}">
                <a16:creationId xmlns:a16="http://schemas.microsoft.com/office/drawing/2014/main" id="{02F1D350-61A8-49A3-95CE-A4EDBFEBD33E}"/>
              </a:ext>
            </a:extLst>
          </p:cNvPr>
          <p:cNvSpPr/>
          <p:nvPr/>
        </p:nvSpPr>
        <p:spPr>
          <a:xfrm>
            <a:off x="2057400"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CLAUDE JEROME</a:t>
            </a:r>
          </a:p>
          <a:p>
            <a:pPr algn="ctr"/>
            <a:r>
              <a:rPr lang="en-US" sz="1200" dirty="0"/>
              <a:t>Gameplay Designer DESTINY</a:t>
            </a:r>
          </a:p>
          <a:p>
            <a:pPr algn="ctr"/>
            <a:r>
              <a:rPr lang="en-US" sz="1200" dirty="0"/>
              <a:t>Bungie</a:t>
            </a:r>
          </a:p>
        </p:txBody>
      </p:sp>
      <p:sp>
        <p:nvSpPr>
          <p:cNvPr id="20" name="Rectangle 19">
            <a:extLst>
              <a:ext uri="{FF2B5EF4-FFF2-40B4-BE49-F238E27FC236}">
                <a16:creationId xmlns:a16="http://schemas.microsoft.com/office/drawing/2014/main" id="{342F68E5-35EF-49B3-8FEB-CF0AC5BBECA7}"/>
              </a:ext>
            </a:extLst>
          </p:cNvPr>
          <p:cNvSpPr/>
          <p:nvPr/>
        </p:nvSpPr>
        <p:spPr>
          <a:xfrm>
            <a:off x="4112271" y="4572000"/>
            <a:ext cx="312672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DUSTIN KOCHENSPARGER</a:t>
            </a:r>
          </a:p>
          <a:p>
            <a:pPr algn="ctr"/>
            <a:r>
              <a:rPr lang="en-US" sz="1200" dirty="0"/>
              <a:t>Line Producer DLC</a:t>
            </a:r>
          </a:p>
          <a:p>
            <a:pPr algn="ctr"/>
            <a:r>
              <a:rPr lang="en-US" sz="1200" dirty="0"/>
              <a:t>DESTINY</a:t>
            </a:r>
          </a:p>
          <a:p>
            <a:pPr algn="ctr"/>
            <a:r>
              <a:rPr lang="en-US" sz="1200" dirty="0"/>
              <a:t>Bungie</a:t>
            </a:r>
          </a:p>
        </p:txBody>
      </p:sp>
      <p:sp>
        <p:nvSpPr>
          <p:cNvPr id="21" name="Rectangle 20">
            <a:extLst>
              <a:ext uri="{FF2B5EF4-FFF2-40B4-BE49-F238E27FC236}">
                <a16:creationId xmlns:a16="http://schemas.microsoft.com/office/drawing/2014/main" id="{09D61094-C520-4F65-9C1F-6CDE989BEB2F}"/>
              </a:ext>
            </a:extLst>
          </p:cNvPr>
          <p:cNvSpPr/>
          <p:nvPr/>
        </p:nvSpPr>
        <p:spPr>
          <a:xfrm>
            <a:off x="7100979"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SELA DAVIS</a:t>
            </a:r>
          </a:p>
          <a:p>
            <a:pPr algn="ctr"/>
            <a:r>
              <a:rPr lang="en-US" sz="1200" dirty="0"/>
              <a:t>Platform Engineer</a:t>
            </a:r>
          </a:p>
          <a:p>
            <a:pPr algn="ctr"/>
            <a:r>
              <a:rPr lang="en-US" sz="1200" dirty="0"/>
              <a:t>XBOX / XBOX Live</a:t>
            </a:r>
          </a:p>
          <a:p>
            <a:pPr algn="ctr"/>
            <a:r>
              <a:rPr lang="en-US" sz="1200" dirty="0"/>
              <a:t>Microsoft</a:t>
            </a:r>
          </a:p>
          <a:p>
            <a:pPr algn="ctr"/>
            <a:r>
              <a:rPr lang="en-US" sz="1200" dirty="0" err="1"/>
              <a:t>VReal</a:t>
            </a:r>
            <a:endParaRPr lang="en-US" sz="1200" dirty="0"/>
          </a:p>
        </p:txBody>
      </p:sp>
      <p:sp>
        <p:nvSpPr>
          <p:cNvPr id="22" name="Rectangle 21">
            <a:extLst>
              <a:ext uri="{FF2B5EF4-FFF2-40B4-BE49-F238E27FC236}">
                <a16:creationId xmlns:a16="http://schemas.microsoft.com/office/drawing/2014/main" id="{6A43EF8E-C6C7-434A-B0C8-6C4802B85387}"/>
              </a:ext>
            </a:extLst>
          </p:cNvPr>
          <p:cNvSpPr/>
          <p:nvPr/>
        </p:nvSpPr>
        <p:spPr>
          <a:xfrm>
            <a:off x="9395251" y="4572000"/>
            <a:ext cx="272054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ANNA SWEET</a:t>
            </a:r>
          </a:p>
          <a:p>
            <a:pPr algn="ctr"/>
            <a:r>
              <a:rPr lang="en-US" sz="1200" dirty="0"/>
              <a:t>Director of 3</a:t>
            </a:r>
            <a:r>
              <a:rPr lang="en-US" sz="1200" baseline="30000" dirty="0"/>
              <a:t>rd</a:t>
            </a:r>
            <a:r>
              <a:rPr lang="en-US" sz="1200" dirty="0"/>
              <a:t> Party Development</a:t>
            </a:r>
          </a:p>
          <a:p>
            <a:pPr algn="ctr"/>
            <a:r>
              <a:rPr lang="en-US" sz="1200" dirty="0"/>
              <a:t>STEAM</a:t>
            </a:r>
          </a:p>
          <a:p>
            <a:pPr algn="ctr"/>
            <a:r>
              <a:rPr lang="en-US" sz="1200" dirty="0"/>
              <a:t>Valve</a:t>
            </a:r>
          </a:p>
          <a:p>
            <a:pPr algn="ctr"/>
            <a:r>
              <a:rPr lang="en-US" sz="1200" dirty="0"/>
              <a:t>Oculus</a:t>
            </a:r>
          </a:p>
          <a:p>
            <a:pPr algn="ctr"/>
            <a:r>
              <a:rPr lang="en-US" sz="1200" dirty="0" err="1"/>
              <a:t>Caffeine.ty</a:t>
            </a:r>
            <a:endParaRPr lang="en-US" sz="1200" dirty="0"/>
          </a:p>
          <a:p>
            <a:pPr algn="ctr"/>
            <a:r>
              <a:rPr lang="en-US" sz="1200" dirty="0"/>
              <a:t>Microsoft XBOX</a:t>
            </a:r>
          </a:p>
        </p:txBody>
      </p:sp>
    </p:spTree>
    <p:extLst>
      <p:ext uri="{BB962C8B-B14F-4D97-AF65-F5344CB8AC3E}">
        <p14:creationId xmlns:p14="http://schemas.microsoft.com/office/powerpoint/2010/main" val="538590773"/>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42537</TotalTime>
  <Words>6731</Words>
  <Application>Microsoft Macintosh PowerPoint</Application>
  <PresentationFormat>Widescreen</PresentationFormat>
  <Paragraphs>593</Paragraphs>
  <Slides>86</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Arial</vt:lpstr>
      <vt:lpstr>Arial Black</vt:lpstr>
      <vt:lpstr>Calibri</vt:lpstr>
      <vt:lpstr>Century Gothic</vt:lpstr>
      <vt:lpstr>Verdana</vt:lpstr>
      <vt:lpstr>Vapor Trail</vt:lpstr>
      <vt:lpstr>PowerPoint Presentation</vt:lpstr>
      <vt:lpstr>PowerPoint Presentation</vt:lpstr>
      <vt:lpstr>Today’s Talk</vt:lpstr>
      <vt:lpstr>HI, I’m ANDY</vt:lpstr>
      <vt:lpstr>I make things.</vt:lpstr>
      <vt:lpstr>A HISTORY OF GAMES &amp; INTERACTIVE MEDIA 1999-2020</vt:lpstr>
      <vt:lpstr>PART 0: ANCIENT HISTORY</vt:lpstr>
      <vt:lpstr>School of Interactive Games &amp; Media</vt:lpstr>
      <vt:lpstr> INCREDIBLEY AWESOME ALUMNI</vt:lpstr>
      <vt:lpstr> </vt:lpstr>
      <vt:lpstr>PowerPoint Presentation</vt:lpstr>
      <vt:lpstr>PART 1: MAGIC IS IN THE AIR</vt:lpstr>
      <vt:lpstr>In  JAN 2013, I had lunch with president Destler, at his request</vt:lpstr>
      <vt:lpstr>This horrible thing was on the main RIT website for like a year</vt:lpstr>
      <vt:lpstr>ON OCTOBER 15, 2013, WE HELD THE INNAUGURAL “MEETING OF THE FACULTY”</vt:lpstr>
      <vt:lpstr>Why IS MAGIC?</vt:lpstr>
      <vt:lpstr>CONVERGENCE OF ANOTHER SORT</vt:lpstr>
      <vt:lpstr>PowerPoint Presentation</vt:lpstr>
      <vt:lpstr>   HOW IS MAGIC: </vt:lpstr>
      <vt:lpstr>PowerPoint Presentation</vt:lpstr>
      <vt:lpstr>Overhead Distribution (carrot)</vt:lpstr>
      <vt:lpstr>SUMMER 2013 WE CONSTRUCTED OUR “NEW” HOME (THE FIRST ONE)</vt:lpstr>
      <vt:lpstr>FIVE YEARS, FIVE YEARLY GOALS, FIVE TIMES AT THE PLATE</vt:lpstr>
      <vt:lpstr>PowerPoint Presentation</vt:lpstr>
      <vt:lpstr>PART 2: SOME OF OUR WORK</vt:lpstr>
      <vt:lpstr>ONE OF (MY) EXPERIENTIAL GAMES</vt:lpstr>
      <vt:lpstr> A Strange Game   for Strange Reasons</vt:lpstr>
      <vt:lpstr>PowerPoint Presentation</vt:lpstr>
      <vt:lpstr>PowerPoint Presentation</vt:lpstr>
      <vt:lpstr>AND ANOTHER ONE…</vt:lpstr>
      <vt:lpstr>FIRST UNIVERSITY TO PUBLISH DIRECTLY ON XBOX ONE.  BRAGGING RIGHTS++</vt:lpstr>
      <vt:lpstr>PowerPoint Presentation</vt:lpstr>
      <vt:lpstr>PowerPoint Presentation</vt:lpstr>
      <vt:lpstr>PowerPoint Presentation</vt:lpstr>
      <vt:lpstr>PowerPoint Presentation</vt:lpstr>
      <vt:lpstr>PowerPoint Presentation</vt:lpstr>
      <vt:lpstr>PowerPoint Presentation</vt:lpstr>
      <vt:lpstr>A SUMMER WITH THE NFL BUFFALO BILLS</vt:lpstr>
      <vt:lpstr>PowerPoint Presentation</vt:lpstr>
      <vt:lpstr>PowerPoint Presentation</vt:lpstr>
      <vt:lpstr>PART 3: CULTURAL SHIFTS &amp; CAMPUS CONNECTIONS</vt:lpstr>
      <vt:lpstr>PowerPoint Presentation</vt:lpstr>
      <vt:lpstr>MAGIC is a NY STATE GAMES HUB, (TO GROW THE STATE ECONOMY, but also to tell the state *STORY*)</vt:lpstr>
      <vt:lpstr>FREE &amp; OPEN SOURCE SOFTWARE DIGITAL &amp; PHYSICAL MAKER COMMUNITIES</vt:lpstr>
      <vt:lpstr>A FOCUS ON STORY IS A FOCUS ON HUMANS, WITH OBVIOUS IMPLICATIONS</vt:lpstr>
      <vt:lpstr>MAGICAL BITS FOR IMPACT</vt:lpstr>
      <vt:lpstr>TO EDUCATE A NEW GENERATION OF CITIZEN TECHNO-SCHOLARS</vt:lpstr>
      <vt:lpstr>ELECTION NIGHT HACKATHON  MAGIC &amp; PUBLIC POLICY    </vt:lpstr>
      <vt:lpstr>WE HELP STUDENTS TELL THEIR OWN STORIES &amp; DEVELOP SOPHISTICATION</vt:lpstr>
      <vt:lpstr>RILEY &amp; Make a wish FOUNDATION  </vt:lpstr>
      <vt:lpstr>Artech CRE8-A-THON: CHANGING JAM CULTURE</vt:lpstr>
      <vt:lpstr>REMEMBERING THAT MAKING IS MAGICAL </vt:lpstr>
      <vt:lpstr>MAGICAL THEMES FROM THE FIRST 5 YEARS</vt:lpstr>
      <vt:lpstr>PART 4: ENTREPRENEURIAL ACTIVITY &amp; BUSINESS INCUBATION</vt:lpstr>
      <vt:lpstr>LAYER 0: “CO-UP”</vt:lpstr>
      <vt:lpstr>LAYER 1:  CAMPUS BUSINESS INCUBATOR</vt:lpstr>
      <vt:lpstr>LAYER 2: RIT INVESTMENT FUND</vt:lpstr>
      <vt:lpstr>LAYER 3: EXTERNAL PARTNERS &amp; MENTORS</vt:lpstr>
      <vt:lpstr>LAYER 4: MAGIC PRODUCTION CURRICULUM EXPERIENCES</vt:lpstr>
      <vt:lpstr>PART 5: THE STUDIO FACILITIES  THIS IS WHERE MAGIC SPELL STUDIOS REALLY HAPPENED</vt:lpstr>
      <vt:lpstr>DEMOCRATIZING CAPABILITIES &amp; POSSIBILITIES (~$30M NYS ESD PUBLIC/ PRIVATE PARTNERSHIP)  </vt:lpstr>
      <vt:lpstr>PowerPoint Presentation</vt:lpstr>
      <vt:lpstr>PowerPoint Presentation</vt:lpstr>
      <vt:lpstr>PowerPoint Presentation</vt:lpstr>
      <vt:lpstr>CORE DESIGN PRINCIPLE</vt:lpstr>
      <vt:lpstr>MAGIC MOOD BOARD</vt:lpstr>
      <vt:lpstr>The GEEKIEST THING WE’VE  EVER BUILT</vt:lpstr>
      <vt:lpstr>MAGIC IS</vt:lpstr>
      <vt:lpstr>ULTIMATE MOTIVATION</vt:lpstr>
      <vt:lpstr>PART 6: SO DID IT WORK?</vt:lpstr>
      <vt:lpstr>Well, on the one hand</vt:lpstr>
      <vt:lpstr>…The M is for Messy</vt:lpstr>
      <vt:lpstr>REALLY, REALLY, MESSY</vt:lpstr>
      <vt:lpstr>AND IT WAS MESSY PAYING FOR IT</vt:lpstr>
      <vt:lpstr>HOW IS MAGIC:</vt:lpstr>
      <vt:lpstr>MOST SUCCESSFUL PROJECT (measuring by ACADEMIC impact)</vt:lpstr>
      <vt:lpstr>MOST SUCCESSFUL PROJECT (BY DOLLARS, ONE WAY)</vt:lpstr>
      <vt:lpstr>MOST SUCCESSFUL PROJECT (BY DOLLARS, ANOTHER WAY)</vt:lpstr>
      <vt:lpstr>MOST SUCCESSFUL PROJECT  (BY DOLLARS, A THIRD WAY)</vt:lpstr>
      <vt:lpstr>MOST SUCCESSFUL PROJECT (BY EDUCATIONAL IMPACT)</vt:lpstr>
      <vt:lpstr>AND THEN SOME TRUE FAILURES (AKA LEARNING OPPORTUNITIES)</vt:lpstr>
      <vt:lpstr>I WALKED AWAY in 2018, just after THE BUILDING CAME ONLINE &amp; JUST BEFORE THE GRAND CEREMONIES</vt:lpstr>
      <vt:lpstr>PowerPoint Presentation</vt:lpstr>
      <vt:lpstr>PowerPoint Presentation</vt:lpstr>
      <vt:lpstr>PROS &amp; CONS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 Phelps</cp:lastModifiedBy>
  <cp:revision>637</cp:revision>
  <dcterms:created xsi:type="dcterms:W3CDTF">2009-06-02T00:38:38Z</dcterms:created>
  <dcterms:modified xsi:type="dcterms:W3CDTF">2021-08-12T00:30:13Z</dcterms:modified>
</cp:coreProperties>
</file>