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57"/>
  </p:notesMasterIdLst>
  <p:sldIdLst>
    <p:sldId id="460" r:id="rId2"/>
    <p:sldId id="388" r:id="rId3"/>
    <p:sldId id="389" r:id="rId4"/>
    <p:sldId id="394" r:id="rId5"/>
    <p:sldId id="395" r:id="rId6"/>
    <p:sldId id="396" r:id="rId7"/>
    <p:sldId id="397" r:id="rId8"/>
    <p:sldId id="398" r:id="rId9"/>
    <p:sldId id="418" r:id="rId10"/>
    <p:sldId id="399" r:id="rId11"/>
    <p:sldId id="422" r:id="rId12"/>
    <p:sldId id="371" r:id="rId13"/>
    <p:sldId id="360" r:id="rId14"/>
    <p:sldId id="467" r:id="rId15"/>
    <p:sldId id="365" r:id="rId16"/>
    <p:sldId id="368" r:id="rId17"/>
    <p:sldId id="366" r:id="rId18"/>
    <p:sldId id="380" r:id="rId19"/>
    <p:sldId id="381" r:id="rId20"/>
    <p:sldId id="392" r:id="rId21"/>
    <p:sldId id="370" r:id="rId22"/>
    <p:sldId id="477" r:id="rId23"/>
    <p:sldId id="430" r:id="rId24"/>
    <p:sldId id="475" r:id="rId25"/>
    <p:sldId id="473" r:id="rId26"/>
    <p:sldId id="432" r:id="rId27"/>
    <p:sldId id="433" r:id="rId28"/>
    <p:sldId id="461" r:id="rId29"/>
    <p:sldId id="471" r:id="rId30"/>
    <p:sldId id="466" r:id="rId31"/>
    <p:sldId id="436" r:id="rId32"/>
    <p:sldId id="463" r:id="rId33"/>
    <p:sldId id="464" r:id="rId34"/>
    <p:sldId id="434" r:id="rId35"/>
    <p:sldId id="454" r:id="rId36"/>
    <p:sldId id="455" r:id="rId37"/>
    <p:sldId id="474" r:id="rId38"/>
    <p:sldId id="452" r:id="rId39"/>
    <p:sldId id="441" r:id="rId40"/>
    <p:sldId id="456" r:id="rId41"/>
    <p:sldId id="468" r:id="rId42"/>
    <p:sldId id="469" r:id="rId43"/>
    <p:sldId id="470" r:id="rId44"/>
    <p:sldId id="447" r:id="rId45"/>
    <p:sldId id="450" r:id="rId46"/>
    <p:sldId id="354" r:id="rId47"/>
    <p:sldId id="358" r:id="rId48"/>
    <p:sldId id="356" r:id="rId49"/>
    <p:sldId id="357" r:id="rId50"/>
    <p:sldId id="476" r:id="rId51"/>
    <p:sldId id="429" r:id="rId52"/>
    <p:sldId id="459" r:id="rId53"/>
    <p:sldId id="472" r:id="rId54"/>
    <p:sldId id="424" r:id="rId55"/>
    <p:sldId id="386"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9966FF"/>
    <a:srgbClr val="006C75"/>
    <a:srgbClr val="00717B"/>
    <a:srgbClr val="FF99FF"/>
    <a:srgbClr val="999999"/>
    <a:srgbClr val="FF5050"/>
    <a:srgbClr val="FFCCFF"/>
    <a:srgbClr val="BD92DE"/>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229" autoAdjust="0"/>
    <p:restoredTop sz="81504" autoAdjust="0"/>
  </p:normalViewPr>
  <p:slideViewPr>
    <p:cSldViewPr>
      <p:cViewPr varScale="1">
        <p:scale>
          <a:sx n="72" d="100"/>
          <a:sy n="72" d="100"/>
        </p:scale>
        <p:origin x="110" y="3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ED5283-B290-4C9D-A495-3625915AE055}" type="datetimeFigureOut">
              <a:rPr lang="en-US" smtClean="0"/>
              <a:t>12/6/2017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2150A4E-9BF1-4BAD-84B0-B89A8DE868A6}" type="slidenum">
              <a:rPr lang="en-US" smtClean="0"/>
              <a:t>‹#›</a:t>
            </a:fld>
            <a:endParaRPr lang="en-US"/>
          </a:p>
        </p:txBody>
      </p:sp>
    </p:spTree>
    <p:extLst>
      <p:ext uri="{BB962C8B-B14F-4D97-AF65-F5344CB8AC3E}">
        <p14:creationId xmlns:p14="http://schemas.microsoft.com/office/powerpoint/2010/main" val="12440418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150A4E-9BF1-4BAD-84B0-B89A8DE868A6}" type="slidenum">
              <a:rPr lang="en-US" smtClean="0"/>
              <a:t>2</a:t>
            </a:fld>
            <a:endParaRPr lang="en-US"/>
          </a:p>
        </p:txBody>
      </p:sp>
    </p:spTree>
    <p:extLst>
      <p:ext uri="{BB962C8B-B14F-4D97-AF65-F5344CB8AC3E}">
        <p14:creationId xmlns:p14="http://schemas.microsoft.com/office/powerpoint/2010/main" val="30463134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baseline="0" dirty="0" smtClean="0"/>
          </a:p>
        </p:txBody>
      </p:sp>
      <p:sp>
        <p:nvSpPr>
          <p:cNvPr id="4" name="Slide Number Placeholder 3"/>
          <p:cNvSpPr>
            <a:spLocks noGrp="1"/>
          </p:cNvSpPr>
          <p:nvPr>
            <p:ph type="sldNum" sz="quarter" idx="10"/>
          </p:nvPr>
        </p:nvSpPr>
        <p:spPr/>
        <p:txBody>
          <a:bodyPr/>
          <a:lstStyle/>
          <a:p>
            <a:fld id="{22150A4E-9BF1-4BAD-84B0-B89A8DE868A6}" type="slidenum">
              <a:rPr lang="en-US" smtClean="0"/>
              <a:t>13</a:t>
            </a:fld>
            <a:endParaRPr lang="en-US"/>
          </a:p>
        </p:txBody>
      </p:sp>
    </p:spTree>
    <p:extLst>
      <p:ext uri="{BB962C8B-B14F-4D97-AF65-F5344CB8AC3E}">
        <p14:creationId xmlns:p14="http://schemas.microsoft.com/office/powerpoint/2010/main" val="18869603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150A4E-9BF1-4BAD-84B0-B89A8DE868A6}" type="slidenum">
              <a:rPr lang="en-US" smtClean="0"/>
              <a:t>15</a:t>
            </a:fld>
            <a:endParaRPr lang="en-US"/>
          </a:p>
        </p:txBody>
      </p:sp>
    </p:spTree>
    <p:extLst>
      <p:ext uri="{BB962C8B-B14F-4D97-AF65-F5344CB8AC3E}">
        <p14:creationId xmlns:p14="http://schemas.microsoft.com/office/powerpoint/2010/main" val="4759340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150A4E-9BF1-4BAD-84B0-B89A8DE868A6}" type="slidenum">
              <a:rPr lang="en-US" smtClean="0"/>
              <a:t>16</a:t>
            </a:fld>
            <a:endParaRPr lang="en-US"/>
          </a:p>
        </p:txBody>
      </p:sp>
    </p:spTree>
    <p:extLst>
      <p:ext uri="{BB962C8B-B14F-4D97-AF65-F5344CB8AC3E}">
        <p14:creationId xmlns:p14="http://schemas.microsoft.com/office/powerpoint/2010/main" val="7954709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150A4E-9BF1-4BAD-84B0-B89A8DE868A6}" type="slidenum">
              <a:rPr lang="en-US" smtClean="0"/>
              <a:t>17</a:t>
            </a:fld>
            <a:endParaRPr lang="en-US"/>
          </a:p>
        </p:txBody>
      </p:sp>
    </p:spTree>
    <p:extLst>
      <p:ext uri="{BB962C8B-B14F-4D97-AF65-F5344CB8AC3E}">
        <p14:creationId xmlns:p14="http://schemas.microsoft.com/office/powerpoint/2010/main" val="39836578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150A4E-9BF1-4BAD-84B0-B89A8DE868A6}" type="slidenum">
              <a:rPr lang="en-US" smtClean="0"/>
              <a:t>18</a:t>
            </a:fld>
            <a:endParaRPr lang="en-US"/>
          </a:p>
        </p:txBody>
      </p:sp>
    </p:spTree>
    <p:extLst>
      <p:ext uri="{BB962C8B-B14F-4D97-AF65-F5344CB8AC3E}">
        <p14:creationId xmlns:p14="http://schemas.microsoft.com/office/powerpoint/2010/main" val="8567218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150A4E-9BF1-4BAD-84B0-B89A8DE868A6}" type="slidenum">
              <a:rPr lang="en-US" smtClean="0"/>
              <a:t>19</a:t>
            </a:fld>
            <a:endParaRPr lang="en-US"/>
          </a:p>
        </p:txBody>
      </p:sp>
    </p:spTree>
    <p:extLst>
      <p:ext uri="{BB962C8B-B14F-4D97-AF65-F5344CB8AC3E}">
        <p14:creationId xmlns:p14="http://schemas.microsoft.com/office/powerpoint/2010/main" val="36486989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150A4E-9BF1-4BAD-84B0-B89A8DE868A6}" type="slidenum">
              <a:rPr lang="en-US" smtClean="0"/>
              <a:t>20</a:t>
            </a:fld>
            <a:endParaRPr lang="en-US"/>
          </a:p>
        </p:txBody>
      </p:sp>
    </p:spTree>
    <p:extLst>
      <p:ext uri="{BB962C8B-B14F-4D97-AF65-F5344CB8AC3E}">
        <p14:creationId xmlns:p14="http://schemas.microsoft.com/office/powerpoint/2010/main" val="19602061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150A4E-9BF1-4BAD-84B0-B89A8DE868A6}" type="slidenum">
              <a:rPr lang="en-US" smtClean="0"/>
              <a:t>21</a:t>
            </a:fld>
            <a:endParaRPr lang="en-US"/>
          </a:p>
        </p:txBody>
      </p:sp>
    </p:spTree>
    <p:extLst>
      <p:ext uri="{BB962C8B-B14F-4D97-AF65-F5344CB8AC3E}">
        <p14:creationId xmlns:p14="http://schemas.microsoft.com/office/powerpoint/2010/main" val="923865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150A4E-9BF1-4BAD-84B0-B89A8DE868A6}" type="slidenum">
              <a:rPr lang="en-US" smtClean="0"/>
              <a:t>22</a:t>
            </a:fld>
            <a:endParaRPr lang="en-US"/>
          </a:p>
        </p:txBody>
      </p:sp>
    </p:spTree>
    <p:extLst>
      <p:ext uri="{BB962C8B-B14F-4D97-AF65-F5344CB8AC3E}">
        <p14:creationId xmlns:p14="http://schemas.microsoft.com/office/powerpoint/2010/main" val="40503819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22150A4E-9BF1-4BAD-84B0-B89A8DE868A6}" type="slidenum">
              <a:rPr lang="en-US" smtClean="0"/>
              <a:t>23</a:t>
            </a:fld>
            <a:endParaRPr lang="en-US"/>
          </a:p>
        </p:txBody>
      </p:sp>
    </p:spTree>
    <p:extLst>
      <p:ext uri="{BB962C8B-B14F-4D97-AF65-F5344CB8AC3E}">
        <p14:creationId xmlns:p14="http://schemas.microsoft.com/office/powerpoint/2010/main" val="6448758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150A4E-9BF1-4BAD-84B0-B89A8DE868A6}" type="slidenum">
              <a:rPr lang="en-US" smtClean="0"/>
              <a:t>5</a:t>
            </a:fld>
            <a:endParaRPr lang="en-US"/>
          </a:p>
        </p:txBody>
      </p:sp>
    </p:spTree>
    <p:extLst>
      <p:ext uri="{BB962C8B-B14F-4D97-AF65-F5344CB8AC3E}">
        <p14:creationId xmlns:p14="http://schemas.microsoft.com/office/powerpoint/2010/main" val="33961135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150A4E-9BF1-4BAD-84B0-B89A8DE868A6}" type="slidenum">
              <a:rPr lang="en-US" smtClean="0"/>
              <a:t>26</a:t>
            </a:fld>
            <a:endParaRPr lang="en-US"/>
          </a:p>
        </p:txBody>
      </p:sp>
    </p:spTree>
    <p:extLst>
      <p:ext uri="{BB962C8B-B14F-4D97-AF65-F5344CB8AC3E}">
        <p14:creationId xmlns:p14="http://schemas.microsoft.com/office/powerpoint/2010/main" val="15265408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22150A4E-9BF1-4BAD-84B0-B89A8DE868A6}" type="slidenum">
              <a:rPr lang="en-US" smtClean="0"/>
              <a:t>27</a:t>
            </a:fld>
            <a:endParaRPr lang="en-US"/>
          </a:p>
        </p:txBody>
      </p:sp>
    </p:spTree>
    <p:extLst>
      <p:ext uri="{BB962C8B-B14F-4D97-AF65-F5344CB8AC3E}">
        <p14:creationId xmlns:p14="http://schemas.microsoft.com/office/powerpoint/2010/main" val="13484256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150A4E-9BF1-4BAD-84B0-B89A8DE868A6}" type="slidenum">
              <a:rPr lang="en-US" smtClean="0"/>
              <a:t>28</a:t>
            </a:fld>
            <a:endParaRPr lang="en-US"/>
          </a:p>
        </p:txBody>
      </p:sp>
    </p:spTree>
    <p:extLst>
      <p:ext uri="{BB962C8B-B14F-4D97-AF65-F5344CB8AC3E}">
        <p14:creationId xmlns:p14="http://schemas.microsoft.com/office/powerpoint/2010/main" val="10499352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150A4E-9BF1-4BAD-84B0-B89A8DE868A6}" type="slidenum">
              <a:rPr lang="en-US" smtClean="0"/>
              <a:t>29</a:t>
            </a:fld>
            <a:endParaRPr lang="en-US"/>
          </a:p>
        </p:txBody>
      </p:sp>
    </p:spTree>
    <p:extLst>
      <p:ext uri="{BB962C8B-B14F-4D97-AF65-F5344CB8AC3E}">
        <p14:creationId xmlns:p14="http://schemas.microsoft.com/office/powerpoint/2010/main" val="24157677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150A4E-9BF1-4BAD-84B0-B89A8DE868A6}" type="slidenum">
              <a:rPr lang="en-US" smtClean="0"/>
              <a:t>30</a:t>
            </a:fld>
            <a:endParaRPr lang="en-US"/>
          </a:p>
        </p:txBody>
      </p:sp>
    </p:spTree>
    <p:extLst>
      <p:ext uri="{BB962C8B-B14F-4D97-AF65-F5344CB8AC3E}">
        <p14:creationId xmlns:p14="http://schemas.microsoft.com/office/powerpoint/2010/main" val="26010084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150A4E-9BF1-4BAD-84B0-B89A8DE868A6}" type="slidenum">
              <a:rPr lang="en-US" smtClean="0"/>
              <a:t>31</a:t>
            </a:fld>
            <a:endParaRPr lang="en-US"/>
          </a:p>
        </p:txBody>
      </p:sp>
    </p:spTree>
    <p:extLst>
      <p:ext uri="{BB962C8B-B14F-4D97-AF65-F5344CB8AC3E}">
        <p14:creationId xmlns:p14="http://schemas.microsoft.com/office/powerpoint/2010/main" val="30404468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150A4E-9BF1-4BAD-84B0-B89A8DE868A6}" type="slidenum">
              <a:rPr lang="en-US" smtClean="0"/>
              <a:t>32</a:t>
            </a:fld>
            <a:endParaRPr lang="en-US"/>
          </a:p>
        </p:txBody>
      </p:sp>
    </p:spTree>
    <p:extLst>
      <p:ext uri="{BB962C8B-B14F-4D97-AF65-F5344CB8AC3E}">
        <p14:creationId xmlns:p14="http://schemas.microsoft.com/office/powerpoint/2010/main" val="17341128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150A4E-9BF1-4BAD-84B0-B89A8DE868A6}" type="slidenum">
              <a:rPr lang="en-US" smtClean="0"/>
              <a:t>33</a:t>
            </a:fld>
            <a:endParaRPr lang="en-US"/>
          </a:p>
        </p:txBody>
      </p:sp>
    </p:spTree>
    <p:extLst>
      <p:ext uri="{BB962C8B-B14F-4D97-AF65-F5344CB8AC3E}">
        <p14:creationId xmlns:p14="http://schemas.microsoft.com/office/powerpoint/2010/main" val="35359621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22150A4E-9BF1-4BAD-84B0-B89A8DE868A6}" type="slidenum">
              <a:rPr lang="en-US" smtClean="0"/>
              <a:t>34</a:t>
            </a:fld>
            <a:endParaRPr lang="en-US"/>
          </a:p>
        </p:txBody>
      </p:sp>
    </p:spTree>
    <p:extLst>
      <p:ext uri="{BB962C8B-B14F-4D97-AF65-F5344CB8AC3E}">
        <p14:creationId xmlns:p14="http://schemas.microsoft.com/office/powerpoint/2010/main" val="36574903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150A4E-9BF1-4BAD-84B0-B89A8DE868A6}" type="slidenum">
              <a:rPr lang="en-US" smtClean="0"/>
              <a:t>35</a:t>
            </a:fld>
            <a:endParaRPr lang="en-US"/>
          </a:p>
        </p:txBody>
      </p:sp>
    </p:spTree>
    <p:extLst>
      <p:ext uri="{BB962C8B-B14F-4D97-AF65-F5344CB8AC3E}">
        <p14:creationId xmlns:p14="http://schemas.microsoft.com/office/powerpoint/2010/main" val="63340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150A4E-9BF1-4BAD-84B0-B89A8DE868A6}" type="slidenum">
              <a:rPr lang="en-US" smtClean="0"/>
              <a:t>6</a:t>
            </a:fld>
            <a:endParaRPr lang="en-US"/>
          </a:p>
        </p:txBody>
      </p:sp>
    </p:spTree>
    <p:extLst>
      <p:ext uri="{BB962C8B-B14F-4D97-AF65-F5344CB8AC3E}">
        <p14:creationId xmlns:p14="http://schemas.microsoft.com/office/powerpoint/2010/main" val="24539554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you’ve been following what we’re doing we’re making an effort to be essentially everywhere: here</a:t>
            </a:r>
            <a:r>
              <a:rPr lang="en-US" baseline="0" dirty="0" smtClean="0"/>
              <a:t> are some of the initiatives and efforts and partners of recent note.  We’re taking that notion of working with communities and networks really seriously at local, state, national, and international levels.</a:t>
            </a:r>
          </a:p>
          <a:p>
            <a:endParaRPr lang="en-US" baseline="0" dirty="0" smtClean="0"/>
          </a:p>
          <a:p>
            <a:r>
              <a:rPr lang="en-US" baseline="0" dirty="0" smtClean="0"/>
              <a:t>The general public doesn’t understand education, doesn’t understand what we do, and is increasingly critical of higher education in specific as overpriced, overblown, and overvalued.  So how do we change any of these perceptions other than by cutting costs (which we need to do as well) ?</a:t>
            </a:r>
          </a:p>
          <a:p>
            <a:endParaRPr lang="en-US" dirty="0"/>
          </a:p>
        </p:txBody>
      </p:sp>
      <p:sp>
        <p:nvSpPr>
          <p:cNvPr id="4" name="Slide Number Placeholder 3"/>
          <p:cNvSpPr>
            <a:spLocks noGrp="1"/>
          </p:cNvSpPr>
          <p:nvPr>
            <p:ph type="sldNum" sz="quarter" idx="10"/>
          </p:nvPr>
        </p:nvSpPr>
        <p:spPr/>
        <p:txBody>
          <a:bodyPr/>
          <a:lstStyle/>
          <a:p>
            <a:fld id="{22150A4E-9BF1-4BAD-84B0-B89A8DE868A6}" type="slidenum">
              <a:rPr lang="en-US" smtClean="0"/>
              <a:t>36</a:t>
            </a:fld>
            <a:endParaRPr lang="en-US"/>
          </a:p>
        </p:txBody>
      </p:sp>
    </p:spTree>
    <p:extLst>
      <p:ext uri="{BB962C8B-B14F-4D97-AF65-F5344CB8AC3E}">
        <p14:creationId xmlns:p14="http://schemas.microsoft.com/office/powerpoint/2010/main" val="10292981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150A4E-9BF1-4BAD-84B0-B89A8DE868A6}" type="slidenum">
              <a:rPr lang="en-US" smtClean="0"/>
              <a:t>37</a:t>
            </a:fld>
            <a:endParaRPr lang="en-US"/>
          </a:p>
        </p:txBody>
      </p:sp>
    </p:spTree>
    <p:extLst>
      <p:ext uri="{BB962C8B-B14F-4D97-AF65-F5344CB8AC3E}">
        <p14:creationId xmlns:p14="http://schemas.microsoft.com/office/powerpoint/2010/main" val="21548949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150A4E-9BF1-4BAD-84B0-B89A8DE868A6}" type="slidenum">
              <a:rPr lang="en-US" smtClean="0"/>
              <a:t>38</a:t>
            </a:fld>
            <a:endParaRPr lang="en-US"/>
          </a:p>
        </p:txBody>
      </p:sp>
    </p:spTree>
    <p:extLst>
      <p:ext uri="{BB962C8B-B14F-4D97-AF65-F5344CB8AC3E}">
        <p14:creationId xmlns:p14="http://schemas.microsoft.com/office/powerpoint/2010/main" val="327433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150A4E-9BF1-4BAD-84B0-B89A8DE868A6}" type="slidenum">
              <a:rPr lang="en-US" smtClean="0"/>
              <a:t>39</a:t>
            </a:fld>
            <a:endParaRPr lang="en-US"/>
          </a:p>
        </p:txBody>
      </p:sp>
    </p:spTree>
    <p:extLst>
      <p:ext uri="{BB962C8B-B14F-4D97-AF65-F5344CB8AC3E}">
        <p14:creationId xmlns:p14="http://schemas.microsoft.com/office/powerpoint/2010/main" val="19000436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150A4E-9BF1-4BAD-84B0-B89A8DE868A6}" type="slidenum">
              <a:rPr lang="en-US" smtClean="0"/>
              <a:t>44</a:t>
            </a:fld>
            <a:endParaRPr lang="en-US"/>
          </a:p>
        </p:txBody>
      </p:sp>
    </p:spTree>
    <p:extLst>
      <p:ext uri="{BB962C8B-B14F-4D97-AF65-F5344CB8AC3E}">
        <p14:creationId xmlns:p14="http://schemas.microsoft.com/office/powerpoint/2010/main" val="41784302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150A4E-9BF1-4BAD-84B0-B89A8DE868A6}" type="slidenum">
              <a:rPr lang="en-US" smtClean="0"/>
              <a:t>45</a:t>
            </a:fld>
            <a:endParaRPr lang="en-US"/>
          </a:p>
        </p:txBody>
      </p:sp>
    </p:spTree>
    <p:extLst>
      <p:ext uri="{BB962C8B-B14F-4D97-AF65-F5344CB8AC3E}">
        <p14:creationId xmlns:p14="http://schemas.microsoft.com/office/powerpoint/2010/main" val="263505330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150A4E-9BF1-4BAD-84B0-B89A8DE868A6}" type="slidenum">
              <a:rPr lang="en-US" smtClean="0"/>
              <a:t>46</a:t>
            </a:fld>
            <a:endParaRPr lang="en-US"/>
          </a:p>
        </p:txBody>
      </p:sp>
    </p:spTree>
    <p:extLst>
      <p:ext uri="{BB962C8B-B14F-4D97-AF65-F5344CB8AC3E}">
        <p14:creationId xmlns:p14="http://schemas.microsoft.com/office/powerpoint/2010/main" val="421083724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150A4E-9BF1-4BAD-84B0-B89A8DE868A6}" type="slidenum">
              <a:rPr lang="en-US" smtClean="0"/>
              <a:t>51</a:t>
            </a:fld>
            <a:endParaRPr lang="en-US"/>
          </a:p>
        </p:txBody>
      </p:sp>
    </p:spTree>
    <p:extLst>
      <p:ext uri="{BB962C8B-B14F-4D97-AF65-F5344CB8AC3E}">
        <p14:creationId xmlns:p14="http://schemas.microsoft.com/office/powerpoint/2010/main" val="259850433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150A4E-9BF1-4BAD-84B0-B89A8DE868A6}" type="slidenum">
              <a:rPr lang="en-US" smtClean="0"/>
              <a:t>52</a:t>
            </a:fld>
            <a:endParaRPr lang="en-US"/>
          </a:p>
        </p:txBody>
      </p:sp>
    </p:spTree>
    <p:extLst>
      <p:ext uri="{BB962C8B-B14F-4D97-AF65-F5344CB8AC3E}">
        <p14:creationId xmlns:p14="http://schemas.microsoft.com/office/powerpoint/2010/main" val="21092729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150A4E-9BF1-4BAD-84B0-B89A8DE868A6}" type="slidenum">
              <a:rPr lang="en-US" smtClean="0"/>
              <a:t>53</a:t>
            </a:fld>
            <a:endParaRPr lang="en-US"/>
          </a:p>
        </p:txBody>
      </p:sp>
    </p:spTree>
    <p:extLst>
      <p:ext uri="{BB962C8B-B14F-4D97-AF65-F5344CB8AC3E}">
        <p14:creationId xmlns:p14="http://schemas.microsoft.com/office/powerpoint/2010/main" val="20482280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150A4E-9BF1-4BAD-84B0-B89A8DE868A6}" type="slidenum">
              <a:rPr lang="en-US" smtClean="0"/>
              <a:t>7</a:t>
            </a:fld>
            <a:endParaRPr lang="en-US"/>
          </a:p>
        </p:txBody>
      </p:sp>
    </p:spTree>
    <p:extLst>
      <p:ext uri="{BB962C8B-B14F-4D97-AF65-F5344CB8AC3E}">
        <p14:creationId xmlns:p14="http://schemas.microsoft.com/office/powerpoint/2010/main" val="334334938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Anyway, </a:t>
            </a:r>
            <a:r>
              <a:rPr lang="en-US" baseline="0" dirty="0" err="1" smtClean="0"/>
              <a:t>Raph</a:t>
            </a:r>
            <a:r>
              <a:rPr lang="en-US" baseline="0" dirty="0" smtClean="0"/>
              <a:t> Koster closed a recent talk I was at with the notion that we in the games industry, but more broadly the media industry, the technology industry, the computing industry, need to consider the notion of DESIGN WITH INTENT.  That these systems are so important to our culture that the responsibility falls to us as designers and developers to consider the impact and intent of these patterns and interactions.</a:t>
            </a:r>
          </a:p>
          <a:p>
            <a:endParaRPr lang="en-US" baseline="0" dirty="0" smtClean="0"/>
          </a:p>
          <a:p>
            <a:r>
              <a:rPr lang="en-US" baseline="0" dirty="0" smtClean="0"/>
              <a:t>And while this is true it is also equally true that perhaps we must re-examine and re-contextualize what it is to LIVE WITH INTENT in the digital age.  That roles such as ‘citizen’ or ‘neighbor’ or ‘friend’ or ‘human’ carry with them both opportunity and obligation, that our lives are what we make of them, and our digital lives are included.  And wasn’t the role of the university, really, the cultivation of knowledge towards the betterment of the human?  We have grown beyond our bodies, but we must each of us consider the patterns and scales of our expanding digital minds.</a:t>
            </a:r>
          </a:p>
          <a:p>
            <a:endParaRPr lang="en-US" baseline="0" dirty="0" smtClean="0"/>
          </a:p>
          <a:p>
            <a:r>
              <a:rPr lang="en-US" baseline="0" dirty="0" smtClean="0"/>
              <a:t>We must consider the story of what it is to be human, we must consider the stories we tell ourselves about ourselves.  We must consider the stories we tell our children, and the effect those stories have on our society.  And if we don’t like where we are, we must change our stories and how we tell them.</a:t>
            </a:r>
            <a:endParaRPr lang="en-US" dirty="0"/>
          </a:p>
        </p:txBody>
      </p:sp>
      <p:sp>
        <p:nvSpPr>
          <p:cNvPr id="4" name="Slide Number Placeholder 3"/>
          <p:cNvSpPr>
            <a:spLocks noGrp="1"/>
          </p:cNvSpPr>
          <p:nvPr>
            <p:ph type="sldNum" sz="quarter" idx="10"/>
          </p:nvPr>
        </p:nvSpPr>
        <p:spPr/>
        <p:txBody>
          <a:bodyPr/>
          <a:lstStyle/>
          <a:p>
            <a:fld id="{22150A4E-9BF1-4BAD-84B0-B89A8DE868A6}" type="slidenum">
              <a:rPr lang="en-US" smtClean="0"/>
              <a:t>54</a:t>
            </a:fld>
            <a:endParaRPr lang="en-US"/>
          </a:p>
        </p:txBody>
      </p:sp>
    </p:spTree>
    <p:extLst>
      <p:ext uri="{BB962C8B-B14F-4D97-AF65-F5344CB8AC3E}">
        <p14:creationId xmlns:p14="http://schemas.microsoft.com/office/powerpoint/2010/main" val="23549526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150A4E-9BF1-4BAD-84B0-B89A8DE868A6}" type="slidenum">
              <a:rPr lang="en-US" smtClean="0"/>
              <a:t>8</a:t>
            </a:fld>
            <a:endParaRPr lang="en-US"/>
          </a:p>
        </p:txBody>
      </p:sp>
    </p:spTree>
    <p:extLst>
      <p:ext uri="{BB962C8B-B14F-4D97-AF65-F5344CB8AC3E}">
        <p14:creationId xmlns:p14="http://schemas.microsoft.com/office/powerpoint/2010/main" val="22587036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150A4E-9BF1-4BAD-84B0-B89A8DE868A6}" type="slidenum">
              <a:rPr lang="en-US" smtClean="0"/>
              <a:t>9</a:t>
            </a:fld>
            <a:endParaRPr lang="en-US"/>
          </a:p>
        </p:txBody>
      </p:sp>
    </p:spTree>
    <p:extLst>
      <p:ext uri="{BB962C8B-B14F-4D97-AF65-F5344CB8AC3E}">
        <p14:creationId xmlns:p14="http://schemas.microsoft.com/office/powerpoint/2010/main" val="38365477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150A4E-9BF1-4BAD-84B0-B89A8DE868A6}" type="slidenum">
              <a:rPr lang="en-US" smtClean="0"/>
              <a:t>10</a:t>
            </a:fld>
            <a:endParaRPr lang="en-US"/>
          </a:p>
        </p:txBody>
      </p:sp>
    </p:spTree>
    <p:extLst>
      <p:ext uri="{BB962C8B-B14F-4D97-AF65-F5344CB8AC3E}">
        <p14:creationId xmlns:p14="http://schemas.microsoft.com/office/powerpoint/2010/main" val="16479193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150A4E-9BF1-4BAD-84B0-B89A8DE868A6}" type="slidenum">
              <a:rPr lang="en-US" smtClean="0"/>
              <a:t>11</a:t>
            </a:fld>
            <a:endParaRPr lang="en-US"/>
          </a:p>
        </p:txBody>
      </p:sp>
    </p:spTree>
    <p:extLst>
      <p:ext uri="{BB962C8B-B14F-4D97-AF65-F5344CB8AC3E}">
        <p14:creationId xmlns:p14="http://schemas.microsoft.com/office/powerpoint/2010/main" val="30759183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150A4E-9BF1-4BAD-84B0-B89A8DE868A6}" type="slidenum">
              <a:rPr lang="en-US" smtClean="0"/>
              <a:t>12</a:t>
            </a:fld>
            <a:endParaRPr lang="en-US"/>
          </a:p>
        </p:txBody>
      </p:sp>
    </p:spTree>
    <p:extLst>
      <p:ext uri="{BB962C8B-B14F-4D97-AF65-F5344CB8AC3E}">
        <p14:creationId xmlns:p14="http://schemas.microsoft.com/office/powerpoint/2010/main" val="41322201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03405"/>
            <a:ext cx="9448800" cy="1825096"/>
          </a:xfrm>
          <a:prstGeom prst="rect">
            <a:avLst/>
          </a:prstGeo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a:prstGeom prst="rect">
            <a:avLst/>
          </a:prstGeo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a:prstGeom prst="rect">
            <a:avLst/>
          </a:prstGeom>
        </p:spPr>
        <p:txBody>
          <a:bodyPr/>
          <a:lstStyle/>
          <a:p>
            <a:fld id="{8D09C3F4-52B8-4334-B4BD-1798F76EF53A}" type="datetimeFigureOut">
              <a:rPr lang="en-US" smtClean="0"/>
              <a:pPr/>
              <a:t>12/6/2017</a:t>
            </a:fld>
            <a:endParaRPr lang="en-US"/>
          </a:p>
        </p:txBody>
      </p:sp>
      <p:sp>
        <p:nvSpPr>
          <p:cNvPr id="5" name="Footer Placeholder 4"/>
          <p:cNvSpPr>
            <a:spLocks noGrp="1"/>
          </p:cNvSpPr>
          <p:nvPr>
            <p:ph type="ftr" sz="quarter" idx="11"/>
          </p:nvPr>
        </p:nvSpPr>
        <p:spPr>
          <a:xfrm>
            <a:off x="1371600" y="4323845"/>
            <a:ext cx="6400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a:prstGeom prst="rect">
            <a:avLst/>
          </a:prstGeom>
        </p:spPr>
        <p:txBody>
          <a:bodyPr/>
          <a:lstStyle/>
          <a:p>
            <a:fld id="{88B8F225-409F-4EC5-AFE7-6700A3118371}" type="slidenum">
              <a:rPr lang="en-US" smtClean="0"/>
              <a:pPr/>
              <a:t>‹#›</a:t>
            </a:fld>
            <a:endParaRPr lang="en-US"/>
          </a:p>
        </p:txBody>
      </p:sp>
    </p:spTree>
    <p:extLst>
      <p:ext uri="{BB962C8B-B14F-4D97-AF65-F5344CB8AC3E}">
        <p14:creationId xmlns:p14="http://schemas.microsoft.com/office/powerpoint/2010/main" val="33714062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a:prstGeom prst="rect">
            <a:avLst/>
          </a:prstGeo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5"/>
            <a:ext cx="10820400" cy="701969"/>
          </a:xfrm>
          <a:prstGeom prst="rect">
            <a:avLst/>
          </a:prstGeo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595360" y="6356350"/>
            <a:ext cx="2910840" cy="365125"/>
          </a:xfrm>
          <a:prstGeom prst="rect">
            <a:avLst/>
          </a:prstGeom>
        </p:spPr>
        <p:txBody>
          <a:bodyPr/>
          <a:lstStyle/>
          <a:p>
            <a:fld id="{48A87A34-81AB-432B-8DAE-1953F412C126}" type="datetimeFigureOut">
              <a:rPr lang="en-US" dirty="0"/>
              <a:t>12/6/2017</a:t>
            </a:fld>
            <a:endParaRPr lang="en-US" dirty="0"/>
          </a:p>
        </p:txBody>
      </p:sp>
      <p:sp>
        <p:nvSpPr>
          <p:cNvPr id="6" name="Footer Placeholder 5"/>
          <p:cNvSpPr>
            <a:spLocks noGrp="1"/>
          </p:cNvSpPr>
          <p:nvPr>
            <p:ph type="ftr" sz="quarter" idx="11"/>
          </p:nvPr>
        </p:nvSpPr>
        <p:spPr>
          <a:xfrm>
            <a:off x="685800" y="6355845"/>
            <a:ext cx="77724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763000" y="381000"/>
            <a:ext cx="2743200" cy="365125"/>
          </a:xfrm>
          <a:prstGeom prst="rect">
            <a:avLst/>
          </a:prstGeom>
        </p:spPr>
        <p:txBody>
          <a:bodyPr/>
          <a:lstStyle/>
          <a:p>
            <a:fld id="{88B8F225-409F-4EC5-AFE7-6700A3118371}" type="slidenum">
              <a:rPr lang="en-US" smtClean="0"/>
              <a:pPr/>
              <a:t>‹#›</a:t>
            </a:fld>
            <a:endParaRPr lang="en-US"/>
          </a:p>
        </p:txBody>
      </p:sp>
    </p:spTree>
    <p:extLst>
      <p:ext uri="{BB962C8B-B14F-4D97-AF65-F5344CB8AC3E}">
        <p14:creationId xmlns:p14="http://schemas.microsoft.com/office/powerpoint/2010/main" val="3099668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753532"/>
            <a:ext cx="10820400" cy="2802467"/>
          </a:xfrm>
          <a:prstGeom prst="rect">
            <a:avLst/>
          </a:prstGeo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a:prstGeom prst="rect">
            <a:avLst/>
          </a:prstGeo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a:prstGeom prst="rect">
            <a:avLst/>
          </a:prstGeom>
        </p:spPr>
        <p:txBody>
          <a:bodyPr/>
          <a:lstStyle>
            <a:lvl1pPr algn="r">
              <a:defRPr/>
            </a:lvl1pPr>
          </a:lstStyle>
          <a:p>
            <a:fld id="{8D09C3F4-52B8-4334-B4BD-1798F76EF53A}" type="datetimeFigureOut">
              <a:rPr lang="en-US" smtClean="0"/>
              <a:pPr/>
              <a:t>12/6/2017</a:t>
            </a:fld>
            <a:endParaRPr lang="en-US" dirty="0"/>
          </a:p>
        </p:txBody>
      </p:sp>
      <p:sp>
        <p:nvSpPr>
          <p:cNvPr id="6" name="Footer Placeholder 5"/>
          <p:cNvSpPr>
            <a:spLocks noGrp="1"/>
          </p:cNvSpPr>
          <p:nvPr>
            <p:ph type="ftr" sz="quarter" idx="11"/>
          </p:nvPr>
        </p:nvSpPr>
        <p:spPr>
          <a:xfrm>
            <a:off x="685800" y="379941"/>
            <a:ext cx="6991492"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a:prstGeom prst="rect">
            <a:avLst/>
          </a:prstGeom>
        </p:spPr>
        <p:txBody>
          <a:bodyPr/>
          <a:lstStyle/>
          <a:p>
            <a:fld id="{88B8F225-409F-4EC5-AFE7-6700A3118371}" type="slidenum">
              <a:rPr lang="en-US" smtClean="0"/>
              <a:pPr/>
              <a:t>‹#›</a:t>
            </a:fld>
            <a:endParaRPr lang="en-US"/>
          </a:p>
        </p:txBody>
      </p:sp>
    </p:spTree>
    <p:extLst>
      <p:ext uri="{BB962C8B-B14F-4D97-AF65-F5344CB8AC3E}">
        <p14:creationId xmlns:p14="http://schemas.microsoft.com/office/powerpoint/2010/main" val="22974701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24467" y="753533"/>
            <a:ext cx="10151533" cy="2604495"/>
          </a:xfrm>
          <a:prstGeom prst="rect">
            <a:avLst/>
          </a:prstGeo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a:prstGeom prst="rect">
            <a:avLst/>
          </a:prstGeo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024467" y="3959862"/>
            <a:ext cx="10151533" cy="679871"/>
          </a:xfrm>
          <a:prstGeom prst="rect">
            <a:avLst/>
          </a:prstGeo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a:prstGeom prst="rect">
            <a:avLst/>
          </a:prstGeom>
        </p:spPr>
        <p:txBody>
          <a:bodyPr/>
          <a:lstStyle>
            <a:lvl1pPr algn="r">
              <a:defRPr/>
            </a:lvl1pPr>
          </a:lstStyle>
          <a:p>
            <a:fld id="{8D09C3F4-52B8-4334-B4BD-1798F76EF53A}" type="datetimeFigureOut">
              <a:rPr lang="en-US" smtClean="0"/>
              <a:pPr/>
              <a:t>12/6/2017</a:t>
            </a:fld>
            <a:endParaRPr lang="en-US" dirty="0"/>
          </a:p>
        </p:txBody>
      </p:sp>
      <p:sp>
        <p:nvSpPr>
          <p:cNvPr id="6" name="Footer Placeholder 5"/>
          <p:cNvSpPr>
            <a:spLocks noGrp="1"/>
          </p:cNvSpPr>
          <p:nvPr>
            <p:ph type="ftr" sz="quarter" idx="11"/>
          </p:nvPr>
        </p:nvSpPr>
        <p:spPr>
          <a:xfrm>
            <a:off x="685800" y="379941"/>
            <a:ext cx="6991492"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a:prstGeom prst="rect">
            <a:avLst/>
          </a:prstGeom>
        </p:spPr>
        <p:txBody>
          <a:bodyPr/>
          <a:lstStyle/>
          <a:p>
            <a:fld id="{88B8F225-409F-4EC5-AFE7-6700A3118371}" type="slidenum">
              <a:rPr lang="en-US" smtClean="0"/>
              <a:pPr/>
              <a:t>‹#›</a:t>
            </a:fld>
            <a:endParaRPr lang="en-U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1862289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024495" y="1124701"/>
            <a:ext cx="10146186" cy="2511835"/>
          </a:xfrm>
          <a:prstGeom prst="rect">
            <a:avLst/>
          </a:prstGeo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a:prstGeom prst="rect">
            <a:avLst/>
          </a:prstGeo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78883"/>
            <a:ext cx="2910840" cy="365125"/>
          </a:xfrm>
          <a:prstGeom prst="rect">
            <a:avLst/>
          </a:prstGeom>
        </p:spPr>
        <p:txBody>
          <a:bodyPr/>
          <a:lstStyle>
            <a:lvl1pPr algn="r">
              <a:defRPr/>
            </a:lvl1pPr>
          </a:lstStyle>
          <a:p>
            <a:fld id="{8D09C3F4-52B8-4334-B4BD-1798F76EF53A}" type="datetimeFigureOut">
              <a:rPr lang="en-US" smtClean="0"/>
              <a:pPr/>
              <a:t>12/6/2017</a:t>
            </a:fld>
            <a:endParaRPr lang="en-US" dirty="0"/>
          </a:p>
        </p:txBody>
      </p:sp>
      <p:sp>
        <p:nvSpPr>
          <p:cNvPr id="6" name="Footer Placeholder 5"/>
          <p:cNvSpPr>
            <a:spLocks noGrp="1"/>
          </p:cNvSpPr>
          <p:nvPr>
            <p:ph type="ftr" sz="quarter" idx="11"/>
          </p:nvPr>
        </p:nvSpPr>
        <p:spPr>
          <a:xfrm>
            <a:off x="685800" y="378883"/>
            <a:ext cx="6991492"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a:prstGeom prst="rect">
            <a:avLst/>
          </a:prstGeom>
        </p:spPr>
        <p:txBody>
          <a:bodyPr/>
          <a:lstStyle/>
          <a:p>
            <a:fld id="{88B8F225-409F-4EC5-AFE7-6700A3118371}" type="slidenum">
              <a:rPr lang="en-US" smtClean="0"/>
              <a:pPr/>
              <a:t>‹#›</a:t>
            </a:fld>
            <a:endParaRPr lang="en-US"/>
          </a:p>
        </p:txBody>
      </p:sp>
    </p:spTree>
    <p:extLst>
      <p:ext uri="{BB962C8B-B14F-4D97-AF65-F5344CB8AC3E}">
        <p14:creationId xmlns:p14="http://schemas.microsoft.com/office/powerpoint/2010/main" val="30051533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a:prstGeom prst="rect">
            <a:avLst/>
          </a:prstGeo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a:prstGeom prst="rect">
            <a:avLst/>
          </a:prstGeo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799" y="2904565"/>
            <a:ext cx="3456432" cy="3314132"/>
          </a:xfrm>
          <a:prstGeom prst="rect">
            <a:avLst/>
          </a:prstGeo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368800" y="2201333"/>
            <a:ext cx="3456432" cy="626534"/>
          </a:xfrm>
          <a:prstGeom prst="rect">
            <a:avLst/>
          </a:prstGeo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366858" y="2904067"/>
            <a:ext cx="3456432" cy="3314618"/>
          </a:xfrm>
          <a:prstGeom prst="rect">
            <a:avLst/>
          </a:prstGeo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8051800" y="2192866"/>
            <a:ext cx="3456432" cy="626534"/>
          </a:xfrm>
          <a:prstGeom prst="rect">
            <a:avLst/>
          </a:prstGeo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8051801" y="2904565"/>
            <a:ext cx="3456432" cy="3314132"/>
          </a:xfrm>
          <a:prstGeom prst="rect">
            <a:avLst/>
          </a:prstGeo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a:xfrm>
            <a:off x="8595360" y="6356350"/>
            <a:ext cx="2910840" cy="365125"/>
          </a:xfrm>
          <a:prstGeom prst="rect">
            <a:avLst/>
          </a:prstGeom>
        </p:spPr>
        <p:txBody>
          <a:bodyPr/>
          <a:lstStyle/>
          <a:p>
            <a:fld id="{48A87A34-81AB-432B-8DAE-1953F412C126}" type="datetimeFigureOut">
              <a:rPr lang="en-US" dirty="0"/>
              <a:t>12/6/2017</a:t>
            </a:fld>
            <a:endParaRPr lang="en-US" dirty="0"/>
          </a:p>
        </p:txBody>
      </p:sp>
      <p:sp>
        <p:nvSpPr>
          <p:cNvPr id="4" name="Footer Placeholder 3"/>
          <p:cNvSpPr>
            <a:spLocks noGrp="1"/>
          </p:cNvSpPr>
          <p:nvPr>
            <p:ph type="ftr" sz="quarter" idx="11"/>
          </p:nvPr>
        </p:nvSpPr>
        <p:spPr>
          <a:xfrm>
            <a:off x="685800" y="6355845"/>
            <a:ext cx="77724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8763000" y="381000"/>
            <a:ext cx="2743200" cy="365125"/>
          </a:xfrm>
          <a:prstGeom prst="rect">
            <a:avLst/>
          </a:prstGeom>
        </p:spPr>
        <p:txBody>
          <a:bodyPr/>
          <a:lstStyle/>
          <a:p>
            <a:fld id="{88B8F225-409F-4EC5-AFE7-6700A3118371}" type="slidenum">
              <a:rPr lang="en-US" smtClean="0"/>
              <a:pPr/>
              <a:t>‹#›</a:t>
            </a:fld>
            <a:endParaRPr lang="en-US"/>
          </a:p>
        </p:txBody>
      </p:sp>
    </p:spTree>
    <p:extLst>
      <p:ext uri="{BB962C8B-B14F-4D97-AF65-F5344CB8AC3E}">
        <p14:creationId xmlns:p14="http://schemas.microsoft.com/office/powerpoint/2010/main" val="751312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a:prstGeom prst="rect">
            <a:avLst/>
          </a:prstGeo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a:prstGeom prst="rect">
            <a:avLst/>
          </a:prstGeo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8" y="4873764"/>
            <a:ext cx="3451582" cy="1344921"/>
          </a:xfrm>
          <a:prstGeom prst="rect">
            <a:avLst/>
          </a:prstGeo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374263" y="4191000"/>
            <a:ext cx="3448935" cy="682765"/>
          </a:xfrm>
          <a:prstGeom prst="rect">
            <a:avLst/>
          </a:prstGeo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a:prstGeom prst="rect">
            <a:avLst/>
          </a:prstGeo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8049731" y="4191000"/>
            <a:ext cx="3456469" cy="682765"/>
          </a:xfrm>
          <a:prstGeom prst="rect">
            <a:avLst/>
          </a:prstGeo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a:prstGeom prst="rect">
            <a:avLst/>
          </a:prstGeo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a:xfrm>
            <a:off x="8595360" y="6356350"/>
            <a:ext cx="2910840" cy="365125"/>
          </a:xfrm>
          <a:prstGeom prst="rect">
            <a:avLst/>
          </a:prstGeom>
        </p:spPr>
        <p:txBody>
          <a:bodyPr/>
          <a:lstStyle/>
          <a:p>
            <a:fld id="{48A87A34-81AB-432B-8DAE-1953F412C126}" type="datetimeFigureOut">
              <a:rPr lang="en-US" dirty="0"/>
              <a:t>12/6/2017</a:t>
            </a:fld>
            <a:endParaRPr lang="en-US" dirty="0"/>
          </a:p>
        </p:txBody>
      </p:sp>
      <p:sp>
        <p:nvSpPr>
          <p:cNvPr id="4" name="Footer Placeholder 3"/>
          <p:cNvSpPr>
            <a:spLocks noGrp="1"/>
          </p:cNvSpPr>
          <p:nvPr>
            <p:ph type="ftr" sz="quarter" idx="11"/>
          </p:nvPr>
        </p:nvSpPr>
        <p:spPr>
          <a:xfrm>
            <a:off x="685800" y="6355845"/>
            <a:ext cx="77724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8763000" y="381000"/>
            <a:ext cx="2743200" cy="365125"/>
          </a:xfrm>
          <a:prstGeom prst="rect">
            <a:avLst/>
          </a:prstGeom>
        </p:spPr>
        <p:txBody>
          <a:bodyPr/>
          <a:lstStyle/>
          <a:p>
            <a:fld id="{88B8F225-409F-4EC5-AFE7-6700A3118371}" type="slidenum">
              <a:rPr lang="en-US" smtClean="0"/>
              <a:pPr/>
              <a:t>‹#›</a:t>
            </a:fld>
            <a:endParaRPr lang="en-US"/>
          </a:p>
        </p:txBody>
      </p:sp>
    </p:spTree>
    <p:extLst>
      <p:ext uri="{BB962C8B-B14F-4D97-AF65-F5344CB8AC3E}">
        <p14:creationId xmlns:p14="http://schemas.microsoft.com/office/powerpoint/2010/main" val="12346169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895600" y="764373"/>
            <a:ext cx="8610600" cy="1293028"/>
          </a:xfrm>
          <a:prstGeom prst="rect">
            <a:avLst/>
          </a:prstGeo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595360" y="6356350"/>
            <a:ext cx="2910840" cy="365125"/>
          </a:xfrm>
          <a:prstGeom prst="rect">
            <a:avLst/>
          </a:prstGeom>
        </p:spPr>
        <p:txBody>
          <a:bodyPr/>
          <a:lstStyle/>
          <a:p>
            <a:fld id="{48A87A34-81AB-432B-8DAE-1953F412C126}" type="datetimeFigureOut">
              <a:rPr lang="en-US" dirty="0"/>
              <a:t>12/6/2017</a:t>
            </a:fld>
            <a:endParaRPr lang="en-US" dirty="0"/>
          </a:p>
        </p:txBody>
      </p:sp>
      <p:sp>
        <p:nvSpPr>
          <p:cNvPr id="5" name="Footer Placeholder 4"/>
          <p:cNvSpPr>
            <a:spLocks noGrp="1"/>
          </p:cNvSpPr>
          <p:nvPr>
            <p:ph type="ftr" sz="quarter" idx="11"/>
          </p:nvPr>
        </p:nvSpPr>
        <p:spPr>
          <a:xfrm>
            <a:off x="685800" y="6355845"/>
            <a:ext cx="77724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763000" y="381000"/>
            <a:ext cx="2743200" cy="365125"/>
          </a:xfrm>
          <a:prstGeom prst="rect">
            <a:avLst/>
          </a:prstGeom>
        </p:spPr>
        <p:txBody>
          <a:bodyPr/>
          <a:lstStyle/>
          <a:p>
            <a:fld id="{88B8F225-409F-4EC5-AFE7-6700A3118371}" type="slidenum">
              <a:rPr lang="en-US" smtClean="0"/>
              <a:pPr/>
              <a:t>‹#›</a:t>
            </a:fld>
            <a:endParaRPr lang="en-US"/>
          </a:p>
        </p:txBody>
      </p:sp>
    </p:spTree>
    <p:extLst>
      <p:ext uri="{BB962C8B-B14F-4D97-AF65-F5344CB8AC3E}">
        <p14:creationId xmlns:p14="http://schemas.microsoft.com/office/powerpoint/2010/main" val="42898445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48800" y="745066"/>
            <a:ext cx="2057400" cy="3903133"/>
          </a:xfrm>
          <a:prstGeom prst="rect">
            <a:avLst/>
          </a:prstGeo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a:prstGeom prst="rect">
            <a:avLst/>
          </a:prstGeom>
        </p:spPr>
        <p:txBody>
          <a:bodyPr/>
          <a:lstStyle>
            <a:lvl1pPr algn="r">
              <a:defRPr/>
            </a:lvl1pPr>
          </a:lstStyle>
          <a:p>
            <a:fld id="{8D09C3F4-52B8-4334-B4BD-1798F76EF53A}" type="datetimeFigureOut">
              <a:rPr lang="en-US" smtClean="0"/>
              <a:pPr/>
              <a:t>12/6/2017</a:t>
            </a:fld>
            <a:endParaRPr lang="en-US"/>
          </a:p>
        </p:txBody>
      </p:sp>
      <p:sp>
        <p:nvSpPr>
          <p:cNvPr id="5" name="Footer Placeholder 4"/>
          <p:cNvSpPr>
            <a:spLocks noGrp="1"/>
          </p:cNvSpPr>
          <p:nvPr>
            <p:ph type="ftr" sz="quarter" idx="11"/>
          </p:nvPr>
        </p:nvSpPr>
        <p:spPr>
          <a:xfrm>
            <a:off x="685800" y="381000"/>
            <a:ext cx="6991492"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a:prstGeom prst="rect">
            <a:avLst/>
          </a:prstGeom>
        </p:spPr>
        <p:txBody>
          <a:bodyPr/>
          <a:lstStyle/>
          <a:p>
            <a:fld id="{88B8F225-409F-4EC5-AFE7-6700A3118371}" type="slidenum">
              <a:rPr lang="en-US" smtClean="0"/>
              <a:pPr/>
              <a:t>‹#›</a:t>
            </a:fld>
            <a:endParaRPr lang="en-US"/>
          </a:p>
        </p:txBody>
      </p:sp>
    </p:spTree>
    <p:extLst>
      <p:ext uri="{BB962C8B-B14F-4D97-AF65-F5344CB8AC3E}">
        <p14:creationId xmlns:p14="http://schemas.microsoft.com/office/powerpoint/2010/main" val="12827889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95600" y="764373"/>
            <a:ext cx="8610600" cy="1293028"/>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idx="1"/>
          </p:nvPr>
        </p:nvSpPr>
        <p:spPr>
          <a:xfrm>
            <a:off x="685800" y="2194560"/>
            <a:ext cx="10820400" cy="40241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595360" y="6356350"/>
            <a:ext cx="2910840" cy="365125"/>
          </a:xfrm>
          <a:prstGeom prst="rect">
            <a:avLst/>
          </a:prstGeom>
        </p:spPr>
        <p:txBody>
          <a:bodyPr/>
          <a:lstStyle/>
          <a:p>
            <a:fld id="{48A87A34-81AB-432B-8DAE-1953F412C126}" type="datetimeFigureOut">
              <a:rPr lang="en-US" dirty="0"/>
              <a:t>12/6/2017</a:t>
            </a:fld>
            <a:endParaRPr lang="en-US" dirty="0"/>
          </a:p>
        </p:txBody>
      </p:sp>
      <p:sp>
        <p:nvSpPr>
          <p:cNvPr id="5" name="Footer Placeholder 4"/>
          <p:cNvSpPr>
            <a:spLocks noGrp="1"/>
          </p:cNvSpPr>
          <p:nvPr>
            <p:ph type="ftr" sz="quarter" idx="11"/>
          </p:nvPr>
        </p:nvSpPr>
        <p:spPr>
          <a:xfrm>
            <a:off x="685800" y="6355845"/>
            <a:ext cx="77724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763000" y="381000"/>
            <a:ext cx="2743200" cy="365125"/>
          </a:xfrm>
          <a:prstGeom prst="rect">
            <a:avLst/>
          </a:prstGeom>
        </p:spPr>
        <p:txBody>
          <a:bodyPr/>
          <a:lstStyle/>
          <a:p>
            <a:fld id="{88B8F225-409F-4EC5-AFE7-6700A3118371}" type="slidenum">
              <a:rPr lang="en-US" smtClean="0"/>
              <a:pPr/>
              <a:t>‹#›</a:t>
            </a:fld>
            <a:endParaRPr lang="en-US"/>
          </a:p>
        </p:txBody>
      </p:sp>
    </p:spTree>
    <p:extLst>
      <p:ext uri="{BB962C8B-B14F-4D97-AF65-F5344CB8AC3E}">
        <p14:creationId xmlns:p14="http://schemas.microsoft.com/office/powerpoint/2010/main" val="31546368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753533"/>
            <a:ext cx="10820399" cy="2801935"/>
          </a:xfrm>
          <a:prstGeom prst="rect">
            <a:avLst/>
          </a:prstGeo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a:prstGeom prst="rect">
            <a:avLst/>
          </a:prstGeo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814452" y="381000"/>
            <a:ext cx="2910840" cy="365125"/>
          </a:xfrm>
          <a:prstGeom prst="rect">
            <a:avLst/>
          </a:prstGeom>
        </p:spPr>
        <p:txBody>
          <a:bodyPr/>
          <a:lstStyle>
            <a:lvl1pPr algn="r">
              <a:defRPr/>
            </a:lvl1pPr>
          </a:lstStyle>
          <a:p>
            <a:fld id="{8D09C3F4-52B8-4334-B4BD-1798F76EF53A}" type="datetimeFigureOut">
              <a:rPr lang="en-US" smtClean="0"/>
              <a:pPr/>
              <a:t>12/6/2017</a:t>
            </a:fld>
            <a:endParaRPr lang="en-US"/>
          </a:p>
        </p:txBody>
      </p:sp>
      <p:sp>
        <p:nvSpPr>
          <p:cNvPr id="5" name="Footer Placeholder 4"/>
          <p:cNvSpPr>
            <a:spLocks noGrp="1"/>
          </p:cNvSpPr>
          <p:nvPr>
            <p:ph type="ftr" sz="quarter" idx="11"/>
          </p:nvPr>
        </p:nvSpPr>
        <p:spPr>
          <a:xfrm>
            <a:off x="685800" y="381001"/>
            <a:ext cx="6991492" cy="364065"/>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a:prstGeom prst="rect">
            <a:avLst/>
          </a:prstGeom>
        </p:spPr>
        <p:txBody>
          <a:bodyPr/>
          <a:lstStyle/>
          <a:p>
            <a:fld id="{88B8F225-409F-4EC5-AFE7-6700A3118371}" type="slidenum">
              <a:rPr lang="en-US" smtClean="0"/>
              <a:pPr/>
              <a:t>‹#›</a:t>
            </a:fld>
            <a:endParaRPr lang="en-US"/>
          </a:p>
        </p:txBody>
      </p:sp>
    </p:spTree>
    <p:extLst>
      <p:ext uri="{BB962C8B-B14F-4D97-AF65-F5344CB8AC3E}">
        <p14:creationId xmlns:p14="http://schemas.microsoft.com/office/powerpoint/2010/main" val="28285706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895600" y="764373"/>
            <a:ext cx="8610600" cy="1293028"/>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8595360" y="6356350"/>
            <a:ext cx="2910840" cy="365125"/>
          </a:xfrm>
          <a:prstGeom prst="rect">
            <a:avLst/>
          </a:prstGeom>
        </p:spPr>
        <p:txBody>
          <a:bodyPr/>
          <a:lstStyle/>
          <a:p>
            <a:fld id="{48A87A34-81AB-432B-8DAE-1953F412C126}" type="datetimeFigureOut">
              <a:rPr lang="en-US" dirty="0"/>
              <a:t>12/6/2017</a:t>
            </a:fld>
            <a:endParaRPr lang="en-US" dirty="0"/>
          </a:p>
        </p:txBody>
      </p:sp>
      <p:sp>
        <p:nvSpPr>
          <p:cNvPr id="6" name="Footer Placeholder 5"/>
          <p:cNvSpPr>
            <a:spLocks noGrp="1"/>
          </p:cNvSpPr>
          <p:nvPr>
            <p:ph type="ftr" sz="quarter" idx="11"/>
          </p:nvPr>
        </p:nvSpPr>
        <p:spPr>
          <a:xfrm>
            <a:off x="685800" y="6355845"/>
            <a:ext cx="77724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763000" y="381000"/>
            <a:ext cx="2743200" cy="365125"/>
          </a:xfrm>
          <a:prstGeom prst="rect">
            <a:avLst/>
          </a:prstGeom>
        </p:spPr>
        <p:txBody>
          <a:bodyPr/>
          <a:lstStyle/>
          <a:p>
            <a:fld id="{88B8F225-409F-4EC5-AFE7-6700A3118371}" type="slidenum">
              <a:rPr lang="en-US" smtClean="0"/>
              <a:pPr/>
              <a:t>‹#›</a:t>
            </a:fld>
            <a:endParaRPr lang="en-US"/>
          </a:p>
        </p:txBody>
      </p:sp>
    </p:spTree>
    <p:extLst>
      <p:ext uri="{BB962C8B-B14F-4D97-AF65-F5344CB8AC3E}">
        <p14:creationId xmlns:p14="http://schemas.microsoft.com/office/powerpoint/2010/main" val="3287548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a:prstGeom prst="rect">
            <a:avLst/>
          </a:prstGeo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a:prstGeom prst="rect">
            <a:avLst/>
          </a:prstGeo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3132666"/>
            <a:ext cx="5311775" cy="3086019"/>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a:prstGeom prst="rect">
            <a:avLst/>
          </a:prstGeo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132666"/>
            <a:ext cx="5334000" cy="3086019"/>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8595360" y="6356350"/>
            <a:ext cx="2910840" cy="365125"/>
          </a:xfrm>
          <a:prstGeom prst="rect">
            <a:avLst/>
          </a:prstGeom>
        </p:spPr>
        <p:txBody>
          <a:bodyPr/>
          <a:lstStyle/>
          <a:p>
            <a:fld id="{48A87A34-81AB-432B-8DAE-1953F412C126}" type="datetimeFigureOut">
              <a:rPr lang="en-US" dirty="0"/>
              <a:t>12/6/2017</a:t>
            </a:fld>
            <a:endParaRPr lang="en-US" dirty="0"/>
          </a:p>
        </p:txBody>
      </p:sp>
      <p:sp>
        <p:nvSpPr>
          <p:cNvPr id="8" name="Footer Placeholder 7"/>
          <p:cNvSpPr>
            <a:spLocks noGrp="1"/>
          </p:cNvSpPr>
          <p:nvPr>
            <p:ph type="ftr" sz="quarter" idx="11"/>
          </p:nvPr>
        </p:nvSpPr>
        <p:spPr>
          <a:xfrm>
            <a:off x="685800" y="6355845"/>
            <a:ext cx="77724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8763000" y="381000"/>
            <a:ext cx="2743200" cy="365125"/>
          </a:xfrm>
          <a:prstGeom prst="rect">
            <a:avLst/>
          </a:prstGeom>
        </p:spPr>
        <p:txBody>
          <a:bodyPr/>
          <a:lstStyle/>
          <a:p>
            <a:fld id="{88B8F225-409F-4EC5-AFE7-6700A3118371}" type="slidenum">
              <a:rPr lang="en-US" smtClean="0"/>
              <a:pPr/>
              <a:t>‹#›</a:t>
            </a:fld>
            <a:endParaRPr lang="en-US"/>
          </a:p>
        </p:txBody>
      </p:sp>
    </p:spTree>
    <p:extLst>
      <p:ext uri="{BB962C8B-B14F-4D97-AF65-F5344CB8AC3E}">
        <p14:creationId xmlns:p14="http://schemas.microsoft.com/office/powerpoint/2010/main" val="2060901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895600" y="764373"/>
            <a:ext cx="8610600" cy="1293028"/>
          </a:xfrm>
          <a:prstGeom prst="rect">
            <a:avLst/>
          </a:prstGeom>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8595360" y="6356350"/>
            <a:ext cx="2910840" cy="365125"/>
          </a:xfrm>
          <a:prstGeom prst="rect">
            <a:avLst/>
          </a:prstGeom>
        </p:spPr>
        <p:txBody>
          <a:bodyPr/>
          <a:lstStyle/>
          <a:p>
            <a:fld id="{8D09C3F4-52B8-4334-B4BD-1798F76EF53A}" type="datetimeFigureOut">
              <a:rPr lang="en-US" smtClean="0"/>
              <a:pPr/>
              <a:t>12/6/2017</a:t>
            </a:fld>
            <a:endParaRPr lang="en-US"/>
          </a:p>
        </p:txBody>
      </p:sp>
      <p:sp>
        <p:nvSpPr>
          <p:cNvPr id="4" name="Footer Placeholder 3"/>
          <p:cNvSpPr>
            <a:spLocks noGrp="1"/>
          </p:cNvSpPr>
          <p:nvPr>
            <p:ph type="ftr" sz="quarter" idx="11"/>
          </p:nvPr>
        </p:nvSpPr>
        <p:spPr>
          <a:xfrm>
            <a:off x="685800" y="6355845"/>
            <a:ext cx="77724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8763000" y="381000"/>
            <a:ext cx="2743200" cy="365125"/>
          </a:xfrm>
          <a:prstGeom prst="rect">
            <a:avLst/>
          </a:prstGeom>
        </p:spPr>
        <p:txBody>
          <a:bodyPr/>
          <a:lstStyle/>
          <a:p>
            <a:fld id="{88B8F225-409F-4EC5-AFE7-6700A3118371}" type="slidenum">
              <a:rPr lang="en-US" smtClean="0"/>
              <a:pPr/>
              <a:t>‹#›</a:t>
            </a:fld>
            <a:endParaRPr lang="en-US"/>
          </a:p>
        </p:txBody>
      </p:sp>
    </p:spTree>
    <p:extLst>
      <p:ext uri="{BB962C8B-B14F-4D97-AF65-F5344CB8AC3E}">
        <p14:creationId xmlns:p14="http://schemas.microsoft.com/office/powerpoint/2010/main" val="2023863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595360" y="6356350"/>
            <a:ext cx="2910840" cy="365125"/>
          </a:xfrm>
          <a:prstGeom prst="rect">
            <a:avLst/>
          </a:prstGeom>
        </p:spPr>
        <p:txBody>
          <a:bodyPr/>
          <a:lstStyle/>
          <a:p>
            <a:fld id="{48A87A34-81AB-432B-8DAE-1953F412C126}" type="datetimeFigureOut">
              <a:rPr lang="en-US" dirty="0"/>
              <a:t>12/6/2017</a:t>
            </a:fld>
            <a:endParaRPr lang="en-US" dirty="0"/>
          </a:p>
        </p:txBody>
      </p:sp>
      <p:sp>
        <p:nvSpPr>
          <p:cNvPr id="3" name="Footer Placeholder 2"/>
          <p:cNvSpPr>
            <a:spLocks noGrp="1"/>
          </p:cNvSpPr>
          <p:nvPr>
            <p:ph type="ftr" sz="quarter" idx="11"/>
          </p:nvPr>
        </p:nvSpPr>
        <p:spPr>
          <a:xfrm>
            <a:off x="685800" y="6355845"/>
            <a:ext cx="77724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8763000" y="381000"/>
            <a:ext cx="2743200" cy="365125"/>
          </a:xfrm>
          <a:prstGeom prst="rect">
            <a:avLst/>
          </a:prstGeom>
        </p:spPr>
        <p:txBody>
          <a:bodyPr/>
          <a:lstStyle/>
          <a:p>
            <a:fld id="{88B8F225-409F-4EC5-AFE7-6700A3118371}" type="slidenum">
              <a:rPr lang="en-US" smtClean="0"/>
              <a:pPr/>
              <a:t>‹#›</a:t>
            </a:fld>
            <a:endParaRPr lang="en-US"/>
          </a:p>
        </p:txBody>
      </p:sp>
    </p:spTree>
    <p:extLst>
      <p:ext uri="{BB962C8B-B14F-4D97-AF65-F5344CB8AC3E}">
        <p14:creationId xmlns:p14="http://schemas.microsoft.com/office/powerpoint/2010/main" val="41878145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a:prstGeom prst="rect">
            <a:avLst/>
          </a:prstGeo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a:prstGeom prst="rect">
            <a:avLst/>
          </a:prstGeo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595360" y="6356350"/>
            <a:ext cx="2910840" cy="365125"/>
          </a:xfrm>
          <a:prstGeom prst="rect">
            <a:avLst/>
          </a:prstGeom>
        </p:spPr>
        <p:txBody>
          <a:bodyPr/>
          <a:lstStyle/>
          <a:p>
            <a:fld id="{48A87A34-81AB-432B-8DAE-1953F412C126}" type="datetimeFigureOut">
              <a:rPr lang="en-US" dirty="0"/>
              <a:t>12/6/2017</a:t>
            </a:fld>
            <a:endParaRPr lang="en-US" dirty="0"/>
          </a:p>
        </p:txBody>
      </p:sp>
      <p:sp>
        <p:nvSpPr>
          <p:cNvPr id="6" name="Footer Placeholder 5"/>
          <p:cNvSpPr>
            <a:spLocks noGrp="1"/>
          </p:cNvSpPr>
          <p:nvPr>
            <p:ph type="ftr" sz="quarter" idx="11"/>
          </p:nvPr>
        </p:nvSpPr>
        <p:spPr>
          <a:xfrm>
            <a:off x="685800" y="6355845"/>
            <a:ext cx="77724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763000" y="381000"/>
            <a:ext cx="2743200" cy="365125"/>
          </a:xfrm>
          <a:prstGeom prst="rect">
            <a:avLst/>
          </a:prstGeom>
        </p:spPr>
        <p:txBody>
          <a:bodyPr/>
          <a:lstStyle/>
          <a:p>
            <a:fld id="{88B8F225-409F-4EC5-AFE7-6700A3118371}" type="slidenum">
              <a:rPr lang="en-US" smtClean="0"/>
              <a:pPr/>
              <a:t>‹#›</a:t>
            </a:fld>
            <a:endParaRPr lang="en-US"/>
          </a:p>
        </p:txBody>
      </p:sp>
    </p:spTree>
    <p:extLst>
      <p:ext uri="{BB962C8B-B14F-4D97-AF65-F5344CB8AC3E}">
        <p14:creationId xmlns:p14="http://schemas.microsoft.com/office/powerpoint/2010/main" val="7003708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a:prstGeom prst="rect">
            <a:avLst/>
          </a:prstGeo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199"/>
            <a:ext cx="6873240" cy="309448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595360" y="6356350"/>
            <a:ext cx="2910840" cy="365125"/>
          </a:xfrm>
          <a:prstGeom prst="rect">
            <a:avLst/>
          </a:prstGeom>
        </p:spPr>
        <p:txBody>
          <a:bodyPr/>
          <a:lstStyle/>
          <a:p>
            <a:fld id="{48A87A34-81AB-432B-8DAE-1953F412C126}" type="datetimeFigureOut">
              <a:rPr lang="en-US" dirty="0"/>
              <a:t>12/6/2017</a:t>
            </a:fld>
            <a:endParaRPr lang="en-US" dirty="0"/>
          </a:p>
        </p:txBody>
      </p:sp>
      <p:sp>
        <p:nvSpPr>
          <p:cNvPr id="6" name="Footer Placeholder 5"/>
          <p:cNvSpPr>
            <a:spLocks noGrp="1"/>
          </p:cNvSpPr>
          <p:nvPr>
            <p:ph type="ftr" sz="quarter" idx="11"/>
          </p:nvPr>
        </p:nvSpPr>
        <p:spPr>
          <a:xfrm>
            <a:off x="685800" y="6355845"/>
            <a:ext cx="77724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763000" y="381000"/>
            <a:ext cx="2743200" cy="365125"/>
          </a:xfrm>
          <a:prstGeom prst="rect">
            <a:avLst/>
          </a:prstGeom>
        </p:spPr>
        <p:txBody>
          <a:bodyPr/>
          <a:lstStyle/>
          <a:p>
            <a:fld id="{88B8F225-409F-4EC5-AFE7-6700A3118371}" type="slidenum">
              <a:rPr lang="en-US" smtClean="0"/>
              <a:pPr/>
              <a:t>‹#›</a:t>
            </a:fld>
            <a:endParaRPr lang="en-US"/>
          </a:p>
        </p:txBody>
      </p:sp>
    </p:spTree>
    <p:extLst>
      <p:ext uri="{BB962C8B-B14F-4D97-AF65-F5344CB8AC3E}">
        <p14:creationId xmlns:p14="http://schemas.microsoft.com/office/powerpoint/2010/main" val="16836250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19" cstate="email">
            <a:extLst>
              <a:ext uri="{28A0092B-C50C-407E-A947-70E740481C1C}">
                <a14:useLocalDpi xmlns:a14="http://schemas.microsoft.com/office/drawing/2010/main" val="0"/>
              </a:ext>
            </a:extLst>
          </a:blip>
          <a:stretch>
            <a:fillRect/>
          </a:stretch>
        </p:blipFill>
        <p:spPr>
          <a:xfrm>
            <a:off x="203200" y="6046351"/>
            <a:ext cx="1320800" cy="619350"/>
          </a:xfrm>
          <a:prstGeom prst="rect">
            <a:avLst/>
          </a:prstGeom>
        </p:spPr>
      </p:pic>
      <p:sp>
        <p:nvSpPr>
          <p:cNvPr id="9" name="Rectangle 8"/>
          <p:cNvSpPr/>
          <p:nvPr userDrawn="1"/>
        </p:nvSpPr>
        <p:spPr>
          <a:xfrm>
            <a:off x="1585977" y="6208501"/>
            <a:ext cx="66294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r>
              <a:rPr lang="en-US" sz="1200" dirty="0" smtClean="0">
                <a:solidFill>
                  <a:schemeClr val="tx2">
                    <a:lumMod val="90000"/>
                  </a:schemeClr>
                </a:solidFill>
                <a:latin typeface="Calibri" panose="020F0502020204030204" pitchFamily="34" charset="0"/>
              </a:rPr>
              <a:t>RIT Center for Media, Arts, Games,</a:t>
            </a:r>
            <a:r>
              <a:rPr lang="en-US" sz="1200" baseline="0" dirty="0" smtClean="0">
                <a:solidFill>
                  <a:schemeClr val="tx2">
                    <a:lumMod val="90000"/>
                  </a:schemeClr>
                </a:solidFill>
                <a:latin typeface="Calibri" panose="020F0502020204030204" pitchFamily="34" charset="0"/>
              </a:rPr>
              <a:t> Interaction &amp; Creativity</a:t>
            </a:r>
          </a:p>
          <a:p>
            <a:pPr algn="l"/>
            <a:r>
              <a:rPr lang="en-US" sz="1200" baseline="0" dirty="0" smtClean="0">
                <a:solidFill>
                  <a:schemeClr val="tx2">
                    <a:lumMod val="90000"/>
                  </a:schemeClr>
                </a:solidFill>
                <a:latin typeface="Calibri" panose="020F0502020204030204" pitchFamily="34" charset="0"/>
              </a:rPr>
              <a:t>MAGIC.RIT.EDU | WWW.RIT.EDU</a:t>
            </a:r>
            <a:endParaRPr lang="en-US" sz="1200" dirty="0">
              <a:solidFill>
                <a:schemeClr val="tx2">
                  <a:lumMod val="90000"/>
                </a:schemeClr>
              </a:solidFill>
              <a:latin typeface="Calibri" panose="020F0502020204030204" pitchFamily="34" charset="0"/>
            </a:endParaRPr>
          </a:p>
        </p:txBody>
      </p:sp>
      <p:pic>
        <p:nvPicPr>
          <p:cNvPr id="10" name="Picture 9"/>
          <p:cNvPicPr>
            <a:picLocks noChangeAspect="1"/>
          </p:cNvPicPr>
          <p:nvPr userDrawn="1"/>
        </p:nvPicPr>
        <p:blipFill>
          <a:blip r:embed="rId20" cstate="email">
            <a:extLst>
              <a:ext uri="{28A0092B-C50C-407E-A947-70E740481C1C}">
                <a14:useLocalDpi xmlns:a14="http://schemas.microsoft.com/office/drawing/2010/main" val="0"/>
              </a:ext>
            </a:extLst>
          </a:blip>
          <a:stretch>
            <a:fillRect/>
          </a:stretch>
        </p:blipFill>
        <p:spPr>
          <a:xfrm>
            <a:off x="10210799" y="6046351"/>
            <a:ext cx="1660143" cy="619350"/>
          </a:xfrm>
          <a:prstGeom prst="rect">
            <a:avLst/>
          </a:prstGeom>
        </p:spPr>
      </p:pic>
    </p:spTree>
    <p:extLst>
      <p:ext uri="{BB962C8B-B14F-4D97-AF65-F5344CB8AC3E}">
        <p14:creationId xmlns:p14="http://schemas.microsoft.com/office/powerpoint/2010/main" val="1656667960"/>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jpg"/><Relationship Id="rId7"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9.jpe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38.jpeg"/><Relationship Id="rId17" Type="http://schemas.openxmlformats.org/officeDocument/2006/relationships/image" Target="../media/image43.jpeg"/><Relationship Id="rId2" Type="http://schemas.openxmlformats.org/officeDocument/2006/relationships/notesSlide" Target="../notesSlides/notesSlide12.xml"/><Relationship Id="rId16"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1.png"/><Relationship Id="rId15" Type="http://schemas.openxmlformats.org/officeDocument/2006/relationships/image" Target="../media/image41.png"/><Relationship Id="rId10" Type="http://schemas.openxmlformats.org/officeDocument/2006/relationships/image" Target="../media/image36.png"/><Relationship Id="rId4" Type="http://schemas.openxmlformats.org/officeDocument/2006/relationships/image" Target="../media/image30.jpeg"/><Relationship Id="rId9" Type="http://schemas.openxmlformats.org/officeDocument/2006/relationships/image" Target="../media/image35.png"/><Relationship Id="rId14" Type="http://schemas.openxmlformats.org/officeDocument/2006/relationships/image" Target="../media/image40.jpeg"/></Relationships>
</file>

<file path=ppt/slides/_rels/slide17.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7.jpeg"/><Relationship Id="rId5" Type="http://schemas.openxmlformats.org/officeDocument/2006/relationships/image" Target="../media/image46.png"/><Relationship Id="rId10" Type="http://schemas.openxmlformats.org/officeDocument/2006/relationships/image" Target="../media/image51.png"/><Relationship Id="rId4" Type="http://schemas.openxmlformats.org/officeDocument/2006/relationships/image" Target="../media/image45.jpeg"/><Relationship Id="rId9" Type="http://schemas.openxmlformats.org/officeDocument/2006/relationships/image" Target="../media/image50.png"/></Relationships>
</file>

<file path=ppt/slides/_rels/slide1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54.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58.jpg"/><Relationship Id="rId5" Type="http://schemas.openxmlformats.org/officeDocument/2006/relationships/image" Target="../media/image57.jpg"/><Relationship Id="rId4" Type="http://schemas.openxmlformats.org/officeDocument/2006/relationships/image" Target="../media/image56.jpg"/></Relationships>
</file>

<file path=ppt/slides/_rels/slide21.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74.png"/></Relationships>
</file>

<file path=ppt/slides/_rels/slide36.xml.rels><?xml version="1.0" encoding="UTF-8" standalone="yes"?>
<Relationships xmlns="http://schemas.openxmlformats.org/package/2006/relationships"><Relationship Id="rId8" Type="http://schemas.openxmlformats.org/officeDocument/2006/relationships/image" Target="../media/image80.jpeg"/><Relationship Id="rId3" Type="http://schemas.openxmlformats.org/officeDocument/2006/relationships/image" Target="../media/image75.gif"/><Relationship Id="rId7" Type="http://schemas.openxmlformats.org/officeDocument/2006/relationships/image" Target="../media/image79.png"/><Relationship Id="rId12" Type="http://schemas.openxmlformats.org/officeDocument/2006/relationships/image" Target="../media/image84.jpe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78.png"/><Relationship Id="rId11" Type="http://schemas.openxmlformats.org/officeDocument/2006/relationships/image" Target="../media/image83.png"/><Relationship Id="rId5" Type="http://schemas.openxmlformats.org/officeDocument/2006/relationships/image" Target="../media/image77.png"/><Relationship Id="rId10" Type="http://schemas.openxmlformats.org/officeDocument/2006/relationships/image" Target="../media/image82.jpeg"/><Relationship Id="rId4" Type="http://schemas.openxmlformats.org/officeDocument/2006/relationships/image" Target="../media/image76.png"/><Relationship Id="rId9" Type="http://schemas.openxmlformats.org/officeDocument/2006/relationships/image" Target="../media/image81.jpeg"/></Relationships>
</file>

<file path=ppt/slides/_rels/slide37.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87.jpeg"/></Relationships>
</file>

<file path=ppt/slides/_rels/slide39.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40.xml.rels><?xml version="1.0" encoding="UTF-8" standalone="yes"?>
<Relationships xmlns="http://schemas.openxmlformats.org/package/2006/relationships"><Relationship Id="rId2" Type="http://schemas.openxmlformats.org/officeDocument/2006/relationships/image" Target="../media/image89.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9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9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image" Target="../media/image96.jpeg"/><Relationship Id="rId1" Type="http://schemas.openxmlformats.org/officeDocument/2006/relationships/slideLayout" Target="../slideLayouts/slideLayout2.xml"/><Relationship Id="rId5" Type="http://schemas.openxmlformats.org/officeDocument/2006/relationships/image" Target="../media/image99.jpeg"/><Relationship Id="rId4" Type="http://schemas.openxmlformats.org/officeDocument/2006/relationships/image" Target="../media/image98.jpeg"/></Relationships>
</file>

<file path=ppt/slides/_rels/slide48.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2.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04.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05.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07.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0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2400"/>
            <a:ext cx="12192000" cy="6181343"/>
          </a:xfrm>
          <a:prstGeom prst="rect">
            <a:avLst/>
          </a:prstGeom>
        </p:spPr>
      </p:pic>
      <p:sp>
        <p:nvSpPr>
          <p:cNvPr id="5" name="Rectangle 4"/>
          <p:cNvSpPr/>
          <p:nvPr/>
        </p:nvSpPr>
        <p:spPr>
          <a:xfrm>
            <a:off x="0" y="6324600"/>
            <a:ext cx="12192000" cy="533400"/>
          </a:xfrm>
          <a:prstGeom prst="rect">
            <a:avLst/>
          </a:prstGeom>
          <a:solidFill>
            <a:srgbClr val="006C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246470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0" y="0"/>
            <a:ext cx="12192000" cy="5334000"/>
          </a:xfrm>
          <a:prstGeom prst="rect">
            <a:avLst/>
          </a:prstGeom>
        </p:spPr>
      </p:pic>
      <p:sp>
        <p:nvSpPr>
          <p:cNvPr id="9" name="Rectangle 8"/>
          <p:cNvSpPr/>
          <p:nvPr/>
        </p:nvSpPr>
        <p:spPr>
          <a:xfrm>
            <a:off x="0" y="0"/>
            <a:ext cx="12192000" cy="5334000"/>
          </a:xfrm>
          <a:prstGeom prst="rect">
            <a:avLst/>
          </a:prstGeom>
          <a:gradFill>
            <a:gsLst>
              <a:gs pos="0">
                <a:schemeClr val="bg1">
                  <a:alpha val="15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754984" y="3693481"/>
            <a:ext cx="3960016" cy="1788159"/>
          </a:xfrm>
          <a:prstGeom prst="rect">
            <a:avLst/>
          </a:prstGeom>
        </p:spPr>
      </p:pic>
      <p:pic>
        <p:nvPicPr>
          <p:cNvPr id="6" name="Picture 5"/>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324600" y="3657601"/>
            <a:ext cx="4191000" cy="2357439"/>
          </a:xfrm>
          <a:prstGeom prst="rect">
            <a:avLst/>
          </a:prstGeom>
        </p:spPr>
      </p:pic>
      <p:sp>
        <p:nvSpPr>
          <p:cNvPr id="7" name="Rectangle 6"/>
          <p:cNvSpPr/>
          <p:nvPr/>
        </p:nvSpPr>
        <p:spPr>
          <a:xfrm>
            <a:off x="6065519" y="3805239"/>
            <a:ext cx="45719" cy="1981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p:cNvSpPr>
            <a:spLocks noGrp="1"/>
          </p:cNvSpPr>
          <p:nvPr>
            <p:ph type="title"/>
          </p:nvPr>
        </p:nvSpPr>
        <p:spPr>
          <a:xfrm>
            <a:off x="4114800" y="1565667"/>
            <a:ext cx="5486400" cy="1293028"/>
          </a:xfrm>
        </p:spPr>
        <p:txBody>
          <a:bodyPr>
            <a:normAutofit/>
          </a:bodyPr>
          <a:lstStyle/>
          <a:p>
            <a:r>
              <a:rPr lang="en-US" dirty="0" smtClean="0"/>
              <a:t>   HOW IS MAGIC:</a:t>
            </a:r>
            <a:br>
              <a:rPr lang="en-US" dirty="0" smtClean="0"/>
            </a:br>
            <a:endParaRPr lang="en-US" sz="2000" dirty="0"/>
          </a:p>
        </p:txBody>
      </p:sp>
      <p:sp>
        <p:nvSpPr>
          <p:cNvPr id="11" name="Rectangle 10"/>
          <p:cNvSpPr/>
          <p:nvPr/>
        </p:nvSpPr>
        <p:spPr>
          <a:xfrm>
            <a:off x="6168850" y="2212181"/>
            <a:ext cx="3432350" cy="369332"/>
          </a:xfrm>
          <a:prstGeom prst="rect">
            <a:avLst/>
          </a:prstGeom>
        </p:spPr>
        <p:txBody>
          <a:bodyPr wrap="none">
            <a:spAutoFit/>
          </a:bodyPr>
          <a:lstStyle/>
          <a:p>
            <a:r>
              <a:rPr lang="en-US" dirty="0"/>
              <a:t>A VERY IMPORTANT DIVISION:</a:t>
            </a:r>
          </a:p>
        </p:txBody>
      </p:sp>
    </p:spTree>
    <p:extLst>
      <p:ext uri="{BB962C8B-B14F-4D97-AF65-F5344CB8AC3E}">
        <p14:creationId xmlns:p14="http://schemas.microsoft.com/office/powerpoint/2010/main" val="40371382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0" y="0"/>
            <a:ext cx="3429000" cy="4953000"/>
          </a:xfrm>
          <a:prstGeom prst="rect">
            <a:avLst/>
          </a:prstGeom>
        </p:spPr>
      </p:pic>
      <p:sp>
        <p:nvSpPr>
          <p:cNvPr id="2" name="Title 1"/>
          <p:cNvSpPr>
            <a:spLocks noGrp="1"/>
          </p:cNvSpPr>
          <p:nvPr>
            <p:ph type="title"/>
          </p:nvPr>
        </p:nvSpPr>
        <p:spPr>
          <a:xfrm>
            <a:off x="-30480" y="383372"/>
            <a:ext cx="7955280" cy="1293028"/>
          </a:xfrm>
        </p:spPr>
        <p:txBody>
          <a:bodyPr/>
          <a:lstStyle/>
          <a:p>
            <a:r>
              <a:rPr lang="en-US" dirty="0" smtClean="0"/>
              <a:t>HOW IS MAGIC:</a:t>
            </a:r>
            <a:endParaRPr lang="en-US" dirty="0"/>
          </a:p>
        </p:txBody>
      </p:sp>
      <p:sp>
        <p:nvSpPr>
          <p:cNvPr id="3" name="Content Placeholder 2"/>
          <p:cNvSpPr>
            <a:spLocks noGrp="1"/>
          </p:cNvSpPr>
          <p:nvPr>
            <p:ph idx="1"/>
          </p:nvPr>
        </p:nvSpPr>
        <p:spPr>
          <a:xfrm>
            <a:off x="3200400" y="1143000"/>
            <a:ext cx="8458200" cy="5143514"/>
          </a:xfrm>
        </p:spPr>
        <p:txBody>
          <a:bodyPr>
            <a:normAutofit/>
          </a:bodyPr>
          <a:lstStyle/>
          <a:p>
            <a:pPr marL="0" indent="0">
              <a:buNone/>
            </a:pPr>
            <a:r>
              <a:rPr lang="en-US" dirty="0"/>
              <a:t> </a:t>
            </a:r>
            <a:r>
              <a:rPr lang="en-US" dirty="0" smtClean="0"/>
              <a:t>        Several programs from a variety of funding sources:</a:t>
            </a:r>
          </a:p>
          <a:p>
            <a:pPr lvl="1"/>
            <a:r>
              <a:rPr lang="en-US" dirty="0" smtClean="0">
                <a:solidFill>
                  <a:srgbClr val="C00000"/>
                </a:solidFill>
              </a:rPr>
              <a:t>Co-UP (with Simone Center, i-Core NSF, RIT </a:t>
            </a:r>
            <a:r>
              <a:rPr lang="en-US" dirty="0" err="1" smtClean="0">
                <a:solidFill>
                  <a:srgbClr val="C00000"/>
                </a:solidFill>
              </a:rPr>
              <a:t>BoT</a:t>
            </a:r>
            <a:r>
              <a:rPr lang="en-US" dirty="0" smtClean="0">
                <a:solidFill>
                  <a:srgbClr val="C00000"/>
                </a:solidFill>
              </a:rPr>
              <a:t>, etc.)</a:t>
            </a:r>
          </a:p>
          <a:p>
            <a:pPr lvl="1"/>
            <a:r>
              <a:rPr lang="en-US" dirty="0" smtClean="0">
                <a:solidFill>
                  <a:srgbClr val="FF0000"/>
                </a:solidFill>
              </a:rPr>
              <a:t>Funded research &amp; development in digital media</a:t>
            </a:r>
          </a:p>
          <a:p>
            <a:pPr lvl="1"/>
            <a:r>
              <a:rPr lang="en-US" dirty="0" smtClean="0">
                <a:solidFill>
                  <a:schemeClr val="accent2"/>
                </a:solidFill>
              </a:rPr>
              <a:t>MAGIC academic projects (games, apps, others), and commercial projects (games, apps, others)</a:t>
            </a:r>
          </a:p>
          <a:p>
            <a:pPr lvl="1"/>
            <a:r>
              <a:rPr lang="en-US" dirty="0" smtClean="0">
                <a:solidFill>
                  <a:schemeClr val="accent3"/>
                </a:solidFill>
              </a:rPr>
              <a:t>Annual Speaker Series, hackathon series, cre8-a-thons</a:t>
            </a:r>
          </a:p>
          <a:p>
            <a:pPr lvl="1"/>
            <a:r>
              <a:rPr lang="en-US" dirty="0" smtClean="0">
                <a:solidFill>
                  <a:srgbClr val="92D050"/>
                </a:solidFill>
              </a:rPr>
              <a:t>Several “initiatives” that operate as mini-centers or labs inside MAGIC including FOSS, RC&amp;P, Frameless labs, LSC, etc.</a:t>
            </a:r>
          </a:p>
          <a:p>
            <a:pPr lvl="1"/>
            <a:r>
              <a:rPr lang="en-US" dirty="0" smtClean="0">
                <a:solidFill>
                  <a:srgbClr val="00B0F0"/>
                </a:solidFill>
              </a:rPr>
              <a:t>Large grant designation from ESD as a ‘NY Games Center” along with RPI and NYU + NYS Game Dev Challenge</a:t>
            </a:r>
          </a:p>
          <a:p>
            <a:pPr lvl="1"/>
            <a:r>
              <a:rPr lang="en-US" dirty="0" smtClean="0">
                <a:solidFill>
                  <a:srgbClr val="FF00FF"/>
                </a:solidFill>
              </a:rPr>
              <a:t>Commercial studio projects and client engagement</a:t>
            </a:r>
          </a:p>
          <a:p>
            <a:pPr lvl="1"/>
            <a:r>
              <a:rPr lang="en-US" dirty="0" smtClean="0">
                <a:solidFill>
                  <a:srgbClr val="9966FF"/>
                </a:solidFill>
              </a:rPr>
              <a:t>Publication of student work and entrepreneurial efforts</a:t>
            </a:r>
          </a:p>
          <a:p>
            <a:pPr lvl="1"/>
            <a:r>
              <a:rPr lang="en-US" dirty="0" smtClean="0">
                <a:solidFill>
                  <a:srgbClr val="FF99FF"/>
                </a:solidFill>
              </a:rPr>
              <a:t>NYS ESD Affiliated Public-Private partnership with MAGIC Spell Studios facility and associated economic development effort</a:t>
            </a:r>
          </a:p>
          <a:p>
            <a:pPr lvl="1"/>
            <a:endParaRPr lang="en-US" dirty="0"/>
          </a:p>
        </p:txBody>
      </p:sp>
      <p:cxnSp>
        <p:nvCxnSpPr>
          <p:cNvPr id="7" name="Straight Connector 6"/>
          <p:cNvCxnSpPr/>
          <p:nvPr/>
        </p:nvCxnSpPr>
        <p:spPr>
          <a:xfrm>
            <a:off x="3424112" y="0"/>
            <a:ext cx="4888" cy="50292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1" y="914400"/>
            <a:ext cx="3505199" cy="4114800"/>
          </a:xfrm>
          <a:prstGeom prst="rect">
            <a:avLst/>
          </a:prstGeom>
          <a:gradFill>
            <a:gsLst>
              <a:gs pos="0">
                <a:schemeClr val="bg1">
                  <a:alpha val="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86910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788" y="4736778"/>
            <a:ext cx="10515600" cy="1325563"/>
          </a:xfrm>
        </p:spPr>
        <p:txBody>
          <a:bodyPr/>
          <a:lstStyle/>
          <a:p>
            <a:r>
              <a:rPr lang="en-US" dirty="0" smtClean="0"/>
              <a:t>…The M is for Messy</a:t>
            </a:r>
            <a:endParaRPr lang="en-US" dirty="0"/>
          </a:p>
        </p:txBody>
      </p:sp>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251382" y="1939797"/>
            <a:ext cx="5764191" cy="2602841"/>
          </a:xfrm>
          <a:prstGeom prst="rect">
            <a:avLst/>
          </a:prstGeom>
        </p:spPr>
      </p:pic>
      <p:sp>
        <p:nvSpPr>
          <p:cNvPr id="5" name="Title 1"/>
          <p:cNvSpPr txBox="1">
            <a:spLocks/>
          </p:cNvSpPr>
          <p:nvPr/>
        </p:nvSpPr>
        <p:spPr>
          <a:xfrm>
            <a:off x="875677" y="762000"/>
            <a:ext cx="10515600" cy="1325563"/>
          </a:xfrm>
          <a:prstGeom prst="rect">
            <a:avLst/>
          </a:prstGeom>
        </p:spPr>
        <p:txBody>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l"/>
            <a:r>
              <a:rPr lang="en-US" dirty="0" smtClean="0"/>
              <a:t>PART I: WHAT DO WE DO?</a:t>
            </a:r>
            <a:endParaRPr lang="en-US" dirty="0"/>
          </a:p>
        </p:txBody>
      </p:sp>
    </p:spTree>
    <p:extLst>
      <p:ext uri="{BB962C8B-B14F-4D97-AF65-F5344CB8AC3E}">
        <p14:creationId xmlns:p14="http://schemas.microsoft.com/office/powerpoint/2010/main" val="25521819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1" y="-15025"/>
            <a:ext cx="3048000" cy="1706880"/>
          </a:xfrm>
          <a:prstGeom prst="rect">
            <a:avLst/>
          </a:prstGeom>
        </p:spPr>
      </p:pic>
      <p:pic>
        <p:nvPicPr>
          <p:cNvPr id="4" name="Picture 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0" y="0"/>
            <a:ext cx="9144000" cy="6854980"/>
          </a:xfrm>
          <a:prstGeom prst="rect">
            <a:avLst/>
          </a:prstGeom>
        </p:spPr>
      </p:pic>
      <p:pic>
        <p:nvPicPr>
          <p:cNvPr id="8" name="Picture 7"/>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9144000" y="4937311"/>
            <a:ext cx="3028950" cy="1927514"/>
          </a:xfrm>
          <a:prstGeom prst="rect">
            <a:avLst/>
          </a:prstGeom>
          <a:ln>
            <a:solidFill>
              <a:schemeClr val="tx1"/>
            </a:solidFill>
          </a:ln>
        </p:spPr>
      </p:pic>
      <p:pic>
        <p:nvPicPr>
          <p:cNvPr id="5" name="Picture 4"/>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9144001" y="1146715"/>
            <a:ext cx="3048000" cy="1133155"/>
          </a:xfrm>
          <a:prstGeom prst="rect">
            <a:avLst/>
          </a:prstGeom>
          <a:ln w="12700">
            <a:solidFill>
              <a:schemeClr val="tx1"/>
            </a:solidFill>
          </a:ln>
        </p:spPr>
      </p:pic>
      <p:pic>
        <p:nvPicPr>
          <p:cNvPr id="7" name="Picture 6"/>
          <p:cNvPicPr>
            <a:picLocks noChangeAspect="1"/>
          </p:cNvPicPr>
          <p:nvPr/>
        </p:nvPicPr>
        <p:blipFill rotWithShape="1">
          <a:blip r:embed="rId7" cstate="email">
            <a:extLst>
              <a:ext uri="{28A0092B-C50C-407E-A947-70E740481C1C}">
                <a14:useLocalDpi xmlns:a14="http://schemas.microsoft.com/office/drawing/2010/main" val="0"/>
              </a:ext>
            </a:extLst>
          </a:blip>
          <a:srcRect/>
          <a:stretch/>
        </p:blipFill>
        <p:spPr>
          <a:xfrm>
            <a:off x="9144000" y="3611860"/>
            <a:ext cx="3051503" cy="1722140"/>
          </a:xfrm>
          <a:prstGeom prst="rect">
            <a:avLst/>
          </a:prstGeom>
          <a:ln>
            <a:solidFill>
              <a:schemeClr val="tx1"/>
            </a:solidFill>
          </a:ln>
        </p:spPr>
      </p:pic>
      <p:pic>
        <p:nvPicPr>
          <p:cNvPr id="6" name="Content Placeholder 3"/>
          <p:cNvPicPr>
            <a:picLocks noChangeAspect="1"/>
          </p:cNvPicPr>
          <p:nvPr/>
        </p:nvPicPr>
        <p:blipFill rotWithShape="1">
          <a:blip r:embed="rId8" cstate="email">
            <a:extLst>
              <a:ext uri="{28A0092B-C50C-407E-A947-70E740481C1C}">
                <a14:useLocalDpi xmlns:a14="http://schemas.microsoft.com/office/drawing/2010/main" val="0"/>
              </a:ext>
            </a:extLst>
          </a:blip>
          <a:srcRect/>
          <a:stretch/>
        </p:blipFill>
        <p:spPr>
          <a:xfrm>
            <a:off x="9144000" y="2289715"/>
            <a:ext cx="3048000" cy="1325860"/>
          </a:xfrm>
          <a:prstGeom prst="rect">
            <a:avLst/>
          </a:prstGeom>
          <a:ln>
            <a:solidFill>
              <a:schemeClr val="tx1"/>
            </a:solidFill>
          </a:ln>
        </p:spPr>
      </p:pic>
    </p:spTree>
    <p:extLst>
      <p:ext uri="{BB962C8B-B14F-4D97-AF65-F5344CB8AC3E}">
        <p14:creationId xmlns:p14="http://schemas.microsoft.com/office/powerpoint/2010/main" val="1321504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4373"/>
            <a:ext cx="11125200" cy="1293028"/>
          </a:xfrm>
        </p:spPr>
        <p:txBody>
          <a:bodyPr/>
          <a:lstStyle/>
          <a:p>
            <a:r>
              <a:rPr lang="en-US" dirty="0" smtClean="0"/>
              <a:t>a bit MORE about Our WORK</a:t>
            </a:r>
            <a:endParaRPr lang="en-US" dirty="0"/>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0" y="1600200"/>
            <a:ext cx="12192000" cy="4191000"/>
          </a:xfrm>
          <a:prstGeom prst="rect">
            <a:avLst/>
          </a:prstGeom>
        </p:spPr>
      </p:pic>
      <p:cxnSp>
        <p:nvCxnSpPr>
          <p:cNvPr id="5" name="Straight Connector 4"/>
          <p:cNvCxnSpPr/>
          <p:nvPr/>
        </p:nvCxnSpPr>
        <p:spPr>
          <a:xfrm>
            <a:off x="0" y="5791200"/>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0" y="1600200"/>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40639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16933" y="0"/>
            <a:ext cx="12208934" cy="4495800"/>
          </a:xfrm>
          <a:prstGeom prst="rect">
            <a:avLst/>
          </a:prstGeom>
        </p:spPr>
      </p:pic>
      <p:sp>
        <p:nvSpPr>
          <p:cNvPr id="6" name="Rectangle 5"/>
          <p:cNvSpPr/>
          <p:nvPr/>
        </p:nvSpPr>
        <p:spPr>
          <a:xfrm>
            <a:off x="16933" y="791633"/>
            <a:ext cx="12175067" cy="3733800"/>
          </a:xfrm>
          <a:prstGeom prst="rect">
            <a:avLst/>
          </a:prstGeom>
          <a:gradFill flip="none" rotWithShape="1">
            <a:gsLst>
              <a:gs pos="0">
                <a:schemeClr val="bg1">
                  <a:alpha val="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 y="2209800"/>
            <a:ext cx="12192002" cy="1143000"/>
          </a:xfrm>
          <a:solidFill>
            <a:schemeClr val="bg1">
              <a:alpha val="55000"/>
            </a:schemeClr>
          </a:solidFill>
        </p:spPr>
        <p:txBody>
          <a:bodyPr>
            <a:normAutofit fontScale="90000"/>
          </a:bodyPr>
          <a:lstStyle/>
          <a:p>
            <a:pPr algn="l"/>
            <a:r>
              <a:rPr lang="en-US" dirty="0" smtClean="0"/>
              <a:t>	A Strange Game </a:t>
            </a:r>
            <a:br>
              <a:rPr lang="en-US" dirty="0" smtClean="0"/>
            </a:br>
            <a:r>
              <a:rPr lang="en-US" dirty="0" smtClean="0"/>
              <a:t>	for Strange Reasons</a:t>
            </a:r>
            <a:endParaRPr lang="en-US" dirty="0"/>
          </a:p>
        </p:txBody>
      </p:sp>
      <p:sp>
        <p:nvSpPr>
          <p:cNvPr id="3" name="Content Placeholder 2"/>
          <p:cNvSpPr>
            <a:spLocks noGrp="1"/>
          </p:cNvSpPr>
          <p:nvPr>
            <p:ph idx="1"/>
          </p:nvPr>
        </p:nvSpPr>
        <p:spPr>
          <a:xfrm>
            <a:off x="685800" y="3496732"/>
            <a:ext cx="11049000" cy="2523067"/>
          </a:xfrm>
        </p:spPr>
        <p:txBody>
          <a:bodyPr>
            <a:normAutofit/>
          </a:bodyPr>
          <a:lstStyle/>
          <a:p>
            <a:r>
              <a:rPr lang="en-US" dirty="0" smtClean="0"/>
              <a:t>This game taught us (the campus) about making things, production, and scale</a:t>
            </a:r>
          </a:p>
          <a:p>
            <a:r>
              <a:rPr lang="en-US" dirty="0" smtClean="0"/>
              <a:t>This game allowed us to explore using typical game forms for telling a unique story to a very targeted audience</a:t>
            </a:r>
          </a:p>
          <a:p>
            <a:r>
              <a:rPr lang="en-US" dirty="0" smtClean="0"/>
              <a:t>Finalist at GLS Education Arcade, accepted to </a:t>
            </a:r>
            <a:r>
              <a:rPr lang="en-US" dirty="0" err="1" smtClean="0"/>
              <a:t>DiGRA</a:t>
            </a:r>
            <a:r>
              <a:rPr lang="en-US" dirty="0" smtClean="0"/>
              <a:t> Blank Arcade, and </a:t>
            </a:r>
            <a:r>
              <a:rPr lang="en-US" dirty="0" err="1" smtClean="0"/>
              <a:t>IndieArcade</a:t>
            </a:r>
            <a:r>
              <a:rPr lang="en-US" dirty="0" smtClean="0"/>
              <a:t> at the Smithsonian American Museum of Art</a:t>
            </a:r>
          </a:p>
          <a:p>
            <a:r>
              <a:rPr lang="en-US" dirty="0" smtClean="0"/>
              <a:t>SPLATTERSHMUP.RIT.EDU – PLAY TODAY!  MAKE ART!</a:t>
            </a:r>
            <a:endParaRPr lang="en-US" dirty="0"/>
          </a:p>
        </p:txBody>
      </p:sp>
      <p:pic>
        <p:nvPicPr>
          <p:cNvPr id="7" name="Picture 6"/>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257800" y="609600"/>
            <a:ext cx="5465615" cy="2031951"/>
          </a:xfrm>
          <a:prstGeom prst="rect">
            <a:avLst/>
          </a:prstGeom>
          <a:ln w="12700">
            <a:solidFill>
              <a:schemeClr val="tx1"/>
            </a:solidFill>
          </a:ln>
        </p:spPr>
      </p:pic>
    </p:spTree>
    <p:extLst>
      <p:ext uri="{BB962C8B-B14F-4D97-AF65-F5344CB8AC3E}">
        <p14:creationId xmlns:p14="http://schemas.microsoft.com/office/powerpoint/2010/main" val="33976147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Freeform 27"/>
          <p:cNvSpPr/>
          <p:nvPr/>
        </p:nvSpPr>
        <p:spPr>
          <a:xfrm>
            <a:off x="-333375" y="-9525"/>
            <a:ext cx="4191000" cy="6229350"/>
          </a:xfrm>
          <a:custGeom>
            <a:avLst/>
            <a:gdLst>
              <a:gd name="connsiteX0" fmla="*/ 2286000 w 4191000"/>
              <a:gd name="connsiteY0" fmla="*/ 0 h 6229350"/>
              <a:gd name="connsiteX1" fmla="*/ 4191000 w 4191000"/>
              <a:gd name="connsiteY1" fmla="*/ 1704975 h 6229350"/>
              <a:gd name="connsiteX2" fmla="*/ 3157538 w 4191000"/>
              <a:gd name="connsiteY2" fmla="*/ 1966913 h 6229350"/>
              <a:gd name="connsiteX3" fmla="*/ 3119438 w 4191000"/>
              <a:gd name="connsiteY3" fmla="*/ 2976563 h 6229350"/>
              <a:gd name="connsiteX4" fmla="*/ 3181350 w 4191000"/>
              <a:gd name="connsiteY4" fmla="*/ 3309938 h 6229350"/>
              <a:gd name="connsiteX5" fmla="*/ 3514725 w 4191000"/>
              <a:gd name="connsiteY5" fmla="*/ 3333750 h 6229350"/>
              <a:gd name="connsiteX6" fmla="*/ 381000 w 4191000"/>
              <a:gd name="connsiteY6" fmla="*/ 5872163 h 6229350"/>
              <a:gd name="connsiteX7" fmla="*/ 381000 w 4191000"/>
              <a:gd name="connsiteY7" fmla="*/ 5872163 h 6229350"/>
              <a:gd name="connsiteX8" fmla="*/ 0 w 4191000"/>
              <a:gd name="connsiteY8" fmla="*/ 6229350 h 6229350"/>
              <a:gd name="connsiteX9" fmla="*/ 38100 w 4191000"/>
              <a:gd name="connsiteY9" fmla="*/ 14288 h 6229350"/>
              <a:gd name="connsiteX10" fmla="*/ 2286000 w 4191000"/>
              <a:gd name="connsiteY10" fmla="*/ 0 h 6229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91000" h="6229350">
                <a:moveTo>
                  <a:pt x="2286000" y="0"/>
                </a:moveTo>
                <a:lnTo>
                  <a:pt x="4191000" y="1704975"/>
                </a:lnTo>
                <a:lnTo>
                  <a:pt x="3157538" y="1966913"/>
                </a:lnTo>
                <a:lnTo>
                  <a:pt x="3119438" y="2976563"/>
                </a:lnTo>
                <a:lnTo>
                  <a:pt x="3181350" y="3309938"/>
                </a:lnTo>
                <a:lnTo>
                  <a:pt x="3514725" y="3333750"/>
                </a:lnTo>
                <a:lnTo>
                  <a:pt x="381000" y="5872163"/>
                </a:lnTo>
                <a:lnTo>
                  <a:pt x="381000" y="5872163"/>
                </a:lnTo>
                <a:lnTo>
                  <a:pt x="0" y="6229350"/>
                </a:lnTo>
                <a:lnTo>
                  <a:pt x="38100" y="14288"/>
                </a:lnTo>
                <a:lnTo>
                  <a:pt x="228600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p:cNvSpPr/>
          <p:nvPr/>
        </p:nvSpPr>
        <p:spPr>
          <a:xfrm rot="8336200">
            <a:off x="5925600" y="3216191"/>
            <a:ext cx="868643" cy="609519"/>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1676400"/>
            <a:ext cx="12192000" cy="167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343400" y="431169"/>
            <a:ext cx="6934200" cy="1293028"/>
          </a:xfrm>
          <a:solidFill>
            <a:schemeClr val="bg1">
              <a:alpha val="0"/>
            </a:schemeClr>
          </a:solidFill>
        </p:spPr>
        <p:txBody>
          <a:bodyPr/>
          <a:lstStyle/>
          <a:p>
            <a:r>
              <a:rPr lang="en-US" dirty="0" smtClean="0"/>
              <a:t>TOOLS, SOURCE &amp; COMPILE TARGETS</a:t>
            </a:r>
            <a:endParaRPr lang="en-US" dirty="0"/>
          </a:p>
        </p:txBody>
      </p:sp>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854053" y="1717225"/>
            <a:ext cx="2743200" cy="1609344"/>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9737279" y="2066926"/>
            <a:ext cx="1943100" cy="971550"/>
          </a:xfrm>
          <a:prstGeom prst="rect">
            <a:avLst/>
          </a:prstGeom>
        </p:spPr>
      </p:pic>
      <p:pic>
        <p:nvPicPr>
          <p:cNvPr id="6" name="Picture 5"/>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353373" y="2085717"/>
            <a:ext cx="821557" cy="934749"/>
          </a:xfrm>
          <a:prstGeom prst="rect">
            <a:avLst/>
          </a:prstGeom>
        </p:spPr>
      </p:pic>
      <p:sp>
        <p:nvSpPr>
          <p:cNvPr id="8" name="Rectangle 7"/>
          <p:cNvSpPr/>
          <p:nvPr/>
        </p:nvSpPr>
        <p:spPr>
          <a:xfrm>
            <a:off x="5601892" y="2218547"/>
            <a:ext cx="795680" cy="731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bg1"/>
                </a:solidFill>
              </a:rPr>
              <a:t>+</a:t>
            </a:r>
          </a:p>
        </p:txBody>
      </p:sp>
      <p:sp>
        <p:nvSpPr>
          <p:cNvPr id="9" name="Rectangle 8"/>
          <p:cNvSpPr/>
          <p:nvPr/>
        </p:nvSpPr>
        <p:spPr>
          <a:xfrm>
            <a:off x="7194547" y="2203101"/>
            <a:ext cx="795680" cy="731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bg1"/>
                </a:solidFill>
              </a:rPr>
              <a:t>+</a:t>
            </a:r>
          </a:p>
        </p:txBody>
      </p:sp>
      <p:pic>
        <p:nvPicPr>
          <p:cNvPr id="11" name="Picture 10"/>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7019601" y="4375904"/>
            <a:ext cx="1173257" cy="1173257"/>
          </a:xfrm>
          <a:prstGeom prst="rect">
            <a:avLst/>
          </a:prstGeom>
        </p:spPr>
      </p:pic>
      <p:pic>
        <p:nvPicPr>
          <p:cNvPr id="13" name="Picture 12"/>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10601033" y="4535933"/>
            <a:ext cx="1079347" cy="1079347"/>
          </a:xfrm>
          <a:prstGeom prst="rect">
            <a:avLst/>
          </a:prstGeom>
        </p:spPr>
      </p:pic>
      <p:pic>
        <p:nvPicPr>
          <p:cNvPr id="14" name="Picture 13"/>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9660786" y="4500531"/>
            <a:ext cx="762000" cy="762000"/>
          </a:xfrm>
          <a:prstGeom prst="rect">
            <a:avLst/>
          </a:prstGeom>
        </p:spPr>
      </p:pic>
      <p:pic>
        <p:nvPicPr>
          <p:cNvPr id="16" name="Picture 15"/>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5330336" y="3660165"/>
            <a:ext cx="756871" cy="756871"/>
          </a:xfrm>
          <a:prstGeom prst="rect">
            <a:avLst/>
          </a:prstGeom>
        </p:spPr>
      </p:pic>
      <p:pic>
        <p:nvPicPr>
          <p:cNvPr id="17" name="Picture 16"/>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3921790" y="4535932"/>
            <a:ext cx="914238" cy="914238"/>
          </a:xfrm>
          <a:prstGeom prst="rect">
            <a:avLst/>
          </a:prstGeom>
        </p:spPr>
      </p:pic>
      <p:sp>
        <p:nvSpPr>
          <p:cNvPr id="19" name="Right Arrow 18"/>
          <p:cNvSpPr/>
          <p:nvPr/>
        </p:nvSpPr>
        <p:spPr>
          <a:xfrm rot="8336200">
            <a:off x="4769727" y="4157055"/>
            <a:ext cx="588921" cy="609519"/>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Arrow 19"/>
          <p:cNvSpPr/>
          <p:nvPr/>
        </p:nvSpPr>
        <p:spPr>
          <a:xfrm rot="3818019">
            <a:off x="8656568" y="3532858"/>
            <a:ext cx="1607851" cy="609519"/>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Arrow 20"/>
          <p:cNvSpPr/>
          <p:nvPr/>
        </p:nvSpPr>
        <p:spPr>
          <a:xfrm rot="5400000">
            <a:off x="7025315" y="3471569"/>
            <a:ext cx="1134144" cy="609519"/>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Arrow 21"/>
          <p:cNvSpPr/>
          <p:nvPr/>
        </p:nvSpPr>
        <p:spPr>
          <a:xfrm rot="6193363">
            <a:off x="5282448" y="4466077"/>
            <a:ext cx="588921" cy="609519"/>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Arrow 22"/>
          <p:cNvSpPr/>
          <p:nvPr/>
        </p:nvSpPr>
        <p:spPr>
          <a:xfrm rot="3775962">
            <a:off x="9587442" y="3566851"/>
            <a:ext cx="1626608" cy="609519"/>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11" cstate="email">
            <a:extLst>
              <a:ext uri="{28A0092B-C50C-407E-A947-70E740481C1C}">
                <a14:useLocalDpi xmlns:a14="http://schemas.microsoft.com/office/drawing/2010/main" val="0"/>
              </a:ext>
            </a:extLst>
          </a:blip>
          <a:stretch>
            <a:fillRect/>
          </a:stretch>
        </p:blipFill>
        <p:spPr>
          <a:xfrm>
            <a:off x="4953000" y="4881531"/>
            <a:ext cx="994264" cy="994264"/>
          </a:xfrm>
          <a:prstGeom prst="rect">
            <a:avLst/>
          </a:prstGeom>
        </p:spPr>
      </p:pic>
      <p:sp>
        <p:nvSpPr>
          <p:cNvPr id="24" name="Rectangle 23"/>
          <p:cNvSpPr/>
          <p:nvPr/>
        </p:nvSpPr>
        <p:spPr>
          <a:xfrm>
            <a:off x="9062652" y="2186850"/>
            <a:ext cx="795680" cy="731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bg1"/>
                </a:solidFill>
              </a:rPr>
              <a:t>+</a:t>
            </a:r>
          </a:p>
        </p:txBody>
      </p:sp>
      <p:pic>
        <p:nvPicPr>
          <p:cNvPr id="25" name="Picture 24"/>
          <p:cNvPicPr>
            <a:picLocks noChangeAspect="1"/>
          </p:cNvPicPr>
          <p:nvPr/>
        </p:nvPicPr>
        <p:blipFill>
          <a:blip r:embed="rId12" cstate="email">
            <a:extLst>
              <a:ext uri="{28A0092B-C50C-407E-A947-70E740481C1C}">
                <a14:useLocalDpi xmlns:a14="http://schemas.microsoft.com/office/drawing/2010/main" val="0"/>
              </a:ext>
            </a:extLst>
          </a:blip>
          <a:stretch>
            <a:fillRect/>
          </a:stretch>
        </p:blipFill>
        <p:spPr>
          <a:xfrm>
            <a:off x="7915233" y="2225005"/>
            <a:ext cx="1261677" cy="673711"/>
          </a:xfrm>
          <a:prstGeom prst="rect">
            <a:avLst/>
          </a:prstGeom>
          <a:ln w="19050">
            <a:solidFill>
              <a:schemeClr val="bg1"/>
            </a:solidFill>
          </a:ln>
        </p:spPr>
      </p:pic>
      <p:pic>
        <p:nvPicPr>
          <p:cNvPr id="3" name="Picture 2"/>
          <p:cNvPicPr>
            <a:picLocks noChangeAspect="1"/>
          </p:cNvPicPr>
          <p:nvPr/>
        </p:nvPicPr>
        <p:blipFill>
          <a:blip r:embed="rId13" cstate="email">
            <a:extLst>
              <a:ext uri="{28A0092B-C50C-407E-A947-70E740481C1C}">
                <a14:useLocalDpi xmlns:a14="http://schemas.microsoft.com/office/drawing/2010/main" val="0"/>
              </a:ext>
            </a:extLst>
          </a:blip>
          <a:stretch>
            <a:fillRect/>
          </a:stretch>
        </p:blipFill>
        <p:spPr>
          <a:xfrm>
            <a:off x="228600" y="142432"/>
            <a:ext cx="1457768" cy="1457768"/>
          </a:xfrm>
          <a:prstGeom prst="rect">
            <a:avLst/>
          </a:prstGeom>
        </p:spPr>
      </p:pic>
      <p:pic>
        <p:nvPicPr>
          <p:cNvPr id="10" name="Picture 9"/>
          <p:cNvPicPr>
            <a:picLocks noChangeAspect="1"/>
          </p:cNvPicPr>
          <p:nvPr/>
        </p:nvPicPr>
        <p:blipFill>
          <a:blip r:embed="rId14" cstate="email">
            <a:extLst>
              <a:ext uri="{28A0092B-C50C-407E-A947-70E740481C1C}">
                <a14:useLocalDpi xmlns:a14="http://schemas.microsoft.com/office/drawing/2010/main" val="0"/>
              </a:ext>
            </a:extLst>
          </a:blip>
          <a:stretch>
            <a:fillRect/>
          </a:stretch>
        </p:blipFill>
        <p:spPr>
          <a:xfrm>
            <a:off x="260441" y="1600200"/>
            <a:ext cx="1371600" cy="1371600"/>
          </a:xfrm>
          <a:prstGeom prst="rect">
            <a:avLst/>
          </a:prstGeom>
        </p:spPr>
      </p:pic>
      <p:pic>
        <p:nvPicPr>
          <p:cNvPr id="15" name="Picture 14"/>
          <p:cNvPicPr>
            <a:picLocks noChangeAspect="1"/>
          </p:cNvPicPr>
          <p:nvPr/>
        </p:nvPicPr>
        <p:blipFill>
          <a:blip r:embed="rId15" cstate="email">
            <a:extLst>
              <a:ext uri="{28A0092B-C50C-407E-A947-70E740481C1C}">
                <a14:useLocalDpi xmlns:a14="http://schemas.microsoft.com/office/drawing/2010/main" val="0"/>
              </a:ext>
            </a:extLst>
          </a:blip>
          <a:stretch>
            <a:fillRect/>
          </a:stretch>
        </p:blipFill>
        <p:spPr>
          <a:xfrm>
            <a:off x="284118" y="3099036"/>
            <a:ext cx="1347924" cy="1260152"/>
          </a:xfrm>
          <a:prstGeom prst="rect">
            <a:avLst/>
          </a:prstGeom>
        </p:spPr>
      </p:pic>
      <p:pic>
        <p:nvPicPr>
          <p:cNvPr id="26" name="Picture 25"/>
          <p:cNvPicPr>
            <a:picLocks noChangeAspect="1"/>
          </p:cNvPicPr>
          <p:nvPr/>
        </p:nvPicPr>
        <p:blipFill>
          <a:blip r:embed="rId16" cstate="email">
            <a:extLst>
              <a:ext uri="{28A0092B-C50C-407E-A947-70E740481C1C}">
                <a14:useLocalDpi xmlns:a14="http://schemas.microsoft.com/office/drawing/2010/main" val="0"/>
              </a:ext>
            </a:extLst>
          </a:blip>
          <a:stretch>
            <a:fillRect/>
          </a:stretch>
        </p:blipFill>
        <p:spPr>
          <a:xfrm>
            <a:off x="1734850" y="2615266"/>
            <a:ext cx="969845" cy="969845"/>
          </a:xfrm>
          <a:prstGeom prst="rect">
            <a:avLst/>
          </a:prstGeom>
        </p:spPr>
      </p:pic>
      <p:pic>
        <p:nvPicPr>
          <p:cNvPr id="27" name="Picture 26"/>
          <p:cNvPicPr>
            <a:picLocks noChangeAspect="1"/>
          </p:cNvPicPr>
          <p:nvPr/>
        </p:nvPicPr>
        <p:blipFill>
          <a:blip r:embed="rId17" cstate="email">
            <a:extLst>
              <a:ext uri="{28A0092B-C50C-407E-A947-70E740481C1C}">
                <a14:useLocalDpi xmlns:a14="http://schemas.microsoft.com/office/drawing/2010/main" val="0"/>
              </a:ext>
            </a:extLst>
          </a:blip>
          <a:stretch>
            <a:fillRect/>
          </a:stretch>
        </p:blipFill>
        <p:spPr>
          <a:xfrm>
            <a:off x="1752600" y="1562100"/>
            <a:ext cx="952500" cy="952500"/>
          </a:xfrm>
          <a:prstGeom prst="rect">
            <a:avLst/>
          </a:prstGeom>
        </p:spPr>
      </p:pic>
    </p:spTree>
    <p:extLst>
      <p:ext uri="{BB962C8B-B14F-4D97-AF65-F5344CB8AC3E}">
        <p14:creationId xmlns:p14="http://schemas.microsoft.com/office/powerpoint/2010/main" val="116672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52400" y="152400"/>
            <a:ext cx="2895600" cy="5791200"/>
          </a:xfrm>
          <a:prstGeom prst="rect">
            <a:avLst/>
          </a:prstGeom>
          <a:ln w="19050">
            <a:solidFill>
              <a:schemeClr val="tx1"/>
            </a:solidFill>
          </a:ln>
        </p:spPr>
      </p:pic>
      <p:pic>
        <p:nvPicPr>
          <p:cNvPr id="5" name="Picture 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200400" y="152400"/>
            <a:ext cx="5791200" cy="2895600"/>
          </a:xfrm>
          <a:prstGeom prst="rect">
            <a:avLst/>
          </a:prstGeom>
          <a:ln w="19050">
            <a:solidFill>
              <a:schemeClr val="tx1"/>
            </a:solidFill>
          </a:ln>
        </p:spPr>
      </p:pic>
      <p:pic>
        <p:nvPicPr>
          <p:cNvPr id="7" name="Picture 6"/>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3200400" y="3200400"/>
            <a:ext cx="5791200" cy="2743200"/>
          </a:xfrm>
          <a:prstGeom prst="rect">
            <a:avLst/>
          </a:prstGeom>
          <a:ln w="19050">
            <a:solidFill>
              <a:schemeClr val="tx1"/>
            </a:solidFill>
          </a:ln>
        </p:spPr>
      </p:pic>
      <p:pic>
        <p:nvPicPr>
          <p:cNvPr id="6" name="Picture 5"/>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9194800" y="152400"/>
            <a:ext cx="2844800" cy="1600200"/>
          </a:xfrm>
          <a:prstGeom prst="rect">
            <a:avLst/>
          </a:prstGeom>
          <a:ln>
            <a:solidFill>
              <a:schemeClr val="tx1"/>
            </a:solidFill>
          </a:ln>
        </p:spPr>
      </p:pic>
      <p:pic>
        <p:nvPicPr>
          <p:cNvPr id="8" name="Picture 7"/>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9173633" y="1828800"/>
            <a:ext cx="2878667" cy="1803527"/>
          </a:xfrm>
          <a:prstGeom prst="rect">
            <a:avLst/>
          </a:prstGeom>
        </p:spPr>
      </p:pic>
      <p:pic>
        <p:nvPicPr>
          <p:cNvPr id="9" name="Picture 8"/>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9194800" y="3691594"/>
            <a:ext cx="2857500" cy="1428750"/>
          </a:xfrm>
          <a:prstGeom prst="rect">
            <a:avLst/>
          </a:prstGeom>
        </p:spPr>
      </p:pic>
      <p:pic>
        <p:nvPicPr>
          <p:cNvPr id="10" name="Picture 9"/>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9194800" y="5257800"/>
            <a:ext cx="1320800" cy="685800"/>
          </a:xfrm>
          <a:prstGeom prst="rect">
            <a:avLst/>
          </a:prstGeom>
        </p:spPr>
      </p:pic>
      <p:pic>
        <p:nvPicPr>
          <p:cNvPr id="12" name="Picture 11"/>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10668000" y="5257800"/>
            <a:ext cx="1062038" cy="722186"/>
          </a:xfrm>
          <a:prstGeom prst="rect">
            <a:avLst/>
          </a:prstGeom>
        </p:spPr>
      </p:pic>
    </p:spTree>
    <p:extLst>
      <p:ext uri="{BB962C8B-B14F-4D97-AF65-F5344CB8AC3E}">
        <p14:creationId xmlns:p14="http://schemas.microsoft.com/office/powerpoint/2010/main" val="17361585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8379326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 y="-1"/>
            <a:ext cx="9136049" cy="6852037"/>
          </a:xfrm>
        </p:spPr>
      </p:pic>
      <p:pic>
        <p:nvPicPr>
          <p:cNvPr id="5" name="Picture 4"/>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7633418" y="-5964"/>
            <a:ext cx="4555932" cy="6858000"/>
          </a:xfrm>
          <a:prstGeom prst="rect">
            <a:avLst/>
          </a:prstGeom>
        </p:spPr>
      </p:pic>
      <p:cxnSp>
        <p:nvCxnSpPr>
          <p:cNvPr id="7" name="Straight Connector 6"/>
          <p:cNvCxnSpPr/>
          <p:nvPr/>
        </p:nvCxnSpPr>
        <p:spPr>
          <a:xfrm>
            <a:off x="7629475" y="0"/>
            <a:ext cx="0" cy="6858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1" y="1"/>
            <a:ext cx="12174513" cy="4267200"/>
          </a:xfrm>
          <a:prstGeom prst="rect">
            <a:avLst/>
          </a:prstGeom>
          <a:gradFill>
            <a:gsLst>
              <a:gs pos="0">
                <a:schemeClr val="bg1"/>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33400" y="764373"/>
            <a:ext cx="10972800" cy="1293028"/>
          </a:xfrm>
        </p:spPr>
        <p:txBody>
          <a:bodyPr/>
          <a:lstStyle/>
          <a:p>
            <a:r>
              <a:rPr lang="en-US" dirty="0" smtClean="0"/>
              <a:t>FIRST UNIVERSITY TO PUBLISH DIRECTLY ON XBOX ONE.  BRAGGING RIGHTS++</a:t>
            </a:r>
            <a:endParaRPr lang="en-US" dirty="0"/>
          </a:p>
        </p:txBody>
      </p:sp>
    </p:spTree>
    <p:extLst>
      <p:ext uri="{BB962C8B-B14F-4D97-AF65-F5344CB8AC3E}">
        <p14:creationId xmlns:p14="http://schemas.microsoft.com/office/powerpoint/2010/main" val="20619746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0" y="-3667"/>
            <a:ext cx="12192000" cy="5794867"/>
          </a:xfrm>
          <a:prstGeom prst="rect">
            <a:avLst/>
          </a:prstGeom>
        </p:spPr>
      </p:pic>
      <p:sp>
        <p:nvSpPr>
          <p:cNvPr id="2" name="Title 1"/>
          <p:cNvSpPr>
            <a:spLocks noGrp="1"/>
          </p:cNvSpPr>
          <p:nvPr>
            <p:ph type="title"/>
          </p:nvPr>
        </p:nvSpPr>
        <p:spPr>
          <a:xfrm>
            <a:off x="407" y="1447800"/>
            <a:ext cx="12192000" cy="609600"/>
          </a:xfrm>
          <a:solidFill>
            <a:schemeClr val="bg1">
              <a:alpha val="36000"/>
            </a:schemeClr>
          </a:solidFill>
        </p:spPr>
        <p:txBody>
          <a:bodyPr/>
          <a:lstStyle/>
          <a:p>
            <a:r>
              <a:rPr lang="en-US" dirty="0" smtClean="0"/>
              <a:t>PART 0: ANCIENT HISTORY</a:t>
            </a:r>
            <a:endParaRPr lang="en-US" dirty="0"/>
          </a:p>
        </p:txBody>
      </p:sp>
      <p:cxnSp>
        <p:nvCxnSpPr>
          <p:cNvPr id="6" name="Straight Connector 5"/>
          <p:cNvCxnSpPr/>
          <p:nvPr/>
        </p:nvCxnSpPr>
        <p:spPr>
          <a:xfrm>
            <a:off x="0" y="2057400"/>
            <a:ext cx="1219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0" y="1447800"/>
            <a:ext cx="1219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0" y="5791200"/>
            <a:ext cx="1219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28007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1" y="-9525"/>
            <a:ext cx="12192000" cy="5724525"/>
          </a:xfrm>
          <a:prstGeom prst="rect">
            <a:avLst/>
          </a:prstGeom>
        </p:spPr>
      </p:pic>
      <p:sp>
        <p:nvSpPr>
          <p:cNvPr id="9" name="Rectangle 8"/>
          <p:cNvSpPr/>
          <p:nvPr/>
        </p:nvSpPr>
        <p:spPr>
          <a:xfrm>
            <a:off x="-1" y="0"/>
            <a:ext cx="12174513" cy="4023359"/>
          </a:xfrm>
          <a:prstGeom prst="rect">
            <a:avLst/>
          </a:prstGeom>
          <a:gradFill>
            <a:gsLst>
              <a:gs pos="0">
                <a:schemeClr val="bg1"/>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A SUMMER WITH THE</a:t>
            </a:r>
            <a:br>
              <a:rPr lang="en-US" dirty="0" smtClean="0"/>
            </a:br>
            <a:r>
              <a:rPr lang="en-US" dirty="0" smtClean="0"/>
              <a:t>BUFFALO BILLS</a:t>
            </a:r>
            <a:endParaRPr lang="en-US" dirty="0"/>
          </a:p>
        </p:txBody>
      </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128712" y="2895600"/>
            <a:ext cx="4191000" cy="2590800"/>
          </a:xfrm>
          <a:ln w="28575">
            <a:solidFill>
              <a:schemeClr val="tx1"/>
            </a:solidFill>
          </a:ln>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600" y="138250"/>
            <a:ext cx="5105400" cy="2552700"/>
          </a:xfrm>
          <a:prstGeom prst="rect">
            <a:avLst/>
          </a:prstGeom>
          <a:ln w="28575">
            <a:solidFill>
              <a:schemeClr val="tx1"/>
            </a:solidFill>
          </a:ln>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62599" y="2248716"/>
            <a:ext cx="5857875" cy="3237684"/>
          </a:xfrm>
          <a:prstGeom prst="rect">
            <a:avLst/>
          </a:prstGeom>
          <a:ln w="28575">
            <a:solidFill>
              <a:schemeClr val="tx1"/>
            </a:solidFill>
          </a:ln>
        </p:spPr>
      </p:pic>
      <p:cxnSp>
        <p:nvCxnSpPr>
          <p:cNvPr id="8" name="Straight Connector 7"/>
          <p:cNvCxnSpPr/>
          <p:nvPr/>
        </p:nvCxnSpPr>
        <p:spPr>
          <a:xfrm>
            <a:off x="0" y="5715000"/>
            <a:ext cx="12192000" cy="870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77445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343400" y="0"/>
            <a:ext cx="7848600" cy="5875734"/>
          </a:xfrm>
          <a:prstGeom prst="rect">
            <a:avLst/>
          </a:prstGeom>
        </p:spPr>
      </p:pic>
      <p:sp>
        <p:nvSpPr>
          <p:cNvPr id="5" name="Rectangle 4"/>
          <p:cNvSpPr/>
          <p:nvPr/>
        </p:nvSpPr>
        <p:spPr>
          <a:xfrm>
            <a:off x="4343400" y="0"/>
            <a:ext cx="3657600" cy="5875734"/>
          </a:xfrm>
          <a:prstGeom prst="rect">
            <a:avLst/>
          </a:prstGeom>
          <a:gradFill>
            <a:gsLst>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5800" y="764373"/>
            <a:ext cx="7162800" cy="1293028"/>
          </a:xfrm>
        </p:spPr>
        <p:txBody>
          <a:bodyPr/>
          <a:lstStyle/>
          <a:p>
            <a:pPr algn="l"/>
            <a:r>
              <a:rPr lang="en-US" dirty="0" smtClean="0"/>
              <a:t>But more important than tools OR PLATFORM OR CLIENT IS STORY</a:t>
            </a:r>
            <a:endParaRPr lang="en-US" dirty="0"/>
          </a:p>
        </p:txBody>
      </p:sp>
      <p:cxnSp>
        <p:nvCxnSpPr>
          <p:cNvPr id="6" name="Straight Connector 5"/>
          <p:cNvCxnSpPr/>
          <p:nvPr/>
        </p:nvCxnSpPr>
        <p:spPr>
          <a:xfrm>
            <a:off x="0" y="5875734"/>
            <a:ext cx="1219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31005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4373"/>
            <a:ext cx="10820400" cy="1293028"/>
          </a:xfrm>
        </p:spPr>
        <p:txBody>
          <a:bodyPr/>
          <a:lstStyle/>
          <a:p>
            <a:r>
              <a:rPr lang="en-US" dirty="0" smtClean="0"/>
              <a:t>OUR STUDENTS KNOW THIS INSTINCTIVELY, THEY CAME HERE FOR IT</a:t>
            </a:r>
            <a:endParaRPr lang="en-US" dirty="0"/>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0" y="2042160"/>
            <a:ext cx="12192000" cy="4815840"/>
          </a:xfrm>
          <a:prstGeom prst="rect">
            <a:avLst/>
          </a:prstGeom>
        </p:spPr>
      </p:pic>
      <p:cxnSp>
        <p:nvCxnSpPr>
          <p:cNvPr id="5" name="Straight Connector 4"/>
          <p:cNvCxnSpPr/>
          <p:nvPr/>
        </p:nvCxnSpPr>
        <p:spPr>
          <a:xfrm>
            <a:off x="0" y="2057400"/>
            <a:ext cx="12192000" cy="870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28510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5562" y="1828800"/>
            <a:ext cx="12197562" cy="3733800"/>
          </a:xfrm>
          <a:prstGeom prst="rect">
            <a:avLst/>
          </a:prstGeom>
        </p:spPr>
      </p:pic>
      <p:sp>
        <p:nvSpPr>
          <p:cNvPr id="7" name="Rectangle 6"/>
          <p:cNvSpPr/>
          <p:nvPr/>
        </p:nvSpPr>
        <p:spPr>
          <a:xfrm>
            <a:off x="-2781" y="2020034"/>
            <a:ext cx="12192000" cy="3551273"/>
          </a:xfrm>
          <a:prstGeom prst="rect">
            <a:avLst/>
          </a:prstGeom>
          <a:gradFill>
            <a:gsLst>
              <a:gs pos="0">
                <a:schemeClr val="bg1">
                  <a:alpha val="15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p:cNvCxnSpPr/>
          <p:nvPr/>
        </p:nvCxnSpPr>
        <p:spPr>
          <a:xfrm>
            <a:off x="0" y="5562600"/>
            <a:ext cx="12192000" cy="870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0" y="1820092"/>
            <a:ext cx="12192000" cy="870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Part II: Motivations</a:t>
            </a:r>
            <a:endParaRPr lang="en-US" dirty="0"/>
          </a:p>
        </p:txBody>
      </p:sp>
      <p:sp>
        <p:nvSpPr>
          <p:cNvPr id="3" name="Content Placeholder 2"/>
          <p:cNvSpPr>
            <a:spLocks noGrp="1"/>
          </p:cNvSpPr>
          <p:nvPr>
            <p:ph idx="1"/>
          </p:nvPr>
        </p:nvSpPr>
        <p:spPr>
          <a:xfrm>
            <a:off x="381000" y="3800986"/>
            <a:ext cx="10820400" cy="1386840"/>
          </a:xfrm>
        </p:spPr>
        <p:txBody>
          <a:bodyPr/>
          <a:lstStyle/>
          <a:p>
            <a:pPr marL="0" indent="0">
              <a:buNone/>
            </a:pPr>
            <a:r>
              <a:rPr lang="en-US" sz="2800" b="1" dirty="0"/>
              <a:t>0</a:t>
            </a:r>
            <a:r>
              <a:rPr lang="en-US" sz="2800" b="1" dirty="0" smtClean="0"/>
              <a:t>. TO TELL A STORY THAT ISN’T STEM</a:t>
            </a:r>
          </a:p>
          <a:p>
            <a:pPr marL="0" indent="0">
              <a:buNone/>
            </a:pPr>
            <a:r>
              <a:rPr lang="en-US" sz="2800" b="1" dirty="0" smtClean="0"/>
              <a:t>1. TO HAVE IMPACT IN OUR WORK AND PRACTICE</a:t>
            </a:r>
          </a:p>
          <a:p>
            <a:pPr marL="0" indent="0">
              <a:buNone/>
            </a:pPr>
            <a:r>
              <a:rPr lang="en-US" sz="2800" b="1" dirty="0"/>
              <a:t>2</a:t>
            </a:r>
            <a:r>
              <a:rPr lang="en-US" sz="2800" b="1" dirty="0" smtClean="0"/>
              <a:t>. TO EDUCATE A NEW GENERATION OF CITIZEN SCHOLARS</a:t>
            </a:r>
          </a:p>
        </p:txBody>
      </p:sp>
    </p:spTree>
    <p:extLst>
      <p:ext uri="{BB962C8B-B14F-4D97-AF65-F5344CB8AC3E}">
        <p14:creationId xmlns:p14="http://schemas.microsoft.com/office/powerpoint/2010/main" val="2758439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 FIRST, NEW MEDIA</a:t>
            </a:r>
            <a:endParaRPr lang="en-US" dirty="0"/>
          </a:p>
        </p:txBody>
      </p:sp>
      <p:sp>
        <p:nvSpPr>
          <p:cNvPr id="3" name="Content Placeholder 2"/>
          <p:cNvSpPr>
            <a:spLocks noGrp="1"/>
          </p:cNvSpPr>
          <p:nvPr>
            <p:ph idx="1"/>
          </p:nvPr>
        </p:nvSpPr>
        <p:spPr>
          <a:xfrm>
            <a:off x="4038600" y="2194560"/>
            <a:ext cx="7467600" cy="4024125"/>
          </a:xfrm>
        </p:spPr>
        <p:txBody>
          <a:bodyPr/>
          <a:lstStyle/>
          <a:p>
            <a:r>
              <a:rPr lang="en-US" sz="3200" dirty="0" smtClean="0"/>
              <a:t>Key Trends Accelerating Higher Education Technology Adoption:</a:t>
            </a:r>
          </a:p>
          <a:p>
            <a:pPr lvl="1"/>
            <a:r>
              <a:rPr lang="en-US" sz="3200" dirty="0" smtClean="0"/>
              <a:t>Long-term Trends: (for Five or More Years)</a:t>
            </a:r>
          </a:p>
          <a:p>
            <a:pPr lvl="2"/>
            <a:r>
              <a:rPr lang="en-US" sz="2800" dirty="0" smtClean="0"/>
              <a:t>Advancing Cultures of Innovation</a:t>
            </a:r>
          </a:p>
          <a:p>
            <a:pPr lvl="2"/>
            <a:r>
              <a:rPr lang="en-US" sz="2800" dirty="0" smtClean="0"/>
              <a:t>Cross-Institution and Cross-Sector Collaboration</a:t>
            </a:r>
            <a:endParaRPr lang="en-US" sz="2800" dirty="0"/>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0" y="0"/>
            <a:ext cx="3928533" cy="4419600"/>
          </a:xfrm>
          <a:prstGeom prst="rect">
            <a:avLst/>
          </a:prstGeom>
        </p:spPr>
      </p:pic>
      <p:sp>
        <p:nvSpPr>
          <p:cNvPr id="5" name="Rectangle 4"/>
          <p:cNvSpPr/>
          <p:nvPr/>
        </p:nvSpPr>
        <p:spPr>
          <a:xfrm>
            <a:off x="990600" y="3733800"/>
            <a:ext cx="3352800"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t>2018 Key Trends &amp; Analysis </a:t>
            </a:r>
            <a:r>
              <a:rPr lang="en-US" sz="3200" b="1" dirty="0" smtClean="0">
                <a:sym typeface="Wingdings" panose="05000000000000000000" pitchFamily="2" charset="2"/>
              </a:rPr>
              <a:t></a:t>
            </a:r>
            <a:endParaRPr lang="en-US" sz="3200" b="1" dirty="0"/>
          </a:p>
        </p:txBody>
      </p:sp>
    </p:spTree>
    <p:extLst>
      <p:ext uri="{BB962C8B-B14F-4D97-AF65-F5344CB8AC3E}">
        <p14:creationId xmlns:p14="http://schemas.microsoft.com/office/powerpoint/2010/main" val="15916698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 FIRST, SOME OBSERVATIONS</a:t>
            </a:r>
            <a:endParaRPr lang="en-US" dirty="0"/>
          </a:p>
        </p:txBody>
      </p:sp>
      <p:sp>
        <p:nvSpPr>
          <p:cNvPr id="3" name="Content Placeholder 2"/>
          <p:cNvSpPr>
            <a:spLocks noGrp="1"/>
          </p:cNvSpPr>
          <p:nvPr>
            <p:ph idx="1"/>
          </p:nvPr>
        </p:nvSpPr>
        <p:spPr>
          <a:xfrm>
            <a:off x="3657600" y="1462275"/>
            <a:ext cx="8229600" cy="4024125"/>
          </a:xfrm>
        </p:spPr>
        <p:txBody>
          <a:bodyPr/>
          <a:lstStyle/>
          <a:p>
            <a:pPr marL="0" indent="0">
              <a:buNone/>
            </a:pPr>
            <a:r>
              <a:rPr lang="en-US" b="1" dirty="0" smtClean="0"/>
              <a:t>RIT IS A VERY *DEGREE CENTRIC / DEPARTMENT CENTRIC* UNIVERSITY</a:t>
            </a:r>
            <a:r>
              <a:rPr lang="en-US" dirty="0" smtClean="0"/>
              <a:t> – it forms the core of faculty identity, student identity, and campus culture</a:t>
            </a:r>
          </a:p>
          <a:p>
            <a:endParaRPr lang="en-US" dirty="0"/>
          </a:p>
          <a:p>
            <a:pPr marL="0" indent="0">
              <a:buNone/>
            </a:pPr>
            <a:r>
              <a:rPr lang="en-US" dirty="0" smtClean="0"/>
              <a:t>Rochester specifically, and NY State generally, are both </a:t>
            </a:r>
            <a:r>
              <a:rPr lang="en-US" b="1" dirty="0" smtClean="0"/>
              <a:t>critically poised for growth</a:t>
            </a:r>
            <a:r>
              <a:rPr lang="en-US" dirty="0" smtClean="0"/>
              <a:t> in digital media related industries, </a:t>
            </a:r>
            <a:r>
              <a:rPr lang="en-US" b="1" dirty="0" smtClean="0"/>
              <a:t>but only with some changes to the status quo. </a:t>
            </a:r>
            <a:r>
              <a:rPr lang="en-US" b="1" dirty="0" smtClean="0">
                <a:solidFill>
                  <a:srgbClr val="FF0000"/>
                </a:solidFill>
              </a:rPr>
              <a:t>Rochester is a story-based town, but is getting a new script.</a:t>
            </a:r>
          </a:p>
          <a:p>
            <a:endParaRPr lang="en-US" dirty="0"/>
          </a:p>
          <a:p>
            <a:pPr marL="0" indent="0">
              <a:buNone/>
            </a:pPr>
            <a:r>
              <a:rPr lang="en-US" dirty="0" smtClean="0"/>
              <a:t>We’re internally often </a:t>
            </a:r>
            <a:r>
              <a:rPr lang="en-US" b="1" dirty="0" smtClean="0"/>
              <a:t>more worried about costs and counting </a:t>
            </a:r>
            <a:r>
              <a:rPr lang="en-US" dirty="0" smtClean="0"/>
              <a:t>and recording and metrics than we are about the work itself, while at the same time </a:t>
            </a:r>
            <a:r>
              <a:rPr lang="en-US" b="1" dirty="0" smtClean="0"/>
              <a:t>the role of the university is increasingly challenged </a:t>
            </a:r>
            <a:r>
              <a:rPr lang="en-US" dirty="0" smtClean="0"/>
              <a:t>in society</a:t>
            </a:r>
          </a:p>
          <a:p>
            <a:endParaRPr lang="en-US" dirty="0"/>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228600" y="838200"/>
            <a:ext cx="3176693" cy="5105400"/>
          </a:xfrm>
          <a:prstGeom prst="rect">
            <a:avLst/>
          </a:prstGeom>
          <a:ln w="28575">
            <a:solidFill>
              <a:schemeClr val="tx1"/>
            </a:solidFill>
          </a:ln>
        </p:spPr>
      </p:pic>
    </p:spTree>
    <p:extLst>
      <p:ext uri="{BB962C8B-B14F-4D97-AF65-F5344CB8AC3E}">
        <p14:creationId xmlns:p14="http://schemas.microsoft.com/office/powerpoint/2010/main" val="579243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0" y="1"/>
            <a:ext cx="12192000" cy="5785296"/>
          </a:xfrm>
          <a:prstGeom prst="rect">
            <a:avLst/>
          </a:prstGeom>
        </p:spPr>
      </p:pic>
      <p:sp>
        <p:nvSpPr>
          <p:cNvPr id="5" name="Rectangle 4"/>
          <p:cNvSpPr/>
          <p:nvPr/>
        </p:nvSpPr>
        <p:spPr>
          <a:xfrm flipV="1">
            <a:off x="0" y="-1"/>
            <a:ext cx="12192000" cy="5785297"/>
          </a:xfrm>
          <a:prstGeom prst="rect">
            <a:avLst/>
          </a:prstGeom>
          <a:gradFill>
            <a:gsLst>
              <a:gs pos="0">
                <a:schemeClr val="bg1">
                  <a:alpha val="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3200400" y="764373"/>
            <a:ext cx="8305800" cy="1293028"/>
          </a:xfrm>
        </p:spPr>
        <p:txBody>
          <a:bodyPr/>
          <a:lstStyle/>
          <a:p>
            <a:r>
              <a:rPr lang="en-US" dirty="0" smtClean="0"/>
              <a:t>PART II: NO. 0: TO TELL A STORY THAT ISN’T STEM</a:t>
            </a:r>
            <a:endParaRPr lang="en-US" dirty="0"/>
          </a:p>
        </p:txBody>
      </p:sp>
      <p:cxnSp>
        <p:nvCxnSpPr>
          <p:cNvPr id="6" name="Straight Connector 5"/>
          <p:cNvCxnSpPr/>
          <p:nvPr/>
        </p:nvCxnSpPr>
        <p:spPr>
          <a:xfrm flipV="1">
            <a:off x="-23038" y="5780466"/>
            <a:ext cx="12215038" cy="1073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12514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8860" y="3543"/>
            <a:ext cx="12200860" cy="5287039"/>
          </a:xfrm>
          <a:prstGeom prst="rect">
            <a:avLst/>
          </a:prstGeom>
        </p:spPr>
      </p:pic>
      <p:sp>
        <p:nvSpPr>
          <p:cNvPr id="6" name="Rectangle 5"/>
          <p:cNvSpPr/>
          <p:nvPr/>
        </p:nvSpPr>
        <p:spPr>
          <a:xfrm>
            <a:off x="0" y="76200"/>
            <a:ext cx="12192000" cy="5214382"/>
          </a:xfrm>
          <a:prstGeom prst="rect">
            <a:avLst/>
          </a:prstGeom>
          <a:gradFill>
            <a:gsLst>
              <a:gs pos="0">
                <a:schemeClr val="bg1">
                  <a:alpha val="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3409950" y="3200402"/>
            <a:ext cx="5200650" cy="1943099"/>
          </a:xfrm>
        </p:spPr>
        <p:txBody>
          <a:bodyPr>
            <a:normAutofit fontScale="90000"/>
          </a:bodyPr>
          <a:lstStyle/>
          <a:p>
            <a:pPr algn="ctr"/>
            <a:r>
              <a:rPr lang="en-US" sz="3675" b="1" dirty="0">
                <a:solidFill>
                  <a:srgbClr val="FFC000"/>
                </a:solidFill>
              </a:rPr>
              <a:t>S</a:t>
            </a:r>
            <a:r>
              <a:rPr lang="en-US" sz="3675" b="1" dirty="0">
                <a:solidFill>
                  <a:srgbClr val="00B050"/>
                </a:solidFill>
              </a:rPr>
              <a:t>T</a:t>
            </a:r>
            <a:r>
              <a:rPr lang="en-US" sz="3675" b="1" dirty="0">
                <a:solidFill>
                  <a:srgbClr val="00B0F0"/>
                </a:solidFill>
              </a:rPr>
              <a:t>E</a:t>
            </a:r>
            <a:r>
              <a:rPr lang="en-US" sz="3675" b="1" dirty="0">
                <a:solidFill>
                  <a:srgbClr val="FF0000"/>
                </a:solidFill>
              </a:rPr>
              <a:t>M</a:t>
            </a:r>
            <a:r>
              <a:rPr lang="en-US" sz="3675" dirty="0"/>
              <a:t> is the single most destructive IDEOLOGY [STORY!] in education TODAY</a:t>
            </a:r>
            <a:r>
              <a:rPr lang="en-US" dirty="0"/>
              <a:t/>
            </a:r>
            <a:br>
              <a:rPr lang="en-US" dirty="0"/>
            </a:br>
            <a:r>
              <a:rPr lang="en-US" sz="900" dirty="0"/>
              <a:t>- </a:t>
            </a:r>
            <a:r>
              <a:rPr lang="en-US" sz="900" dirty="0" err="1"/>
              <a:t>zakaria</a:t>
            </a:r>
            <a:r>
              <a:rPr lang="en-US" sz="900" dirty="0"/>
              <a:t> in 2012, NYT OP-ED</a:t>
            </a:r>
            <a:br>
              <a:rPr lang="en-US" sz="900" dirty="0"/>
            </a:br>
            <a:r>
              <a:rPr lang="en-US" sz="900" dirty="0"/>
              <a:t>(and probably a lot of other PEOPLE AROUND THIS TIME AS WELL)</a:t>
            </a:r>
          </a:p>
        </p:txBody>
      </p:sp>
    </p:spTree>
    <p:extLst>
      <p:ext uri="{BB962C8B-B14F-4D97-AF65-F5344CB8AC3E}">
        <p14:creationId xmlns:p14="http://schemas.microsoft.com/office/powerpoint/2010/main" val="42736251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316" y="1771"/>
            <a:ext cx="12186684" cy="6017175"/>
          </a:xfrm>
          <a:prstGeom prst="rect">
            <a:avLst/>
          </a:prstGeom>
        </p:spPr>
      </p:pic>
    </p:spTree>
    <p:extLst>
      <p:ext uri="{BB962C8B-B14F-4D97-AF65-F5344CB8AC3E}">
        <p14:creationId xmlns:p14="http://schemas.microsoft.com/office/powerpoint/2010/main" val="161509014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657600" y="1295400"/>
            <a:ext cx="4419600" cy="4419600"/>
          </a:xfrm>
          <a:prstGeom prst="rect">
            <a:avLst/>
          </a:prstGeom>
        </p:spPr>
      </p:pic>
      <p:sp>
        <p:nvSpPr>
          <p:cNvPr id="2" name="Title 1"/>
          <p:cNvSpPr>
            <a:spLocks noGrp="1"/>
          </p:cNvSpPr>
          <p:nvPr>
            <p:ph type="title"/>
          </p:nvPr>
        </p:nvSpPr>
        <p:spPr/>
        <p:txBody>
          <a:bodyPr/>
          <a:lstStyle/>
          <a:p>
            <a:r>
              <a:rPr lang="en-US" dirty="0" smtClean="0"/>
              <a:t>computing WILL EAT ITSELF</a:t>
            </a:r>
            <a:endParaRPr lang="en-US" dirty="0"/>
          </a:p>
        </p:txBody>
      </p:sp>
    </p:spTree>
    <p:extLst>
      <p:ext uri="{BB962C8B-B14F-4D97-AF65-F5344CB8AC3E}">
        <p14:creationId xmlns:p14="http://schemas.microsoft.com/office/powerpoint/2010/main" val="21131189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25" y="0"/>
            <a:ext cx="12185206" cy="5622965"/>
          </a:xfrm>
          <a:prstGeom prst="rect">
            <a:avLst/>
          </a:prstGeom>
        </p:spPr>
      </p:pic>
      <p:sp>
        <p:nvSpPr>
          <p:cNvPr id="5" name="Rectangle 4"/>
          <p:cNvSpPr/>
          <p:nvPr/>
        </p:nvSpPr>
        <p:spPr>
          <a:xfrm>
            <a:off x="1" y="73232"/>
            <a:ext cx="12192000" cy="5717968"/>
          </a:xfrm>
          <a:prstGeom prst="rect">
            <a:avLst/>
          </a:prstGeom>
          <a:gradFill flip="none" rotWithShape="1">
            <a:gsLst>
              <a:gs pos="0">
                <a:schemeClr val="bg1">
                  <a:alpha val="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Z:\Andystuff\My Pictures\2004-05-04_0001\Top.bmp"/>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4648200" y="1905000"/>
            <a:ext cx="2895600" cy="19050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2133600" y="4117172"/>
            <a:ext cx="7940040" cy="1293028"/>
          </a:xfrm>
        </p:spPr>
        <p:txBody>
          <a:bodyPr/>
          <a:lstStyle/>
          <a:p>
            <a:pPr algn="ctr"/>
            <a:r>
              <a:rPr lang="en-US" dirty="0" smtClean="0"/>
              <a:t>Hi, I’m andy.  I make things.</a:t>
            </a:r>
            <a:endParaRPr lang="en-US" dirty="0"/>
          </a:p>
        </p:txBody>
      </p:sp>
    </p:spTree>
    <p:extLst>
      <p:ext uri="{BB962C8B-B14F-4D97-AF65-F5344CB8AC3E}">
        <p14:creationId xmlns:p14="http://schemas.microsoft.com/office/powerpoint/2010/main" val="30041217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1676400" y="533400"/>
            <a:ext cx="9220200" cy="5291929"/>
          </a:xfrm>
          <a:prstGeom prst="rect">
            <a:avLst/>
          </a:prstGeom>
          <a:ln w="22225">
            <a:solidFill>
              <a:schemeClr val="tx1"/>
            </a:solidFill>
          </a:ln>
        </p:spPr>
      </p:pic>
    </p:spTree>
    <p:extLst>
      <p:ext uri="{BB962C8B-B14F-4D97-AF65-F5344CB8AC3E}">
        <p14:creationId xmlns:p14="http://schemas.microsoft.com/office/powerpoint/2010/main" val="379914573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228600"/>
            <a:ext cx="8115300" cy="969771"/>
          </a:xfrm>
        </p:spPr>
        <p:txBody>
          <a:bodyPr>
            <a:normAutofit/>
          </a:bodyPr>
          <a:lstStyle/>
          <a:p>
            <a:r>
              <a:rPr lang="en-US" dirty="0" smtClean="0"/>
              <a:t>WE NEED A BETTER STORY</a:t>
            </a:r>
            <a:endParaRPr lang="en-US" dirty="0"/>
          </a:p>
        </p:txBody>
      </p:sp>
      <p:sp>
        <p:nvSpPr>
          <p:cNvPr id="3" name="Content Placeholder 2"/>
          <p:cNvSpPr>
            <a:spLocks noGrp="1"/>
          </p:cNvSpPr>
          <p:nvPr>
            <p:ph idx="1"/>
          </p:nvPr>
        </p:nvSpPr>
        <p:spPr>
          <a:xfrm>
            <a:off x="4343400" y="874746"/>
            <a:ext cx="7391400" cy="5449854"/>
          </a:xfrm>
        </p:spPr>
        <p:txBody>
          <a:bodyPr>
            <a:normAutofit/>
          </a:bodyPr>
          <a:lstStyle/>
          <a:p>
            <a:r>
              <a:rPr lang="en-US" dirty="0" smtClean="0"/>
              <a:t>STEM created a story, and there is not [yet] a strong, public counter-narrative.  Yet we enable ‘tech-bro’ silicon valley culture in our divisions</a:t>
            </a:r>
          </a:p>
          <a:p>
            <a:endParaRPr lang="en-US" dirty="0"/>
          </a:p>
          <a:p>
            <a:r>
              <a:rPr lang="en-US" dirty="0" smtClean="0"/>
              <a:t>We added ‘A’ for STE(A)M, some places took the plunge to ‘digital humanities’ or added ‘H’– but we never (re)addressed the core value proposition of education rooted in something other than immediate commercial placement in a post-industrial economy</a:t>
            </a:r>
          </a:p>
          <a:p>
            <a:pPr marL="0" indent="0">
              <a:buNone/>
            </a:pPr>
            <a:endParaRPr lang="en-US" dirty="0" smtClean="0"/>
          </a:p>
          <a:p>
            <a:r>
              <a:rPr lang="en-US" dirty="0"/>
              <a:t>The role and form of education is currently under attack and increasingly devalued on arguments of relevancy (by applying commercialism to all value </a:t>
            </a:r>
            <a:r>
              <a:rPr lang="en-US" dirty="0" smtClean="0"/>
              <a:t>contexts and skills-based lenses to learning)</a:t>
            </a:r>
            <a:endParaRPr lang="en-US" dirty="0"/>
          </a:p>
        </p:txBody>
      </p:sp>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1000" y="381000"/>
            <a:ext cx="3880802" cy="5181600"/>
          </a:xfrm>
          <a:prstGeom prst="rect">
            <a:avLst/>
          </a:prstGeom>
          <a:ln w="25400">
            <a:solidFill>
              <a:schemeClr val="tx1"/>
            </a:solidFill>
          </a:ln>
        </p:spPr>
      </p:pic>
    </p:spTree>
    <p:extLst>
      <p:ext uri="{BB962C8B-B14F-4D97-AF65-F5344CB8AC3E}">
        <p14:creationId xmlns:p14="http://schemas.microsoft.com/office/powerpoint/2010/main" val="403019380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4373"/>
            <a:ext cx="11201400" cy="1293028"/>
          </a:xfrm>
        </p:spPr>
        <p:txBody>
          <a:bodyPr/>
          <a:lstStyle/>
          <a:p>
            <a:r>
              <a:rPr lang="en-US" dirty="0" smtClean="0"/>
              <a:t>MAGICAL BITS 4 EXTENDING THE STEM STORY</a:t>
            </a:r>
            <a:endParaRPr lang="en-US" dirty="0"/>
          </a:p>
        </p:txBody>
      </p:sp>
      <p:sp>
        <p:nvSpPr>
          <p:cNvPr id="3" name="Content Placeholder 2"/>
          <p:cNvSpPr>
            <a:spLocks noGrp="1"/>
          </p:cNvSpPr>
          <p:nvPr>
            <p:ph idx="1"/>
          </p:nvPr>
        </p:nvSpPr>
        <p:spPr>
          <a:xfrm>
            <a:off x="4724400" y="1524000"/>
            <a:ext cx="7063740" cy="4495800"/>
          </a:xfrm>
        </p:spPr>
        <p:txBody>
          <a:bodyPr>
            <a:normAutofit lnSpcReduction="10000"/>
          </a:bodyPr>
          <a:lstStyle/>
          <a:p>
            <a:pPr lvl="0"/>
            <a:r>
              <a:rPr lang="en-US" dirty="0"/>
              <a:t>A focus on </a:t>
            </a:r>
            <a:r>
              <a:rPr lang="en-US" sz="3000" dirty="0">
                <a:solidFill>
                  <a:srgbClr val="FF0000"/>
                </a:solidFill>
              </a:rPr>
              <a:t>‘</a:t>
            </a:r>
            <a:r>
              <a:rPr lang="en-US" sz="3000" b="1" dirty="0">
                <a:solidFill>
                  <a:srgbClr val="FF0000"/>
                </a:solidFill>
              </a:rPr>
              <a:t>learn by doing</a:t>
            </a:r>
            <a:r>
              <a:rPr lang="en-US" sz="3000" dirty="0">
                <a:solidFill>
                  <a:srgbClr val="FF0000"/>
                </a:solidFill>
              </a:rPr>
              <a:t>’ </a:t>
            </a:r>
            <a:r>
              <a:rPr lang="en-US" dirty="0"/>
              <a:t>at all levels, from ideation to finished products with a mix of internal, external, research, and ‘big name’ </a:t>
            </a:r>
            <a:r>
              <a:rPr lang="en-US" dirty="0" smtClean="0"/>
              <a:t>clients, big money and volunteer </a:t>
            </a:r>
          </a:p>
          <a:p>
            <a:pPr lvl="0"/>
            <a:r>
              <a:rPr lang="en-US" dirty="0" smtClean="0"/>
              <a:t>Embedding </a:t>
            </a:r>
            <a:r>
              <a:rPr lang="en-US" dirty="0"/>
              <a:t>a </a:t>
            </a:r>
            <a:r>
              <a:rPr lang="en-US" sz="2800" dirty="0">
                <a:solidFill>
                  <a:srgbClr val="FFC000"/>
                </a:solidFill>
              </a:rPr>
              <a:t>‘</a:t>
            </a:r>
            <a:r>
              <a:rPr lang="en-US" sz="2800" b="1" dirty="0">
                <a:solidFill>
                  <a:srgbClr val="FFC000"/>
                </a:solidFill>
              </a:rPr>
              <a:t>live production studio</a:t>
            </a:r>
            <a:r>
              <a:rPr lang="en-US" sz="2800" dirty="0">
                <a:solidFill>
                  <a:srgbClr val="FFC000"/>
                </a:solidFill>
              </a:rPr>
              <a:t>’</a:t>
            </a:r>
            <a:r>
              <a:rPr lang="en-US" dirty="0"/>
              <a:t> in a research </a:t>
            </a:r>
            <a:r>
              <a:rPr lang="en-US" dirty="0" smtClean="0"/>
              <a:t>university, contextualizing our work</a:t>
            </a:r>
            <a:endParaRPr lang="en-US" dirty="0"/>
          </a:p>
          <a:p>
            <a:pPr lvl="0"/>
            <a:r>
              <a:rPr lang="en-US" sz="3500" b="1" dirty="0">
                <a:solidFill>
                  <a:srgbClr val="FFFF00"/>
                </a:solidFill>
              </a:rPr>
              <a:t>Shared services </a:t>
            </a:r>
            <a:r>
              <a:rPr lang="en-US" dirty="0"/>
              <a:t>model to support and encourage multi-disciplinary work that spans a campus, and straddles </a:t>
            </a:r>
            <a:r>
              <a:rPr lang="en-US" dirty="0" smtClean="0"/>
              <a:t>art &amp; design &amp; computing &amp; more </a:t>
            </a:r>
            <a:endParaRPr lang="en-US" dirty="0"/>
          </a:p>
          <a:p>
            <a:pPr lvl="0"/>
            <a:r>
              <a:rPr lang="en-US" dirty="0"/>
              <a:t>Not just creative process: </a:t>
            </a:r>
            <a:r>
              <a:rPr lang="en-US" sz="2600" b="1" dirty="0">
                <a:solidFill>
                  <a:srgbClr val="00B050"/>
                </a:solidFill>
              </a:rPr>
              <a:t>entrepreneurship</a:t>
            </a:r>
            <a:r>
              <a:rPr lang="en-US" sz="2600" dirty="0">
                <a:solidFill>
                  <a:srgbClr val="00B0F0"/>
                </a:solidFill>
              </a:rPr>
              <a:t>, </a:t>
            </a:r>
            <a:r>
              <a:rPr lang="en-US" sz="2600" b="1" dirty="0">
                <a:solidFill>
                  <a:srgbClr val="00B0F0"/>
                </a:solidFill>
              </a:rPr>
              <a:t>legal, IP</a:t>
            </a:r>
            <a:r>
              <a:rPr lang="en-US" dirty="0"/>
              <a:t> and (most importantly) </a:t>
            </a:r>
            <a:r>
              <a:rPr lang="en-US" sz="2600" b="1" dirty="0">
                <a:solidFill>
                  <a:srgbClr val="FF00FF"/>
                </a:solidFill>
              </a:rPr>
              <a:t>start-up and studio culture </a:t>
            </a:r>
            <a:r>
              <a:rPr lang="en-US" dirty="0"/>
              <a:t>(both big and small)</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524000"/>
            <a:ext cx="4114800" cy="4283133"/>
          </a:xfrm>
          <a:prstGeom prst="rect">
            <a:avLst/>
          </a:prstGeom>
          <a:ln w="25400">
            <a:solidFill>
              <a:schemeClr val="tx1"/>
            </a:solidFill>
          </a:ln>
        </p:spPr>
      </p:pic>
    </p:spTree>
    <p:extLst>
      <p:ext uri="{BB962C8B-B14F-4D97-AF65-F5344CB8AC3E}">
        <p14:creationId xmlns:p14="http://schemas.microsoft.com/office/powerpoint/2010/main" val="350878310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72507" cy="5764930"/>
          </a:xfrm>
          <a:prstGeom prst="rect">
            <a:avLst/>
          </a:prstGeom>
        </p:spPr>
      </p:pic>
      <p:sp>
        <p:nvSpPr>
          <p:cNvPr id="5" name="Rectangle 4"/>
          <p:cNvSpPr/>
          <p:nvPr/>
        </p:nvSpPr>
        <p:spPr>
          <a:xfrm flipV="1">
            <a:off x="0" y="0"/>
            <a:ext cx="12192000" cy="4876800"/>
          </a:xfrm>
          <a:prstGeom prst="rect">
            <a:avLst/>
          </a:prstGeom>
          <a:gradFill flip="none" rotWithShape="1">
            <a:gsLst>
              <a:gs pos="0">
                <a:schemeClr val="bg1">
                  <a:alpha val="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dirty="0" smtClean="0"/>
              <a:t>PART II: NO. 1: TO HAVE IMPACT IN OUR WORK AND PRACTICE</a:t>
            </a:r>
            <a:endParaRPr lang="en-US" dirty="0"/>
          </a:p>
        </p:txBody>
      </p:sp>
      <p:cxnSp>
        <p:nvCxnSpPr>
          <p:cNvPr id="4" name="Straight Connector 3"/>
          <p:cNvCxnSpPr/>
          <p:nvPr/>
        </p:nvCxnSpPr>
        <p:spPr>
          <a:xfrm flipV="1">
            <a:off x="-42531" y="5764930"/>
            <a:ext cx="12215038" cy="1073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407759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83400"/>
          </a:xfrm>
          <a:prstGeom prst="rect">
            <a:avLst/>
          </a:prstGeom>
        </p:spPr>
      </p:pic>
    </p:spTree>
    <p:extLst>
      <p:ext uri="{BB962C8B-B14F-4D97-AF65-F5344CB8AC3E}">
        <p14:creationId xmlns:p14="http://schemas.microsoft.com/office/powerpoint/2010/main" val="272499804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0" y="0"/>
            <a:ext cx="12192000" cy="5083308"/>
          </a:xfrm>
          <a:prstGeom prst="rect">
            <a:avLst/>
          </a:prstGeom>
        </p:spPr>
      </p:pic>
      <p:sp>
        <p:nvSpPr>
          <p:cNvPr id="5" name="Rectangle 4"/>
          <p:cNvSpPr/>
          <p:nvPr/>
        </p:nvSpPr>
        <p:spPr>
          <a:xfrm flipV="1">
            <a:off x="0" y="0"/>
            <a:ext cx="12192000" cy="2438400"/>
          </a:xfrm>
          <a:prstGeom prst="rect">
            <a:avLst/>
          </a:prstGeom>
          <a:gradFill flip="none" rotWithShape="1">
            <a:gsLst>
              <a:gs pos="0">
                <a:schemeClr val="bg1">
                  <a:alpha val="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764373"/>
            <a:ext cx="11049000" cy="1293028"/>
          </a:xfrm>
        </p:spPr>
        <p:txBody>
          <a:bodyPr/>
          <a:lstStyle/>
          <a:p>
            <a:r>
              <a:rPr lang="en-US" b="1" dirty="0" smtClean="0"/>
              <a:t>MAGIC is a NY STATE GAMES HUB</a:t>
            </a:r>
            <a:r>
              <a:rPr lang="en-US" dirty="0" smtClean="0"/>
              <a:t>,</a:t>
            </a:r>
            <a:br>
              <a:rPr lang="en-US" dirty="0" smtClean="0"/>
            </a:br>
            <a:r>
              <a:rPr lang="en-US" dirty="0" smtClean="0"/>
              <a:t>(TO GROW THE STATE ECONOMY, but also to tell the state *STORY*)</a:t>
            </a:r>
            <a:endParaRPr lang="en-US" dirty="0"/>
          </a:p>
        </p:txBody>
      </p:sp>
      <p:cxnSp>
        <p:nvCxnSpPr>
          <p:cNvPr id="7" name="Straight Connector 6"/>
          <p:cNvCxnSpPr/>
          <p:nvPr/>
        </p:nvCxnSpPr>
        <p:spPr>
          <a:xfrm>
            <a:off x="-46076" y="5105400"/>
            <a:ext cx="12238076" cy="80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33400" y="3032760"/>
            <a:ext cx="5486400" cy="3291840"/>
          </a:xfrm>
          <a:prstGeom prst="rect">
            <a:avLst/>
          </a:prstGeom>
        </p:spPr>
      </p:pic>
    </p:spTree>
    <p:extLst>
      <p:ext uri="{BB962C8B-B14F-4D97-AF65-F5344CB8AC3E}">
        <p14:creationId xmlns:p14="http://schemas.microsoft.com/office/powerpoint/2010/main" val="337296467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2057401"/>
            <a:ext cx="12192000" cy="35813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9786" y="3581400"/>
            <a:ext cx="2771775" cy="971550"/>
          </a:xfrm>
          <a:prstGeom prst="rect">
            <a:avLst/>
          </a:prstGeom>
        </p:spPr>
      </p:pic>
      <p:sp>
        <p:nvSpPr>
          <p:cNvPr id="2" name="Title 1"/>
          <p:cNvSpPr>
            <a:spLocks noGrp="1"/>
          </p:cNvSpPr>
          <p:nvPr>
            <p:ph type="title"/>
          </p:nvPr>
        </p:nvSpPr>
        <p:spPr>
          <a:xfrm>
            <a:off x="685800" y="685800"/>
            <a:ext cx="10820400" cy="1293028"/>
          </a:xfrm>
        </p:spPr>
        <p:txBody>
          <a:bodyPr/>
          <a:lstStyle/>
          <a:p>
            <a:r>
              <a:rPr lang="en-US" dirty="0" smtClean="0"/>
              <a:t>FREE &amp; OPEN SOURCE SOFTWARE</a:t>
            </a:r>
            <a:br>
              <a:rPr lang="en-US" dirty="0" smtClean="0"/>
            </a:br>
            <a:r>
              <a:rPr lang="en-US" dirty="0" smtClean="0"/>
              <a:t>DIGITAL &amp; PHYSICAL MAKER COMMUNITIES</a:t>
            </a:r>
            <a:endParaRPr lang="en-US" dirty="0"/>
          </a:p>
        </p:txBody>
      </p:sp>
      <p:pic>
        <p:nvPicPr>
          <p:cNvPr id="6" name="Picture 5"/>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81000" y="2209800"/>
            <a:ext cx="2836883" cy="3276600"/>
          </a:xfrm>
          <a:prstGeom prst="rect">
            <a:avLst/>
          </a:prstGeom>
        </p:spPr>
      </p:pic>
      <p:pic>
        <p:nvPicPr>
          <p:cNvPr id="7" name="Picture 6"/>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3217883" y="2209801"/>
            <a:ext cx="2554897" cy="2514599"/>
          </a:xfrm>
          <a:prstGeom prst="rect">
            <a:avLst/>
          </a:prstGeom>
        </p:spPr>
      </p:pic>
      <p:pic>
        <p:nvPicPr>
          <p:cNvPr id="8" name="Picture 7"/>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3276600" y="4648200"/>
            <a:ext cx="3200400" cy="757428"/>
          </a:xfrm>
          <a:prstGeom prst="rect">
            <a:avLst/>
          </a:prstGeom>
        </p:spPr>
      </p:pic>
      <p:pic>
        <p:nvPicPr>
          <p:cNvPr id="10" name="Picture 9"/>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5772780" y="2117174"/>
            <a:ext cx="3518928" cy="1689713"/>
          </a:xfrm>
          <a:prstGeom prst="rect">
            <a:avLst/>
          </a:prstGeom>
        </p:spPr>
      </p:pic>
      <p:pic>
        <p:nvPicPr>
          <p:cNvPr id="12" name="Picture 11"/>
          <p:cNvPicPr>
            <a:picLocks noChangeAspect="1"/>
          </p:cNvPicPr>
          <p:nvPr/>
        </p:nvPicPr>
        <p:blipFill rotWithShape="1">
          <a:blip r:embed="rId8" cstate="email">
            <a:extLst>
              <a:ext uri="{28A0092B-C50C-407E-A947-70E740481C1C}">
                <a14:useLocalDpi xmlns:a14="http://schemas.microsoft.com/office/drawing/2010/main" val="0"/>
              </a:ext>
            </a:extLst>
          </a:blip>
          <a:srcRect/>
          <a:stretch/>
        </p:blipFill>
        <p:spPr>
          <a:xfrm>
            <a:off x="6391275" y="4572000"/>
            <a:ext cx="2600325" cy="914400"/>
          </a:xfrm>
          <a:prstGeom prst="rect">
            <a:avLst/>
          </a:prstGeom>
        </p:spPr>
      </p:pic>
      <p:pic>
        <p:nvPicPr>
          <p:cNvPr id="13" name="Picture 12"/>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9448799" y="2209800"/>
            <a:ext cx="2504099" cy="2362200"/>
          </a:xfrm>
          <a:prstGeom prst="rect">
            <a:avLst/>
          </a:prstGeom>
        </p:spPr>
      </p:pic>
      <p:pic>
        <p:nvPicPr>
          <p:cNvPr id="14" name="Picture 13"/>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10304388" y="4629732"/>
            <a:ext cx="903768" cy="951335"/>
          </a:xfrm>
          <a:prstGeom prst="rect">
            <a:avLst/>
          </a:prstGeom>
        </p:spPr>
      </p:pic>
      <p:pic>
        <p:nvPicPr>
          <p:cNvPr id="3" name="Picture 2"/>
          <p:cNvPicPr>
            <a:picLocks noChangeAspect="1"/>
          </p:cNvPicPr>
          <p:nvPr/>
        </p:nvPicPr>
        <p:blipFill>
          <a:blip r:embed="rId11" cstate="email">
            <a:extLst>
              <a:ext uri="{28A0092B-C50C-407E-A947-70E740481C1C}">
                <a14:useLocalDpi xmlns:a14="http://schemas.microsoft.com/office/drawing/2010/main" val="0"/>
              </a:ext>
            </a:extLst>
          </a:blip>
          <a:stretch>
            <a:fillRect/>
          </a:stretch>
        </p:blipFill>
        <p:spPr>
          <a:xfrm>
            <a:off x="11304709" y="4724399"/>
            <a:ext cx="731521" cy="731521"/>
          </a:xfrm>
          <a:prstGeom prst="rect">
            <a:avLst/>
          </a:prstGeom>
        </p:spPr>
      </p:pic>
      <p:pic>
        <p:nvPicPr>
          <p:cNvPr id="5" name="Picture 4"/>
          <p:cNvPicPr>
            <a:picLocks noChangeAspect="1"/>
          </p:cNvPicPr>
          <p:nvPr/>
        </p:nvPicPr>
        <p:blipFill>
          <a:blip r:embed="rId12" cstate="email">
            <a:extLst>
              <a:ext uri="{28A0092B-C50C-407E-A947-70E740481C1C}">
                <a14:useLocalDpi xmlns:a14="http://schemas.microsoft.com/office/drawing/2010/main" val="0"/>
              </a:ext>
            </a:extLst>
          </a:blip>
          <a:stretch>
            <a:fillRect/>
          </a:stretch>
        </p:blipFill>
        <p:spPr>
          <a:xfrm>
            <a:off x="9005417" y="4572000"/>
            <a:ext cx="1236344" cy="914400"/>
          </a:xfrm>
          <a:prstGeom prst="rect">
            <a:avLst/>
          </a:prstGeom>
        </p:spPr>
      </p:pic>
    </p:spTree>
    <p:extLst>
      <p:ext uri="{BB962C8B-B14F-4D97-AF65-F5344CB8AC3E}">
        <p14:creationId xmlns:p14="http://schemas.microsoft.com/office/powerpoint/2010/main" val="339183516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2895600" y="1991934"/>
            <a:ext cx="9296400" cy="3873500"/>
          </a:xfrm>
          <a:prstGeom prst="rect">
            <a:avLst/>
          </a:prstGeom>
        </p:spPr>
      </p:pic>
      <p:sp>
        <p:nvSpPr>
          <p:cNvPr id="7" name="Rectangle 6"/>
          <p:cNvSpPr/>
          <p:nvPr/>
        </p:nvSpPr>
        <p:spPr>
          <a:xfrm>
            <a:off x="2895600" y="1991934"/>
            <a:ext cx="7924800" cy="3850258"/>
          </a:xfrm>
          <a:prstGeom prst="rect">
            <a:avLst/>
          </a:prstGeom>
          <a:gradFill>
            <a:gsLst>
              <a:gs pos="0">
                <a:schemeClr val="bg1">
                  <a:alpha val="0"/>
                </a:schemeClr>
              </a:gs>
              <a:gs pos="59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5800" y="764373"/>
            <a:ext cx="10820400" cy="1293028"/>
          </a:xfrm>
        </p:spPr>
        <p:txBody>
          <a:bodyPr/>
          <a:lstStyle/>
          <a:p>
            <a:r>
              <a:rPr lang="en-US" dirty="0" smtClean="0"/>
              <a:t>A FOCUS ON STORY IS A FOCUS ON HUMANS, WITH OBVIOUS IMPLICATIONS</a:t>
            </a:r>
            <a:endParaRPr lang="en-US" dirty="0"/>
          </a:p>
        </p:txBody>
      </p:sp>
      <p:sp>
        <p:nvSpPr>
          <p:cNvPr id="3" name="Content Placeholder 2"/>
          <p:cNvSpPr>
            <a:spLocks noGrp="1"/>
          </p:cNvSpPr>
          <p:nvPr>
            <p:ph idx="1"/>
          </p:nvPr>
        </p:nvSpPr>
        <p:spPr>
          <a:xfrm>
            <a:off x="152400" y="2071875"/>
            <a:ext cx="6172200" cy="4024125"/>
          </a:xfrm>
        </p:spPr>
        <p:txBody>
          <a:bodyPr/>
          <a:lstStyle/>
          <a:p>
            <a:pPr marL="0" indent="0">
              <a:buNone/>
            </a:pPr>
            <a:r>
              <a:rPr lang="en-US" sz="4400" b="1" dirty="0" smtClean="0">
                <a:solidFill>
                  <a:srgbClr val="FF0000"/>
                </a:solidFill>
              </a:rPr>
              <a:t>Healthcare</a:t>
            </a:r>
            <a:r>
              <a:rPr lang="en-US" sz="4400" b="1" dirty="0" smtClean="0"/>
              <a:t> </a:t>
            </a:r>
            <a:r>
              <a:rPr lang="en-US" sz="2800" b="1" dirty="0" smtClean="0"/>
              <a:t>– MAGIC has more sustained research interest from health and behavior verticals than any other…</a:t>
            </a:r>
          </a:p>
          <a:p>
            <a:pPr marL="0" indent="0">
              <a:buNone/>
            </a:pPr>
            <a:r>
              <a:rPr lang="en-US" sz="4400" b="1" dirty="0" smtClean="0">
                <a:solidFill>
                  <a:srgbClr val="00B0F0"/>
                </a:solidFill>
              </a:rPr>
              <a:t>Education</a:t>
            </a:r>
            <a:r>
              <a:rPr lang="en-US" sz="4400" b="1" dirty="0" smtClean="0"/>
              <a:t> </a:t>
            </a:r>
            <a:r>
              <a:rPr lang="en-US" sz="2800" b="1" dirty="0" smtClean="0"/>
              <a:t>– followed closely by the application of media interventions in formal and informal education</a:t>
            </a:r>
            <a:endParaRPr lang="en-US" sz="2800" b="1" dirty="0"/>
          </a:p>
        </p:txBody>
      </p:sp>
      <p:cxnSp>
        <p:nvCxnSpPr>
          <p:cNvPr id="4" name="Straight Connector 3"/>
          <p:cNvCxnSpPr/>
          <p:nvPr/>
        </p:nvCxnSpPr>
        <p:spPr>
          <a:xfrm flipV="1">
            <a:off x="-42531" y="5856666"/>
            <a:ext cx="12215038" cy="1073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V="1">
            <a:off x="-42531" y="1981200"/>
            <a:ext cx="12215038" cy="1073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449830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MAGICAL BITS FOR IMPACT</a:t>
            </a:r>
            <a:endParaRPr lang="en-US" dirty="0"/>
          </a:p>
        </p:txBody>
      </p:sp>
      <p:sp>
        <p:nvSpPr>
          <p:cNvPr id="3" name="Content Placeholder 2"/>
          <p:cNvSpPr>
            <a:spLocks noGrp="1"/>
          </p:cNvSpPr>
          <p:nvPr>
            <p:ph idx="1"/>
          </p:nvPr>
        </p:nvSpPr>
        <p:spPr>
          <a:xfrm>
            <a:off x="6096000" y="1600200"/>
            <a:ext cx="5562600" cy="4024125"/>
          </a:xfrm>
        </p:spPr>
        <p:txBody>
          <a:bodyPr/>
          <a:lstStyle/>
          <a:p>
            <a:r>
              <a:rPr lang="en-US" dirty="0" smtClean="0"/>
              <a:t>Recognition and </a:t>
            </a:r>
            <a:r>
              <a:rPr lang="en-US" sz="3200" dirty="0" smtClean="0">
                <a:solidFill>
                  <a:srgbClr val="FF0000"/>
                </a:solidFill>
              </a:rPr>
              <a:t>capitalization on convergence</a:t>
            </a:r>
            <a:r>
              <a:rPr lang="en-US" dirty="0" smtClean="0"/>
              <a:t> of technology, media, message, and consumption</a:t>
            </a:r>
          </a:p>
          <a:p>
            <a:r>
              <a:rPr lang="en-US" dirty="0" smtClean="0"/>
              <a:t>Constantly </a:t>
            </a:r>
            <a:r>
              <a:rPr lang="en-US" sz="3200" dirty="0" smtClean="0">
                <a:solidFill>
                  <a:srgbClr val="FFC000"/>
                </a:solidFill>
              </a:rPr>
              <a:t>pushing beyond cutting-edge</a:t>
            </a:r>
            <a:r>
              <a:rPr lang="en-US" dirty="0" smtClean="0"/>
              <a:t> work: if it’s been done, we don’t do it again.  (this avoids squatting in a comfort zone)</a:t>
            </a:r>
          </a:p>
          <a:p>
            <a:r>
              <a:rPr lang="en-US" dirty="0" smtClean="0"/>
              <a:t>Engagement with local, regional state and national </a:t>
            </a:r>
            <a:r>
              <a:rPr lang="en-US" sz="3600" b="1" dirty="0" smtClean="0">
                <a:solidFill>
                  <a:srgbClr val="00B0F0"/>
                </a:solidFill>
              </a:rPr>
              <a:t>networks</a:t>
            </a:r>
            <a:r>
              <a:rPr lang="en-US" dirty="0" smtClean="0"/>
              <a:t> of </a:t>
            </a:r>
            <a:r>
              <a:rPr lang="en-US" sz="3600" b="1" dirty="0" smtClean="0">
                <a:solidFill>
                  <a:srgbClr val="00B0F0"/>
                </a:solidFill>
              </a:rPr>
              <a:t>community </a:t>
            </a:r>
          </a:p>
          <a:p>
            <a:endParaRPr lang="en-US" dirty="0" smtClean="0"/>
          </a:p>
          <a:p>
            <a:endParaRPr lang="en-US" dirty="0" smtClean="0"/>
          </a:p>
          <a:p>
            <a:endParaRPr lang="en-US" dirty="0"/>
          </a:p>
        </p:txBody>
      </p:sp>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28600" y="1600200"/>
            <a:ext cx="5715000" cy="3429000"/>
          </a:xfrm>
          <a:prstGeom prst="rect">
            <a:avLst/>
          </a:prstGeom>
          <a:noFill/>
          <a:ln w="25400">
            <a:solidFill>
              <a:schemeClr val="tx1"/>
            </a:solidFill>
          </a:ln>
        </p:spPr>
      </p:pic>
      <p:sp>
        <p:nvSpPr>
          <p:cNvPr id="6" name="Rectangle 1"/>
          <p:cNvSpPr>
            <a:spLocks noChangeArrowheads="1"/>
          </p:cNvSpPr>
          <p:nvPr/>
        </p:nvSpPr>
        <p:spPr bwMode="auto">
          <a:xfrm>
            <a:off x="99164" y="5029200"/>
            <a:ext cx="54102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chemeClr val="tx1"/>
                </a:solidFill>
                <a:effectLst/>
                <a:latin typeface="Arial" panose="020B0604020202020204" pitchFamily="34" charset="0"/>
              </a:rPr>
              <a:t>Convergence, 1952 by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chemeClr val="tx1"/>
                </a:solidFill>
                <a:effectLst/>
                <a:latin typeface="Arial" panose="020B0604020202020204" pitchFamily="34" charset="0"/>
              </a:rPr>
              <a:t>Jackson Pollock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5" name="Picture 4"/>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3745282" y="3962400"/>
            <a:ext cx="1981200" cy="1821996"/>
          </a:xfrm>
          <a:prstGeom prst="rect">
            <a:avLst/>
          </a:prstGeom>
          <a:ln w="34925">
            <a:solidFill>
              <a:schemeClr val="tx1"/>
            </a:solidFill>
          </a:ln>
        </p:spPr>
      </p:pic>
    </p:spTree>
    <p:extLst>
      <p:ext uri="{BB962C8B-B14F-4D97-AF65-F5344CB8AC3E}">
        <p14:creationId xmlns:p14="http://schemas.microsoft.com/office/powerpoint/2010/main" val="389720635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0" y="0"/>
            <a:ext cx="12192000" cy="5858978"/>
          </a:xfrm>
          <a:prstGeom prst="rect">
            <a:avLst/>
          </a:prstGeom>
        </p:spPr>
      </p:pic>
      <p:sp>
        <p:nvSpPr>
          <p:cNvPr id="4" name="Rectangle 3"/>
          <p:cNvSpPr/>
          <p:nvPr/>
        </p:nvSpPr>
        <p:spPr>
          <a:xfrm flipV="1">
            <a:off x="0" y="0"/>
            <a:ext cx="12192000" cy="3886200"/>
          </a:xfrm>
          <a:prstGeom prst="rect">
            <a:avLst/>
          </a:prstGeom>
          <a:gradFill flip="none" rotWithShape="1">
            <a:gsLst>
              <a:gs pos="0">
                <a:schemeClr val="bg1">
                  <a:alpha val="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438400" y="764373"/>
            <a:ext cx="9144000" cy="1293028"/>
          </a:xfrm>
        </p:spPr>
        <p:txBody>
          <a:bodyPr>
            <a:normAutofit/>
          </a:bodyPr>
          <a:lstStyle/>
          <a:p>
            <a:r>
              <a:rPr lang="en-US" dirty="0" smtClean="0"/>
              <a:t>PART II: NO 2: TO EDUCATE A NEW GENERATION OF CITIZEN SCHOLARS</a:t>
            </a:r>
            <a:endParaRPr lang="en-US" dirty="0"/>
          </a:p>
        </p:txBody>
      </p:sp>
      <p:cxnSp>
        <p:nvCxnSpPr>
          <p:cNvPr id="5" name="Straight Connector 4"/>
          <p:cNvCxnSpPr/>
          <p:nvPr/>
        </p:nvCxnSpPr>
        <p:spPr>
          <a:xfrm>
            <a:off x="0" y="5860869"/>
            <a:ext cx="12192000" cy="65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29931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email">
            <a:extLst>
              <a:ext uri="{28A0092B-C50C-407E-A947-70E740481C1C}">
                <a14:useLocalDpi xmlns:a14="http://schemas.microsoft.com/office/drawing/2010/main" val="0"/>
              </a:ext>
            </a:extLst>
          </a:blip>
          <a:srcRect l="-7628" b="-98436"/>
          <a:stretch/>
        </p:blipFill>
        <p:spPr>
          <a:xfrm>
            <a:off x="-457200" y="2362200"/>
            <a:ext cx="6426398" cy="4284265"/>
          </a:xfrm>
          <a:prstGeom prst="rect">
            <a:avLst/>
          </a:prstGeom>
        </p:spPr>
      </p:pic>
      <p:pic>
        <p:nvPicPr>
          <p:cNvPr id="7" name="Picture 6"/>
          <p:cNvPicPr>
            <a:picLocks noChangeAspect="1"/>
          </p:cNvPicPr>
          <p:nvPr/>
        </p:nvPicPr>
        <p:blipFill rotWithShape="1">
          <a:blip r:embed="rId3" cstate="email">
            <a:extLst>
              <a:ext uri="{28A0092B-C50C-407E-A947-70E740481C1C}">
                <a14:useLocalDpi xmlns:a14="http://schemas.microsoft.com/office/drawing/2010/main" val="0"/>
              </a:ext>
            </a:extLst>
          </a:blip>
          <a:srcRect t="-103174" r="-4919"/>
          <a:stretch/>
        </p:blipFill>
        <p:spPr>
          <a:xfrm>
            <a:off x="6019800" y="177800"/>
            <a:ext cx="6477000" cy="4318000"/>
          </a:xfrm>
          <a:prstGeom prst="rect">
            <a:avLst/>
          </a:prstGeom>
        </p:spPr>
      </p:pic>
      <p:cxnSp>
        <p:nvCxnSpPr>
          <p:cNvPr id="8" name="Straight Connector 7"/>
          <p:cNvCxnSpPr/>
          <p:nvPr/>
        </p:nvCxnSpPr>
        <p:spPr>
          <a:xfrm>
            <a:off x="0" y="4495800"/>
            <a:ext cx="12192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2362200"/>
            <a:ext cx="12877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2" descr="C:\Users\Andrew Phelps\Desktop\andy_pac_man.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191000" y="1752600"/>
            <a:ext cx="3737102" cy="3721464"/>
          </a:xfrm>
          <a:prstGeom prst="rect">
            <a:avLst/>
          </a:prstGeom>
          <a:noFill/>
          <a:ln w="15875">
            <a:solidFill>
              <a:schemeClr val="tx1"/>
            </a:solidFill>
          </a:ln>
          <a:effectLst>
            <a:outerShdw blurRad="355600" sx="116000" sy="116000" algn="ctr" rotWithShape="0">
              <a:prstClr val="black">
                <a:alpha val="77000"/>
              </a:prstClr>
            </a:outerShd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447800" y="688172"/>
            <a:ext cx="9144000" cy="1293028"/>
          </a:xfrm>
        </p:spPr>
        <p:txBody>
          <a:bodyPr/>
          <a:lstStyle/>
          <a:p>
            <a:pPr algn="ctr"/>
            <a:r>
              <a:rPr lang="en-US" dirty="0" smtClean="0"/>
              <a:t>AND I GREW UP A GAMER</a:t>
            </a:r>
            <a:endParaRPr lang="en-US" dirty="0"/>
          </a:p>
        </p:txBody>
      </p:sp>
    </p:spTree>
    <p:extLst>
      <p:ext uri="{BB962C8B-B14F-4D97-AF65-F5344CB8AC3E}">
        <p14:creationId xmlns:p14="http://schemas.microsoft.com/office/powerpoint/2010/main" val="403907207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cstate="email">
            <a:extLst>
              <a:ext uri="{28A0092B-C50C-407E-A947-70E740481C1C}">
                <a14:useLocalDpi xmlns:a14="http://schemas.microsoft.com/office/drawing/2010/main" val="0"/>
              </a:ext>
            </a:extLst>
          </a:blip>
          <a:srcRect/>
          <a:stretch/>
        </p:blipFill>
        <p:spPr>
          <a:xfrm>
            <a:off x="0" y="0"/>
            <a:ext cx="12192000" cy="5715000"/>
          </a:xfrm>
        </p:spPr>
      </p:pic>
      <p:sp>
        <p:nvSpPr>
          <p:cNvPr id="2" name="Title 1"/>
          <p:cNvSpPr>
            <a:spLocks noGrp="1"/>
          </p:cNvSpPr>
          <p:nvPr>
            <p:ph type="title"/>
          </p:nvPr>
        </p:nvSpPr>
        <p:spPr>
          <a:xfrm>
            <a:off x="0" y="764373"/>
            <a:ext cx="12192000" cy="1293028"/>
          </a:xfrm>
          <a:solidFill>
            <a:schemeClr val="bg1">
              <a:alpha val="51000"/>
            </a:schemeClr>
          </a:solidFill>
        </p:spPr>
        <p:txBody>
          <a:bodyPr anchor="ctr" anchorCtr="0"/>
          <a:lstStyle/>
          <a:p>
            <a:r>
              <a:rPr lang="en-US" dirty="0" smtClean="0"/>
              <a:t>ELECTION NIGHT HACKATHON	</a:t>
            </a:r>
            <a:br>
              <a:rPr lang="en-US" dirty="0" smtClean="0"/>
            </a:br>
            <a:r>
              <a:rPr lang="en-US" dirty="0" smtClean="0"/>
              <a:t>MAGIC &amp; PUBLIC POLICY </a:t>
            </a:r>
            <a:r>
              <a:rPr lang="en-US" dirty="0"/>
              <a:t>	</a:t>
            </a:r>
            <a:r>
              <a:rPr lang="en-US" dirty="0" smtClean="0"/>
              <a:t>	 </a:t>
            </a:r>
            <a:endParaRPr lang="en-US" dirty="0"/>
          </a:p>
        </p:txBody>
      </p:sp>
      <p:cxnSp>
        <p:nvCxnSpPr>
          <p:cNvPr id="5" name="Straight Connector 4"/>
          <p:cNvCxnSpPr/>
          <p:nvPr/>
        </p:nvCxnSpPr>
        <p:spPr>
          <a:xfrm>
            <a:off x="0" y="5708469"/>
            <a:ext cx="12192000" cy="65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21265" y="2054135"/>
            <a:ext cx="12192000" cy="65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0" y="766982"/>
            <a:ext cx="12192000" cy="65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011370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4373"/>
            <a:ext cx="10896600" cy="1293028"/>
          </a:xfrm>
        </p:spPr>
        <p:txBody>
          <a:bodyPr/>
          <a:lstStyle/>
          <a:p>
            <a:r>
              <a:rPr lang="en-US" dirty="0" smtClean="0"/>
              <a:t>WE HELP STUDENTS TELL THEIR OWN STORIES &amp; DEVELOP SOPHISTICATION</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2133600"/>
            <a:ext cx="12482015" cy="3279599"/>
          </a:xfrm>
          <a:prstGeom prst="rect">
            <a:avLst/>
          </a:prstGeom>
          <a:ln w="22225">
            <a:solidFill>
              <a:schemeClr val="tx1"/>
            </a:solidFill>
          </a:ln>
        </p:spPr>
      </p:pic>
    </p:spTree>
    <p:extLst>
      <p:ext uri="{BB962C8B-B14F-4D97-AF65-F5344CB8AC3E}">
        <p14:creationId xmlns:p14="http://schemas.microsoft.com/office/powerpoint/2010/main" val="423493319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0" y="0"/>
            <a:ext cx="12192000" cy="5943600"/>
          </a:xfrm>
          <a:prstGeom prst="rect">
            <a:avLst/>
          </a:prstGeom>
        </p:spPr>
      </p:pic>
      <p:sp>
        <p:nvSpPr>
          <p:cNvPr id="2" name="Title 1"/>
          <p:cNvSpPr>
            <a:spLocks noGrp="1"/>
          </p:cNvSpPr>
          <p:nvPr>
            <p:ph type="title"/>
          </p:nvPr>
        </p:nvSpPr>
        <p:spPr>
          <a:xfrm>
            <a:off x="0" y="5343525"/>
            <a:ext cx="12192000" cy="609600"/>
          </a:xfrm>
          <a:solidFill>
            <a:schemeClr val="bg1">
              <a:alpha val="56000"/>
            </a:schemeClr>
          </a:solidFill>
        </p:spPr>
        <p:txBody>
          <a:bodyPr/>
          <a:lstStyle/>
          <a:p>
            <a:r>
              <a:rPr lang="en-US" dirty="0" smtClean="0"/>
              <a:t>RILEY &amp; Make a wish FOUNDATION		</a:t>
            </a:r>
            <a:endParaRPr lang="en-US" dirty="0"/>
          </a:p>
        </p:txBody>
      </p:sp>
      <p:cxnSp>
        <p:nvCxnSpPr>
          <p:cNvPr id="7" name="Straight Connector 6"/>
          <p:cNvCxnSpPr/>
          <p:nvPr/>
        </p:nvCxnSpPr>
        <p:spPr>
          <a:xfrm>
            <a:off x="0" y="5334000"/>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0" y="5943600"/>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5328285"/>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939095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0" y="-76200"/>
            <a:ext cx="12192000" cy="5922819"/>
          </a:xfrm>
          <a:prstGeom prst="rect">
            <a:avLst/>
          </a:prstGeom>
        </p:spPr>
      </p:pic>
      <p:sp>
        <p:nvSpPr>
          <p:cNvPr id="2" name="Title 1"/>
          <p:cNvSpPr>
            <a:spLocks noGrp="1"/>
          </p:cNvSpPr>
          <p:nvPr>
            <p:ph type="title"/>
          </p:nvPr>
        </p:nvSpPr>
        <p:spPr>
          <a:xfrm>
            <a:off x="0" y="304800"/>
            <a:ext cx="11658600" cy="609600"/>
          </a:xfrm>
          <a:solidFill>
            <a:schemeClr val="bg1">
              <a:alpha val="37000"/>
            </a:schemeClr>
          </a:solidFill>
        </p:spPr>
        <p:txBody>
          <a:bodyPr/>
          <a:lstStyle/>
          <a:p>
            <a:r>
              <a:rPr lang="en-US" sz="3600" dirty="0" err="1" smtClean="0"/>
              <a:t>Artech</a:t>
            </a:r>
            <a:r>
              <a:rPr lang="en-US" sz="3600" dirty="0" smtClean="0"/>
              <a:t> CRE8-A-THON: CHANGING JAM CULTURE</a:t>
            </a:r>
            <a:endParaRPr lang="en-US" dirty="0"/>
          </a:p>
        </p:txBody>
      </p:sp>
      <p:sp>
        <p:nvSpPr>
          <p:cNvPr id="5" name="Title 1"/>
          <p:cNvSpPr txBox="1">
            <a:spLocks/>
          </p:cNvSpPr>
          <p:nvPr/>
        </p:nvSpPr>
        <p:spPr>
          <a:xfrm>
            <a:off x="11658600" y="304800"/>
            <a:ext cx="533400" cy="609600"/>
          </a:xfrm>
          <a:prstGeom prst="rect">
            <a:avLst/>
          </a:prstGeom>
          <a:solidFill>
            <a:schemeClr val="bg1">
              <a:alpha val="37000"/>
            </a:schemeClr>
          </a:solidFill>
        </p:spPr>
        <p:txBody>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endParaRPr lang="en-US" dirty="0"/>
          </a:p>
        </p:txBody>
      </p:sp>
      <p:cxnSp>
        <p:nvCxnSpPr>
          <p:cNvPr id="7" name="Straight Connector 6"/>
          <p:cNvCxnSpPr/>
          <p:nvPr/>
        </p:nvCxnSpPr>
        <p:spPr>
          <a:xfrm>
            <a:off x="0" y="5867400"/>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0" y="914400"/>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304800"/>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772052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4373"/>
            <a:ext cx="11277600" cy="1293028"/>
          </a:xfrm>
        </p:spPr>
        <p:txBody>
          <a:bodyPr/>
          <a:lstStyle/>
          <a:p>
            <a:r>
              <a:rPr lang="en-US" dirty="0" smtClean="0"/>
              <a:t>MAGICAL BITS FOR SOCIETAL REFLECTION</a:t>
            </a:r>
            <a:endParaRPr lang="en-US" dirty="0"/>
          </a:p>
        </p:txBody>
      </p:sp>
      <p:sp>
        <p:nvSpPr>
          <p:cNvPr id="3" name="Content Placeholder 2"/>
          <p:cNvSpPr>
            <a:spLocks noGrp="1"/>
          </p:cNvSpPr>
          <p:nvPr>
            <p:ph idx="1"/>
          </p:nvPr>
        </p:nvSpPr>
        <p:spPr>
          <a:xfrm>
            <a:off x="3695700" y="1600200"/>
            <a:ext cx="7886700" cy="4343400"/>
          </a:xfrm>
        </p:spPr>
        <p:txBody>
          <a:bodyPr>
            <a:normAutofit/>
          </a:bodyPr>
          <a:lstStyle/>
          <a:p>
            <a:pPr lvl="0"/>
            <a:r>
              <a:rPr lang="en-US" dirty="0"/>
              <a:t>A focus on </a:t>
            </a:r>
            <a:r>
              <a:rPr lang="en-US" sz="3000" dirty="0">
                <a:solidFill>
                  <a:srgbClr val="FF0000"/>
                </a:solidFill>
              </a:rPr>
              <a:t>‘</a:t>
            </a:r>
            <a:r>
              <a:rPr lang="en-US" sz="3000" b="1" dirty="0">
                <a:solidFill>
                  <a:srgbClr val="FF0000"/>
                </a:solidFill>
              </a:rPr>
              <a:t>data driven design</a:t>
            </a:r>
            <a:r>
              <a:rPr lang="en-US" sz="3000" dirty="0">
                <a:solidFill>
                  <a:srgbClr val="FF0000"/>
                </a:solidFill>
              </a:rPr>
              <a:t>’ </a:t>
            </a:r>
            <a:r>
              <a:rPr lang="en-US" dirty="0" smtClean="0"/>
              <a:t>in our work, coupled with human-knowledge and expertise through an </a:t>
            </a:r>
            <a:r>
              <a:rPr lang="en-US" sz="2800" b="1" dirty="0">
                <a:solidFill>
                  <a:srgbClr val="FFC000"/>
                </a:solidFill>
              </a:rPr>
              <a:t>open critique process</a:t>
            </a:r>
            <a:r>
              <a:rPr lang="en-US" dirty="0" smtClean="0"/>
              <a:t>. </a:t>
            </a:r>
          </a:p>
          <a:p>
            <a:pPr lvl="0"/>
            <a:r>
              <a:rPr lang="en-US" dirty="0" smtClean="0"/>
              <a:t>Projects that </a:t>
            </a:r>
            <a:r>
              <a:rPr lang="en-US" sz="2800" b="1" dirty="0">
                <a:solidFill>
                  <a:srgbClr val="FFFF00"/>
                </a:solidFill>
              </a:rPr>
              <a:t>require an emotional component</a:t>
            </a:r>
            <a:r>
              <a:rPr lang="en-US" sz="2800" dirty="0">
                <a:solidFill>
                  <a:srgbClr val="FFFF00"/>
                </a:solidFill>
              </a:rPr>
              <a:t> </a:t>
            </a:r>
            <a:r>
              <a:rPr lang="en-US" dirty="0" smtClean="0"/>
              <a:t>and a conveyance of message.  Projects that facilitate a human experience, that don’t stop at invention, that TELL STORIES.</a:t>
            </a:r>
          </a:p>
          <a:p>
            <a:pPr lvl="0"/>
            <a:r>
              <a:rPr lang="en-US" sz="3600" b="1" dirty="0" smtClean="0">
                <a:solidFill>
                  <a:srgbClr val="FF00FF"/>
                </a:solidFill>
              </a:rPr>
              <a:t>Projects that are public </a:t>
            </a:r>
            <a:r>
              <a:rPr lang="en-US" dirty="0" smtClean="0"/>
              <a:t>and require a direct interaction with their presentation, performance, reception and impact</a:t>
            </a:r>
          </a:p>
          <a:p>
            <a:pPr lvl="0"/>
            <a:endParaRPr lang="en-US" dirty="0" smtClean="0"/>
          </a:p>
          <a:p>
            <a:pPr lvl="0"/>
            <a:endParaRPr lang="en-US" dirty="0" smtClean="0"/>
          </a:p>
          <a:p>
            <a:pPr lvl="0"/>
            <a:endParaRPr lang="en-US" dirty="0"/>
          </a:p>
        </p:txBody>
      </p:sp>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66700" y="1752600"/>
            <a:ext cx="3352800" cy="2514600"/>
          </a:xfrm>
          <a:prstGeom prst="rect">
            <a:avLst/>
          </a:prstGeom>
          <a:ln w="25400">
            <a:solidFill>
              <a:schemeClr val="tx1"/>
            </a:solidFill>
          </a:ln>
        </p:spPr>
      </p:pic>
    </p:spTree>
    <p:extLst>
      <p:ext uri="{BB962C8B-B14F-4D97-AF65-F5344CB8AC3E}">
        <p14:creationId xmlns:p14="http://schemas.microsoft.com/office/powerpoint/2010/main" val="366094038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381000"/>
            <a:ext cx="8610600" cy="1293028"/>
          </a:xfrm>
        </p:spPr>
        <p:txBody>
          <a:bodyPr/>
          <a:lstStyle/>
          <a:p>
            <a:r>
              <a:rPr lang="en-US" dirty="0" smtClean="0"/>
              <a:t>PART III: CONCLUSIONS AND BEGINNINGS (and buildings)</a:t>
            </a:r>
            <a:endParaRPr lang="en-US" dirty="0"/>
          </a:p>
        </p:txBody>
      </p:sp>
      <p:sp>
        <p:nvSpPr>
          <p:cNvPr id="3" name="Content Placeholder 2"/>
          <p:cNvSpPr>
            <a:spLocks noGrp="1"/>
          </p:cNvSpPr>
          <p:nvPr>
            <p:ph idx="1"/>
          </p:nvPr>
        </p:nvSpPr>
        <p:spPr>
          <a:xfrm>
            <a:off x="3276600" y="1690875"/>
            <a:ext cx="8610600" cy="4252725"/>
          </a:xfrm>
        </p:spPr>
        <p:txBody>
          <a:bodyPr/>
          <a:lstStyle/>
          <a:p>
            <a:pPr marL="0" indent="0">
              <a:buNone/>
            </a:pPr>
            <a:r>
              <a:rPr lang="en-US" dirty="0" smtClean="0"/>
              <a:t>Usually when we pontificate about higher education and it’s role, a lot of discussion goes into democratizing access: tools, platforms, internet, access, scholarship, </a:t>
            </a:r>
            <a:r>
              <a:rPr lang="en-US" dirty="0" err="1" smtClean="0"/>
              <a:t>etc</a:t>
            </a:r>
            <a:r>
              <a:rPr lang="en-US" dirty="0" smtClean="0"/>
              <a:t>…</a:t>
            </a:r>
          </a:p>
          <a:p>
            <a:pPr marL="0" indent="0">
              <a:buNone/>
            </a:pPr>
            <a:endParaRPr lang="en-US" dirty="0"/>
          </a:p>
          <a:p>
            <a:pPr>
              <a:buFontTx/>
              <a:buChar char="-"/>
            </a:pPr>
            <a:r>
              <a:rPr lang="en-US" dirty="0" smtClean="0">
                <a:solidFill>
                  <a:srgbClr val="FF0000"/>
                </a:solidFill>
              </a:rPr>
              <a:t>The building was not an accident, or a new effort, it was an outgrowth of existing success</a:t>
            </a:r>
          </a:p>
          <a:p>
            <a:pPr>
              <a:buFontTx/>
              <a:buChar char="-"/>
            </a:pPr>
            <a:r>
              <a:rPr lang="en-US" dirty="0" smtClean="0">
                <a:solidFill>
                  <a:srgbClr val="FFC000"/>
                </a:solidFill>
              </a:rPr>
              <a:t>The building is a platform to scale up the established model</a:t>
            </a:r>
          </a:p>
          <a:p>
            <a:pPr>
              <a:buFontTx/>
              <a:buChar char="-"/>
            </a:pPr>
            <a:r>
              <a:rPr lang="en-US" dirty="0" smtClean="0">
                <a:solidFill>
                  <a:srgbClr val="FFFF00"/>
                </a:solidFill>
              </a:rPr>
              <a:t>The building is a resource for the campus to engage more deeply in digital media content creation &amp; production</a:t>
            </a:r>
          </a:p>
          <a:p>
            <a:pPr>
              <a:buFontTx/>
              <a:buChar char="-"/>
            </a:pPr>
            <a:r>
              <a:rPr lang="en-US" dirty="0" smtClean="0">
                <a:solidFill>
                  <a:srgbClr val="92D050"/>
                </a:solidFill>
              </a:rPr>
              <a:t>The building is a research lab for people not even here yet</a:t>
            </a:r>
          </a:p>
          <a:p>
            <a:pPr>
              <a:buFontTx/>
              <a:buChar char="-"/>
            </a:pPr>
            <a:r>
              <a:rPr lang="en-US" dirty="0" smtClean="0">
                <a:solidFill>
                  <a:srgbClr val="00B0F0"/>
                </a:solidFill>
              </a:rPr>
              <a:t>The building is Julie’s house </a:t>
            </a:r>
            <a:r>
              <a:rPr lang="en-US" dirty="0" smtClean="0">
                <a:solidFill>
                  <a:srgbClr val="00B0F0"/>
                </a:solidFill>
                <a:sym typeface="Wingdings" panose="05000000000000000000" pitchFamily="2" charset="2"/>
              </a:rPr>
              <a:t></a:t>
            </a:r>
            <a:endParaRPr lang="en-US" dirty="0" smtClean="0">
              <a:solidFill>
                <a:srgbClr val="00B0F0"/>
              </a:solidFill>
            </a:endParaRPr>
          </a:p>
          <a:p>
            <a:pPr marL="0" indent="0">
              <a:buNone/>
            </a:pPr>
            <a:endParaRPr lang="en-US" dirty="0"/>
          </a:p>
          <a:p>
            <a:pPr marL="0" indent="0">
              <a:buNone/>
            </a:pPr>
            <a:endParaRPr lang="en-US" dirty="0" smtClean="0"/>
          </a:p>
          <a:p>
            <a:pPr marL="0" indent="0">
              <a:buNone/>
            </a:pPr>
            <a:endParaRPr lang="en-US" dirty="0"/>
          </a:p>
          <a:p>
            <a:endParaRPr lang="en-US" dirty="0"/>
          </a:p>
        </p:txBody>
      </p:sp>
      <p:pic>
        <p:nvPicPr>
          <p:cNvPr id="5" name="Picture 4"/>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228600" y="227887"/>
            <a:ext cx="2839995" cy="5715713"/>
          </a:xfrm>
          <a:prstGeom prst="rect">
            <a:avLst/>
          </a:prstGeom>
          <a:ln w="25400">
            <a:solidFill>
              <a:schemeClr val="tx1"/>
            </a:solidFill>
          </a:ln>
        </p:spPr>
      </p:pic>
    </p:spTree>
    <p:extLst>
      <p:ext uri="{BB962C8B-B14F-4D97-AF65-F5344CB8AC3E}">
        <p14:creationId xmlns:p14="http://schemas.microsoft.com/office/powerpoint/2010/main" val="113773296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305800" y="0"/>
            <a:ext cx="40386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304800"/>
            <a:ext cx="6377940" cy="1293028"/>
          </a:xfrm>
        </p:spPr>
        <p:txBody>
          <a:bodyPr/>
          <a:lstStyle/>
          <a:p>
            <a:pPr algn="l"/>
            <a:r>
              <a:rPr lang="en-US" dirty="0" smtClean="0"/>
              <a:t>DEMOCRATIZING CAPABILITIES &amp; POSSIBILITIES</a:t>
            </a:r>
            <a:br>
              <a:rPr lang="en-US" dirty="0" smtClean="0"/>
            </a:br>
            <a:r>
              <a:rPr lang="en-US" sz="2000" dirty="0" smtClean="0"/>
              <a:t>(~$25M NYS ESD PUBLIC/</a:t>
            </a:r>
            <a:br>
              <a:rPr lang="en-US" sz="2000" dirty="0" smtClean="0"/>
            </a:br>
            <a:r>
              <a:rPr lang="en-US" sz="2000" dirty="0" smtClean="0"/>
              <a:t>PRIVATE PARTNERSHIP)</a:t>
            </a:r>
            <a:br>
              <a:rPr lang="en-US" sz="2000" dirty="0" smtClean="0"/>
            </a:br>
            <a:r>
              <a:rPr lang="en-US" dirty="0" smtClean="0"/>
              <a:t> </a:t>
            </a:r>
            <a:endParaRPr lang="en-US" dirty="0"/>
          </a:p>
        </p:txBody>
      </p:sp>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8458200" y="43669"/>
            <a:ext cx="3657600" cy="6738131"/>
          </a:xfrm>
          <a:ln w="19050">
            <a:solidFill>
              <a:schemeClr val="tx1"/>
            </a:solidFill>
          </a:ln>
        </p:spPr>
      </p:pic>
      <p:sp>
        <p:nvSpPr>
          <p:cNvPr id="5" name="Rectangle 1"/>
          <p:cNvSpPr txBox="1">
            <a:spLocks noChangeArrowheads="1"/>
          </p:cNvSpPr>
          <p:nvPr/>
        </p:nvSpPr>
        <p:spPr bwMode="auto">
          <a:xfrm>
            <a:off x="2667000" y="854125"/>
            <a:ext cx="5410200" cy="623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rtlCol="0" anchor="ctr" anchorCtr="0" compatLnSpc="1">
            <a:prstTxWarp prst="textNoShape">
              <a:avLst/>
            </a:prstTxWarp>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eaLnBrk="0" fontAlgn="base" hangingPunct="0">
              <a:lnSpc>
                <a:spcPct val="100000"/>
              </a:lnSpc>
              <a:spcBef>
                <a:spcPct val="0"/>
              </a:spcBef>
              <a:spcAft>
                <a:spcPct val="0"/>
              </a:spcAft>
              <a:buNone/>
            </a:pPr>
            <a:r>
              <a:rPr lang="en-US" altLang="en-US" sz="2400" dirty="0">
                <a:latin typeface="Arial" panose="020B0604020202020204" pitchFamily="34" charset="0"/>
                <a:ea typeface="Calibri" panose="020F0502020204030204" pitchFamily="34" charset="0"/>
              </a:rPr>
              <a:t> </a:t>
            </a:r>
            <a:endParaRPr lang="en-US" altLang="en-US" sz="1000" dirty="0">
              <a:latin typeface="Arial" panose="020B0604020202020204" pitchFamily="34" charset="0"/>
            </a:endParaRPr>
          </a:p>
          <a:p>
            <a:pPr marL="0" indent="0" algn="r" eaLnBrk="0" fontAlgn="base" hangingPunct="0">
              <a:lnSpc>
                <a:spcPct val="100000"/>
              </a:lnSpc>
              <a:spcBef>
                <a:spcPct val="0"/>
              </a:spcBef>
              <a:spcAft>
                <a:spcPct val="0"/>
              </a:spcAft>
              <a:buNone/>
            </a:pPr>
            <a:r>
              <a:rPr lang="en-US" altLang="en-US" sz="2400" dirty="0">
                <a:solidFill>
                  <a:srgbClr val="FF0000"/>
                </a:solidFill>
                <a:latin typeface="Arial" panose="020B0604020202020204" pitchFamily="34" charset="0"/>
                <a:ea typeface="Calibri" panose="020F0502020204030204" pitchFamily="34" charset="0"/>
              </a:rPr>
              <a:t>Movie </a:t>
            </a:r>
            <a:r>
              <a:rPr lang="en-US" altLang="en-US" sz="2400" dirty="0" smtClean="0">
                <a:solidFill>
                  <a:srgbClr val="FF0000"/>
                </a:solidFill>
                <a:latin typeface="Arial" panose="020B0604020202020204" pitchFamily="34" charset="0"/>
                <a:ea typeface="Calibri" panose="020F0502020204030204" pitchFamily="34" charset="0"/>
              </a:rPr>
              <a:t>&amp; Gallery Theatre</a:t>
            </a:r>
            <a:endParaRPr lang="en-US" altLang="en-US" sz="2400" dirty="0">
              <a:solidFill>
                <a:srgbClr val="FF0000"/>
              </a:solidFill>
              <a:latin typeface="Arial" panose="020B0604020202020204" pitchFamily="34" charset="0"/>
              <a:ea typeface="Calibri" panose="020F0502020204030204" pitchFamily="34" charset="0"/>
            </a:endParaRPr>
          </a:p>
          <a:p>
            <a:pPr marL="0" indent="0" algn="r" eaLnBrk="0" fontAlgn="base" hangingPunct="0">
              <a:lnSpc>
                <a:spcPct val="100000"/>
              </a:lnSpc>
              <a:spcBef>
                <a:spcPct val="0"/>
              </a:spcBef>
              <a:spcAft>
                <a:spcPct val="0"/>
              </a:spcAft>
              <a:buNone/>
            </a:pPr>
            <a:r>
              <a:rPr lang="en-US" altLang="en-US" sz="2400" dirty="0">
                <a:solidFill>
                  <a:srgbClr val="FFC000"/>
                </a:solidFill>
                <a:latin typeface="Arial" panose="020B0604020202020204" pitchFamily="34" charset="0"/>
                <a:ea typeface="Calibri" panose="020F0502020204030204" pitchFamily="34" charset="0"/>
              </a:rPr>
              <a:t>Sound Stage (7k sq. ft.)</a:t>
            </a:r>
          </a:p>
          <a:p>
            <a:pPr marL="0" indent="0" algn="r" eaLnBrk="0" fontAlgn="base" hangingPunct="0">
              <a:lnSpc>
                <a:spcPct val="100000"/>
              </a:lnSpc>
              <a:spcBef>
                <a:spcPct val="0"/>
              </a:spcBef>
              <a:spcAft>
                <a:spcPct val="0"/>
              </a:spcAft>
              <a:buNone/>
            </a:pPr>
            <a:r>
              <a:rPr lang="en-US" altLang="en-US" sz="2400" dirty="0">
                <a:solidFill>
                  <a:srgbClr val="FFFF00"/>
                </a:solidFill>
                <a:latin typeface="Arial" panose="020B0604020202020204" pitchFamily="34" charset="0"/>
                <a:ea typeface="Calibri" panose="020F0502020204030204" pitchFamily="34" charset="0"/>
              </a:rPr>
              <a:t>Social gathering lobby and atrium</a:t>
            </a:r>
          </a:p>
          <a:p>
            <a:pPr marL="0" indent="0" algn="r" eaLnBrk="0" fontAlgn="base" hangingPunct="0">
              <a:lnSpc>
                <a:spcPct val="100000"/>
              </a:lnSpc>
              <a:spcBef>
                <a:spcPct val="0"/>
              </a:spcBef>
              <a:spcAft>
                <a:spcPct val="0"/>
              </a:spcAft>
              <a:buNone/>
            </a:pPr>
            <a:r>
              <a:rPr lang="en-US" altLang="en-US" sz="2400" dirty="0">
                <a:solidFill>
                  <a:srgbClr val="92D050"/>
                </a:solidFill>
                <a:latin typeface="Arial" panose="020B0604020202020204" pitchFamily="34" charset="0"/>
                <a:ea typeface="Calibri" panose="020F0502020204030204" pitchFamily="34" charset="0"/>
              </a:rPr>
              <a:t>Sound-Mix Facility</a:t>
            </a:r>
          </a:p>
          <a:p>
            <a:pPr marL="0" indent="0" algn="r" eaLnBrk="0" fontAlgn="base" hangingPunct="0">
              <a:lnSpc>
                <a:spcPct val="100000"/>
              </a:lnSpc>
              <a:spcBef>
                <a:spcPct val="0"/>
              </a:spcBef>
              <a:spcAft>
                <a:spcPct val="0"/>
              </a:spcAft>
              <a:buNone/>
            </a:pPr>
            <a:r>
              <a:rPr lang="en-US" altLang="en-US" sz="2400" dirty="0">
                <a:solidFill>
                  <a:srgbClr val="00B050"/>
                </a:solidFill>
                <a:latin typeface="Arial" panose="020B0604020202020204" pitchFamily="34" charset="0"/>
                <a:ea typeface="Calibri" panose="020F0502020204030204" pitchFamily="34" charset="0"/>
              </a:rPr>
              <a:t>Color-Correction Room</a:t>
            </a:r>
          </a:p>
          <a:p>
            <a:pPr marL="0" indent="0" algn="r" eaLnBrk="0" fontAlgn="base" hangingPunct="0">
              <a:lnSpc>
                <a:spcPct val="100000"/>
              </a:lnSpc>
              <a:spcBef>
                <a:spcPct val="0"/>
              </a:spcBef>
              <a:spcAft>
                <a:spcPct val="0"/>
              </a:spcAft>
              <a:buNone/>
            </a:pPr>
            <a:r>
              <a:rPr lang="en-US" altLang="en-US" sz="2400" dirty="0">
                <a:solidFill>
                  <a:schemeClr val="accent6">
                    <a:lumMod val="60000"/>
                    <a:lumOff val="40000"/>
                  </a:schemeClr>
                </a:solidFill>
                <a:latin typeface="Arial" panose="020B0604020202020204" pitchFamily="34" charset="0"/>
                <a:ea typeface="Calibri" panose="020F0502020204030204" pitchFamily="34" charset="0"/>
              </a:rPr>
              <a:t>Computer Game &amp; Media Dev Labs</a:t>
            </a:r>
          </a:p>
          <a:p>
            <a:pPr marL="0" indent="0" algn="r" eaLnBrk="0" fontAlgn="base" hangingPunct="0">
              <a:lnSpc>
                <a:spcPct val="100000"/>
              </a:lnSpc>
              <a:spcBef>
                <a:spcPct val="0"/>
              </a:spcBef>
              <a:spcAft>
                <a:spcPct val="0"/>
              </a:spcAft>
              <a:buNone/>
            </a:pPr>
            <a:r>
              <a:rPr lang="en-US" altLang="en-US" sz="2400" dirty="0">
                <a:solidFill>
                  <a:srgbClr val="00B0F0"/>
                </a:solidFill>
                <a:latin typeface="Arial" panose="020B0604020202020204" pitchFamily="34" charset="0"/>
                <a:ea typeface="Calibri" panose="020F0502020204030204" pitchFamily="34" charset="0"/>
              </a:rPr>
              <a:t>VR/AR Laboratory</a:t>
            </a:r>
          </a:p>
          <a:p>
            <a:pPr marL="0" indent="0" algn="r" eaLnBrk="0" fontAlgn="base" hangingPunct="0">
              <a:lnSpc>
                <a:spcPct val="100000"/>
              </a:lnSpc>
              <a:spcBef>
                <a:spcPct val="0"/>
              </a:spcBef>
              <a:spcAft>
                <a:spcPct val="0"/>
              </a:spcAft>
              <a:buNone/>
            </a:pPr>
            <a:r>
              <a:rPr lang="en-US" altLang="en-US" sz="2400" dirty="0">
                <a:solidFill>
                  <a:schemeClr val="accent6">
                    <a:lumMod val="75000"/>
                  </a:schemeClr>
                </a:solidFill>
                <a:latin typeface="Arial" panose="020B0604020202020204" pitchFamily="34" charset="0"/>
                <a:ea typeface="Calibri" panose="020F0502020204030204" pitchFamily="34" charset="0"/>
              </a:rPr>
              <a:t>Demo Lounge</a:t>
            </a:r>
          </a:p>
          <a:p>
            <a:pPr marL="0" indent="0" algn="r" eaLnBrk="0" fontAlgn="base" hangingPunct="0">
              <a:lnSpc>
                <a:spcPct val="100000"/>
              </a:lnSpc>
              <a:spcBef>
                <a:spcPct val="0"/>
              </a:spcBef>
              <a:spcAft>
                <a:spcPct val="0"/>
              </a:spcAft>
              <a:buNone/>
            </a:pPr>
            <a:r>
              <a:rPr lang="en-US" altLang="en-US" sz="2400" dirty="0">
                <a:solidFill>
                  <a:srgbClr val="9966FF"/>
                </a:solidFill>
                <a:latin typeface="Arial" panose="020B0604020202020204" pitchFamily="34" charset="0"/>
                <a:ea typeface="Calibri" panose="020F0502020204030204" pitchFamily="34" charset="0"/>
              </a:rPr>
              <a:t>Animation Classroom &amp; Studio</a:t>
            </a:r>
          </a:p>
          <a:p>
            <a:pPr marL="0" indent="0" algn="r" eaLnBrk="0" fontAlgn="base" hangingPunct="0">
              <a:lnSpc>
                <a:spcPct val="100000"/>
              </a:lnSpc>
              <a:spcBef>
                <a:spcPct val="0"/>
              </a:spcBef>
              <a:spcAft>
                <a:spcPct val="0"/>
              </a:spcAft>
              <a:buNone/>
            </a:pPr>
            <a:r>
              <a:rPr lang="en-US" altLang="en-US" sz="2400" dirty="0">
                <a:solidFill>
                  <a:srgbClr val="FF00FF"/>
                </a:solidFill>
                <a:latin typeface="Arial" panose="020B0604020202020204" pitchFamily="34" charset="0"/>
                <a:ea typeface="Calibri" panose="020F0502020204030204" pitchFamily="34" charset="0"/>
              </a:rPr>
              <a:t>Collaborative Partner Suite</a:t>
            </a:r>
          </a:p>
          <a:p>
            <a:pPr marL="0" indent="0" algn="r" eaLnBrk="0" fontAlgn="base" hangingPunct="0">
              <a:lnSpc>
                <a:spcPct val="100000"/>
              </a:lnSpc>
              <a:spcBef>
                <a:spcPct val="0"/>
              </a:spcBef>
              <a:spcAft>
                <a:spcPct val="0"/>
              </a:spcAft>
              <a:buNone/>
            </a:pPr>
            <a:r>
              <a:rPr lang="en-US" altLang="en-US" sz="2400" dirty="0">
                <a:solidFill>
                  <a:srgbClr val="BD92DE"/>
                </a:solidFill>
                <a:latin typeface="Arial" panose="020B0604020202020204" pitchFamily="34" charset="0"/>
                <a:ea typeface="Calibri" panose="020F0502020204030204" pitchFamily="34" charset="0"/>
              </a:rPr>
              <a:t>MAGIC Spell Studios Innovation Suite</a:t>
            </a:r>
          </a:p>
          <a:p>
            <a:pPr marL="0" indent="0" algn="r" eaLnBrk="0" fontAlgn="base" hangingPunct="0">
              <a:lnSpc>
                <a:spcPct val="100000"/>
              </a:lnSpc>
              <a:spcBef>
                <a:spcPct val="0"/>
              </a:spcBef>
              <a:spcAft>
                <a:spcPct val="0"/>
              </a:spcAft>
              <a:buNone/>
            </a:pPr>
            <a:r>
              <a:rPr lang="en-US" altLang="en-US" sz="2400" dirty="0">
                <a:solidFill>
                  <a:srgbClr val="FFCCFF"/>
                </a:solidFill>
                <a:latin typeface="Arial" panose="020B0604020202020204" pitchFamily="34" charset="0"/>
                <a:ea typeface="Calibri" panose="020F0502020204030204" pitchFamily="34" charset="0"/>
              </a:rPr>
              <a:t>Media Research Computing &amp; </a:t>
            </a:r>
          </a:p>
          <a:p>
            <a:pPr marL="457200" lvl="1" indent="0" algn="r" eaLnBrk="0" fontAlgn="base" hangingPunct="0">
              <a:lnSpc>
                <a:spcPct val="100000"/>
              </a:lnSpc>
              <a:spcBef>
                <a:spcPct val="0"/>
              </a:spcBef>
              <a:spcAft>
                <a:spcPct val="0"/>
              </a:spcAft>
              <a:buNone/>
            </a:pPr>
            <a:r>
              <a:rPr lang="en-US" altLang="en-US" sz="2400" dirty="0">
                <a:solidFill>
                  <a:srgbClr val="FFCCFF"/>
                </a:solidFill>
                <a:latin typeface="Arial" panose="020B0604020202020204" pitchFamily="34" charset="0"/>
                <a:ea typeface="Calibri" panose="020F0502020204030204" pitchFamily="34" charset="0"/>
              </a:rPr>
              <a:t>Control Room Facility</a:t>
            </a:r>
          </a:p>
          <a:p>
            <a:pPr marL="0" indent="0" eaLnBrk="0" fontAlgn="base" hangingPunct="0">
              <a:lnSpc>
                <a:spcPct val="100000"/>
              </a:lnSpc>
              <a:spcBef>
                <a:spcPct val="0"/>
              </a:spcBef>
              <a:spcAft>
                <a:spcPct val="0"/>
              </a:spcAft>
              <a:buFontTx/>
              <a:buChar char="•"/>
            </a:pPr>
            <a:endParaRPr lang="en-US" altLang="en-US" sz="2400" dirty="0">
              <a:latin typeface="Arial" panose="020B0604020202020204" pitchFamily="34" charset="0"/>
              <a:ea typeface="Calibri" panose="020F0502020204030204" pitchFamily="34" charset="0"/>
            </a:endParaRPr>
          </a:p>
          <a:p>
            <a:pPr marL="0" indent="0" eaLnBrk="0" fontAlgn="base" hangingPunct="0">
              <a:lnSpc>
                <a:spcPct val="100000"/>
              </a:lnSpc>
              <a:spcBef>
                <a:spcPct val="0"/>
              </a:spcBef>
              <a:spcAft>
                <a:spcPct val="0"/>
              </a:spcAft>
              <a:buFontTx/>
              <a:buChar char="•"/>
            </a:pPr>
            <a:endParaRPr lang="en-US" altLang="en-US" sz="2400" dirty="0">
              <a:latin typeface="Arial" panose="020B0604020202020204" pitchFamily="34" charset="0"/>
              <a:ea typeface="Calibri" panose="020F0502020204030204" pitchFamily="34" charset="0"/>
            </a:endParaRPr>
          </a:p>
          <a:p>
            <a:pPr marL="0" indent="0" eaLnBrk="0" fontAlgn="base" hangingPunct="0">
              <a:lnSpc>
                <a:spcPct val="100000"/>
              </a:lnSpc>
              <a:spcBef>
                <a:spcPct val="0"/>
              </a:spcBef>
              <a:spcAft>
                <a:spcPct val="0"/>
              </a:spcAft>
              <a:buFontTx/>
              <a:buChar char="•"/>
            </a:pPr>
            <a:endParaRPr lang="en-US" altLang="en-US" sz="1000" dirty="0">
              <a:latin typeface="Arial" panose="020B0604020202020204" pitchFamily="34" charset="0"/>
            </a:endParaRPr>
          </a:p>
          <a:p>
            <a:pPr marL="0" indent="0" eaLnBrk="0" fontAlgn="base" hangingPunct="0">
              <a:lnSpc>
                <a:spcPct val="100000"/>
              </a:lnSpc>
              <a:spcBef>
                <a:spcPct val="0"/>
              </a:spcBef>
              <a:spcAft>
                <a:spcPct val="0"/>
              </a:spcAft>
              <a:buNone/>
            </a:pPr>
            <a:r>
              <a:rPr lang="en-US" altLang="en-US" sz="1100" dirty="0">
                <a:solidFill>
                  <a:srgbClr val="1F497D"/>
                </a:solidFill>
                <a:latin typeface="Arial" panose="020B0604020202020204" pitchFamily="34" charset="0"/>
                <a:ea typeface="Calibri" panose="020F0502020204030204" pitchFamily="34" charset="0"/>
              </a:rPr>
              <a:t> </a:t>
            </a:r>
            <a:endParaRPr lang="en-US" altLang="en-US" sz="1800" dirty="0">
              <a:latin typeface="Arial" panose="020B0604020202020204" pitchFamily="34" charset="0"/>
            </a:endParaRPr>
          </a:p>
        </p:txBody>
      </p:sp>
    </p:spTree>
    <p:extLst>
      <p:ext uri="{BB962C8B-B14F-4D97-AF65-F5344CB8AC3E}">
        <p14:creationId xmlns:p14="http://schemas.microsoft.com/office/powerpoint/2010/main" val="293996676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1" y="-1"/>
            <a:ext cx="12192000" cy="5341257"/>
          </a:xfrm>
          <a:prstGeom prst="rect">
            <a:avLst/>
          </a:prstGeom>
        </p:spPr>
      </p:pic>
      <p:cxnSp>
        <p:nvCxnSpPr>
          <p:cNvPr id="8" name="Straight Arrow Connector 7"/>
          <p:cNvCxnSpPr/>
          <p:nvPr/>
        </p:nvCxnSpPr>
        <p:spPr>
          <a:xfrm flipH="1" flipV="1">
            <a:off x="7162800" y="1419225"/>
            <a:ext cx="685800" cy="1371599"/>
          </a:xfrm>
          <a:prstGeom prst="straightConnector1">
            <a:avLst/>
          </a:prstGeom>
          <a:ln w="44450">
            <a:solidFill>
              <a:schemeClr val="accent2"/>
            </a:solidFill>
            <a:tailEnd type="triangle"/>
          </a:ln>
          <a:effectLst>
            <a:outerShdw blurRad="50800" dist="3048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447800" y="304800"/>
            <a:ext cx="2133600" cy="2133600"/>
          </a:xfrm>
          <a:prstGeom prst="rect">
            <a:avLst/>
          </a:prstGeom>
          <a:ln w="38100">
            <a:solidFill>
              <a:schemeClr val="accent2"/>
            </a:solidFill>
          </a:ln>
          <a:effectLst>
            <a:outerShdw blurRad="50800" dist="215900" dir="2700000" sx="101000" sy="101000" algn="tl" rotWithShape="0">
              <a:prstClr val="black">
                <a:alpha val="80000"/>
              </a:prstClr>
            </a:outerShdw>
          </a:effectLst>
        </p:spPr>
      </p:pic>
      <p:cxnSp>
        <p:nvCxnSpPr>
          <p:cNvPr id="13" name="Straight Arrow Connector 12"/>
          <p:cNvCxnSpPr/>
          <p:nvPr/>
        </p:nvCxnSpPr>
        <p:spPr>
          <a:xfrm flipV="1">
            <a:off x="3581400" y="1371600"/>
            <a:ext cx="3200400" cy="577616"/>
          </a:xfrm>
          <a:prstGeom prst="straightConnector1">
            <a:avLst/>
          </a:prstGeom>
          <a:ln w="44450">
            <a:solidFill>
              <a:schemeClr val="accent2"/>
            </a:solidFill>
            <a:tailEnd type="triangle"/>
          </a:ln>
          <a:effectLst>
            <a:outerShdw blurRad="50800" dist="165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543800" y="2819400"/>
            <a:ext cx="2565400" cy="1924050"/>
          </a:xfrm>
          <a:prstGeom prst="rect">
            <a:avLst/>
          </a:prstGeom>
          <a:ln w="34925">
            <a:solidFill>
              <a:schemeClr val="accent2"/>
            </a:solidFill>
          </a:ln>
          <a:effectLst>
            <a:outerShdw blurRad="50800" dist="165100" dir="2700000" sx="102000" sy="102000" algn="tl" rotWithShape="0">
              <a:prstClr val="black">
                <a:alpha val="82000"/>
              </a:prstClr>
            </a:outerShdw>
          </a:effectLst>
        </p:spPr>
      </p:pic>
      <p:cxnSp>
        <p:nvCxnSpPr>
          <p:cNvPr id="20" name="Straight Connector 19"/>
          <p:cNvCxnSpPr/>
          <p:nvPr/>
        </p:nvCxnSpPr>
        <p:spPr>
          <a:xfrm>
            <a:off x="0" y="5341256"/>
            <a:ext cx="12192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2425728" y="3121646"/>
            <a:ext cx="2057400" cy="2743200"/>
          </a:xfrm>
          <a:prstGeom prst="rect">
            <a:avLst/>
          </a:prstGeom>
          <a:ln w="50800">
            <a:solidFill>
              <a:schemeClr val="accent2"/>
            </a:solidFill>
          </a:ln>
          <a:effectLst>
            <a:outerShdw blurRad="50800" dist="38100" dir="2700000" sx="111000" sy="111000" algn="tl" rotWithShape="0">
              <a:prstClr val="black">
                <a:alpha val="66000"/>
              </a:prstClr>
            </a:outerShdw>
          </a:effectLst>
        </p:spPr>
      </p:pic>
      <p:cxnSp>
        <p:nvCxnSpPr>
          <p:cNvPr id="12" name="Straight Arrow Connector 11"/>
          <p:cNvCxnSpPr/>
          <p:nvPr/>
        </p:nvCxnSpPr>
        <p:spPr>
          <a:xfrm flipV="1">
            <a:off x="4483128" y="1483060"/>
            <a:ext cx="2463744" cy="2162175"/>
          </a:xfrm>
          <a:prstGeom prst="straightConnector1">
            <a:avLst/>
          </a:prstGeom>
          <a:ln w="44450">
            <a:solidFill>
              <a:schemeClr val="accent2"/>
            </a:solidFill>
            <a:tailEnd type="triangle"/>
          </a:ln>
          <a:effectLst>
            <a:outerShdw blurRad="50800" dist="165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867094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1951519" y="0"/>
            <a:ext cx="10287001" cy="6000750"/>
          </a:xfrm>
        </p:spPr>
      </p:pic>
      <p:sp>
        <p:nvSpPr>
          <p:cNvPr id="16" name="Freeform 15"/>
          <p:cNvSpPr/>
          <p:nvPr/>
        </p:nvSpPr>
        <p:spPr>
          <a:xfrm>
            <a:off x="7105545" y="2573960"/>
            <a:ext cx="598654" cy="1341289"/>
          </a:xfrm>
          <a:custGeom>
            <a:avLst/>
            <a:gdLst>
              <a:gd name="connsiteX0" fmla="*/ 0 w 598654"/>
              <a:gd name="connsiteY0" fmla="*/ 0 h 1341289"/>
              <a:gd name="connsiteX1" fmla="*/ 0 w 598654"/>
              <a:gd name="connsiteY1" fmla="*/ 0 h 1341289"/>
              <a:gd name="connsiteX2" fmla="*/ 12630 w 598654"/>
              <a:gd name="connsiteY2" fmla="*/ 1308451 h 1341289"/>
              <a:gd name="connsiteX3" fmla="*/ 30311 w 598654"/>
              <a:gd name="connsiteY3" fmla="*/ 1295821 h 1341289"/>
              <a:gd name="connsiteX4" fmla="*/ 30311 w 598654"/>
              <a:gd name="connsiteY4" fmla="*/ 1341289 h 1341289"/>
              <a:gd name="connsiteX5" fmla="*/ 598654 w 598654"/>
              <a:gd name="connsiteY5" fmla="*/ 1328659 h 1341289"/>
              <a:gd name="connsiteX6" fmla="*/ 535505 w 598654"/>
              <a:gd name="connsiteY6" fmla="*/ 1139211 h 1341289"/>
              <a:gd name="connsiteX7" fmla="*/ 409206 w 598654"/>
              <a:gd name="connsiteY7" fmla="*/ 1139211 h 1341289"/>
              <a:gd name="connsiteX8" fmla="*/ 156610 w 598654"/>
              <a:gd name="connsiteY8" fmla="*/ 15156 h 1341289"/>
              <a:gd name="connsiteX9" fmla="*/ 0 w 598654"/>
              <a:gd name="connsiteY9" fmla="*/ 0 h 1341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98654" h="1341289">
                <a:moveTo>
                  <a:pt x="0" y="0"/>
                </a:moveTo>
                <a:lnTo>
                  <a:pt x="0" y="0"/>
                </a:lnTo>
                <a:lnTo>
                  <a:pt x="12630" y="1308451"/>
                </a:lnTo>
                <a:lnTo>
                  <a:pt x="30311" y="1295821"/>
                </a:lnTo>
                <a:lnTo>
                  <a:pt x="30311" y="1341289"/>
                </a:lnTo>
                <a:lnTo>
                  <a:pt x="598654" y="1328659"/>
                </a:lnTo>
                <a:lnTo>
                  <a:pt x="535505" y="1139211"/>
                </a:lnTo>
                <a:lnTo>
                  <a:pt x="409206" y="1139211"/>
                </a:lnTo>
                <a:lnTo>
                  <a:pt x="156610" y="15156"/>
                </a:lnTo>
                <a:lnTo>
                  <a:pt x="0" y="0"/>
                </a:lnTo>
                <a:close/>
              </a:path>
            </a:pathLst>
          </a:custGeom>
          <a:solidFill>
            <a:schemeClr val="accent3">
              <a:lumMod val="40000"/>
              <a:lumOff val="60000"/>
              <a:alpha val="47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3199979" y="2209800"/>
            <a:ext cx="3124200" cy="22098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b="1" dirty="0" smtClean="0">
                <a:ln>
                  <a:solidFill>
                    <a:schemeClr val="bg1"/>
                  </a:solidFill>
                </a:ln>
                <a:solidFill>
                  <a:schemeClr val="accent1"/>
                </a:solidFill>
              </a:rPr>
              <a:t>SOUND STAGE</a:t>
            </a:r>
            <a:endParaRPr lang="en-US" b="1" dirty="0">
              <a:ln>
                <a:solidFill>
                  <a:schemeClr val="bg1"/>
                </a:solidFill>
              </a:ln>
              <a:solidFill>
                <a:schemeClr val="accent1"/>
              </a:solidFill>
            </a:endParaRPr>
          </a:p>
        </p:txBody>
      </p:sp>
      <p:sp>
        <p:nvSpPr>
          <p:cNvPr id="5" name="Freeform 4"/>
          <p:cNvSpPr/>
          <p:nvPr/>
        </p:nvSpPr>
        <p:spPr>
          <a:xfrm>
            <a:off x="6325863" y="3900093"/>
            <a:ext cx="2167280" cy="1103847"/>
          </a:xfrm>
          <a:custGeom>
            <a:avLst/>
            <a:gdLst>
              <a:gd name="connsiteX0" fmla="*/ 0 w 2167280"/>
              <a:gd name="connsiteY0" fmla="*/ 0 h 1103847"/>
              <a:gd name="connsiteX1" fmla="*/ 0 w 2167280"/>
              <a:gd name="connsiteY1" fmla="*/ 0 h 1103847"/>
              <a:gd name="connsiteX2" fmla="*/ 1977832 w 2167280"/>
              <a:gd name="connsiteY2" fmla="*/ 0 h 1103847"/>
              <a:gd name="connsiteX3" fmla="*/ 2167280 w 2167280"/>
              <a:gd name="connsiteY3" fmla="*/ 1053328 h 1103847"/>
              <a:gd name="connsiteX4" fmla="*/ 1977832 w 2167280"/>
              <a:gd name="connsiteY4" fmla="*/ 1091217 h 1103847"/>
              <a:gd name="connsiteX5" fmla="*/ 1725235 w 2167280"/>
              <a:gd name="connsiteY5" fmla="*/ 1010387 h 1103847"/>
              <a:gd name="connsiteX6" fmla="*/ 1452431 w 2167280"/>
              <a:gd name="connsiteY6" fmla="*/ 1103847 h 1103847"/>
              <a:gd name="connsiteX7" fmla="*/ 1472639 w 2167280"/>
              <a:gd name="connsiteY7" fmla="*/ 1091217 h 1103847"/>
              <a:gd name="connsiteX8" fmla="*/ 1187204 w 2167280"/>
              <a:gd name="connsiteY8" fmla="*/ 1010387 h 1103847"/>
              <a:gd name="connsiteX9" fmla="*/ 947238 w 2167280"/>
              <a:gd name="connsiteY9" fmla="*/ 1091217 h 1103847"/>
              <a:gd name="connsiteX10" fmla="*/ 664329 w 2167280"/>
              <a:gd name="connsiteY10" fmla="*/ 1028068 h 1103847"/>
              <a:gd name="connsiteX11" fmla="*/ 429414 w 2167280"/>
              <a:gd name="connsiteY11" fmla="*/ 1073536 h 1103847"/>
              <a:gd name="connsiteX12" fmla="*/ 32838 w 2167280"/>
              <a:gd name="connsiteY12" fmla="*/ 1010387 h 1103847"/>
              <a:gd name="connsiteX13" fmla="*/ 0 w 2167280"/>
              <a:gd name="connsiteY13" fmla="*/ 0 h 1103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67280" h="1103847">
                <a:moveTo>
                  <a:pt x="0" y="0"/>
                </a:moveTo>
                <a:lnTo>
                  <a:pt x="0" y="0"/>
                </a:lnTo>
                <a:lnTo>
                  <a:pt x="1977832" y="0"/>
                </a:lnTo>
                <a:lnTo>
                  <a:pt x="2167280" y="1053328"/>
                </a:lnTo>
                <a:lnTo>
                  <a:pt x="1977832" y="1091217"/>
                </a:lnTo>
                <a:lnTo>
                  <a:pt x="1725235" y="1010387"/>
                </a:lnTo>
                <a:lnTo>
                  <a:pt x="1452431" y="1103847"/>
                </a:lnTo>
                <a:cubicBezTo>
                  <a:pt x="1473312" y="1088187"/>
                  <a:pt x="1472639" y="1080272"/>
                  <a:pt x="1472639" y="1091217"/>
                </a:cubicBezTo>
                <a:lnTo>
                  <a:pt x="1187204" y="1010387"/>
                </a:lnTo>
                <a:lnTo>
                  <a:pt x="947238" y="1091217"/>
                </a:lnTo>
                <a:lnTo>
                  <a:pt x="664329" y="1028068"/>
                </a:lnTo>
                <a:lnTo>
                  <a:pt x="429414" y="1073536"/>
                </a:lnTo>
                <a:lnTo>
                  <a:pt x="32838" y="1010387"/>
                </a:lnTo>
                <a:lnTo>
                  <a:pt x="0" y="0"/>
                </a:lnTo>
                <a:close/>
              </a:path>
            </a:pathLst>
          </a:custGeom>
          <a:solidFill>
            <a:srgbClr val="FFC000">
              <a:alpha val="22000"/>
            </a:srgb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ln>
                  <a:solidFill>
                    <a:schemeClr val="accent2"/>
                  </a:solidFill>
                </a:ln>
                <a:solidFill>
                  <a:srgbClr val="FFC000"/>
                </a:solidFill>
              </a:rPr>
              <a:t>COLLAB</a:t>
            </a:r>
          </a:p>
          <a:p>
            <a:r>
              <a:rPr lang="en-US" b="1" dirty="0" smtClean="0">
                <a:ln>
                  <a:solidFill>
                    <a:schemeClr val="accent2"/>
                  </a:solidFill>
                </a:ln>
                <a:solidFill>
                  <a:srgbClr val="FFC000"/>
                </a:solidFill>
              </a:rPr>
              <a:t>PARTNER</a:t>
            </a:r>
          </a:p>
          <a:p>
            <a:r>
              <a:rPr lang="en-US" b="1" dirty="0" smtClean="0">
                <a:ln>
                  <a:solidFill>
                    <a:schemeClr val="accent2"/>
                  </a:solidFill>
                </a:ln>
                <a:solidFill>
                  <a:srgbClr val="FFC000"/>
                </a:solidFill>
              </a:rPr>
              <a:t>SUITE</a:t>
            </a:r>
            <a:endParaRPr lang="en-US" b="1" dirty="0">
              <a:ln>
                <a:solidFill>
                  <a:schemeClr val="accent2"/>
                </a:solidFill>
              </a:ln>
              <a:solidFill>
                <a:srgbClr val="FFC000"/>
              </a:solidFill>
            </a:endParaRPr>
          </a:p>
        </p:txBody>
      </p:sp>
      <p:sp>
        <p:nvSpPr>
          <p:cNvPr id="6" name="Freeform 5"/>
          <p:cNvSpPr/>
          <p:nvPr/>
        </p:nvSpPr>
        <p:spPr>
          <a:xfrm>
            <a:off x="6322495" y="2212747"/>
            <a:ext cx="783050" cy="1687346"/>
          </a:xfrm>
          <a:custGeom>
            <a:avLst/>
            <a:gdLst>
              <a:gd name="connsiteX0" fmla="*/ 0 w 783050"/>
              <a:gd name="connsiteY0" fmla="*/ 0 h 1687346"/>
              <a:gd name="connsiteX1" fmla="*/ 752738 w 783050"/>
              <a:gd name="connsiteY1" fmla="*/ 12630 h 1687346"/>
              <a:gd name="connsiteX2" fmla="*/ 783050 w 783050"/>
              <a:gd name="connsiteY2" fmla="*/ 1687346 h 1687346"/>
              <a:gd name="connsiteX3" fmla="*/ 12630 w 783050"/>
              <a:gd name="connsiteY3" fmla="*/ 1674716 h 1687346"/>
              <a:gd name="connsiteX4" fmla="*/ 25260 w 783050"/>
              <a:gd name="connsiteY4" fmla="*/ 1659560 h 1687346"/>
              <a:gd name="connsiteX5" fmla="*/ 0 w 783050"/>
              <a:gd name="connsiteY5" fmla="*/ 0 h 1687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3050" h="1687346">
                <a:moveTo>
                  <a:pt x="0" y="0"/>
                </a:moveTo>
                <a:lnTo>
                  <a:pt x="752738" y="12630"/>
                </a:lnTo>
                <a:lnTo>
                  <a:pt x="783050" y="1687346"/>
                </a:lnTo>
                <a:lnTo>
                  <a:pt x="12630" y="1674716"/>
                </a:lnTo>
                <a:cubicBezTo>
                  <a:pt x="28561" y="1656130"/>
                  <a:pt x="33275" y="1651545"/>
                  <a:pt x="25260" y="1659560"/>
                </a:cubicBezTo>
                <a:lnTo>
                  <a:pt x="0" y="0"/>
                </a:lnTo>
                <a:close/>
              </a:path>
            </a:pathLst>
          </a:custGeom>
          <a:solidFill>
            <a:schemeClr val="accent4">
              <a:alpha val="26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600" b="1" dirty="0" smtClean="0">
                <a:ln>
                  <a:solidFill>
                    <a:schemeClr val="bg1"/>
                  </a:solidFill>
                </a:ln>
                <a:solidFill>
                  <a:srgbClr val="92D050"/>
                </a:solidFill>
              </a:rPr>
              <a:t>SOUND </a:t>
            </a:r>
          </a:p>
          <a:p>
            <a:pPr algn="ctr"/>
            <a:r>
              <a:rPr lang="en-US" sz="1600" b="1" dirty="0" smtClean="0">
                <a:ln>
                  <a:solidFill>
                    <a:schemeClr val="bg1"/>
                  </a:solidFill>
                </a:ln>
                <a:solidFill>
                  <a:srgbClr val="92D050"/>
                </a:solidFill>
              </a:rPr>
              <a:t>MIX</a:t>
            </a:r>
            <a:endParaRPr lang="en-US" sz="1600" b="1" dirty="0">
              <a:ln>
                <a:solidFill>
                  <a:schemeClr val="bg1"/>
                </a:solidFill>
              </a:ln>
              <a:solidFill>
                <a:srgbClr val="92D050"/>
              </a:solidFill>
            </a:endParaRPr>
          </a:p>
        </p:txBody>
      </p:sp>
      <p:sp>
        <p:nvSpPr>
          <p:cNvPr id="10" name="Freeform 9"/>
          <p:cNvSpPr/>
          <p:nvPr/>
        </p:nvSpPr>
        <p:spPr>
          <a:xfrm>
            <a:off x="6715283" y="540557"/>
            <a:ext cx="4028917" cy="1414541"/>
          </a:xfrm>
          <a:custGeom>
            <a:avLst/>
            <a:gdLst>
              <a:gd name="connsiteX0" fmla="*/ 0 w 4028917"/>
              <a:gd name="connsiteY0" fmla="*/ 0 h 1414541"/>
              <a:gd name="connsiteX1" fmla="*/ 260175 w 4028917"/>
              <a:gd name="connsiteY1" fmla="*/ 1389282 h 1414541"/>
              <a:gd name="connsiteX2" fmla="*/ 1106374 w 4028917"/>
              <a:gd name="connsiteY2" fmla="*/ 1414541 h 1414541"/>
              <a:gd name="connsiteX3" fmla="*/ 1073536 w 4028917"/>
              <a:gd name="connsiteY3" fmla="*/ 914400 h 1414541"/>
              <a:gd name="connsiteX4" fmla="*/ 1674716 w 4028917"/>
              <a:gd name="connsiteY4" fmla="*/ 818413 h 1414541"/>
              <a:gd name="connsiteX5" fmla="*/ 1768177 w 4028917"/>
              <a:gd name="connsiteY5" fmla="*/ 1040698 h 1414541"/>
              <a:gd name="connsiteX6" fmla="*/ 2356727 w 4028917"/>
              <a:gd name="connsiteY6" fmla="*/ 863881 h 1414541"/>
              <a:gd name="connsiteX7" fmla="*/ 2450188 w 4028917"/>
              <a:gd name="connsiteY7" fmla="*/ 1401912 h 1414541"/>
              <a:gd name="connsiteX8" fmla="*/ 3177667 w 4028917"/>
              <a:gd name="connsiteY8" fmla="*/ 1401912 h 1414541"/>
              <a:gd name="connsiteX9" fmla="*/ 3195348 w 4028917"/>
              <a:gd name="connsiteY9" fmla="*/ 896718 h 1414541"/>
              <a:gd name="connsiteX10" fmla="*/ 3619711 w 4028917"/>
              <a:gd name="connsiteY10" fmla="*/ 914400 h 1414541"/>
              <a:gd name="connsiteX11" fmla="*/ 3632341 w 4028917"/>
              <a:gd name="connsiteY11" fmla="*/ 1086166 h 1414541"/>
              <a:gd name="connsiteX12" fmla="*/ 3965768 w 4028917"/>
              <a:gd name="connsiteY12" fmla="*/ 1086166 h 1414541"/>
              <a:gd name="connsiteX13" fmla="*/ 4016288 w 4028917"/>
              <a:gd name="connsiteY13" fmla="*/ 833569 h 1414541"/>
              <a:gd name="connsiteX14" fmla="*/ 3948086 w 4028917"/>
              <a:gd name="connsiteY14" fmla="*/ 565816 h 1414541"/>
              <a:gd name="connsiteX15" fmla="*/ 4028917 w 4028917"/>
              <a:gd name="connsiteY15" fmla="*/ 346057 h 1414541"/>
              <a:gd name="connsiteX16" fmla="*/ 3965768 w 4028917"/>
              <a:gd name="connsiteY16" fmla="*/ 25260 h 1414541"/>
              <a:gd name="connsiteX17" fmla="*/ 32838 w 4028917"/>
              <a:gd name="connsiteY17" fmla="*/ 12630 h 1414541"/>
              <a:gd name="connsiteX18" fmla="*/ 63149 w 4028917"/>
              <a:gd name="connsiteY18" fmla="*/ 12630 h 1414541"/>
              <a:gd name="connsiteX19" fmla="*/ 20208 w 4028917"/>
              <a:gd name="connsiteY19" fmla="*/ 42941 h 1414541"/>
              <a:gd name="connsiteX20" fmla="*/ 0 w 4028917"/>
              <a:gd name="connsiteY20" fmla="*/ 0 h 1414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028917" h="1414541">
                <a:moveTo>
                  <a:pt x="0" y="0"/>
                </a:moveTo>
                <a:lnTo>
                  <a:pt x="260175" y="1389282"/>
                </a:lnTo>
                <a:lnTo>
                  <a:pt x="1106374" y="1414541"/>
                </a:lnTo>
                <a:lnTo>
                  <a:pt x="1073536" y="914400"/>
                </a:lnTo>
                <a:lnTo>
                  <a:pt x="1674716" y="818413"/>
                </a:lnTo>
                <a:lnTo>
                  <a:pt x="1768177" y="1040698"/>
                </a:lnTo>
                <a:lnTo>
                  <a:pt x="2356727" y="863881"/>
                </a:lnTo>
                <a:lnTo>
                  <a:pt x="2450188" y="1401912"/>
                </a:lnTo>
                <a:lnTo>
                  <a:pt x="3177667" y="1401912"/>
                </a:lnTo>
                <a:lnTo>
                  <a:pt x="3195348" y="896718"/>
                </a:lnTo>
                <a:lnTo>
                  <a:pt x="3619711" y="914400"/>
                </a:lnTo>
                <a:lnTo>
                  <a:pt x="3632341" y="1086166"/>
                </a:lnTo>
                <a:lnTo>
                  <a:pt x="3965768" y="1086166"/>
                </a:lnTo>
                <a:lnTo>
                  <a:pt x="4016288" y="833569"/>
                </a:lnTo>
                <a:lnTo>
                  <a:pt x="3948086" y="565816"/>
                </a:lnTo>
                <a:lnTo>
                  <a:pt x="4028917" y="346057"/>
                </a:lnTo>
                <a:lnTo>
                  <a:pt x="3965768" y="25260"/>
                </a:lnTo>
                <a:lnTo>
                  <a:pt x="32838" y="12630"/>
                </a:lnTo>
                <a:lnTo>
                  <a:pt x="63149" y="12630"/>
                </a:lnTo>
                <a:lnTo>
                  <a:pt x="20208" y="42941"/>
                </a:lnTo>
                <a:lnTo>
                  <a:pt x="0" y="0"/>
                </a:lnTo>
                <a:close/>
              </a:path>
            </a:pathLst>
          </a:custGeom>
          <a:solidFill>
            <a:schemeClr val="accent6">
              <a:lumMod val="75000"/>
              <a:alpha val="3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b="1" dirty="0" smtClean="0">
                <a:ln>
                  <a:solidFill>
                    <a:schemeClr val="bg1"/>
                  </a:solidFill>
                </a:ln>
                <a:solidFill>
                  <a:schemeClr val="accent6"/>
                </a:solidFill>
              </a:rPr>
              <a:t>    GAME AND MEDIA DEV LABS</a:t>
            </a:r>
          </a:p>
        </p:txBody>
      </p:sp>
      <p:sp>
        <p:nvSpPr>
          <p:cNvPr id="11" name="Freeform 10"/>
          <p:cNvSpPr/>
          <p:nvPr/>
        </p:nvSpPr>
        <p:spPr>
          <a:xfrm>
            <a:off x="9054539" y="2402194"/>
            <a:ext cx="1907106" cy="2652266"/>
          </a:xfrm>
          <a:custGeom>
            <a:avLst/>
            <a:gdLst>
              <a:gd name="connsiteX0" fmla="*/ 0 w 1957625"/>
              <a:gd name="connsiteY0" fmla="*/ 295539 h 2652266"/>
              <a:gd name="connsiteX1" fmla="*/ 687063 w 1957625"/>
              <a:gd name="connsiteY1" fmla="*/ 2652266 h 2652266"/>
              <a:gd name="connsiteX2" fmla="*/ 1957625 w 1957625"/>
              <a:gd name="connsiteY2" fmla="*/ 2369357 h 2652266"/>
              <a:gd name="connsiteX3" fmla="*/ 1305925 w 1957625"/>
              <a:gd name="connsiteY3" fmla="*/ 0 h 2652266"/>
              <a:gd name="connsiteX4" fmla="*/ 0 w 1957625"/>
              <a:gd name="connsiteY4" fmla="*/ 295539 h 2652266"/>
              <a:gd name="connsiteX0" fmla="*/ 0 w 1970255"/>
              <a:gd name="connsiteY0" fmla="*/ 295539 h 2652266"/>
              <a:gd name="connsiteX1" fmla="*/ 687063 w 1970255"/>
              <a:gd name="connsiteY1" fmla="*/ 2652266 h 2652266"/>
              <a:gd name="connsiteX2" fmla="*/ 1970255 w 1970255"/>
              <a:gd name="connsiteY2" fmla="*/ 2402194 h 2652266"/>
              <a:gd name="connsiteX3" fmla="*/ 1305925 w 1970255"/>
              <a:gd name="connsiteY3" fmla="*/ 0 h 2652266"/>
              <a:gd name="connsiteX4" fmla="*/ 0 w 1970255"/>
              <a:gd name="connsiteY4" fmla="*/ 295539 h 2652266"/>
              <a:gd name="connsiteX0" fmla="*/ 0 w 1907106"/>
              <a:gd name="connsiteY0" fmla="*/ 285435 h 2652266"/>
              <a:gd name="connsiteX1" fmla="*/ 623914 w 1907106"/>
              <a:gd name="connsiteY1" fmla="*/ 2652266 h 2652266"/>
              <a:gd name="connsiteX2" fmla="*/ 1907106 w 1907106"/>
              <a:gd name="connsiteY2" fmla="*/ 2402194 h 2652266"/>
              <a:gd name="connsiteX3" fmla="*/ 1242776 w 1907106"/>
              <a:gd name="connsiteY3" fmla="*/ 0 h 2652266"/>
              <a:gd name="connsiteX4" fmla="*/ 0 w 1907106"/>
              <a:gd name="connsiteY4" fmla="*/ 285435 h 2652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7106" h="2652266">
                <a:moveTo>
                  <a:pt x="0" y="285435"/>
                </a:moveTo>
                <a:lnTo>
                  <a:pt x="623914" y="2652266"/>
                </a:lnTo>
                <a:lnTo>
                  <a:pt x="1907106" y="2402194"/>
                </a:lnTo>
                <a:lnTo>
                  <a:pt x="1242776" y="0"/>
                </a:lnTo>
                <a:lnTo>
                  <a:pt x="0" y="285435"/>
                </a:lnTo>
                <a:close/>
              </a:path>
            </a:pathLst>
          </a:custGeom>
          <a:solidFill>
            <a:srgbClr val="002060">
              <a:alpha val="17000"/>
            </a:srgb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n>
                  <a:solidFill>
                    <a:schemeClr val="bg1"/>
                  </a:solidFill>
                </a:ln>
                <a:solidFill>
                  <a:srgbClr val="002060"/>
                </a:solidFill>
              </a:rPr>
              <a:t>THEATRE</a:t>
            </a:r>
            <a:endParaRPr lang="en-US" b="1" dirty="0">
              <a:ln>
                <a:solidFill>
                  <a:schemeClr val="bg1"/>
                </a:solidFill>
              </a:ln>
              <a:solidFill>
                <a:srgbClr val="002060"/>
              </a:solidFill>
            </a:endParaRPr>
          </a:p>
        </p:txBody>
      </p:sp>
      <p:sp>
        <p:nvSpPr>
          <p:cNvPr id="12" name="Freeform 11"/>
          <p:cNvSpPr/>
          <p:nvPr/>
        </p:nvSpPr>
        <p:spPr>
          <a:xfrm>
            <a:off x="7080285" y="2200117"/>
            <a:ext cx="1149315" cy="1528210"/>
          </a:xfrm>
          <a:custGeom>
            <a:avLst/>
            <a:gdLst>
              <a:gd name="connsiteX0" fmla="*/ 12630 w 1149315"/>
              <a:gd name="connsiteY0" fmla="*/ 0 h 1528210"/>
              <a:gd name="connsiteX1" fmla="*/ 0 w 1149315"/>
              <a:gd name="connsiteY1" fmla="*/ 391525 h 1528210"/>
              <a:gd name="connsiteX2" fmla="*/ 184396 w 1149315"/>
              <a:gd name="connsiteY2" fmla="*/ 373843 h 1528210"/>
              <a:gd name="connsiteX3" fmla="*/ 411733 w 1149315"/>
              <a:gd name="connsiteY3" fmla="*/ 1528210 h 1528210"/>
              <a:gd name="connsiteX4" fmla="*/ 1149315 w 1149315"/>
              <a:gd name="connsiteY4" fmla="*/ 1384230 h 1528210"/>
              <a:gd name="connsiteX5" fmla="*/ 929556 w 1149315"/>
              <a:gd name="connsiteY5" fmla="*/ 12630 h 1528210"/>
              <a:gd name="connsiteX6" fmla="*/ 12630 w 1149315"/>
              <a:gd name="connsiteY6" fmla="*/ 0 h 1528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9315" h="1528210">
                <a:moveTo>
                  <a:pt x="12630" y="0"/>
                </a:moveTo>
                <a:lnTo>
                  <a:pt x="0" y="391525"/>
                </a:lnTo>
                <a:lnTo>
                  <a:pt x="184396" y="373843"/>
                </a:lnTo>
                <a:lnTo>
                  <a:pt x="411733" y="1528210"/>
                </a:lnTo>
                <a:lnTo>
                  <a:pt x="1149315" y="1384230"/>
                </a:lnTo>
                <a:lnTo>
                  <a:pt x="929556" y="12630"/>
                </a:lnTo>
                <a:lnTo>
                  <a:pt x="12630" y="0"/>
                </a:lnTo>
                <a:close/>
              </a:path>
            </a:pathLst>
          </a:custGeom>
          <a:solidFill>
            <a:srgbClr val="7030A0">
              <a:alpha val="15000"/>
            </a:srgb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dirty="0" smtClean="0">
                <a:ln w="6350">
                  <a:solidFill>
                    <a:schemeClr val="bg1"/>
                  </a:solidFill>
                </a:ln>
                <a:solidFill>
                  <a:srgbClr val="7030A0"/>
                </a:solidFill>
              </a:rPr>
              <a:t>COLOR</a:t>
            </a:r>
          </a:p>
          <a:p>
            <a:r>
              <a:rPr lang="en-US" sz="1600" dirty="0" smtClean="0">
                <a:ln w="6350">
                  <a:solidFill>
                    <a:schemeClr val="bg1"/>
                  </a:solidFill>
                </a:ln>
                <a:solidFill>
                  <a:srgbClr val="7030A0"/>
                </a:solidFill>
              </a:rPr>
              <a:t>CORRECT</a:t>
            </a:r>
            <a:endParaRPr lang="en-US" sz="1600" dirty="0">
              <a:ln w="6350">
                <a:solidFill>
                  <a:schemeClr val="bg1"/>
                </a:solidFill>
              </a:ln>
              <a:solidFill>
                <a:srgbClr val="7030A0"/>
              </a:solidFill>
            </a:endParaRPr>
          </a:p>
        </p:txBody>
      </p:sp>
      <p:sp>
        <p:nvSpPr>
          <p:cNvPr id="13" name="Freeform 12"/>
          <p:cNvSpPr/>
          <p:nvPr/>
        </p:nvSpPr>
        <p:spPr>
          <a:xfrm>
            <a:off x="6390696" y="553187"/>
            <a:ext cx="588550" cy="1401912"/>
          </a:xfrm>
          <a:custGeom>
            <a:avLst/>
            <a:gdLst>
              <a:gd name="connsiteX0" fmla="*/ 0 w 613810"/>
              <a:gd name="connsiteY0" fmla="*/ 0 h 1419593"/>
              <a:gd name="connsiteX1" fmla="*/ 0 w 613810"/>
              <a:gd name="connsiteY1" fmla="*/ 0 h 1419593"/>
              <a:gd name="connsiteX2" fmla="*/ 265226 w 613810"/>
              <a:gd name="connsiteY2" fmla="*/ 1419593 h 1419593"/>
              <a:gd name="connsiteX3" fmla="*/ 613810 w 613810"/>
              <a:gd name="connsiteY3" fmla="*/ 1419593 h 1419593"/>
              <a:gd name="connsiteX4" fmla="*/ 335953 w 613810"/>
              <a:gd name="connsiteY4" fmla="*/ 0 h 1419593"/>
              <a:gd name="connsiteX5" fmla="*/ 0 w 613810"/>
              <a:gd name="connsiteY5" fmla="*/ 0 h 1419593"/>
              <a:gd name="connsiteX0" fmla="*/ 0 w 613810"/>
              <a:gd name="connsiteY0" fmla="*/ 0 h 1419593"/>
              <a:gd name="connsiteX1" fmla="*/ 0 w 613810"/>
              <a:gd name="connsiteY1" fmla="*/ 0 h 1419593"/>
              <a:gd name="connsiteX2" fmla="*/ 298064 w 613810"/>
              <a:gd name="connsiteY2" fmla="*/ 1389282 h 1419593"/>
              <a:gd name="connsiteX3" fmla="*/ 613810 w 613810"/>
              <a:gd name="connsiteY3" fmla="*/ 1419593 h 1419593"/>
              <a:gd name="connsiteX4" fmla="*/ 335953 w 613810"/>
              <a:gd name="connsiteY4" fmla="*/ 0 h 1419593"/>
              <a:gd name="connsiteX5" fmla="*/ 0 w 613810"/>
              <a:gd name="connsiteY5" fmla="*/ 0 h 1419593"/>
              <a:gd name="connsiteX0" fmla="*/ 0 w 613810"/>
              <a:gd name="connsiteY0" fmla="*/ 0 h 1389282"/>
              <a:gd name="connsiteX1" fmla="*/ 0 w 613810"/>
              <a:gd name="connsiteY1" fmla="*/ 0 h 1389282"/>
              <a:gd name="connsiteX2" fmla="*/ 298064 w 613810"/>
              <a:gd name="connsiteY2" fmla="*/ 1389282 h 1389282"/>
              <a:gd name="connsiteX3" fmla="*/ 613810 w 613810"/>
              <a:gd name="connsiteY3" fmla="*/ 1386756 h 1389282"/>
              <a:gd name="connsiteX4" fmla="*/ 335953 w 613810"/>
              <a:gd name="connsiteY4" fmla="*/ 0 h 1389282"/>
              <a:gd name="connsiteX5" fmla="*/ 0 w 613810"/>
              <a:gd name="connsiteY5" fmla="*/ 0 h 1389282"/>
              <a:gd name="connsiteX0" fmla="*/ 0 w 613810"/>
              <a:gd name="connsiteY0" fmla="*/ 12630 h 1401912"/>
              <a:gd name="connsiteX1" fmla="*/ 0 w 613810"/>
              <a:gd name="connsiteY1" fmla="*/ 12630 h 1401912"/>
              <a:gd name="connsiteX2" fmla="*/ 298064 w 613810"/>
              <a:gd name="connsiteY2" fmla="*/ 1401912 h 1401912"/>
              <a:gd name="connsiteX3" fmla="*/ 613810 w 613810"/>
              <a:gd name="connsiteY3" fmla="*/ 1399386 h 1401912"/>
              <a:gd name="connsiteX4" fmla="*/ 404154 w 613810"/>
              <a:gd name="connsiteY4" fmla="*/ 0 h 1401912"/>
              <a:gd name="connsiteX5" fmla="*/ 0 w 613810"/>
              <a:gd name="connsiteY5" fmla="*/ 12630 h 1401912"/>
              <a:gd name="connsiteX0" fmla="*/ 0 w 646648"/>
              <a:gd name="connsiteY0" fmla="*/ 12630 h 1401912"/>
              <a:gd name="connsiteX1" fmla="*/ 0 w 646648"/>
              <a:gd name="connsiteY1" fmla="*/ 12630 h 1401912"/>
              <a:gd name="connsiteX2" fmla="*/ 298064 w 646648"/>
              <a:gd name="connsiteY2" fmla="*/ 1401912 h 1401912"/>
              <a:gd name="connsiteX3" fmla="*/ 646648 w 646648"/>
              <a:gd name="connsiteY3" fmla="*/ 1374126 h 1401912"/>
              <a:gd name="connsiteX4" fmla="*/ 404154 w 646648"/>
              <a:gd name="connsiteY4" fmla="*/ 0 h 1401912"/>
              <a:gd name="connsiteX5" fmla="*/ 0 w 646648"/>
              <a:gd name="connsiteY5" fmla="*/ 12630 h 1401912"/>
              <a:gd name="connsiteX0" fmla="*/ 0 w 646648"/>
              <a:gd name="connsiteY0" fmla="*/ 12630 h 1414542"/>
              <a:gd name="connsiteX1" fmla="*/ 0 w 646648"/>
              <a:gd name="connsiteY1" fmla="*/ 12630 h 1414542"/>
              <a:gd name="connsiteX2" fmla="*/ 260175 w 646648"/>
              <a:gd name="connsiteY2" fmla="*/ 1414542 h 1414542"/>
              <a:gd name="connsiteX3" fmla="*/ 646648 w 646648"/>
              <a:gd name="connsiteY3" fmla="*/ 1374126 h 1414542"/>
              <a:gd name="connsiteX4" fmla="*/ 404154 w 646648"/>
              <a:gd name="connsiteY4" fmla="*/ 0 h 1414542"/>
              <a:gd name="connsiteX5" fmla="*/ 0 w 646648"/>
              <a:gd name="connsiteY5" fmla="*/ 12630 h 1414542"/>
              <a:gd name="connsiteX0" fmla="*/ 0 w 588550"/>
              <a:gd name="connsiteY0" fmla="*/ 12630 h 1432223"/>
              <a:gd name="connsiteX1" fmla="*/ 0 w 588550"/>
              <a:gd name="connsiteY1" fmla="*/ 12630 h 1432223"/>
              <a:gd name="connsiteX2" fmla="*/ 260175 w 588550"/>
              <a:gd name="connsiteY2" fmla="*/ 1414542 h 1432223"/>
              <a:gd name="connsiteX3" fmla="*/ 588550 w 588550"/>
              <a:gd name="connsiteY3" fmla="*/ 1432223 h 1432223"/>
              <a:gd name="connsiteX4" fmla="*/ 404154 w 588550"/>
              <a:gd name="connsiteY4" fmla="*/ 0 h 1432223"/>
              <a:gd name="connsiteX5" fmla="*/ 0 w 588550"/>
              <a:gd name="connsiteY5" fmla="*/ 12630 h 1432223"/>
              <a:gd name="connsiteX0" fmla="*/ 0 w 588550"/>
              <a:gd name="connsiteY0" fmla="*/ 0 h 1419593"/>
              <a:gd name="connsiteX1" fmla="*/ 0 w 588550"/>
              <a:gd name="connsiteY1" fmla="*/ 0 h 1419593"/>
              <a:gd name="connsiteX2" fmla="*/ 260175 w 588550"/>
              <a:gd name="connsiteY2" fmla="*/ 1401912 h 1419593"/>
              <a:gd name="connsiteX3" fmla="*/ 588550 w 588550"/>
              <a:gd name="connsiteY3" fmla="*/ 1419593 h 1419593"/>
              <a:gd name="connsiteX4" fmla="*/ 328375 w 588550"/>
              <a:gd name="connsiteY4" fmla="*/ 7578 h 1419593"/>
              <a:gd name="connsiteX5" fmla="*/ 0 w 588550"/>
              <a:gd name="connsiteY5" fmla="*/ 0 h 1419593"/>
              <a:gd name="connsiteX0" fmla="*/ 0 w 588550"/>
              <a:gd name="connsiteY0" fmla="*/ 0 h 1401912"/>
              <a:gd name="connsiteX1" fmla="*/ 0 w 588550"/>
              <a:gd name="connsiteY1" fmla="*/ 0 h 1401912"/>
              <a:gd name="connsiteX2" fmla="*/ 260175 w 588550"/>
              <a:gd name="connsiteY2" fmla="*/ 1401912 h 1401912"/>
              <a:gd name="connsiteX3" fmla="*/ 588550 w 588550"/>
              <a:gd name="connsiteY3" fmla="*/ 1389281 h 1401912"/>
              <a:gd name="connsiteX4" fmla="*/ 328375 w 588550"/>
              <a:gd name="connsiteY4" fmla="*/ 7578 h 1401912"/>
              <a:gd name="connsiteX5" fmla="*/ 0 w 588550"/>
              <a:gd name="connsiteY5" fmla="*/ 0 h 140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8550" h="1401912">
                <a:moveTo>
                  <a:pt x="0" y="0"/>
                </a:moveTo>
                <a:lnTo>
                  <a:pt x="0" y="0"/>
                </a:lnTo>
                <a:lnTo>
                  <a:pt x="260175" y="1401912"/>
                </a:lnTo>
                <a:lnTo>
                  <a:pt x="588550" y="1389281"/>
                </a:lnTo>
                <a:lnTo>
                  <a:pt x="328375" y="7578"/>
                </a:lnTo>
                <a:lnTo>
                  <a:pt x="0" y="0"/>
                </a:lnTo>
                <a:close/>
              </a:path>
            </a:pathLst>
          </a:custGeom>
          <a:solidFill>
            <a:schemeClr val="accent5">
              <a:lumMod val="75000"/>
              <a:alpha val="26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400" dirty="0" smtClean="0">
                <a:ln w="9525">
                  <a:solidFill>
                    <a:schemeClr val="bg1"/>
                  </a:solidFill>
                </a:ln>
              </a:rPr>
              <a:t>INFRA</a:t>
            </a:r>
            <a:endParaRPr lang="en-US" sz="1400" dirty="0">
              <a:ln w="9525">
                <a:solidFill>
                  <a:schemeClr val="bg1"/>
                </a:solidFill>
              </a:ln>
            </a:endParaRPr>
          </a:p>
        </p:txBody>
      </p:sp>
      <p:sp>
        <p:nvSpPr>
          <p:cNvPr id="14" name="Freeform 13"/>
          <p:cNvSpPr/>
          <p:nvPr/>
        </p:nvSpPr>
        <p:spPr>
          <a:xfrm>
            <a:off x="5232119" y="546872"/>
            <a:ext cx="863881" cy="1053328"/>
          </a:xfrm>
          <a:custGeom>
            <a:avLst/>
            <a:gdLst>
              <a:gd name="connsiteX0" fmla="*/ 0 w 863881"/>
              <a:gd name="connsiteY0" fmla="*/ 0 h 1053328"/>
              <a:gd name="connsiteX1" fmla="*/ 0 w 863881"/>
              <a:gd name="connsiteY1" fmla="*/ 0 h 1053328"/>
              <a:gd name="connsiteX2" fmla="*/ 0 w 863881"/>
              <a:gd name="connsiteY2" fmla="*/ 1053328 h 1053328"/>
              <a:gd name="connsiteX3" fmla="*/ 863881 w 863881"/>
              <a:gd name="connsiteY3" fmla="*/ 1040698 h 1053328"/>
              <a:gd name="connsiteX4" fmla="*/ 851251 w 863881"/>
              <a:gd name="connsiteY4" fmla="*/ 0 h 1053328"/>
              <a:gd name="connsiteX5" fmla="*/ 0 w 863881"/>
              <a:gd name="connsiteY5" fmla="*/ 0 h 1053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3881" h="1053328">
                <a:moveTo>
                  <a:pt x="0" y="0"/>
                </a:moveTo>
                <a:lnTo>
                  <a:pt x="0" y="0"/>
                </a:lnTo>
                <a:lnTo>
                  <a:pt x="0" y="1053328"/>
                </a:lnTo>
                <a:lnTo>
                  <a:pt x="863881" y="1040698"/>
                </a:lnTo>
                <a:lnTo>
                  <a:pt x="851251" y="0"/>
                </a:lnTo>
                <a:lnTo>
                  <a:pt x="0" y="0"/>
                </a:lnTo>
                <a:close/>
              </a:path>
            </a:pathLst>
          </a:custGeom>
          <a:solidFill>
            <a:srgbClr val="00B050">
              <a:alpha val="23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ln>
                  <a:solidFill>
                    <a:schemeClr val="bg1"/>
                  </a:solidFill>
                </a:ln>
                <a:solidFill>
                  <a:srgbClr val="00B050"/>
                </a:solidFill>
              </a:rPr>
              <a:t>ANIMATION</a:t>
            </a:r>
          </a:p>
          <a:p>
            <a:pPr algn="ctr"/>
            <a:r>
              <a:rPr lang="en-US" sz="900" dirty="0" smtClean="0">
                <a:ln>
                  <a:solidFill>
                    <a:schemeClr val="bg1"/>
                  </a:solidFill>
                </a:ln>
                <a:solidFill>
                  <a:srgbClr val="00B050"/>
                </a:solidFill>
              </a:rPr>
              <a:t>CLASS</a:t>
            </a:r>
          </a:p>
          <a:p>
            <a:pPr algn="ctr"/>
            <a:r>
              <a:rPr lang="en-US" sz="900" dirty="0" smtClean="0">
                <a:ln>
                  <a:solidFill>
                    <a:schemeClr val="bg1"/>
                  </a:solidFill>
                </a:ln>
                <a:solidFill>
                  <a:srgbClr val="00B050"/>
                </a:solidFill>
              </a:rPr>
              <a:t>LAB</a:t>
            </a:r>
            <a:endParaRPr lang="en-US" sz="900" dirty="0">
              <a:ln>
                <a:solidFill>
                  <a:schemeClr val="bg1"/>
                </a:solidFill>
              </a:ln>
              <a:solidFill>
                <a:srgbClr val="00B050"/>
              </a:solidFill>
            </a:endParaRPr>
          </a:p>
        </p:txBody>
      </p:sp>
      <p:sp>
        <p:nvSpPr>
          <p:cNvPr id="15" name="Rectangle 14"/>
          <p:cNvSpPr/>
          <p:nvPr/>
        </p:nvSpPr>
        <p:spPr>
          <a:xfrm>
            <a:off x="76200" y="76200"/>
            <a:ext cx="1752600" cy="579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9600" b="1" dirty="0" smtClean="0">
                <a:latin typeface="Arial" panose="020B0604020202020204" pitchFamily="34" charset="0"/>
                <a:cs typeface="Arial" panose="020B0604020202020204" pitchFamily="34" charset="0"/>
              </a:rPr>
              <a:t>FLOOR 1</a:t>
            </a:r>
            <a:endParaRPr lang="en-US" sz="9600" b="1" dirty="0">
              <a:latin typeface="Arial" panose="020B0604020202020204" pitchFamily="34" charset="0"/>
              <a:cs typeface="Arial" panose="020B0604020202020204" pitchFamily="34" charset="0"/>
            </a:endParaRPr>
          </a:p>
        </p:txBody>
      </p:sp>
      <p:sp>
        <p:nvSpPr>
          <p:cNvPr id="17" name="Rectangle 16"/>
          <p:cNvSpPr/>
          <p:nvPr/>
        </p:nvSpPr>
        <p:spPr>
          <a:xfrm>
            <a:off x="7095020" y="3429000"/>
            <a:ext cx="17526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smtClean="0">
                <a:ln>
                  <a:solidFill>
                    <a:schemeClr val="bg1">
                      <a:alpha val="44000"/>
                    </a:schemeClr>
                  </a:solidFill>
                </a:ln>
                <a:solidFill>
                  <a:schemeClr val="accent3"/>
                </a:solidFill>
              </a:rPr>
              <a:t>FOLEY</a:t>
            </a:r>
          </a:p>
          <a:p>
            <a:r>
              <a:rPr lang="en-US" sz="1200" b="1" dirty="0" smtClean="0">
                <a:ln>
                  <a:solidFill>
                    <a:schemeClr val="bg1">
                      <a:alpha val="44000"/>
                    </a:schemeClr>
                  </a:solidFill>
                </a:ln>
                <a:solidFill>
                  <a:schemeClr val="accent3"/>
                </a:solidFill>
              </a:rPr>
              <a:t>RECORDING</a:t>
            </a:r>
            <a:endParaRPr lang="en-US" sz="1200" b="1" dirty="0">
              <a:ln>
                <a:solidFill>
                  <a:schemeClr val="bg1">
                    <a:alpha val="44000"/>
                  </a:schemeClr>
                </a:solidFill>
              </a:ln>
              <a:solidFill>
                <a:schemeClr val="accent3"/>
              </a:solidFill>
            </a:endParaRPr>
          </a:p>
        </p:txBody>
      </p:sp>
      <p:sp>
        <p:nvSpPr>
          <p:cNvPr id="18" name="Freeform 17"/>
          <p:cNvSpPr/>
          <p:nvPr/>
        </p:nvSpPr>
        <p:spPr>
          <a:xfrm>
            <a:off x="8254860" y="1406964"/>
            <a:ext cx="914400" cy="618861"/>
          </a:xfrm>
          <a:custGeom>
            <a:avLst/>
            <a:gdLst>
              <a:gd name="connsiteX0" fmla="*/ 0 w 914400"/>
              <a:gd name="connsiteY0" fmla="*/ 222285 h 618861"/>
              <a:gd name="connsiteX1" fmla="*/ 181869 w 914400"/>
              <a:gd name="connsiteY1" fmla="*/ 618861 h 618861"/>
              <a:gd name="connsiteX2" fmla="*/ 914400 w 914400"/>
              <a:gd name="connsiteY2" fmla="*/ 601180 h 618861"/>
              <a:gd name="connsiteX3" fmla="*/ 800731 w 914400"/>
              <a:gd name="connsiteY3" fmla="*/ 0 h 618861"/>
              <a:gd name="connsiteX4" fmla="*/ 30311 w 914400"/>
              <a:gd name="connsiteY4" fmla="*/ 239966 h 618861"/>
              <a:gd name="connsiteX5" fmla="*/ 55571 w 914400"/>
              <a:gd name="connsiteY5" fmla="*/ 239966 h 618861"/>
              <a:gd name="connsiteX6" fmla="*/ 0 w 914400"/>
              <a:gd name="connsiteY6" fmla="*/ 222285 h 618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618861">
                <a:moveTo>
                  <a:pt x="0" y="222285"/>
                </a:moveTo>
                <a:lnTo>
                  <a:pt x="181869" y="618861"/>
                </a:lnTo>
                <a:lnTo>
                  <a:pt x="914400" y="601180"/>
                </a:lnTo>
                <a:lnTo>
                  <a:pt x="800731" y="0"/>
                </a:lnTo>
                <a:lnTo>
                  <a:pt x="30311" y="239966"/>
                </a:lnTo>
                <a:cubicBezTo>
                  <a:pt x="59283" y="237332"/>
                  <a:pt x="64673" y="230864"/>
                  <a:pt x="55571" y="239966"/>
                </a:cubicBezTo>
                <a:lnTo>
                  <a:pt x="0" y="222285"/>
                </a:lnTo>
                <a:close/>
              </a:path>
            </a:pathLst>
          </a:custGeom>
          <a:solidFill>
            <a:schemeClr val="accent1">
              <a:alpha val="4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b="1" dirty="0" smtClean="0">
                <a:ln>
                  <a:solidFill>
                    <a:schemeClr val="accent1">
                      <a:shade val="50000"/>
                    </a:schemeClr>
                  </a:solidFill>
                </a:ln>
              </a:rPr>
              <a:t>DEMO</a:t>
            </a:r>
            <a:endParaRPr lang="en-US" b="1" dirty="0">
              <a:ln>
                <a:solidFill>
                  <a:schemeClr val="accent1">
                    <a:shade val="50000"/>
                  </a:schemeClr>
                </a:solidFill>
              </a:ln>
            </a:endParaRPr>
          </a:p>
        </p:txBody>
      </p:sp>
    </p:spTree>
    <p:extLst>
      <p:ext uri="{BB962C8B-B14F-4D97-AF65-F5344CB8AC3E}">
        <p14:creationId xmlns:p14="http://schemas.microsoft.com/office/powerpoint/2010/main" val="208855811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5000" y="-20208"/>
            <a:ext cx="10287000" cy="6019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2667000" y="304800"/>
            <a:ext cx="8786191" cy="5052060"/>
          </a:xfrm>
          <a:prstGeom prst="rect">
            <a:avLst/>
          </a:prstGeom>
        </p:spPr>
      </p:pic>
      <p:sp>
        <p:nvSpPr>
          <p:cNvPr id="6" name="Freeform 5"/>
          <p:cNvSpPr/>
          <p:nvPr/>
        </p:nvSpPr>
        <p:spPr>
          <a:xfrm>
            <a:off x="8001000" y="533400"/>
            <a:ext cx="607495" cy="1035225"/>
          </a:xfrm>
          <a:custGeom>
            <a:avLst/>
            <a:gdLst>
              <a:gd name="connsiteX0" fmla="*/ 25259 w 593602"/>
              <a:gd name="connsiteY0" fmla="*/ 0 h 1010386"/>
              <a:gd name="connsiteX1" fmla="*/ 0 w 593602"/>
              <a:gd name="connsiteY1" fmla="*/ 853776 h 1010386"/>
              <a:gd name="connsiteX2" fmla="*/ 348583 w 593602"/>
              <a:gd name="connsiteY2" fmla="*/ 800731 h 1010386"/>
              <a:gd name="connsiteX3" fmla="*/ 391525 w 593602"/>
              <a:gd name="connsiteY3" fmla="*/ 1010386 h 1010386"/>
              <a:gd name="connsiteX4" fmla="*/ 593602 w 593602"/>
              <a:gd name="connsiteY4" fmla="*/ 992705 h 1010386"/>
              <a:gd name="connsiteX5" fmla="*/ 580972 w 593602"/>
              <a:gd name="connsiteY5" fmla="*/ 25259 h 1010386"/>
              <a:gd name="connsiteX6" fmla="*/ 25259 w 593602"/>
              <a:gd name="connsiteY6" fmla="*/ 0 h 1010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3602" h="1010386">
                <a:moveTo>
                  <a:pt x="25259" y="0"/>
                </a:moveTo>
                <a:lnTo>
                  <a:pt x="0" y="853776"/>
                </a:lnTo>
                <a:lnTo>
                  <a:pt x="348583" y="800731"/>
                </a:lnTo>
                <a:lnTo>
                  <a:pt x="391525" y="1010386"/>
                </a:lnTo>
                <a:lnTo>
                  <a:pt x="593602" y="992705"/>
                </a:lnTo>
                <a:lnTo>
                  <a:pt x="580972" y="25259"/>
                </a:lnTo>
                <a:lnTo>
                  <a:pt x="25259" y="0"/>
                </a:lnTo>
                <a:close/>
              </a:path>
            </a:pathLst>
          </a:custGeom>
          <a:solidFill>
            <a:schemeClr val="accent1">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n>
                  <a:solidFill>
                    <a:schemeClr val="accent1">
                      <a:shade val="50000"/>
                    </a:schemeClr>
                  </a:solidFill>
                </a:ln>
              </a:rPr>
              <a:t>VR</a:t>
            </a:r>
          </a:p>
          <a:p>
            <a:pPr algn="ctr"/>
            <a:r>
              <a:rPr lang="en-US" b="1" dirty="0" smtClean="0">
                <a:ln>
                  <a:solidFill>
                    <a:schemeClr val="accent1">
                      <a:shade val="50000"/>
                    </a:schemeClr>
                  </a:solidFill>
                </a:ln>
              </a:rPr>
              <a:t>AR</a:t>
            </a:r>
            <a:endParaRPr lang="en-US" b="1" dirty="0">
              <a:ln>
                <a:solidFill>
                  <a:schemeClr val="accent1">
                    <a:shade val="50000"/>
                  </a:schemeClr>
                </a:solidFill>
              </a:ln>
            </a:endParaRPr>
          </a:p>
        </p:txBody>
      </p:sp>
      <p:sp>
        <p:nvSpPr>
          <p:cNvPr id="7" name="Freeform 6"/>
          <p:cNvSpPr/>
          <p:nvPr/>
        </p:nvSpPr>
        <p:spPr>
          <a:xfrm>
            <a:off x="8608495" y="540557"/>
            <a:ext cx="682011" cy="833569"/>
          </a:xfrm>
          <a:custGeom>
            <a:avLst/>
            <a:gdLst>
              <a:gd name="connsiteX0" fmla="*/ 0 w 682011"/>
              <a:gd name="connsiteY0" fmla="*/ 0 h 833569"/>
              <a:gd name="connsiteX1" fmla="*/ 682011 w 682011"/>
              <a:gd name="connsiteY1" fmla="*/ 25260 h 833569"/>
              <a:gd name="connsiteX2" fmla="*/ 651699 w 682011"/>
              <a:gd name="connsiteY2" fmla="*/ 818413 h 833569"/>
              <a:gd name="connsiteX3" fmla="*/ 20208 w 682011"/>
              <a:gd name="connsiteY3" fmla="*/ 833569 h 833569"/>
              <a:gd name="connsiteX4" fmla="*/ 0 w 682011"/>
              <a:gd name="connsiteY4" fmla="*/ 0 h 8335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011" h="833569">
                <a:moveTo>
                  <a:pt x="0" y="0"/>
                </a:moveTo>
                <a:lnTo>
                  <a:pt x="682011" y="25260"/>
                </a:lnTo>
                <a:lnTo>
                  <a:pt x="651699" y="818413"/>
                </a:lnTo>
                <a:lnTo>
                  <a:pt x="20208" y="833569"/>
                </a:lnTo>
                <a:lnTo>
                  <a:pt x="0" y="0"/>
                </a:lnTo>
                <a:close/>
              </a:path>
            </a:pathLst>
          </a:custGeom>
          <a:solidFill>
            <a:schemeClr val="accent6">
              <a:lumMod val="75000"/>
              <a:alpha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smtClean="0">
                <a:ln>
                  <a:solidFill>
                    <a:schemeClr val="bg1"/>
                  </a:solidFill>
                </a:ln>
                <a:solidFill>
                  <a:schemeClr val="accent6">
                    <a:lumMod val="75000"/>
                  </a:schemeClr>
                </a:solidFill>
              </a:rPr>
              <a:t>STOP</a:t>
            </a:r>
          </a:p>
          <a:p>
            <a:pPr algn="ctr"/>
            <a:r>
              <a:rPr lang="en-US" sz="900" b="1" dirty="0" smtClean="0">
                <a:ln>
                  <a:solidFill>
                    <a:schemeClr val="bg1"/>
                  </a:solidFill>
                </a:ln>
                <a:solidFill>
                  <a:schemeClr val="accent6">
                    <a:lumMod val="75000"/>
                  </a:schemeClr>
                </a:solidFill>
              </a:rPr>
              <a:t>MOTION</a:t>
            </a:r>
            <a:endParaRPr lang="en-US" sz="900" b="1" dirty="0">
              <a:ln>
                <a:solidFill>
                  <a:schemeClr val="bg1"/>
                </a:solidFill>
              </a:ln>
              <a:solidFill>
                <a:schemeClr val="accent6">
                  <a:lumMod val="75000"/>
                </a:schemeClr>
              </a:solidFill>
            </a:endParaRPr>
          </a:p>
        </p:txBody>
      </p:sp>
      <p:sp>
        <p:nvSpPr>
          <p:cNvPr id="9" name="Freeform 8"/>
          <p:cNvSpPr/>
          <p:nvPr/>
        </p:nvSpPr>
        <p:spPr>
          <a:xfrm>
            <a:off x="8401366" y="1518106"/>
            <a:ext cx="707270" cy="442044"/>
          </a:xfrm>
          <a:custGeom>
            <a:avLst/>
            <a:gdLst>
              <a:gd name="connsiteX0" fmla="*/ 0 w 707270"/>
              <a:gd name="connsiteY0" fmla="*/ 32838 h 442044"/>
              <a:gd name="connsiteX1" fmla="*/ 126298 w 707270"/>
              <a:gd name="connsiteY1" fmla="*/ 442044 h 442044"/>
              <a:gd name="connsiteX2" fmla="*/ 707270 w 707270"/>
              <a:gd name="connsiteY2" fmla="*/ 328376 h 442044"/>
              <a:gd name="connsiteX3" fmla="*/ 631491 w 707270"/>
              <a:gd name="connsiteY3" fmla="*/ 0 h 442044"/>
              <a:gd name="connsiteX4" fmla="*/ 0 w 707270"/>
              <a:gd name="connsiteY4" fmla="*/ 32838 h 442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7270" h="442044">
                <a:moveTo>
                  <a:pt x="0" y="32838"/>
                </a:moveTo>
                <a:lnTo>
                  <a:pt x="126298" y="442044"/>
                </a:lnTo>
                <a:lnTo>
                  <a:pt x="707270" y="328376"/>
                </a:lnTo>
                <a:lnTo>
                  <a:pt x="631491" y="0"/>
                </a:lnTo>
                <a:lnTo>
                  <a:pt x="0" y="32838"/>
                </a:lnTo>
                <a:close/>
              </a:path>
            </a:pathLst>
          </a:custGeom>
          <a:solidFill>
            <a:schemeClr val="accent6">
              <a:lumMod val="75000"/>
              <a:alpha val="34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9265246" y="553187"/>
            <a:ext cx="934608" cy="1406963"/>
          </a:xfrm>
          <a:custGeom>
            <a:avLst/>
            <a:gdLst>
              <a:gd name="connsiteX0" fmla="*/ 20208 w 934608"/>
              <a:gd name="connsiteY0" fmla="*/ 0 h 1406963"/>
              <a:gd name="connsiteX1" fmla="*/ 0 w 934608"/>
              <a:gd name="connsiteY1" fmla="*/ 1394333 h 1406963"/>
              <a:gd name="connsiteX2" fmla="*/ 618862 w 934608"/>
              <a:gd name="connsiteY2" fmla="*/ 1406963 h 1406963"/>
              <a:gd name="connsiteX3" fmla="*/ 606232 w 934608"/>
              <a:gd name="connsiteY3" fmla="*/ 964919 h 1406963"/>
              <a:gd name="connsiteX4" fmla="*/ 934608 w 934608"/>
              <a:gd name="connsiteY4" fmla="*/ 932082 h 1406963"/>
              <a:gd name="connsiteX5" fmla="*/ 916926 w 934608"/>
              <a:gd name="connsiteY5" fmla="*/ 0 h 1406963"/>
              <a:gd name="connsiteX6" fmla="*/ 20208 w 934608"/>
              <a:gd name="connsiteY6" fmla="*/ 0 h 1406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4608" h="1406963">
                <a:moveTo>
                  <a:pt x="20208" y="0"/>
                </a:moveTo>
                <a:lnTo>
                  <a:pt x="0" y="1394333"/>
                </a:lnTo>
                <a:lnTo>
                  <a:pt x="618862" y="1406963"/>
                </a:lnTo>
                <a:lnTo>
                  <a:pt x="606232" y="964919"/>
                </a:lnTo>
                <a:lnTo>
                  <a:pt x="934608" y="932082"/>
                </a:lnTo>
                <a:lnTo>
                  <a:pt x="916926" y="0"/>
                </a:lnTo>
                <a:lnTo>
                  <a:pt x="20208" y="0"/>
                </a:lnTo>
                <a:close/>
              </a:path>
            </a:pathLst>
          </a:custGeom>
          <a:solidFill>
            <a:srgbClr val="7030A0">
              <a:alpha val="26000"/>
            </a:srgb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400" b="1" dirty="0" smtClean="0">
                <a:ln>
                  <a:solidFill>
                    <a:srgbClr val="7030A0"/>
                  </a:solidFill>
                </a:ln>
              </a:rPr>
              <a:t>GAME &amp;</a:t>
            </a:r>
          </a:p>
          <a:p>
            <a:r>
              <a:rPr lang="en-US" b="1" dirty="0" smtClean="0">
                <a:ln>
                  <a:solidFill>
                    <a:srgbClr val="7030A0"/>
                  </a:solidFill>
                </a:ln>
              </a:rPr>
              <a:t>MEDIA</a:t>
            </a:r>
          </a:p>
          <a:p>
            <a:r>
              <a:rPr lang="en-US" b="1" dirty="0" smtClean="0">
                <a:ln>
                  <a:solidFill>
                    <a:srgbClr val="7030A0"/>
                  </a:solidFill>
                </a:ln>
              </a:rPr>
              <a:t>CLASSLAB</a:t>
            </a:r>
            <a:endParaRPr lang="en-US" b="1" dirty="0">
              <a:ln>
                <a:solidFill>
                  <a:srgbClr val="7030A0"/>
                </a:solidFill>
              </a:ln>
            </a:endParaRPr>
          </a:p>
        </p:txBody>
      </p:sp>
      <p:sp>
        <p:nvSpPr>
          <p:cNvPr id="11" name="Freeform 10"/>
          <p:cNvSpPr/>
          <p:nvPr/>
        </p:nvSpPr>
        <p:spPr>
          <a:xfrm>
            <a:off x="6645819" y="553187"/>
            <a:ext cx="0" cy="0"/>
          </a:xfrm>
          <a:custGeom>
            <a:avLst/>
            <a:gdLst>
              <a:gd name="connsiteX0" fmla="*/ 0 w 0"/>
              <a:gd name="connsiteY0" fmla="*/ 0 h 0"/>
              <a:gd name="connsiteX1" fmla="*/ 0 w 0"/>
              <a:gd name="connsiteY1" fmla="*/ 0 h 0"/>
              <a:gd name="connsiteX2" fmla="*/ 0 w 0"/>
              <a:gd name="connsiteY2" fmla="*/ 0 h 0"/>
            </a:gdLst>
            <a:ahLst/>
            <a:cxnLst>
              <a:cxn ang="0">
                <a:pos x="connsiteX0" y="connsiteY0"/>
              </a:cxn>
              <a:cxn ang="0">
                <a:pos x="connsiteX1" y="connsiteY1"/>
              </a:cxn>
              <a:cxn ang="0">
                <a:pos x="connsiteX2" y="connsiteY2"/>
              </a:cxn>
            </a:cxnLst>
            <a:rect l="l" t="t" r="r" b="b"/>
            <a:pathLst>
              <a:path>
                <a:moveTo>
                  <a:pt x="0" y="0"/>
                </a:moveTo>
                <a:lnTo>
                  <a:pt x="0" y="0"/>
                </a:lnTo>
                <a:lnTo>
                  <a:pt x="0"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6633189" y="520349"/>
            <a:ext cx="1389282" cy="1439801"/>
          </a:xfrm>
          <a:custGeom>
            <a:avLst/>
            <a:gdLst>
              <a:gd name="connsiteX0" fmla="*/ 0 w 1389282"/>
              <a:gd name="connsiteY0" fmla="*/ 20208 h 1439801"/>
              <a:gd name="connsiteX1" fmla="*/ 1389282 w 1389282"/>
              <a:gd name="connsiteY1" fmla="*/ 0 h 1439801"/>
              <a:gd name="connsiteX2" fmla="*/ 1389282 w 1389282"/>
              <a:gd name="connsiteY2" fmla="*/ 896718 h 1439801"/>
              <a:gd name="connsiteX3" fmla="*/ 1166997 w 1389282"/>
              <a:gd name="connsiteY3" fmla="*/ 967445 h 1439801"/>
              <a:gd name="connsiteX4" fmla="*/ 1166997 w 1389282"/>
              <a:gd name="connsiteY4" fmla="*/ 1422120 h 1439801"/>
              <a:gd name="connsiteX5" fmla="*/ 30312 w 1389282"/>
              <a:gd name="connsiteY5" fmla="*/ 1439801 h 1439801"/>
              <a:gd name="connsiteX6" fmla="*/ 0 w 1389282"/>
              <a:gd name="connsiteY6" fmla="*/ 20208 h 1439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9282" h="1439801">
                <a:moveTo>
                  <a:pt x="0" y="20208"/>
                </a:moveTo>
                <a:lnTo>
                  <a:pt x="1389282" y="0"/>
                </a:lnTo>
                <a:lnTo>
                  <a:pt x="1389282" y="896718"/>
                </a:lnTo>
                <a:lnTo>
                  <a:pt x="1166997" y="967445"/>
                </a:lnTo>
                <a:lnTo>
                  <a:pt x="1166997" y="1422120"/>
                </a:lnTo>
                <a:lnTo>
                  <a:pt x="30312" y="1439801"/>
                </a:lnTo>
                <a:lnTo>
                  <a:pt x="0" y="20208"/>
                </a:lnTo>
                <a:close/>
              </a:path>
            </a:pathLst>
          </a:custGeom>
          <a:solidFill>
            <a:srgbClr val="7030A0">
              <a:alpha val="23000"/>
            </a:srgb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b="1" dirty="0" smtClean="0">
                <a:ln>
                  <a:solidFill>
                    <a:srgbClr val="7030A0"/>
                  </a:solidFill>
                </a:ln>
              </a:rPr>
              <a:t>MEDIA &amp;</a:t>
            </a:r>
          </a:p>
          <a:p>
            <a:r>
              <a:rPr lang="en-US" sz="1600" b="1" dirty="0" smtClean="0">
                <a:ln>
                  <a:solidFill>
                    <a:srgbClr val="7030A0"/>
                  </a:solidFill>
                </a:ln>
              </a:rPr>
              <a:t>ANIMATION</a:t>
            </a:r>
            <a:endParaRPr lang="en-US" sz="1600" b="1" dirty="0">
              <a:ln>
                <a:solidFill>
                  <a:srgbClr val="7030A0"/>
                </a:solidFill>
              </a:ln>
            </a:endParaRPr>
          </a:p>
          <a:p>
            <a:r>
              <a:rPr lang="en-US" b="1" dirty="0" smtClean="0">
                <a:ln>
                  <a:solidFill>
                    <a:srgbClr val="7030A0"/>
                  </a:solidFill>
                </a:ln>
              </a:rPr>
              <a:t>CLASS -</a:t>
            </a:r>
          </a:p>
          <a:p>
            <a:r>
              <a:rPr lang="en-US" b="1" dirty="0" smtClean="0">
                <a:ln>
                  <a:solidFill>
                    <a:srgbClr val="7030A0"/>
                  </a:solidFill>
                </a:ln>
              </a:rPr>
              <a:t>LAB</a:t>
            </a:r>
            <a:endParaRPr lang="en-US" b="1" dirty="0">
              <a:ln>
                <a:solidFill>
                  <a:srgbClr val="7030A0"/>
                </a:solidFill>
              </a:ln>
            </a:endParaRPr>
          </a:p>
          <a:p>
            <a:pPr algn="ctr"/>
            <a:endParaRPr lang="en-US" dirty="0"/>
          </a:p>
        </p:txBody>
      </p:sp>
      <p:sp>
        <p:nvSpPr>
          <p:cNvPr id="13" name="Freeform 12"/>
          <p:cNvSpPr/>
          <p:nvPr/>
        </p:nvSpPr>
        <p:spPr>
          <a:xfrm>
            <a:off x="6317443" y="2195065"/>
            <a:ext cx="3263549" cy="2808875"/>
          </a:xfrm>
          <a:custGeom>
            <a:avLst/>
            <a:gdLst>
              <a:gd name="connsiteX0" fmla="*/ 0 w 3263549"/>
              <a:gd name="connsiteY0" fmla="*/ 5052 h 2808875"/>
              <a:gd name="connsiteX1" fmla="*/ 1672190 w 3263549"/>
              <a:gd name="connsiteY1" fmla="*/ 0 h 2808875"/>
              <a:gd name="connsiteX2" fmla="*/ 1672190 w 3263549"/>
              <a:gd name="connsiteY2" fmla="*/ 63149 h 2808875"/>
              <a:gd name="connsiteX3" fmla="*/ 2020774 w 3263549"/>
              <a:gd name="connsiteY3" fmla="*/ 1894475 h 2808875"/>
              <a:gd name="connsiteX4" fmla="*/ 2240533 w 3263549"/>
              <a:gd name="connsiteY4" fmla="*/ 1881845 h 2808875"/>
              <a:gd name="connsiteX5" fmla="*/ 2227903 w 3263549"/>
              <a:gd name="connsiteY5" fmla="*/ 1785859 h 2808875"/>
              <a:gd name="connsiteX6" fmla="*/ 2715414 w 3263549"/>
              <a:gd name="connsiteY6" fmla="*/ 1773229 h 2808875"/>
              <a:gd name="connsiteX7" fmla="*/ 2728044 w 3263549"/>
              <a:gd name="connsiteY7" fmla="*/ 1881845 h 2808875"/>
              <a:gd name="connsiteX8" fmla="*/ 3061472 w 3263549"/>
              <a:gd name="connsiteY8" fmla="*/ 1881845 h 2808875"/>
              <a:gd name="connsiteX9" fmla="*/ 3263549 w 3263549"/>
              <a:gd name="connsiteY9" fmla="*/ 2720466 h 2808875"/>
              <a:gd name="connsiteX10" fmla="*/ 3031160 w 3263549"/>
              <a:gd name="connsiteY10" fmla="*/ 2783616 h 2808875"/>
              <a:gd name="connsiteX11" fmla="*/ 2765934 w 3263549"/>
              <a:gd name="connsiteY11" fmla="*/ 2720466 h 2808875"/>
              <a:gd name="connsiteX12" fmla="*/ 2493129 w 3263549"/>
              <a:gd name="connsiteY12" fmla="*/ 2783616 h 2808875"/>
              <a:gd name="connsiteX13" fmla="*/ 2240533 w 3263549"/>
              <a:gd name="connsiteY13" fmla="*/ 2720466 h 2808875"/>
              <a:gd name="connsiteX14" fmla="*/ 1975306 w 3263549"/>
              <a:gd name="connsiteY14" fmla="*/ 2796245 h 2808875"/>
              <a:gd name="connsiteX15" fmla="*/ 1722709 w 3263549"/>
              <a:gd name="connsiteY15" fmla="*/ 2720466 h 2808875"/>
              <a:gd name="connsiteX16" fmla="*/ 1482743 w 3263549"/>
              <a:gd name="connsiteY16" fmla="*/ 2796245 h 2808875"/>
              <a:gd name="connsiteX17" fmla="*/ 1230146 w 3263549"/>
              <a:gd name="connsiteY17" fmla="*/ 2733096 h 2808875"/>
              <a:gd name="connsiteX18" fmla="*/ 959867 w 3263549"/>
              <a:gd name="connsiteY18" fmla="*/ 2765934 h 2808875"/>
              <a:gd name="connsiteX19" fmla="*/ 712323 w 3263549"/>
              <a:gd name="connsiteY19" fmla="*/ 2733096 h 2808875"/>
              <a:gd name="connsiteX20" fmla="*/ 442044 w 3263549"/>
              <a:gd name="connsiteY20" fmla="*/ 2808875 h 2808875"/>
              <a:gd name="connsiteX21" fmla="*/ 63149 w 3263549"/>
              <a:gd name="connsiteY21" fmla="*/ 2702785 h 2808875"/>
              <a:gd name="connsiteX22" fmla="*/ 0 w 3263549"/>
              <a:gd name="connsiteY22" fmla="*/ 5052 h 280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63549" h="2808875">
                <a:moveTo>
                  <a:pt x="0" y="5052"/>
                </a:moveTo>
                <a:lnTo>
                  <a:pt x="1672190" y="0"/>
                </a:lnTo>
                <a:lnTo>
                  <a:pt x="1672190" y="63149"/>
                </a:lnTo>
                <a:lnTo>
                  <a:pt x="2020774" y="1894475"/>
                </a:lnTo>
                <a:lnTo>
                  <a:pt x="2240533" y="1881845"/>
                </a:lnTo>
                <a:lnTo>
                  <a:pt x="2227903" y="1785859"/>
                </a:lnTo>
                <a:lnTo>
                  <a:pt x="2715414" y="1773229"/>
                </a:lnTo>
                <a:lnTo>
                  <a:pt x="2728044" y="1881845"/>
                </a:lnTo>
                <a:lnTo>
                  <a:pt x="3061472" y="1881845"/>
                </a:lnTo>
                <a:lnTo>
                  <a:pt x="3263549" y="2720466"/>
                </a:lnTo>
                <a:lnTo>
                  <a:pt x="3031160" y="2783616"/>
                </a:lnTo>
                <a:lnTo>
                  <a:pt x="2765934" y="2720466"/>
                </a:lnTo>
                <a:lnTo>
                  <a:pt x="2493129" y="2783616"/>
                </a:lnTo>
                <a:lnTo>
                  <a:pt x="2240533" y="2720466"/>
                </a:lnTo>
                <a:lnTo>
                  <a:pt x="1975306" y="2796245"/>
                </a:lnTo>
                <a:lnTo>
                  <a:pt x="1722709" y="2720466"/>
                </a:lnTo>
                <a:lnTo>
                  <a:pt x="1482743" y="2796245"/>
                </a:lnTo>
                <a:lnTo>
                  <a:pt x="1230146" y="2733096"/>
                </a:lnTo>
                <a:lnTo>
                  <a:pt x="959867" y="2765934"/>
                </a:lnTo>
                <a:lnTo>
                  <a:pt x="712323" y="2733096"/>
                </a:lnTo>
                <a:lnTo>
                  <a:pt x="442044" y="2808875"/>
                </a:lnTo>
                <a:lnTo>
                  <a:pt x="63149" y="2702785"/>
                </a:lnTo>
                <a:lnTo>
                  <a:pt x="0" y="5052"/>
                </a:lnTo>
                <a:close/>
              </a:path>
            </a:pathLst>
          </a:custGeom>
          <a:solidFill>
            <a:schemeClr val="accent5">
              <a:lumMod val="75000"/>
              <a:alpha val="31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      </a:t>
            </a:r>
            <a:r>
              <a:rPr lang="en-US" b="1" dirty="0" smtClean="0">
                <a:ln>
                  <a:solidFill>
                    <a:schemeClr val="bg1"/>
                  </a:solidFill>
                </a:ln>
              </a:rPr>
              <a:t>MAGIC</a:t>
            </a:r>
          </a:p>
          <a:p>
            <a:r>
              <a:rPr lang="en-US" b="1" dirty="0" smtClean="0">
                <a:ln>
                  <a:solidFill>
                    <a:schemeClr val="bg1"/>
                  </a:solidFill>
                </a:ln>
              </a:rPr>
              <a:t>      SUITE &amp;</a:t>
            </a:r>
          </a:p>
          <a:p>
            <a:r>
              <a:rPr lang="en-US" b="1" dirty="0" smtClean="0">
                <a:ln>
                  <a:solidFill>
                    <a:schemeClr val="bg1"/>
                  </a:solidFill>
                </a:ln>
              </a:rPr>
              <a:t>      INNOVATION</a:t>
            </a:r>
          </a:p>
          <a:p>
            <a:r>
              <a:rPr lang="en-US" b="1" dirty="0" smtClean="0">
                <a:ln>
                  <a:solidFill>
                    <a:schemeClr val="bg1"/>
                  </a:solidFill>
                </a:ln>
              </a:rPr>
              <a:t>      LABORATORY</a:t>
            </a:r>
          </a:p>
        </p:txBody>
      </p:sp>
      <p:sp>
        <p:nvSpPr>
          <p:cNvPr id="14" name="Rectangle 13"/>
          <p:cNvSpPr/>
          <p:nvPr/>
        </p:nvSpPr>
        <p:spPr>
          <a:xfrm>
            <a:off x="76200" y="76200"/>
            <a:ext cx="1752600" cy="579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9600" b="1" dirty="0" smtClean="0">
                <a:latin typeface="Arial" panose="020B0604020202020204" pitchFamily="34" charset="0"/>
                <a:cs typeface="Arial" panose="020B0604020202020204" pitchFamily="34" charset="0"/>
              </a:rPr>
              <a:t>FLOOR 2</a:t>
            </a:r>
            <a:endParaRPr lang="en-US" sz="9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710330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7023846" y="7381"/>
            <a:ext cx="5168154" cy="5936220"/>
          </a:xfrm>
          <a:prstGeom prst="rect">
            <a:avLst/>
          </a:prstGeom>
        </p:spPr>
      </p:pic>
      <p:sp>
        <p:nvSpPr>
          <p:cNvPr id="5" name="Rectangle 4"/>
          <p:cNvSpPr/>
          <p:nvPr/>
        </p:nvSpPr>
        <p:spPr>
          <a:xfrm flipH="1">
            <a:off x="6967657" y="0"/>
            <a:ext cx="3200402" cy="6096000"/>
          </a:xfrm>
          <a:prstGeom prst="rect">
            <a:avLst/>
          </a:prstGeom>
          <a:gradFill>
            <a:gsLst>
              <a:gs pos="0">
                <a:schemeClr val="bg1">
                  <a:alpha val="0"/>
                </a:schemeClr>
              </a:gs>
              <a:gs pos="68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423862" y="381000"/>
            <a:ext cx="11539538" cy="994172"/>
          </a:xfrm>
          <a:noFill/>
        </p:spPr>
        <p:txBody>
          <a:bodyPr/>
          <a:lstStyle/>
          <a:p>
            <a:pPr algn="l"/>
            <a:r>
              <a:rPr lang="en-US" dirty="0" smtClean="0"/>
              <a:t> LUCKY TO HAVE MADE THINGS AT RIT</a:t>
            </a:r>
            <a:endParaRPr lang="en-US" dirty="0"/>
          </a:p>
        </p:txBody>
      </p:sp>
      <p:sp>
        <p:nvSpPr>
          <p:cNvPr id="3" name="Content Placeholder 2"/>
          <p:cNvSpPr>
            <a:spLocks noGrp="1"/>
          </p:cNvSpPr>
          <p:nvPr>
            <p:ph idx="1"/>
          </p:nvPr>
        </p:nvSpPr>
        <p:spPr>
          <a:xfrm>
            <a:off x="409575" y="1219200"/>
            <a:ext cx="11249025" cy="4572000"/>
          </a:xfrm>
          <a:noFill/>
        </p:spPr>
        <p:txBody>
          <a:bodyPr>
            <a:normAutofit/>
          </a:bodyPr>
          <a:lstStyle/>
          <a:p>
            <a:r>
              <a:rPr lang="en-US" dirty="0" smtClean="0"/>
              <a:t>FIRST graduate course in games at RIT (2001-2002!)</a:t>
            </a:r>
          </a:p>
          <a:p>
            <a:r>
              <a:rPr lang="en-US" dirty="0"/>
              <a:t>U</a:t>
            </a:r>
            <a:r>
              <a:rPr lang="en-US" dirty="0" smtClean="0"/>
              <a:t>ndergraduate course and later concentration in game design and technology</a:t>
            </a:r>
          </a:p>
          <a:p>
            <a:r>
              <a:rPr lang="en-US" dirty="0"/>
              <a:t>D</a:t>
            </a:r>
            <a:r>
              <a:rPr lang="en-US" dirty="0" smtClean="0"/>
              <a:t>egree programs in game design &amp; development (bachelors and masters)</a:t>
            </a:r>
          </a:p>
          <a:p>
            <a:r>
              <a:rPr lang="en-US" dirty="0" err="1" smtClean="0"/>
              <a:t>Dept</a:t>
            </a:r>
            <a:r>
              <a:rPr lang="en-US" dirty="0" smtClean="0"/>
              <a:t> / School of Interactive Games and Media</a:t>
            </a:r>
          </a:p>
          <a:p>
            <a:r>
              <a:rPr lang="en-US" dirty="0" smtClean="0"/>
              <a:t>Research &amp; Scholarship practices for Game Design &amp; Development</a:t>
            </a:r>
          </a:p>
          <a:p>
            <a:r>
              <a:rPr lang="en-US" dirty="0" smtClean="0"/>
              <a:t>The MAGIC Center &amp; MAGIC Spell Studios</a:t>
            </a:r>
          </a:p>
          <a:p>
            <a:r>
              <a:rPr lang="en-US" dirty="0" smtClean="0"/>
              <a:t>FIRST university to ship on XBOX One </a:t>
            </a:r>
          </a:p>
          <a:p>
            <a:r>
              <a:rPr lang="en-US" dirty="0" smtClean="0"/>
              <a:t>Higher Education Video Game Alliance</a:t>
            </a:r>
          </a:p>
          <a:p>
            <a:r>
              <a:rPr lang="en-US" dirty="0" smtClean="0"/>
              <a:t>NY State Games HUB</a:t>
            </a:r>
          </a:p>
          <a:p>
            <a:r>
              <a:rPr lang="en-US" dirty="0" smtClean="0"/>
              <a:t>New MAGIC Spell Studios campus facility (fall 2018)</a:t>
            </a:r>
          </a:p>
        </p:txBody>
      </p:sp>
      <p:sp>
        <p:nvSpPr>
          <p:cNvPr id="6" name="Rectangle 5"/>
          <p:cNvSpPr/>
          <p:nvPr/>
        </p:nvSpPr>
        <p:spPr>
          <a:xfrm>
            <a:off x="4267200" y="5943601"/>
            <a:ext cx="6400800" cy="1524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flipV="1">
            <a:off x="-381000" y="5943600"/>
            <a:ext cx="12573000"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662344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CORE DESIGN PRINCIPLE</a:t>
            </a:r>
            <a:endParaRPr lang="en-US" dirty="0"/>
          </a:p>
        </p:txBody>
      </p:sp>
      <p:sp>
        <p:nvSpPr>
          <p:cNvPr id="3" name="Content Placeholder 2"/>
          <p:cNvSpPr>
            <a:spLocks noGrp="1"/>
          </p:cNvSpPr>
          <p:nvPr>
            <p:ph idx="1"/>
          </p:nvPr>
        </p:nvSpPr>
        <p:spPr>
          <a:xfrm>
            <a:off x="5410200" y="1538475"/>
            <a:ext cx="6248400" cy="4024125"/>
          </a:xfrm>
        </p:spPr>
        <p:txBody>
          <a:bodyPr/>
          <a:lstStyle/>
          <a:p>
            <a:pPr marL="0" indent="0">
              <a:buNone/>
            </a:pPr>
            <a:r>
              <a:rPr lang="en-US" b="1" dirty="0" smtClean="0"/>
              <a:t>NO SPACE SHOULD BE USED FOR ONLY ONE THING, OR BY ONLY ONE CONSTITUENCY</a:t>
            </a:r>
            <a:r>
              <a:rPr lang="en-US" dirty="0"/>
              <a:t>:</a:t>
            </a:r>
            <a:r>
              <a:rPr lang="en-US" dirty="0" smtClean="0"/>
              <a:t>  OUR COMMITMENT TO MULTI-DISCIPLINARY AND CROSS-DISCIPLINARY WORK SHOULD EXTEND TO THE </a:t>
            </a:r>
            <a:r>
              <a:rPr lang="en-US" dirty="0" smtClean="0"/>
              <a:t>PHYSICAL BUILDING </a:t>
            </a:r>
            <a:r>
              <a:rPr lang="en-US" dirty="0" smtClean="0"/>
              <a:t>DESIGN, TECHNOLOGY SELECTION, ADMINISTRATION AND OPERATIONS, CULTURE &amp; COMMUNITY.</a:t>
            </a:r>
          </a:p>
          <a:p>
            <a:pPr marL="0" indent="0">
              <a:buNone/>
            </a:pPr>
            <a:endParaRPr lang="en-US" sz="1000" dirty="0"/>
          </a:p>
          <a:p>
            <a:pPr marL="0" indent="0">
              <a:buNone/>
            </a:pPr>
            <a:r>
              <a:rPr lang="en-US" dirty="0" smtClean="0"/>
              <a:t>IF WE SUCCEED, WE WILL HAVE ENGINEERED A PARTICLE ACCELERATOR FOR THE HAPPY ACCIDENT</a:t>
            </a:r>
            <a:r>
              <a:rPr lang="en-US" dirty="0" smtClean="0"/>
              <a:t>.</a:t>
            </a:r>
          </a:p>
          <a:p>
            <a:pPr marL="0" indent="0">
              <a:buNone/>
            </a:pPr>
            <a:endParaRPr lang="en-US" sz="1000" dirty="0"/>
          </a:p>
          <a:p>
            <a:pPr marL="0" indent="0">
              <a:buNone/>
            </a:pPr>
            <a:r>
              <a:rPr lang="en-US" dirty="0" smtClean="0"/>
              <a:t>(AND MODEL FOR OUR STUDENTS HOW COLLABORATION AND TEAMS FUNCTION)</a:t>
            </a:r>
            <a:endParaRPr lang="en-US" dirty="0"/>
          </a:p>
        </p:txBody>
      </p:sp>
      <p:pic>
        <p:nvPicPr>
          <p:cNvPr id="7" name="Picture 6"/>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28600" y="914400"/>
            <a:ext cx="4876800" cy="3103418"/>
          </a:xfrm>
          <a:prstGeom prst="rect">
            <a:avLst/>
          </a:prstGeom>
          <a:ln w="28575">
            <a:solidFill>
              <a:schemeClr val="tx1"/>
            </a:solidFill>
          </a:ln>
        </p:spPr>
      </p:pic>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09600" y="3200400"/>
            <a:ext cx="4191000" cy="2357438"/>
          </a:xfrm>
          <a:prstGeom prst="rect">
            <a:avLst/>
          </a:prstGeom>
        </p:spPr>
      </p:pic>
    </p:spTree>
    <p:extLst>
      <p:ext uri="{BB962C8B-B14F-4D97-AF65-F5344CB8AC3E}">
        <p14:creationId xmlns:p14="http://schemas.microsoft.com/office/powerpoint/2010/main" val="350982426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15950" y="0"/>
            <a:ext cx="12207949" cy="4038600"/>
          </a:xfrm>
          <a:prstGeom prst="rect">
            <a:avLst/>
          </a:prstGeom>
        </p:spPr>
      </p:pic>
      <p:sp>
        <p:nvSpPr>
          <p:cNvPr id="5" name="Rectangle 4"/>
          <p:cNvSpPr/>
          <p:nvPr/>
        </p:nvSpPr>
        <p:spPr>
          <a:xfrm>
            <a:off x="0" y="483704"/>
            <a:ext cx="12192000" cy="3554896"/>
          </a:xfrm>
          <a:prstGeom prst="rect">
            <a:avLst/>
          </a:prstGeom>
          <a:gradFill>
            <a:gsLst>
              <a:gs pos="0">
                <a:schemeClr val="bg1">
                  <a:alpha val="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228600" y="1782315"/>
            <a:ext cx="11582400" cy="2713485"/>
          </a:xfrm>
        </p:spPr>
        <p:txBody>
          <a:bodyPr/>
          <a:lstStyle/>
          <a:p>
            <a:pPr marL="0" indent="0">
              <a:buNone/>
            </a:pPr>
            <a:r>
              <a:rPr lang="en-US" sz="3200" b="1" dirty="0" smtClean="0"/>
              <a:t>Democratizing access isn’t enough </a:t>
            </a:r>
            <a:r>
              <a:rPr lang="en-US" dirty="0" smtClean="0"/>
              <a:t>– working with students to tell stories is of paramount importance, enabling storytelling and working with them on content, designs and experiences, generation to generation, mind to mind.</a:t>
            </a:r>
          </a:p>
          <a:p>
            <a:pPr marL="0" indent="0">
              <a:buNone/>
            </a:pPr>
            <a:endParaRPr lang="en-US" dirty="0"/>
          </a:p>
          <a:p>
            <a:pPr marL="0" indent="0">
              <a:buNone/>
            </a:pPr>
            <a:r>
              <a:rPr lang="en-US" sz="3200" b="1" dirty="0" smtClean="0"/>
              <a:t>‘Job readiness’ isn’t a path for economic impact by itself </a:t>
            </a:r>
            <a:r>
              <a:rPr lang="en-US" sz="2000" dirty="0" smtClean="0"/>
              <a:t>– movements like CS4All, Code.org, etc., and sometimes our own metrics and ideals, stop short of providing a contextual, expressive relationship between computing and the arts, between the machine and the human.  They don’t contextualize STEM in a flyover state, a gentrified city, or a world at war.  </a:t>
            </a:r>
            <a:r>
              <a:rPr lang="en-US" sz="2000" b="1" dirty="0" smtClean="0"/>
              <a:t>Job readiness doesn’t change the world by itself – empowering young people with both </a:t>
            </a:r>
            <a:r>
              <a:rPr lang="en-US" sz="2000" b="1" dirty="0" smtClean="0"/>
              <a:t>tools and skills (which we do), </a:t>
            </a:r>
            <a:r>
              <a:rPr lang="en-US" sz="2000" b="1" dirty="0" smtClean="0"/>
              <a:t>vision, </a:t>
            </a:r>
            <a:r>
              <a:rPr lang="en-US" sz="2000" b="1" dirty="0" smtClean="0"/>
              <a:t>process, experience </a:t>
            </a:r>
            <a:r>
              <a:rPr lang="en-US" sz="2000" b="1" dirty="0" smtClean="0"/>
              <a:t>and empathy does that...</a:t>
            </a:r>
            <a:endParaRPr lang="en-US" sz="3200" b="1" dirty="0"/>
          </a:p>
        </p:txBody>
      </p:sp>
    </p:spTree>
    <p:extLst>
      <p:ext uri="{BB962C8B-B14F-4D97-AF65-F5344CB8AC3E}">
        <p14:creationId xmlns:p14="http://schemas.microsoft.com/office/powerpoint/2010/main" val="410862529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ULTIMATE MOTIVATION</a:t>
            </a:r>
            <a:endParaRPr lang="en-US" dirty="0"/>
          </a:p>
        </p:txBody>
      </p:sp>
      <p:sp>
        <p:nvSpPr>
          <p:cNvPr id="3" name="Content Placeholder 2"/>
          <p:cNvSpPr>
            <a:spLocks noGrp="1"/>
          </p:cNvSpPr>
          <p:nvPr>
            <p:ph idx="1"/>
          </p:nvPr>
        </p:nvSpPr>
        <p:spPr>
          <a:xfrm>
            <a:off x="152400" y="4724400"/>
            <a:ext cx="11582400" cy="1494285"/>
          </a:xfrm>
        </p:spPr>
        <p:txBody>
          <a:bodyPr/>
          <a:lstStyle/>
          <a:p>
            <a:pPr marL="0" indent="0">
              <a:buNone/>
            </a:pPr>
            <a:r>
              <a:rPr lang="en-US" sz="3600" b="1" dirty="0" smtClean="0"/>
              <a:t>TO CHALLENGE THE UNIVERSITY, OUT OF LOVE</a:t>
            </a:r>
            <a:endParaRPr lang="en-US" sz="3600" b="1" dirty="0"/>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0" y="-1"/>
            <a:ext cx="12192000" cy="4648201"/>
          </a:xfrm>
          <a:prstGeom prst="rect">
            <a:avLst/>
          </a:prstGeom>
        </p:spPr>
      </p:pic>
      <p:cxnSp>
        <p:nvCxnSpPr>
          <p:cNvPr id="5" name="Straight Connector 4"/>
          <p:cNvCxnSpPr/>
          <p:nvPr/>
        </p:nvCxnSpPr>
        <p:spPr>
          <a:xfrm>
            <a:off x="0" y="4648200"/>
            <a:ext cx="12192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098788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609600"/>
            <a:ext cx="8610600" cy="1293028"/>
          </a:xfrm>
        </p:spPr>
        <p:txBody>
          <a:bodyPr/>
          <a:lstStyle/>
          <a:p>
            <a:r>
              <a:rPr lang="en-US" dirty="0" smtClean="0"/>
              <a:t>MAGIC IS</a:t>
            </a:r>
            <a:endParaRPr lang="en-US" dirty="0"/>
          </a:p>
        </p:txBody>
      </p:sp>
      <p:sp>
        <p:nvSpPr>
          <p:cNvPr id="3" name="Content Placeholder 2"/>
          <p:cNvSpPr>
            <a:spLocks noGrp="1"/>
          </p:cNvSpPr>
          <p:nvPr>
            <p:ph idx="1"/>
          </p:nvPr>
        </p:nvSpPr>
        <p:spPr>
          <a:xfrm>
            <a:off x="4267200" y="779613"/>
            <a:ext cx="4267200" cy="4024125"/>
          </a:xfrm>
        </p:spPr>
        <p:txBody>
          <a:bodyPr/>
          <a:lstStyle/>
          <a:p>
            <a:pPr marL="0" indent="0">
              <a:buNone/>
            </a:pPr>
            <a:r>
              <a:rPr lang="en-US" dirty="0" smtClean="0">
                <a:solidFill>
                  <a:srgbClr val="FF0000"/>
                </a:solidFill>
              </a:rPr>
              <a:t>A research center</a:t>
            </a:r>
          </a:p>
          <a:p>
            <a:pPr marL="0" indent="0">
              <a:buNone/>
            </a:pPr>
            <a:r>
              <a:rPr lang="en-US" dirty="0" smtClean="0">
                <a:solidFill>
                  <a:srgbClr val="FFC000"/>
                </a:solidFill>
              </a:rPr>
              <a:t>A media studio</a:t>
            </a:r>
          </a:p>
          <a:p>
            <a:pPr marL="0" indent="0">
              <a:buNone/>
            </a:pPr>
            <a:r>
              <a:rPr lang="en-US" dirty="0" smtClean="0">
                <a:solidFill>
                  <a:srgbClr val="FFFF00"/>
                </a:solidFill>
              </a:rPr>
              <a:t>An entrepreneurship incubator</a:t>
            </a:r>
          </a:p>
          <a:p>
            <a:pPr marL="0" indent="0">
              <a:buNone/>
            </a:pPr>
            <a:r>
              <a:rPr lang="en-US" dirty="0" smtClean="0">
                <a:solidFill>
                  <a:srgbClr val="92D050"/>
                </a:solidFill>
              </a:rPr>
              <a:t>A mentorship network</a:t>
            </a:r>
          </a:p>
          <a:p>
            <a:pPr marL="0" indent="0">
              <a:buNone/>
            </a:pPr>
            <a:r>
              <a:rPr lang="en-US" dirty="0" smtClean="0">
                <a:solidFill>
                  <a:srgbClr val="00B0F0"/>
                </a:solidFill>
              </a:rPr>
              <a:t>A platform </a:t>
            </a:r>
            <a:r>
              <a:rPr lang="en-US" i="1" dirty="0" smtClean="0">
                <a:solidFill>
                  <a:srgbClr val="00B0F0"/>
                </a:solidFill>
              </a:rPr>
              <a:t>beyond</a:t>
            </a:r>
            <a:r>
              <a:rPr lang="en-US" dirty="0" smtClean="0">
                <a:solidFill>
                  <a:srgbClr val="00B0F0"/>
                </a:solidFill>
              </a:rPr>
              <a:t> and </a:t>
            </a:r>
            <a:r>
              <a:rPr lang="en-US" i="1" dirty="0" smtClean="0">
                <a:solidFill>
                  <a:srgbClr val="00B0F0"/>
                </a:solidFill>
              </a:rPr>
              <a:t>between</a:t>
            </a:r>
            <a:r>
              <a:rPr lang="en-US" dirty="0" smtClean="0">
                <a:solidFill>
                  <a:srgbClr val="00B0F0"/>
                </a:solidFill>
              </a:rPr>
              <a:t> degree programs</a:t>
            </a:r>
          </a:p>
          <a:p>
            <a:pPr marL="0" indent="0">
              <a:buNone/>
            </a:pPr>
            <a:r>
              <a:rPr lang="en-US" dirty="0" smtClean="0">
                <a:solidFill>
                  <a:srgbClr val="9966FF"/>
                </a:solidFill>
              </a:rPr>
              <a:t>A multi-disciplinary, cross-institutional organization</a:t>
            </a:r>
          </a:p>
          <a:p>
            <a:pPr marL="0" indent="0">
              <a:buNone/>
            </a:pPr>
            <a:r>
              <a:rPr lang="en-US" dirty="0" smtClean="0">
                <a:solidFill>
                  <a:srgbClr val="FF00FF"/>
                </a:solidFill>
              </a:rPr>
              <a:t>A community of makers and thinkers</a:t>
            </a:r>
          </a:p>
        </p:txBody>
      </p:sp>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24765"/>
            <a:ext cx="3962400" cy="5943600"/>
          </a:xfrm>
          <a:prstGeom prst="rect">
            <a:avLst/>
          </a:prstGeom>
        </p:spPr>
      </p:pic>
      <p:cxnSp>
        <p:nvCxnSpPr>
          <p:cNvPr id="6" name="Straight Connector 5"/>
          <p:cNvCxnSpPr/>
          <p:nvPr/>
        </p:nvCxnSpPr>
        <p:spPr>
          <a:xfrm>
            <a:off x="0" y="5943600"/>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3962400" y="-24765"/>
            <a:ext cx="0" cy="59683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7200900" y="1219200"/>
            <a:ext cx="4267200" cy="243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200" dirty="0" smtClean="0">
                <a:solidFill>
                  <a:srgbClr val="FF0000"/>
                </a:solidFill>
              </a:rPr>
              <a:t>An innovation unit</a:t>
            </a:r>
          </a:p>
          <a:p>
            <a:pPr algn="r"/>
            <a:endParaRPr lang="en-US" sz="800" dirty="0"/>
          </a:p>
          <a:p>
            <a:pPr algn="r"/>
            <a:r>
              <a:rPr lang="en-US" sz="2200" dirty="0" smtClean="0">
                <a:solidFill>
                  <a:srgbClr val="FFC000"/>
                </a:solidFill>
              </a:rPr>
              <a:t>A digital maker space</a:t>
            </a:r>
          </a:p>
          <a:p>
            <a:pPr algn="r"/>
            <a:endParaRPr lang="en-US" sz="800" dirty="0" smtClean="0"/>
          </a:p>
          <a:p>
            <a:pPr algn="r"/>
            <a:r>
              <a:rPr lang="en-US" sz="2200" dirty="0" smtClean="0">
                <a:solidFill>
                  <a:srgbClr val="FFFF00"/>
                </a:solidFill>
              </a:rPr>
              <a:t>An economic </a:t>
            </a:r>
          </a:p>
          <a:p>
            <a:pPr algn="r"/>
            <a:r>
              <a:rPr lang="en-US" sz="2200" dirty="0" smtClean="0">
                <a:solidFill>
                  <a:srgbClr val="FFFF00"/>
                </a:solidFill>
              </a:rPr>
              <a:t>development </a:t>
            </a:r>
          </a:p>
          <a:p>
            <a:pPr algn="r"/>
            <a:r>
              <a:rPr lang="en-US" sz="2200" dirty="0" smtClean="0">
                <a:solidFill>
                  <a:srgbClr val="FFFF00"/>
                </a:solidFill>
              </a:rPr>
              <a:t>engine and </a:t>
            </a:r>
          </a:p>
          <a:p>
            <a:pPr algn="r"/>
            <a:r>
              <a:rPr lang="en-US" sz="2200" dirty="0" smtClean="0">
                <a:solidFill>
                  <a:srgbClr val="FFFF00"/>
                </a:solidFill>
              </a:rPr>
              <a:t>community partner</a:t>
            </a:r>
            <a:endParaRPr lang="en-US" sz="2200" dirty="0">
              <a:solidFill>
                <a:srgbClr val="FFFF00"/>
              </a:solidFill>
            </a:endParaRPr>
          </a:p>
        </p:txBody>
      </p:sp>
      <p:sp>
        <p:nvSpPr>
          <p:cNvPr id="11" name="Rectangle 10"/>
          <p:cNvSpPr/>
          <p:nvPr/>
        </p:nvSpPr>
        <p:spPr>
          <a:xfrm>
            <a:off x="4495800" y="3581400"/>
            <a:ext cx="7010400" cy="2057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3200" b="1" dirty="0" smtClean="0"/>
              <a:t>A New Story…</a:t>
            </a:r>
          </a:p>
          <a:p>
            <a:pPr algn="r"/>
            <a:endParaRPr lang="en-US" sz="3200" b="1" dirty="0" smtClean="0"/>
          </a:p>
          <a:p>
            <a:pPr algn="r"/>
            <a:r>
              <a:rPr lang="en-US" sz="3200" b="1" dirty="0" smtClean="0"/>
              <a:t>… to build a new world.</a:t>
            </a:r>
            <a:endParaRPr lang="en-US" sz="3200" b="1" dirty="0"/>
          </a:p>
        </p:txBody>
      </p:sp>
    </p:spTree>
    <p:extLst>
      <p:ext uri="{BB962C8B-B14F-4D97-AF65-F5344CB8AC3E}">
        <p14:creationId xmlns:p14="http://schemas.microsoft.com/office/powerpoint/2010/main" val="10386724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0" y="-23813"/>
            <a:ext cx="12192000" cy="5764696"/>
          </a:xfrm>
          <a:prstGeom prst="rect">
            <a:avLst/>
          </a:prstGeom>
        </p:spPr>
      </p:pic>
      <p:sp>
        <p:nvSpPr>
          <p:cNvPr id="7" name="Rectangle 6"/>
          <p:cNvSpPr/>
          <p:nvPr/>
        </p:nvSpPr>
        <p:spPr>
          <a:xfrm>
            <a:off x="0" y="533400"/>
            <a:ext cx="12192000" cy="5307496"/>
          </a:xfrm>
          <a:prstGeom prst="rect">
            <a:avLst/>
          </a:prstGeom>
          <a:gradFill>
            <a:gsLst>
              <a:gs pos="0">
                <a:schemeClr val="bg1">
                  <a:alpha val="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4495800"/>
            <a:ext cx="12192000" cy="1143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Computing is not about computers anymore. It is about living. </a:t>
            </a:r>
          </a:p>
          <a:p>
            <a:pPr algn="ctr"/>
            <a:r>
              <a:rPr lang="en-US" sz="2800" b="1" dirty="0"/>
              <a:t>~Nicholas Negroponte, </a:t>
            </a:r>
            <a:r>
              <a:rPr lang="en-US" sz="2800" b="1" i="1" dirty="0"/>
              <a:t>Being Digital</a:t>
            </a:r>
            <a:r>
              <a:rPr lang="en-US" sz="2800" b="1" dirty="0"/>
              <a:t>, 1995</a:t>
            </a:r>
          </a:p>
        </p:txBody>
      </p:sp>
      <p:sp>
        <p:nvSpPr>
          <p:cNvPr id="2" name="Rectangle 1"/>
          <p:cNvSpPr/>
          <p:nvPr/>
        </p:nvSpPr>
        <p:spPr>
          <a:xfrm>
            <a:off x="0" y="3962400"/>
            <a:ext cx="121920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IN THE RISE OF THE MACHINE-BRAINS, THIS IS EVER MORE TRUE:</a:t>
            </a:r>
            <a:endParaRPr lang="en-US" sz="2800" b="1" dirty="0"/>
          </a:p>
        </p:txBody>
      </p:sp>
      <p:cxnSp>
        <p:nvCxnSpPr>
          <p:cNvPr id="9" name="Straight Connector 8"/>
          <p:cNvCxnSpPr/>
          <p:nvPr/>
        </p:nvCxnSpPr>
        <p:spPr>
          <a:xfrm>
            <a:off x="0" y="4495800"/>
            <a:ext cx="12192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0" y="3962400"/>
            <a:ext cx="12192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77014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13886" y="-31805"/>
            <a:ext cx="12185206" cy="5376474"/>
          </a:xfrm>
          <a:prstGeom prst="rect">
            <a:avLst/>
          </a:prstGeom>
        </p:spPr>
      </p:pic>
      <p:sp>
        <p:nvSpPr>
          <p:cNvPr id="5" name="Rectangle 4"/>
          <p:cNvSpPr/>
          <p:nvPr/>
        </p:nvSpPr>
        <p:spPr>
          <a:xfrm>
            <a:off x="0" y="4564912"/>
            <a:ext cx="12199092" cy="838200"/>
          </a:xfrm>
          <a:prstGeom prst="rect">
            <a:avLst/>
          </a:pr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lumMod val="65000"/>
                    <a:lumOff val="35000"/>
                  </a:schemeClr>
                </a:solidFill>
              </a:rPr>
              <a:t>andy@magic.rit.edu | magic.rit.edu | @</a:t>
            </a:r>
            <a:r>
              <a:rPr lang="en-US" sz="2800" dirty="0" err="1">
                <a:solidFill>
                  <a:schemeClr val="tx1">
                    <a:lumMod val="65000"/>
                    <a:lumOff val="35000"/>
                  </a:schemeClr>
                </a:solidFill>
              </a:rPr>
              <a:t>ritmagic</a:t>
            </a:r>
            <a:endParaRPr lang="en-US" sz="2800" dirty="0">
              <a:solidFill>
                <a:schemeClr val="tx1">
                  <a:lumMod val="65000"/>
                  <a:lumOff val="35000"/>
                </a:schemeClr>
              </a:solidFill>
            </a:endParaRPr>
          </a:p>
        </p:txBody>
      </p:sp>
      <p:sp>
        <p:nvSpPr>
          <p:cNvPr id="8" name="Rectangle 7"/>
          <p:cNvSpPr/>
          <p:nvPr/>
        </p:nvSpPr>
        <p:spPr>
          <a:xfrm>
            <a:off x="0" y="3726712"/>
            <a:ext cx="12199092" cy="8382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2">
                    <a:lumMod val="90000"/>
                  </a:schemeClr>
                </a:solidFill>
              </a:rPr>
              <a:t>Thanks &amp; Questions</a:t>
            </a:r>
          </a:p>
        </p:txBody>
      </p:sp>
      <p:cxnSp>
        <p:nvCxnSpPr>
          <p:cNvPr id="7" name="Straight Connector 6"/>
          <p:cNvCxnSpPr/>
          <p:nvPr/>
        </p:nvCxnSpPr>
        <p:spPr>
          <a:xfrm>
            <a:off x="0" y="4564912"/>
            <a:ext cx="12192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5387786"/>
            <a:ext cx="12192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0" y="3733800"/>
            <a:ext cx="12192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30126" y="-31806"/>
            <a:ext cx="12192000" cy="1632006"/>
          </a:xfrm>
          <a:prstGeom prst="rect">
            <a:avLst/>
          </a:prstGeom>
          <a:gradFill>
            <a:gsLst>
              <a:gs pos="0">
                <a:schemeClr val="bg1">
                  <a:alpha val="0"/>
                </a:schemeClr>
              </a:gs>
              <a:gs pos="100000">
                <a:schemeClr val="bg1"/>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smtClean="0"/>
              <a:t>WHAT WORLD WILL WE CREATE?</a:t>
            </a:r>
            <a:endParaRPr lang="en-US" sz="5400" b="1" dirty="0"/>
          </a:p>
        </p:txBody>
      </p:sp>
    </p:spTree>
    <p:extLst>
      <p:ext uri="{BB962C8B-B14F-4D97-AF65-F5344CB8AC3E}">
        <p14:creationId xmlns:p14="http://schemas.microsoft.com/office/powerpoint/2010/main" val="9746723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Andrew Phelps\Desktop\legos.jpg"/>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0" y="0"/>
            <a:ext cx="12182475" cy="576721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0" y="-33338"/>
            <a:ext cx="12192000" cy="5800547"/>
          </a:xfrm>
          <a:prstGeom prst="rect">
            <a:avLst/>
          </a:prstGeom>
          <a:solidFill>
            <a:schemeClr val="bg1">
              <a:lumMod val="75000"/>
              <a:lumOff val="25000"/>
              <a:alpha val="69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p>
        </p:txBody>
      </p:sp>
      <p:sp>
        <p:nvSpPr>
          <p:cNvPr id="6" name="Content Placeholder 5"/>
          <p:cNvSpPr>
            <a:spLocks noGrp="1"/>
          </p:cNvSpPr>
          <p:nvPr>
            <p:ph idx="1"/>
          </p:nvPr>
        </p:nvSpPr>
        <p:spPr/>
        <p:txBody>
          <a:bodyPr/>
          <a:lstStyle/>
          <a:p>
            <a:pPr marL="0" indent="0">
              <a:buNone/>
            </a:pPr>
            <a:r>
              <a:rPr lang="en-US" sz="6600" dirty="0"/>
              <a:t>'protecting “making as a </a:t>
            </a:r>
            <a:r>
              <a:rPr lang="en-US" sz="6600" dirty="0" smtClean="0"/>
              <a:t>  </a:t>
            </a:r>
          </a:p>
          <a:p>
            <a:pPr marL="0" indent="0">
              <a:buNone/>
            </a:pPr>
            <a:r>
              <a:rPr lang="en-US" sz="6600" dirty="0"/>
              <a:t> </a:t>
            </a:r>
            <a:r>
              <a:rPr lang="en-US" sz="6600" dirty="0" smtClean="0"/>
              <a:t>   mode </a:t>
            </a:r>
            <a:r>
              <a:rPr lang="en-US" sz="6600" dirty="0"/>
              <a:t>of inquiry”’</a:t>
            </a:r>
          </a:p>
          <a:p>
            <a:pPr marL="0" indent="0" algn="r">
              <a:buNone/>
            </a:pPr>
            <a:r>
              <a:rPr lang="en-US" dirty="0"/>
              <a:t>-Ian </a:t>
            </a:r>
            <a:r>
              <a:rPr lang="en-US" dirty="0" err="1"/>
              <a:t>Horswill</a:t>
            </a:r>
            <a:r>
              <a:rPr lang="en-US" dirty="0"/>
              <a:t>, Northwestern</a:t>
            </a:r>
          </a:p>
          <a:p>
            <a:endParaRPr lang="en-US" dirty="0"/>
          </a:p>
        </p:txBody>
      </p:sp>
      <p:sp>
        <p:nvSpPr>
          <p:cNvPr id="2" name="Title 1"/>
          <p:cNvSpPr>
            <a:spLocks noGrp="1"/>
          </p:cNvSpPr>
          <p:nvPr>
            <p:ph type="title"/>
          </p:nvPr>
        </p:nvSpPr>
        <p:spPr/>
        <p:txBody>
          <a:bodyPr/>
          <a:lstStyle/>
          <a:p>
            <a:r>
              <a:rPr lang="en-US" dirty="0" smtClean="0"/>
              <a:t> </a:t>
            </a:r>
            <a:endParaRPr lang="en-US" dirty="0"/>
          </a:p>
        </p:txBody>
      </p:sp>
    </p:spTree>
    <p:extLst>
      <p:ext uri="{BB962C8B-B14F-4D97-AF65-F5344CB8AC3E}">
        <p14:creationId xmlns:p14="http://schemas.microsoft.com/office/powerpoint/2010/main" val="18584942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cstate="email">
            <a:extLst>
              <a:ext uri="{28A0092B-C50C-407E-A947-70E740481C1C}">
                <a14:useLocalDpi xmlns:a14="http://schemas.microsoft.com/office/drawing/2010/main" val="0"/>
              </a:ext>
            </a:extLst>
          </a:blip>
          <a:srcRect/>
          <a:stretch/>
        </p:blipFill>
        <p:spPr>
          <a:xfrm>
            <a:off x="0" y="-4763"/>
            <a:ext cx="12192000" cy="5795963"/>
          </a:xfrm>
        </p:spPr>
      </p:pic>
      <p:sp>
        <p:nvSpPr>
          <p:cNvPr id="2" name="Title 1"/>
          <p:cNvSpPr>
            <a:spLocks noGrp="1"/>
          </p:cNvSpPr>
          <p:nvPr>
            <p:ph type="title"/>
          </p:nvPr>
        </p:nvSpPr>
        <p:spPr>
          <a:xfrm>
            <a:off x="0" y="4726772"/>
            <a:ext cx="12192000" cy="1064428"/>
          </a:xfrm>
          <a:solidFill>
            <a:schemeClr val="bg1">
              <a:alpha val="57000"/>
            </a:schemeClr>
          </a:solidFill>
        </p:spPr>
        <p:txBody>
          <a:bodyPr/>
          <a:lstStyle/>
          <a:p>
            <a:pPr algn="ctr"/>
            <a:r>
              <a:rPr lang="en-US" dirty="0" smtClean="0"/>
              <a:t>WE LEARN BY MAKING THINGS</a:t>
            </a:r>
            <a:endParaRPr lang="en-US" dirty="0"/>
          </a:p>
        </p:txBody>
      </p:sp>
      <p:cxnSp>
        <p:nvCxnSpPr>
          <p:cNvPr id="7" name="Straight Connector 6"/>
          <p:cNvCxnSpPr/>
          <p:nvPr/>
        </p:nvCxnSpPr>
        <p:spPr>
          <a:xfrm>
            <a:off x="0" y="5791200"/>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76200" y="5334000"/>
            <a:ext cx="122682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6200" y="4722009"/>
            <a:ext cx="12268200" cy="4763"/>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2728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828800" y="304800"/>
            <a:ext cx="4572000" cy="4572000"/>
          </a:xfrm>
          <a:prstGeom prst="rect">
            <a:avLst/>
          </a:prstGeom>
          <a:ln>
            <a:solidFill>
              <a:schemeClr val="tx1"/>
            </a:solidFill>
          </a:ln>
        </p:spPr>
      </p:pic>
      <p:sp>
        <p:nvSpPr>
          <p:cNvPr id="9" name="Rectangle 8"/>
          <p:cNvSpPr/>
          <p:nvPr/>
        </p:nvSpPr>
        <p:spPr>
          <a:xfrm>
            <a:off x="2209800" y="3352800"/>
            <a:ext cx="7772400"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bg1"/>
                </a:solidFill>
              </a:rPr>
              <a:t>C  O  N  V  E  R  G  E  N  C  E</a:t>
            </a:r>
          </a:p>
        </p:txBody>
      </p:sp>
      <p:sp>
        <p:nvSpPr>
          <p:cNvPr id="2" name="Title 1"/>
          <p:cNvSpPr>
            <a:spLocks noGrp="1"/>
          </p:cNvSpPr>
          <p:nvPr>
            <p:ph type="title"/>
          </p:nvPr>
        </p:nvSpPr>
        <p:spPr>
          <a:xfrm>
            <a:off x="4267200" y="762000"/>
            <a:ext cx="6377940" cy="1293028"/>
          </a:xfrm>
        </p:spPr>
        <p:txBody>
          <a:bodyPr/>
          <a:lstStyle/>
          <a:p>
            <a:r>
              <a:rPr lang="en-US" dirty="0" smtClean="0"/>
              <a:t>Why IS MAGIC?</a:t>
            </a:r>
            <a:endParaRPr lang="en-US" dirty="0"/>
          </a:p>
        </p:txBody>
      </p:sp>
      <p:sp>
        <p:nvSpPr>
          <p:cNvPr id="7" name="Rectangle 6"/>
          <p:cNvSpPr/>
          <p:nvPr/>
        </p:nvSpPr>
        <p:spPr>
          <a:xfrm>
            <a:off x="2133600" y="3200400"/>
            <a:ext cx="7772400"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C  O  N  V  E  R  G  E  N  C  E</a:t>
            </a:r>
          </a:p>
        </p:txBody>
      </p:sp>
      <p:sp>
        <p:nvSpPr>
          <p:cNvPr id="10" name="Rectangle 9"/>
          <p:cNvSpPr/>
          <p:nvPr/>
        </p:nvSpPr>
        <p:spPr>
          <a:xfrm>
            <a:off x="6553200" y="3886200"/>
            <a:ext cx="3886200" cy="198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The platforms and technology for film, animation, games, media, and story are converging into new forms, new stories, new experiences, and new knowledge.</a:t>
            </a:r>
          </a:p>
        </p:txBody>
      </p:sp>
    </p:spTree>
    <p:extLst>
      <p:ext uri="{BB962C8B-B14F-4D97-AF65-F5344CB8AC3E}">
        <p14:creationId xmlns:p14="http://schemas.microsoft.com/office/powerpoint/2010/main" val="12698512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609600"/>
            <a:ext cx="9387840" cy="1293028"/>
          </a:xfrm>
        </p:spPr>
        <p:txBody>
          <a:bodyPr>
            <a:normAutofit/>
          </a:bodyPr>
          <a:lstStyle/>
          <a:p>
            <a:r>
              <a:rPr lang="en-US" dirty="0" smtClean="0"/>
              <a:t>CONVERGENCE OF ANOTHER SORT</a:t>
            </a:r>
            <a:endParaRPr lang="en-US" dirty="0"/>
          </a:p>
        </p:txBody>
      </p:sp>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1828799"/>
            <a:ext cx="12192000" cy="3693683"/>
          </a:xfrm>
          <a:prstGeom prst="rect">
            <a:avLst/>
          </a:prstGeom>
        </p:spPr>
      </p:pic>
      <p:cxnSp>
        <p:nvCxnSpPr>
          <p:cNvPr id="6" name="Straight Connector 5"/>
          <p:cNvCxnSpPr/>
          <p:nvPr/>
        </p:nvCxnSpPr>
        <p:spPr>
          <a:xfrm>
            <a:off x="0" y="5522482"/>
            <a:ext cx="12192000" cy="4011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0" y="1828799"/>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7779056"/>
      </p:ext>
    </p:extLst>
  </p:cSld>
  <p:clrMapOvr>
    <a:masterClrMapping/>
  </p:clrMapOvr>
  <p:timing>
    <p:tnLst>
      <p:par>
        <p:cTn id="1" dur="indefinite" restart="never" nodeType="tmRoot"/>
      </p:par>
    </p:tn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TM04033937[[fn=Vapor Trail]]</Template>
  <TotalTime>10866</TotalTime>
  <Words>2047</Words>
  <Application>Microsoft Office PowerPoint</Application>
  <PresentationFormat>Widescreen</PresentationFormat>
  <Paragraphs>253</Paragraphs>
  <Slides>55</Slides>
  <Notes>40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55</vt:i4>
      </vt:variant>
    </vt:vector>
  </HeadingPairs>
  <TitlesOfParts>
    <vt:vector size="60" baseType="lpstr">
      <vt:lpstr>Arial</vt:lpstr>
      <vt:lpstr>Calibri</vt:lpstr>
      <vt:lpstr>Century Gothic</vt:lpstr>
      <vt:lpstr>Wingdings</vt:lpstr>
      <vt:lpstr>Vapor Trail</vt:lpstr>
      <vt:lpstr>PowerPoint Presentation</vt:lpstr>
      <vt:lpstr>PART 0: ANCIENT HISTORY</vt:lpstr>
      <vt:lpstr>Hi, I’m andy.  I make things.</vt:lpstr>
      <vt:lpstr>AND I GREW UP A GAMER</vt:lpstr>
      <vt:lpstr> LUCKY TO HAVE MADE THINGS AT RIT</vt:lpstr>
      <vt:lpstr> </vt:lpstr>
      <vt:lpstr>WE LEARN BY MAKING THINGS</vt:lpstr>
      <vt:lpstr>Why IS MAGIC?</vt:lpstr>
      <vt:lpstr>CONVERGENCE OF ANOTHER SORT</vt:lpstr>
      <vt:lpstr>   HOW IS MAGIC: </vt:lpstr>
      <vt:lpstr>HOW IS MAGIC:</vt:lpstr>
      <vt:lpstr>…The M is for Messy</vt:lpstr>
      <vt:lpstr>PowerPoint Presentation</vt:lpstr>
      <vt:lpstr>a bit MORE about Our WORK</vt:lpstr>
      <vt:lpstr> A Strange Game   for Strange Reasons</vt:lpstr>
      <vt:lpstr>TOOLS, SOURCE &amp; COMPILE TARGETS</vt:lpstr>
      <vt:lpstr>PowerPoint Presentation</vt:lpstr>
      <vt:lpstr>PowerPoint Presentation</vt:lpstr>
      <vt:lpstr>FIRST UNIVERSITY TO PUBLISH DIRECTLY ON XBOX ONE.  BRAGGING RIGHTS++</vt:lpstr>
      <vt:lpstr>A SUMMER WITH THE BUFFALO BILLS</vt:lpstr>
      <vt:lpstr>But more important than tools OR PLATFORM OR CLIENT IS STORY</vt:lpstr>
      <vt:lpstr>OUR STUDENTS KNOW THIS INSTINCTIVELY, THEY CAME HERE FOR IT</vt:lpstr>
      <vt:lpstr>Part II: Motivations</vt:lpstr>
      <vt:lpstr>BUT FIRST, NEW MEDIA</vt:lpstr>
      <vt:lpstr>BUT FIRST, SOME OBSERVATIONS</vt:lpstr>
      <vt:lpstr>PART II: NO. 0: TO TELL A STORY THAT ISN’T STEM</vt:lpstr>
      <vt:lpstr>STEM is the single most destructive IDEOLOGY [STORY!] in education TODAY - zakaria in 2012, NYT OP-ED (and probably a lot of other PEOPLE AROUND THIS TIME AS WELL)</vt:lpstr>
      <vt:lpstr>PowerPoint Presentation</vt:lpstr>
      <vt:lpstr>computing WILL EAT ITSELF</vt:lpstr>
      <vt:lpstr>PowerPoint Presentation</vt:lpstr>
      <vt:lpstr>WE NEED A BETTER STORY</vt:lpstr>
      <vt:lpstr>MAGICAL BITS 4 EXTENDING THE STEM STORY</vt:lpstr>
      <vt:lpstr>PART II: NO. 1: TO HAVE IMPACT IN OUR WORK AND PRACTICE</vt:lpstr>
      <vt:lpstr>PowerPoint Presentation</vt:lpstr>
      <vt:lpstr>MAGIC is a NY STATE GAMES HUB, (TO GROW THE STATE ECONOMY, but also to tell the state *STORY*)</vt:lpstr>
      <vt:lpstr>FREE &amp; OPEN SOURCE SOFTWARE DIGITAL &amp; PHYSICAL MAKER COMMUNITIES</vt:lpstr>
      <vt:lpstr>A FOCUS ON STORY IS A FOCUS ON HUMANS, WITH OBVIOUS IMPLICATIONS</vt:lpstr>
      <vt:lpstr>MAGICAL BITS FOR IMPACT</vt:lpstr>
      <vt:lpstr>PART II: NO 2: TO EDUCATE A NEW GENERATION OF CITIZEN SCHOLARS</vt:lpstr>
      <vt:lpstr>ELECTION NIGHT HACKATHON  MAGIC &amp; PUBLIC POLICY    </vt:lpstr>
      <vt:lpstr>WE HELP STUDENTS TELL THEIR OWN STORIES &amp; DEVELOP SOPHISTICATION</vt:lpstr>
      <vt:lpstr>RILEY &amp; Make a wish FOUNDATION  </vt:lpstr>
      <vt:lpstr>Artech CRE8-A-THON: CHANGING JAM CULTURE</vt:lpstr>
      <vt:lpstr>MAGICAL BITS FOR SOCIETAL REFLECTION</vt:lpstr>
      <vt:lpstr>PART III: CONCLUSIONS AND BEGINNINGS (and buildings)</vt:lpstr>
      <vt:lpstr>DEMOCRATIZING CAPABILITIES &amp; POSSIBILITIES (~$25M NYS ESD PUBLIC/ PRIVATE PARTNERSHIP)  </vt:lpstr>
      <vt:lpstr>PowerPoint Presentation</vt:lpstr>
      <vt:lpstr>PowerPoint Presentation</vt:lpstr>
      <vt:lpstr>PowerPoint Presentation</vt:lpstr>
      <vt:lpstr>CORE DESIGN PRINCIPLE</vt:lpstr>
      <vt:lpstr>PowerPoint Presentation</vt:lpstr>
      <vt:lpstr>ULTIMATE MOTIVATION</vt:lpstr>
      <vt:lpstr>MAGIC IS</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Andy</dc:creator>
  <cp:lastModifiedBy>Andrew Phelps</cp:lastModifiedBy>
  <cp:revision>306</cp:revision>
  <dcterms:created xsi:type="dcterms:W3CDTF">2009-06-02T00:38:38Z</dcterms:created>
  <dcterms:modified xsi:type="dcterms:W3CDTF">2017-12-08T13:25:26Z</dcterms:modified>
</cp:coreProperties>
</file>