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2"/>
  </p:notesMasterIdLst>
  <p:sldIdLst>
    <p:sldId id="543" r:id="rId2"/>
    <p:sldId id="544" r:id="rId3"/>
    <p:sldId id="394" r:id="rId4"/>
    <p:sldId id="389" r:id="rId5"/>
    <p:sldId id="538" r:id="rId6"/>
    <p:sldId id="537" r:id="rId7"/>
    <p:sldId id="272" r:id="rId8"/>
    <p:sldId id="539" r:id="rId9"/>
    <p:sldId id="540" r:id="rId10"/>
    <p:sldId id="541" r:id="rId11"/>
    <p:sldId id="434" r:id="rId12"/>
    <p:sldId id="516" r:id="rId13"/>
    <p:sldId id="536" r:id="rId14"/>
    <p:sldId id="396" r:id="rId15"/>
    <p:sldId id="397" r:id="rId16"/>
    <p:sldId id="398" r:id="rId17"/>
    <p:sldId id="418" r:id="rId18"/>
    <p:sldId id="399" r:id="rId19"/>
    <p:sldId id="485" r:id="rId20"/>
    <p:sldId id="478" r:id="rId21"/>
    <p:sldId id="422" r:id="rId22"/>
    <p:sldId id="496" r:id="rId23"/>
    <p:sldId id="360" r:id="rId24"/>
    <p:sldId id="371" r:id="rId25"/>
    <p:sldId id="467" r:id="rId26"/>
    <p:sldId id="365" r:id="rId27"/>
    <p:sldId id="366" r:id="rId28"/>
    <p:sldId id="380" r:id="rId29"/>
    <p:sldId id="392" r:id="rId30"/>
    <p:sldId id="471" r:id="rId31"/>
    <p:sldId id="521" r:id="rId32"/>
    <p:sldId id="517" r:id="rId33"/>
    <p:sldId id="518" r:id="rId34"/>
    <p:sldId id="531" r:id="rId35"/>
    <p:sldId id="502" r:id="rId36"/>
    <p:sldId id="519" r:id="rId37"/>
    <p:sldId id="476" r:id="rId38"/>
    <p:sldId id="499" r:id="rId39"/>
    <p:sldId id="469" r:id="rId40"/>
    <p:sldId id="470" r:id="rId41"/>
    <p:sldId id="523" r:id="rId42"/>
    <p:sldId id="533" r:id="rId43"/>
    <p:sldId id="535" r:id="rId44"/>
    <p:sldId id="260" r:id="rId45"/>
    <p:sldId id="534" r:id="rId46"/>
    <p:sldId id="542" r:id="rId47"/>
    <p:sldId id="532" r:id="rId48"/>
    <p:sldId id="545" r:id="rId49"/>
    <p:sldId id="522" r:id="rId50"/>
    <p:sldId id="38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83C3"/>
    <a:srgbClr val="317ACA"/>
    <a:srgbClr val="FF2CF8"/>
    <a:srgbClr val="82F1F9"/>
    <a:srgbClr val="266998"/>
    <a:srgbClr val="FF00FF"/>
    <a:srgbClr val="9966FF"/>
    <a:srgbClr val="006C75"/>
    <a:srgbClr val="00717B"/>
    <a:srgbClr val="FF99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4" autoAdjust="0"/>
    <p:restoredTop sz="83600" autoAdjust="0"/>
  </p:normalViewPr>
  <p:slideViewPr>
    <p:cSldViewPr>
      <p:cViewPr>
        <p:scale>
          <a:sx n="60" d="100"/>
          <a:sy n="60" d="100"/>
        </p:scale>
        <p:origin x="147" y="38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10/17/2018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6</a:t>
            </a:fld>
            <a:endParaRPr lang="en-US"/>
          </a:p>
        </p:txBody>
      </p:sp>
    </p:spTree>
    <p:extLst>
      <p:ext uri="{BB962C8B-B14F-4D97-AF65-F5344CB8AC3E}">
        <p14:creationId xmlns:p14="http://schemas.microsoft.com/office/powerpoint/2010/main" val="3161893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take a little</a:t>
            </a:r>
            <a:r>
              <a:rPr lang="en-US" baseline="0" dirty="0"/>
              <a:t> look at where we are today, in our current home, what we’ve built, where we are going.</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20</a:t>
            </a:fld>
            <a:endParaRPr lang="en-US"/>
          </a:p>
        </p:txBody>
      </p:sp>
    </p:spTree>
    <p:extLst>
      <p:ext uri="{BB962C8B-B14F-4D97-AF65-F5344CB8AC3E}">
        <p14:creationId xmlns:p14="http://schemas.microsoft.com/office/powerpoint/2010/main" val="260891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established</a:t>
            </a:r>
            <a:r>
              <a:rPr lang="en-US" baseline="0" dirty="0"/>
              <a:t> a lot of stuff, grown a ton, and things have gotten very intricate.  But it is also kind of STRANGE in the way it’s all come together, it isn’t the model of a typical anything – it’s a bizarre mix, and it just IS NOT LIKE anything else on campus.  And that’s OK.</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21</a:t>
            </a:fld>
            <a:endParaRPr lang="en-US"/>
          </a:p>
        </p:txBody>
      </p:sp>
    </p:spTree>
    <p:extLst>
      <p:ext uri="{BB962C8B-B14F-4D97-AF65-F5344CB8AC3E}">
        <p14:creationId xmlns:p14="http://schemas.microsoft.com/office/powerpoint/2010/main" val="3075918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as much as I worked with these groups as a department chair, it is WAY more important the way we work with them now for both our success and institutional success.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22</a:t>
            </a:fld>
            <a:endParaRPr lang="en-US"/>
          </a:p>
        </p:txBody>
      </p:sp>
    </p:spTree>
    <p:extLst>
      <p:ext uri="{BB962C8B-B14F-4D97-AF65-F5344CB8AC3E}">
        <p14:creationId xmlns:p14="http://schemas.microsoft.com/office/powerpoint/2010/main" val="3520437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It’s messy.  It’s really messy.  We do a lot of stuff but a lot of stuff is different every time because we’re changing, the projects are changing, the world is changing.</a:t>
            </a:r>
          </a:p>
        </p:txBody>
      </p:sp>
      <p:sp>
        <p:nvSpPr>
          <p:cNvPr id="4" name="Slide Number Placeholder 3"/>
          <p:cNvSpPr>
            <a:spLocks noGrp="1"/>
          </p:cNvSpPr>
          <p:nvPr>
            <p:ph type="sldNum" sz="quarter" idx="10"/>
          </p:nvPr>
        </p:nvSpPr>
        <p:spPr/>
        <p:txBody>
          <a:bodyPr/>
          <a:lstStyle/>
          <a:p>
            <a:fld id="{22150A4E-9BF1-4BAD-84B0-B89A8DE868A6}" type="slidenum">
              <a:rPr lang="en-US" smtClean="0"/>
              <a:t>23</a:t>
            </a:fld>
            <a:endParaRPr lang="en-US"/>
          </a:p>
        </p:txBody>
      </p:sp>
    </p:spTree>
    <p:extLst>
      <p:ext uri="{BB962C8B-B14F-4D97-AF65-F5344CB8AC3E}">
        <p14:creationId xmlns:p14="http://schemas.microsoft.com/office/powerpoint/2010/main" val="188696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 is for Messy.</a:t>
            </a:r>
          </a:p>
        </p:txBody>
      </p:sp>
      <p:sp>
        <p:nvSpPr>
          <p:cNvPr id="4" name="Slide Number Placeholder 3"/>
          <p:cNvSpPr>
            <a:spLocks noGrp="1"/>
          </p:cNvSpPr>
          <p:nvPr>
            <p:ph type="sldNum" sz="quarter" idx="10"/>
          </p:nvPr>
        </p:nvSpPr>
        <p:spPr/>
        <p:txBody>
          <a:bodyPr/>
          <a:lstStyle/>
          <a:p>
            <a:fld id="{22150A4E-9BF1-4BAD-84B0-B89A8DE868A6}" type="slidenum">
              <a:rPr lang="en-US" smtClean="0"/>
              <a:t>24</a:t>
            </a:fld>
            <a:endParaRPr lang="en-US"/>
          </a:p>
        </p:txBody>
      </p:sp>
    </p:spTree>
    <p:extLst>
      <p:ext uri="{BB962C8B-B14F-4D97-AF65-F5344CB8AC3E}">
        <p14:creationId xmlns:p14="http://schemas.microsoft.com/office/powerpoint/2010/main" val="4132220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couple of projects that have meant</a:t>
            </a:r>
            <a:r>
              <a:rPr lang="en-US" baseline="0" dirty="0"/>
              <a:t> something </a:t>
            </a:r>
            <a:r>
              <a:rPr lang="en-US" baseline="0" dirty="0" err="1"/>
              <a:t>significatn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25</a:t>
            </a:fld>
            <a:endParaRPr lang="en-US"/>
          </a:p>
        </p:txBody>
      </p:sp>
    </p:spTree>
    <p:extLst>
      <p:ext uri="{BB962C8B-B14F-4D97-AF65-F5344CB8AC3E}">
        <p14:creationId xmlns:p14="http://schemas.microsoft.com/office/powerpoint/2010/main" val="3993255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26</a:t>
            </a:fld>
            <a:endParaRPr lang="en-US"/>
          </a:p>
        </p:txBody>
      </p:sp>
    </p:spTree>
    <p:extLst>
      <p:ext uri="{BB962C8B-B14F-4D97-AF65-F5344CB8AC3E}">
        <p14:creationId xmlns:p14="http://schemas.microsoft.com/office/powerpoint/2010/main" val="47593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27</a:t>
            </a:fld>
            <a:endParaRPr lang="en-US"/>
          </a:p>
        </p:txBody>
      </p:sp>
    </p:spTree>
    <p:extLst>
      <p:ext uri="{BB962C8B-B14F-4D97-AF65-F5344CB8AC3E}">
        <p14:creationId xmlns:p14="http://schemas.microsoft.com/office/powerpoint/2010/main" val="398365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28</a:t>
            </a:fld>
            <a:endParaRPr lang="en-US"/>
          </a:p>
        </p:txBody>
      </p:sp>
    </p:spTree>
    <p:extLst>
      <p:ext uri="{BB962C8B-B14F-4D97-AF65-F5344CB8AC3E}">
        <p14:creationId xmlns:p14="http://schemas.microsoft.com/office/powerpoint/2010/main" val="85672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big high-vis project that was (a) external client through the studio, (b) multi-disciplinary team, (c) primarily managed entirely by staff</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29</a:t>
            </a:fld>
            <a:endParaRPr lang="en-US"/>
          </a:p>
        </p:txBody>
      </p:sp>
    </p:spTree>
    <p:extLst>
      <p:ext uri="{BB962C8B-B14F-4D97-AF65-F5344CB8AC3E}">
        <p14:creationId xmlns:p14="http://schemas.microsoft.com/office/powerpoint/2010/main" val="196020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2762900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highlight those 3 because of the things we learned and as data points</a:t>
            </a:r>
            <a:r>
              <a:rPr lang="en-US" baseline="0" dirty="0"/>
              <a:t> of growth, but the thing is we did a LOT of stuff from a LOT of work for a LOT of people!  It’s a lot bigger a community than people even think about.  It’s easy when you are working on ‘your thing’ to not realize the scope and scale of everything else that’s happening and going on.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35</a:t>
            </a:fld>
            <a:endParaRPr lang="en-US"/>
          </a:p>
        </p:txBody>
      </p:sp>
    </p:spTree>
    <p:extLst>
      <p:ext uri="{BB962C8B-B14F-4D97-AF65-F5344CB8AC3E}">
        <p14:creationId xmlns:p14="http://schemas.microsoft.com/office/powerpoint/2010/main" val="73346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we’ve worked really hard on telling our own story, over and over, better and better…  this is just university press.  We’ve also done social</a:t>
            </a:r>
            <a:r>
              <a:rPr lang="en-US" baseline="0" dirty="0"/>
              <a:t> media, pictorials, just about every campus publication there is, regional press and television, and a couple of national news stories in Inside Higher Ed, the Chronicle, and a few others.</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38</a:t>
            </a:fld>
            <a:endParaRPr lang="en-US"/>
          </a:p>
        </p:txBody>
      </p:sp>
    </p:spTree>
    <p:extLst>
      <p:ext uri="{BB962C8B-B14F-4D97-AF65-F5344CB8AC3E}">
        <p14:creationId xmlns:p14="http://schemas.microsoft.com/office/powerpoint/2010/main" val="2047676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Riley.  And also, here’s a thing a research center is doing that has nothing to do with research, and has everything to do with impact.</a:t>
            </a:r>
          </a:p>
        </p:txBody>
      </p:sp>
      <p:sp>
        <p:nvSpPr>
          <p:cNvPr id="4" name="Slide Number Placeholder 3"/>
          <p:cNvSpPr>
            <a:spLocks noGrp="1"/>
          </p:cNvSpPr>
          <p:nvPr>
            <p:ph type="sldNum" sz="quarter" idx="10"/>
          </p:nvPr>
        </p:nvSpPr>
        <p:spPr/>
        <p:txBody>
          <a:bodyPr/>
          <a:lstStyle/>
          <a:p>
            <a:fld id="{22150A4E-9BF1-4BAD-84B0-B89A8DE868A6}" type="slidenum">
              <a:rPr lang="en-US" smtClean="0"/>
              <a:t>39</a:t>
            </a:fld>
            <a:endParaRPr lang="en-US"/>
          </a:p>
        </p:txBody>
      </p:sp>
    </p:spTree>
    <p:extLst>
      <p:ext uri="{BB962C8B-B14F-4D97-AF65-F5344CB8AC3E}">
        <p14:creationId xmlns:p14="http://schemas.microsoft.com/office/powerpoint/2010/main" val="3930983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Dan at the </a:t>
            </a:r>
            <a:r>
              <a:rPr lang="en-US" dirty="0" err="1"/>
              <a:t>Ar</a:t>
            </a:r>
            <a:r>
              <a:rPr lang="en-US" dirty="0"/>
              <a:t>-Tech</a:t>
            </a:r>
            <a:r>
              <a:rPr lang="en-US" baseline="0" dirty="0"/>
              <a:t> Cre-8-athon, a hackathon we did that extended between digital and physical, between open source computing and art.  We gave away some ridiculously silly prizes, but what we really wanted was to help change the culture of ‘who goes to a hackathon and what are they for’ and get two different communities of practice together</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40</a:t>
            </a:fld>
            <a:endParaRPr lang="en-US"/>
          </a:p>
        </p:txBody>
      </p:sp>
    </p:spTree>
    <p:extLst>
      <p:ext uri="{BB962C8B-B14F-4D97-AF65-F5344CB8AC3E}">
        <p14:creationId xmlns:p14="http://schemas.microsoft.com/office/powerpoint/2010/main" val="1411067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41</a:t>
            </a:fld>
            <a:endParaRPr lang="en-US"/>
          </a:p>
        </p:txBody>
      </p:sp>
    </p:spTree>
    <p:extLst>
      <p:ext uri="{BB962C8B-B14F-4D97-AF65-F5344CB8AC3E}">
        <p14:creationId xmlns:p14="http://schemas.microsoft.com/office/powerpoint/2010/main" val="26809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44</a:t>
            </a:fld>
            <a:endParaRPr lang="en-US"/>
          </a:p>
        </p:txBody>
      </p:sp>
    </p:spTree>
    <p:extLst>
      <p:ext uri="{BB962C8B-B14F-4D97-AF65-F5344CB8AC3E}">
        <p14:creationId xmlns:p14="http://schemas.microsoft.com/office/powerpoint/2010/main" val="755971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47</a:t>
            </a:fld>
            <a:endParaRPr lang="en-US"/>
          </a:p>
        </p:txBody>
      </p:sp>
    </p:spTree>
    <p:extLst>
      <p:ext uri="{BB962C8B-B14F-4D97-AF65-F5344CB8AC3E}">
        <p14:creationId xmlns:p14="http://schemas.microsoft.com/office/powerpoint/2010/main" val="1737996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49</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365749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is from Ian </a:t>
            </a:r>
            <a:r>
              <a:rPr lang="en-US" dirty="0" err="1"/>
              <a:t>Horswill</a:t>
            </a:r>
            <a:r>
              <a:rPr lang="en-US" dirty="0"/>
              <a:t>, who said it, I think the first time? sitting on the floor of Microsoft Research at the MSR Faculty Summit a number of years ago.  It has been rolling around in the back of my brain ever since – and it was the fundamental thing upon which MAGIC was founded, that somehow</a:t>
            </a:r>
            <a:r>
              <a:rPr lang="en-US" baseline="0" dirty="0"/>
              <a:t> design research, making prototypes to test ideas, learning by making new things and new experiences, needed to be recognized and valued.  At RIT we’ve sometimes used the rhetoric of STEM and Research to de-value those activities in weird ways.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14</a:t>
            </a:fld>
            <a:endParaRPr lang="en-US"/>
          </a:p>
        </p:txBody>
      </p:sp>
    </p:spTree>
    <p:extLst>
      <p:ext uri="{BB962C8B-B14F-4D97-AF65-F5344CB8AC3E}">
        <p14:creationId xmlns:p14="http://schemas.microsoft.com/office/powerpoint/2010/main" val="2453955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architectural rendering of the lobby of the new MAGIC</a:t>
            </a:r>
            <a:r>
              <a:rPr lang="en-US" baseline="0" dirty="0"/>
              <a:t> Spell Studios building.  It will display our tagline ‘We Learn By Making Things’ which is based in part off of Ian’s statement, and reflection that this is a core value of RIT (whether it remembers it all the time or not ;)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334334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started a</a:t>
            </a:r>
            <a:r>
              <a:rPr lang="en-US" baseline="0" dirty="0"/>
              <a:t> multi-disciplinary research center, which is basically the hardest damn thing you can do on a modern college campus.  They usually fail by becoming little islands, or by becoming a kind of ‘not really there’ virtual thing, and we’ve run into both of these views as we continue to engage the campus.  Nonetheless, we think there is something profound happening in the field right now that is driving the kinds of things we are doing – everything is mashing up on each other.  My favorite example of this is the MARVEL extended universe, which is so many different products and experiences rolled together.  But there are countless examples big and small.  This picture is from the RIT West Coast board meeting where they showed one of my games set to a live orchestra composition directed by Trustee Kevin </a:t>
            </a:r>
            <a:r>
              <a:rPr lang="en-US" baseline="0" dirty="0" err="1"/>
              <a:t>Surace</a:t>
            </a:r>
            <a:r>
              <a:rPr lang="en-US" baseline="0" dirty="0"/>
              <a:t>.  Pretty cool.</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2258703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another kind of convergence in higher </a:t>
            </a:r>
            <a:r>
              <a:rPr lang="en-US" dirty="0" err="1"/>
              <a:t>ed</a:t>
            </a:r>
            <a:r>
              <a:rPr lang="en-US" dirty="0"/>
              <a:t> right now that has played into MAGIC – this business of bright hard lines between teaching and research, between academic projects, commercial projects, entrepreneurship, technology transfer,</a:t>
            </a:r>
            <a:r>
              <a:rPr lang="en-US" baseline="0" dirty="0"/>
              <a:t> etc. is another kind of mashup.  The role and purpose of the university is changing in the post-industrial economy, even as it stays true to its roots in the enlightenment (if it can).  This idea of little bits of fiefdom for individual programs or little research labs is breaking down because it doesn’t scale, and we’re trying to do something different and profound at MAGIC that links together our work and practice.</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383654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from Bill’s ‘idea lab’ paper was the idea of an entrepreneurial effort inside the center to help publish and commercialize the things we make.  We wanted to call it ‘MAGIC Studios’ at first but we were very afraid we’d get in trouble with The Mouse.  </a:t>
            </a:r>
          </a:p>
        </p:txBody>
      </p:sp>
      <p:sp>
        <p:nvSpPr>
          <p:cNvPr id="4" name="Slide Number Placeholder 3"/>
          <p:cNvSpPr>
            <a:spLocks noGrp="1"/>
          </p:cNvSpPr>
          <p:nvPr>
            <p:ph type="sldNum" sz="quarter" idx="10"/>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164791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we’ve tried to start with a theme or goal.  We focused really hard that first year on faculty affiliates, trying</a:t>
            </a:r>
            <a:r>
              <a:rPr lang="en-US" baseline="0" dirty="0"/>
              <a:t> to figure out the processes and supports they would need to build things here, to attract and manage funding, etc.  We appointed 2 associate directors to try to (a) work with faculty on proposals and funding opportunities and (b) go out and attract interest from businesses and foundations and partners to connect these to.  </a:t>
            </a:r>
          </a:p>
          <a:p>
            <a:endParaRPr lang="en-US" baseline="0" dirty="0"/>
          </a:p>
          <a:p>
            <a:r>
              <a:rPr lang="en-US" baseline="0" dirty="0"/>
              <a:t>This mostly DID NOT WORK.  In hindsight, we were asking faculty to do more and greater scholarship at exactly the wrong time – we had just ‘gone live’ with semesters, and there were some other constraints and messaging that just didn’t work out very well.  More on that later.  So in year 2 we took a hard left turn and re-imagined the center not just as a research center, but as a student-centered support organization for publishing and digital making.  This was always ‘a part of the plan’ but the degree to which we emphasized this in year two, and the focus on student productions at that time was a decided departure from where we thought we were going in year one.</a:t>
            </a:r>
          </a:p>
          <a:p>
            <a:endParaRPr lang="en-US" baseline="0" dirty="0"/>
          </a:p>
          <a:p>
            <a:r>
              <a:rPr lang="en-US" baseline="0" dirty="0"/>
              <a:t>In year 3 we wanted to really challenge what we could do, what production looked like, and what scale looked like.</a:t>
            </a:r>
          </a:p>
          <a:p>
            <a:endParaRPr lang="en-US" baseline="0" dirty="0"/>
          </a:p>
          <a:p>
            <a:r>
              <a:rPr lang="en-US" baseline="0" dirty="0"/>
              <a:t>In year 4 we wanted to really focus on not-just-games but start to drive forward a focus on the arts and creativity in other forms and examples.</a:t>
            </a:r>
          </a:p>
          <a:p>
            <a:endParaRPr lang="en-US" baseline="0" dirty="0"/>
          </a:p>
          <a:p>
            <a:r>
              <a:rPr lang="en-US" baseline="0" dirty="0"/>
              <a:t>And now we are living the year of the studio.  Vroom </a:t>
            </a:r>
            <a:r>
              <a:rPr lang="en-US" baseline="0" dirty="0" err="1"/>
              <a:t>vroom</a:t>
            </a:r>
            <a:r>
              <a:rPr lang="en-US" baseline="0" dirty="0"/>
              <a:t>.</a:t>
            </a:r>
          </a:p>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19</a:t>
            </a:fld>
            <a:endParaRPr lang="en-US"/>
          </a:p>
        </p:txBody>
      </p:sp>
    </p:spTree>
    <p:extLst>
      <p:ext uri="{BB962C8B-B14F-4D97-AF65-F5344CB8AC3E}">
        <p14:creationId xmlns:p14="http://schemas.microsoft.com/office/powerpoint/2010/main" val="997358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10/17/2018</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10/17/2018</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10/17/2018</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10/17/2018</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10/17/2018</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711200" y="889000"/>
            <a:ext cx="10769600" cy="1041400"/>
          </a:xfrm>
          <a:prstGeom prst="rect">
            <a:avLst/>
          </a:prstGeom>
        </p:spPr>
        <p:txBody>
          <a:bodyPr/>
          <a:lstStyle/>
          <a:p>
            <a:endParaRPr lang="en-US" dirty="0"/>
          </a:p>
        </p:txBody>
      </p:sp>
      <p:sp>
        <p:nvSpPr>
          <p:cNvPr id="9" name="Content Placeholder 2"/>
          <p:cNvSpPr>
            <a:spLocks noGrp="1"/>
          </p:cNvSpPr>
          <p:nvPr>
            <p:ph sz="quarter" idx="10"/>
          </p:nvPr>
        </p:nvSpPr>
        <p:spPr>
          <a:xfrm>
            <a:off x="711200" y="2006600"/>
            <a:ext cx="10769600" cy="3657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2906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10/17/2018</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10/17/2018</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10/17/2018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371600" y="61722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 PROFESSOR OF ART &amp; DESIGN</a:t>
            </a:r>
          </a:p>
          <a:p>
            <a:pPr algn="l"/>
            <a:r>
              <a:rPr lang="en-US" sz="1200" baseline="0" dirty="0">
                <a:solidFill>
                  <a:schemeClr val="tx2">
                    <a:lumMod val="90000"/>
                  </a:schemeClr>
                </a:solidFill>
                <a:latin typeface="Calibri" panose="020F0502020204030204" pitchFamily="34" charset="0"/>
              </a:rPr>
              <a:t>ROCHESTER INSTITUTE OF TECHNOLOGY</a:t>
            </a:r>
          </a:p>
          <a:p>
            <a:pPr algn="l"/>
            <a:r>
              <a:rPr lang="en-US" sz="1200" baseline="0" dirty="0">
                <a:solidFill>
                  <a:schemeClr val="tx2">
                    <a:lumMod val="90000"/>
                  </a:schemeClr>
                </a:solidFill>
                <a:latin typeface="Calibri" panose="020F0502020204030204" pitchFamily="34" charset="0"/>
              </a:rPr>
              <a:t>ANDYWORLD.IO | @RITIGM1 </a:t>
            </a:r>
            <a:endParaRPr lang="en-US" sz="1200" dirty="0">
              <a:solidFill>
                <a:schemeClr val="tx2">
                  <a:lumMod val="90000"/>
                </a:schemeClr>
              </a:solidFill>
              <a:latin typeface="Calibri" panose="020F0502020204030204" pitchFamily="34" charset="0"/>
            </a:endParaRPr>
          </a:p>
        </p:txBody>
      </p:sp>
      <p:pic>
        <p:nvPicPr>
          <p:cNvPr id="10" name="Picture 9"/>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455657" y="6172200"/>
            <a:ext cx="1660143" cy="619350"/>
          </a:xfrm>
          <a:prstGeom prst="rect">
            <a:avLst/>
          </a:prstGeom>
        </p:spPr>
      </p:pic>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52400" y="6172200"/>
            <a:ext cx="1066800" cy="555131"/>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18" Type="http://schemas.openxmlformats.org/officeDocument/2006/relationships/image" Target="../media/image102.jpeg"/><Relationship Id="rId26" Type="http://schemas.openxmlformats.org/officeDocument/2006/relationships/image" Target="../media/image110.png"/><Relationship Id="rId3" Type="http://schemas.openxmlformats.org/officeDocument/2006/relationships/image" Target="../media/image87.jpg"/><Relationship Id="rId21" Type="http://schemas.openxmlformats.org/officeDocument/2006/relationships/image" Target="../media/image105.jpeg"/><Relationship Id="rId34" Type="http://schemas.openxmlformats.org/officeDocument/2006/relationships/image" Target="../media/image118.jpg"/><Relationship Id="rId7" Type="http://schemas.openxmlformats.org/officeDocument/2006/relationships/image" Target="../media/image91.jpeg"/><Relationship Id="rId12" Type="http://schemas.openxmlformats.org/officeDocument/2006/relationships/image" Target="../media/image96.jpeg"/><Relationship Id="rId17" Type="http://schemas.openxmlformats.org/officeDocument/2006/relationships/image" Target="../media/image101.jpg"/><Relationship Id="rId25" Type="http://schemas.openxmlformats.org/officeDocument/2006/relationships/image" Target="../media/image109.png"/><Relationship Id="rId33" Type="http://schemas.openxmlformats.org/officeDocument/2006/relationships/image" Target="../media/image117.jpg"/><Relationship Id="rId38" Type="http://schemas.openxmlformats.org/officeDocument/2006/relationships/image" Target="../media/image122.png"/><Relationship Id="rId2" Type="http://schemas.openxmlformats.org/officeDocument/2006/relationships/notesSlide" Target="../notesSlides/notesSlide20.xml"/><Relationship Id="rId16" Type="http://schemas.openxmlformats.org/officeDocument/2006/relationships/image" Target="../media/image100.jpeg"/><Relationship Id="rId20" Type="http://schemas.openxmlformats.org/officeDocument/2006/relationships/image" Target="../media/image104.png"/><Relationship Id="rId29" Type="http://schemas.openxmlformats.org/officeDocument/2006/relationships/image" Target="../media/image113.jp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5.jpeg"/><Relationship Id="rId24" Type="http://schemas.openxmlformats.org/officeDocument/2006/relationships/image" Target="../media/image108.png"/><Relationship Id="rId32" Type="http://schemas.openxmlformats.org/officeDocument/2006/relationships/image" Target="../media/image116.png"/><Relationship Id="rId37" Type="http://schemas.openxmlformats.org/officeDocument/2006/relationships/image" Target="../media/image121.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36" Type="http://schemas.openxmlformats.org/officeDocument/2006/relationships/image" Target="../media/image120.jpg"/><Relationship Id="rId10" Type="http://schemas.openxmlformats.org/officeDocument/2006/relationships/image" Target="../media/image94.png"/><Relationship Id="rId19" Type="http://schemas.openxmlformats.org/officeDocument/2006/relationships/image" Target="../media/image103.jpeg"/><Relationship Id="rId31" Type="http://schemas.openxmlformats.org/officeDocument/2006/relationships/image" Target="../media/image115.png"/><Relationship Id="rId4" Type="http://schemas.openxmlformats.org/officeDocument/2006/relationships/image" Target="../media/image88.png"/><Relationship Id="rId9" Type="http://schemas.openxmlformats.org/officeDocument/2006/relationships/image" Target="../media/image93.jpeg"/><Relationship Id="rId14" Type="http://schemas.openxmlformats.org/officeDocument/2006/relationships/image" Target="../media/image98.png"/><Relationship Id="rId22" Type="http://schemas.openxmlformats.org/officeDocument/2006/relationships/image" Target="../media/image106.jpeg"/><Relationship Id="rId27" Type="http://schemas.openxmlformats.org/officeDocument/2006/relationships/image" Target="../media/image111.jpeg"/><Relationship Id="rId30" Type="http://schemas.openxmlformats.org/officeDocument/2006/relationships/image" Target="../media/image114.png"/><Relationship Id="rId35" Type="http://schemas.openxmlformats.org/officeDocument/2006/relationships/image" Target="../media/image119.jpeg"/></Relationships>
</file>

<file path=ppt/slides/_rels/slide3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6" Type="http://schemas.openxmlformats.org/officeDocument/2006/relationships/hyperlink" Target="http://www.rit.edu/news/story.php?id=61531" TargetMode="External"/><Relationship Id="rId117" Type="http://schemas.openxmlformats.org/officeDocument/2006/relationships/hyperlink" Target="http://www.rit.edu/news/story.php?id=50777" TargetMode="External"/><Relationship Id="rId21" Type="http://schemas.openxmlformats.org/officeDocument/2006/relationships/hyperlink" Target="http://www.rit.edu/news/story.php?id=62784" TargetMode="External"/><Relationship Id="rId42" Type="http://schemas.openxmlformats.org/officeDocument/2006/relationships/hyperlink" Target="http://www.rit.edu/news/story.php?id=56932" TargetMode="External"/><Relationship Id="rId47" Type="http://schemas.openxmlformats.org/officeDocument/2006/relationships/hyperlink" Target="http://www.rit.edu/news/story.php?id=56377" TargetMode="External"/><Relationship Id="rId63" Type="http://schemas.openxmlformats.org/officeDocument/2006/relationships/hyperlink" Target="http://www.rit.edu/news/story.php?id=54376" TargetMode="External"/><Relationship Id="rId68" Type="http://schemas.openxmlformats.org/officeDocument/2006/relationships/hyperlink" Target="http://www.rit.edu/news/story.php?id=53684" TargetMode="External"/><Relationship Id="rId84" Type="http://schemas.openxmlformats.org/officeDocument/2006/relationships/hyperlink" Target="http://www.rit.edu/news/story.php?id=51990" TargetMode="External"/><Relationship Id="rId89" Type="http://schemas.openxmlformats.org/officeDocument/2006/relationships/hyperlink" Target="http://www.rit.edu/news/story.php?id=51500" TargetMode="External"/><Relationship Id="rId112" Type="http://schemas.openxmlformats.org/officeDocument/2006/relationships/hyperlink" Target="http://www.rit.edu/news/story.php?id=50889" TargetMode="External"/><Relationship Id="rId133" Type="http://schemas.openxmlformats.org/officeDocument/2006/relationships/hyperlink" Target="http://www.rit.edu/news/story.php?id=50385" TargetMode="External"/><Relationship Id="rId138" Type="http://schemas.openxmlformats.org/officeDocument/2006/relationships/hyperlink" Target="http://www.rit.edu/news/story.php?id=50113" TargetMode="External"/><Relationship Id="rId16" Type="http://schemas.openxmlformats.org/officeDocument/2006/relationships/hyperlink" Target="http://www.rit.edu/news/story.php?id=63578" TargetMode="External"/><Relationship Id="rId107" Type="http://schemas.openxmlformats.org/officeDocument/2006/relationships/hyperlink" Target="http://www.rit.edu/news/story.php?id=51008" TargetMode="External"/><Relationship Id="rId11" Type="http://schemas.openxmlformats.org/officeDocument/2006/relationships/hyperlink" Target="http://www.rit.edu/news/story.php?id=65121" TargetMode="External"/><Relationship Id="rId32" Type="http://schemas.openxmlformats.org/officeDocument/2006/relationships/hyperlink" Target="http://www.rit.edu/news/story.php?id=59931" TargetMode="External"/><Relationship Id="rId37" Type="http://schemas.openxmlformats.org/officeDocument/2006/relationships/hyperlink" Target="http://www.rit.edu/news/story.php?id=58715" TargetMode="External"/><Relationship Id="rId53" Type="http://schemas.openxmlformats.org/officeDocument/2006/relationships/hyperlink" Target="http://www.rit.edu/news/story.php?id=55154" TargetMode="External"/><Relationship Id="rId58" Type="http://schemas.openxmlformats.org/officeDocument/2006/relationships/hyperlink" Target="http://www.rit.edu/news/story.php?id=54869" TargetMode="External"/><Relationship Id="rId74" Type="http://schemas.openxmlformats.org/officeDocument/2006/relationships/hyperlink" Target="http://www.rit.edu/news/story.php?id=52859" TargetMode="External"/><Relationship Id="rId79" Type="http://schemas.openxmlformats.org/officeDocument/2006/relationships/hyperlink" Target="http://www.rit.edu/news/story.php?id=52505" TargetMode="External"/><Relationship Id="rId102" Type="http://schemas.openxmlformats.org/officeDocument/2006/relationships/hyperlink" Target="http://www.rit.edu/news/story.php?id=51128" TargetMode="External"/><Relationship Id="rId123" Type="http://schemas.openxmlformats.org/officeDocument/2006/relationships/hyperlink" Target="http://www.rit.edu/news/story.php?id=50600" TargetMode="External"/><Relationship Id="rId128" Type="http://schemas.openxmlformats.org/officeDocument/2006/relationships/hyperlink" Target="http://www.rit.edu/news/story.php?id=50503" TargetMode="External"/><Relationship Id="rId144" Type="http://schemas.openxmlformats.org/officeDocument/2006/relationships/image" Target="../media/image126.png"/><Relationship Id="rId5" Type="http://schemas.openxmlformats.org/officeDocument/2006/relationships/hyperlink" Target="http://www.rit.edu/news/story.php?id=65470" TargetMode="External"/><Relationship Id="rId90" Type="http://schemas.openxmlformats.org/officeDocument/2006/relationships/hyperlink" Target="http://www.rit.edu/news/story.php?id=51346" TargetMode="External"/><Relationship Id="rId95" Type="http://schemas.openxmlformats.org/officeDocument/2006/relationships/hyperlink" Target="http://www.rit.edu/news/story.php?id=51190" TargetMode="External"/><Relationship Id="rId22" Type="http://schemas.openxmlformats.org/officeDocument/2006/relationships/hyperlink" Target="http://www.rit.edu/news/story.php?id=62409" TargetMode="External"/><Relationship Id="rId27" Type="http://schemas.openxmlformats.org/officeDocument/2006/relationships/hyperlink" Target="http://www.rit.edu/news/story.php?id=61501" TargetMode="External"/><Relationship Id="rId43" Type="http://schemas.openxmlformats.org/officeDocument/2006/relationships/hyperlink" Target="http://www.rit.edu/news/story.php?id=56887" TargetMode="External"/><Relationship Id="rId48" Type="http://schemas.openxmlformats.org/officeDocument/2006/relationships/hyperlink" Target="http://www.rit.edu/news/story.php?id=56195" TargetMode="External"/><Relationship Id="rId64" Type="http://schemas.openxmlformats.org/officeDocument/2006/relationships/hyperlink" Target="http://www.rit.edu/news/story.php?id=54321" TargetMode="External"/><Relationship Id="rId69" Type="http://schemas.openxmlformats.org/officeDocument/2006/relationships/hyperlink" Target="http://www.rit.edu/news/story.php?id=53639" TargetMode="External"/><Relationship Id="rId113" Type="http://schemas.openxmlformats.org/officeDocument/2006/relationships/hyperlink" Target="http://www.rit.edu/news/story.php?id=50863" TargetMode="External"/><Relationship Id="rId118" Type="http://schemas.openxmlformats.org/officeDocument/2006/relationships/hyperlink" Target="http://www.rit.edu/news/story.php?id=50729" TargetMode="External"/><Relationship Id="rId134" Type="http://schemas.openxmlformats.org/officeDocument/2006/relationships/hyperlink" Target="http://www.rit.edu/news/story.php?id=50371" TargetMode="External"/><Relationship Id="rId139" Type="http://schemas.openxmlformats.org/officeDocument/2006/relationships/hyperlink" Target="http://www.rit.edu/news/story.php?id=50096" TargetMode="External"/><Relationship Id="rId8" Type="http://schemas.openxmlformats.org/officeDocument/2006/relationships/hyperlink" Target="http://www.rit.edu/news/story.php?id=65362" TargetMode="External"/><Relationship Id="rId51" Type="http://schemas.openxmlformats.org/officeDocument/2006/relationships/hyperlink" Target="http://www.rit.edu/news/story.php?id=55514" TargetMode="External"/><Relationship Id="rId72" Type="http://schemas.openxmlformats.org/officeDocument/2006/relationships/hyperlink" Target="http://www.rit.edu/news/story.php?id=53154" TargetMode="External"/><Relationship Id="rId80" Type="http://schemas.openxmlformats.org/officeDocument/2006/relationships/hyperlink" Target="http://www.rit.edu/news/story.php?id=52485" TargetMode="External"/><Relationship Id="rId85" Type="http://schemas.openxmlformats.org/officeDocument/2006/relationships/hyperlink" Target="http://www.rit.edu/news/story.php?id=51787" TargetMode="External"/><Relationship Id="rId93" Type="http://schemas.openxmlformats.org/officeDocument/2006/relationships/hyperlink" Target="http://www.rit.edu/news/story.php?id=51278" TargetMode="External"/><Relationship Id="rId98" Type="http://schemas.openxmlformats.org/officeDocument/2006/relationships/hyperlink" Target="http://www.rit.edu/news/story.php?id=51171" TargetMode="External"/><Relationship Id="rId121" Type="http://schemas.openxmlformats.org/officeDocument/2006/relationships/hyperlink" Target="http://www.rit.edu/news/story.php?id=50606" TargetMode="External"/><Relationship Id="rId142" Type="http://schemas.openxmlformats.org/officeDocument/2006/relationships/hyperlink" Target="http://www.rit.edu/news/story.php?id=49884" TargetMode="External"/><Relationship Id="rId3" Type="http://schemas.openxmlformats.org/officeDocument/2006/relationships/hyperlink" Target="http://www.rit.edu/news/story.php?id=65775" TargetMode="External"/><Relationship Id="rId12" Type="http://schemas.openxmlformats.org/officeDocument/2006/relationships/hyperlink" Target="http://www.rit.edu/news/story.php?id=64748" TargetMode="External"/><Relationship Id="rId17" Type="http://schemas.openxmlformats.org/officeDocument/2006/relationships/hyperlink" Target="http://www.rit.edu/news/story.php?id=63458" TargetMode="External"/><Relationship Id="rId25" Type="http://schemas.openxmlformats.org/officeDocument/2006/relationships/hyperlink" Target="http://www.rit.edu/news/story.php?id=61601" TargetMode="External"/><Relationship Id="rId33" Type="http://schemas.openxmlformats.org/officeDocument/2006/relationships/hyperlink" Target="http://www.rit.edu/news/story.php?id=59881" TargetMode="External"/><Relationship Id="rId38" Type="http://schemas.openxmlformats.org/officeDocument/2006/relationships/hyperlink" Target="http://www.rit.edu/news/story.php?id=58585" TargetMode="External"/><Relationship Id="rId46" Type="http://schemas.openxmlformats.org/officeDocument/2006/relationships/hyperlink" Target="http://www.rit.edu/news/story.php?id=56557" TargetMode="External"/><Relationship Id="rId59" Type="http://schemas.openxmlformats.org/officeDocument/2006/relationships/hyperlink" Target="http://www.rit.edu/news/story.php?id=54696" TargetMode="External"/><Relationship Id="rId67" Type="http://schemas.openxmlformats.org/officeDocument/2006/relationships/hyperlink" Target="http://www.rit.edu/news/story.php?id=54029" TargetMode="External"/><Relationship Id="rId103" Type="http://schemas.openxmlformats.org/officeDocument/2006/relationships/hyperlink" Target="http://www.rit.edu/news/story.php?id=51102" TargetMode="External"/><Relationship Id="rId108" Type="http://schemas.openxmlformats.org/officeDocument/2006/relationships/hyperlink" Target="http://www.rit.edu/news/story.php?id=51002" TargetMode="External"/><Relationship Id="rId116" Type="http://schemas.openxmlformats.org/officeDocument/2006/relationships/hyperlink" Target="http://www.rit.edu/news/story.php?id=50820" TargetMode="External"/><Relationship Id="rId124" Type="http://schemas.openxmlformats.org/officeDocument/2006/relationships/hyperlink" Target="http://www.rit.edu/news/story.php?id=50590" TargetMode="External"/><Relationship Id="rId129" Type="http://schemas.openxmlformats.org/officeDocument/2006/relationships/hyperlink" Target="http://www.rit.edu/news/story.php?id=50493" TargetMode="External"/><Relationship Id="rId137" Type="http://schemas.openxmlformats.org/officeDocument/2006/relationships/hyperlink" Target="http://www.rit.edu/news/story.php?id=50127" TargetMode="External"/><Relationship Id="rId20" Type="http://schemas.openxmlformats.org/officeDocument/2006/relationships/hyperlink" Target="http://www.rit.edu/news/story.php?id=62973" TargetMode="External"/><Relationship Id="rId41" Type="http://schemas.openxmlformats.org/officeDocument/2006/relationships/hyperlink" Target="http://www.rit.edu/news/story.php?id=57849" TargetMode="External"/><Relationship Id="rId54" Type="http://schemas.openxmlformats.org/officeDocument/2006/relationships/hyperlink" Target="http://www.rit.edu/news/story.php?id=54929" TargetMode="External"/><Relationship Id="rId62" Type="http://schemas.openxmlformats.org/officeDocument/2006/relationships/hyperlink" Target="http://www.rit.edu/news/story.php?id=54471" TargetMode="External"/><Relationship Id="rId70" Type="http://schemas.openxmlformats.org/officeDocument/2006/relationships/hyperlink" Target="http://www.rit.edu/news/story.php?id=53524" TargetMode="External"/><Relationship Id="rId75" Type="http://schemas.openxmlformats.org/officeDocument/2006/relationships/hyperlink" Target="http://www.rit.edu/news/story.php?id=52829" TargetMode="External"/><Relationship Id="rId83" Type="http://schemas.openxmlformats.org/officeDocument/2006/relationships/hyperlink" Target="http://www.rit.edu/news/story.php?id=52085" TargetMode="External"/><Relationship Id="rId88" Type="http://schemas.openxmlformats.org/officeDocument/2006/relationships/hyperlink" Target="http://www.rit.edu/news/story.php?id=51548" TargetMode="External"/><Relationship Id="rId91" Type="http://schemas.openxmlformats.org/officeDocument/2006/relationships/hyperlink" Target="http://www.rit.edu/news/story.php?id=51302" TargetMode="External"/><Relationship Id="rId96" Type="http://schemas.openxmlformats.org/officeDocument/2006/relationships/hyperlink" Target="http://www.rit.edu/news/story.php?id=51188" TargetMode="External"/><Relationship Id="rId111" Type="http://schemas.openxmlformats.org/officeDocument/2006/relationships/hyperlink" Target="http://www.rit.edu/news/story.php?id=50910" TargetMode="External"/><Relationship Id="rId132" Type="http://schemas.openxmlformats.org/officeDocument/2006/relationships/hyperlink" Target="http://www.rit.edu/news/story.php?id=50418" TargetMode="External"/><Relationship Id="rId140" Type="http://schemas.openxmlformats.org/officeDocument/2006/relationships/hyperlink" Target="http://www.rit.edu/news/story.php?id=49961" TargetMode="External"/><Relationship Id="rId1" Type="http://schemas.openxmlformats.org/officeDocument/2006/relationships/slideLayout" Target="../slideLayouts/slideLayout2.xml"/><Relationship Id="rId6" Type="http://schemas.openxmlformats.org/officeDocument/2006/relationships/hyperlink" Target="http://www.rit.edu/news/story.php?id=65412" TargetMode="External"/><Relationship Id="rId15" Type="http://schemas.openxmlformats.org/officeDocument/2006/relationships/hyperlink" Target="http://www.rit.edu/news/story.php?id=63648" TargetMode="External"/><Relationship Id="rId23" Type="http://schemas.openxmlformats.org/officeDocument/2006/relationships/hyperlink" Target="http://www.rit.edu/news/story.php?id=62034" TargetMode="External"/><Relationship Id="rId28" Type="http://schemas.openxmlformats.org/officeDocument/2006/relationships/hyperlink" Target="http://www.rit.edu/news/story.php?id=61291" TargetMode="External"/><Relationship Id="rId36" Type="http://schemas.openxmlformats.org/officeDocument/2006/relationships/hyperlink" Target="http://www.rit.edu/news/story.php?id=58805" TargetMode="External"/><Relationship Id="rId49" Type="http://schemas.openxmlformats.org/officeDocument/2006/relationships/hyperlink" Target="http://www.rit.edu/news/story.php?id=55999" TargetMode="External"/><Relationship Id="rId57" Type="http://schemas.openxmlformats.org/officeDocument/2006/relationships/hyperlink" Target="http://www.rit.edu/news/story.php?id=54874" TargetMode="External"/><Relationship Id="rId106" Type="http://schemas.openxmlformats.org/officeDocument/2006/relationships/hyperlink" Target="http://www.rit.edu/news/story.php?id=51094" TargetMode="External"/><Relationship Id="rId114" Type="http://schemas.openxmlformats.org/officeDocument/2006/relationships/hyperlink" Target="http://www.rit.edu/news/story.php?id=50858" TargetMode="External"/><Relationship Id="rId119" Type="http://schemas.openxmlformats.org/officeDocument/2006/relationships/hyperlink" Target="http://www.rit.edu/news/story.php?id=50668" TargetMode="External"/><Relationship Id="rId127" Type="http://schemas.openxmlformats.org/officeDocument/2006/relationships/hyperlink" Target="http://www.rit.edu/news/story.php?id=50537" TargetMode="External"/><Relationship Id="rId10" Type="http://schemas.openxmlformats.org/officeDocument/2006/relationships/hyperlink" Target="http://www.rit.edu/news/story.php?id=65251" TargetMode="External"/><Relationship Id="rId31" Type="http://schemas.openxmlformats.org/officeDocument/2006/relationships/hyperlink" Target="http://www.rit.edu/news/story.php?id=60091" TargetMode="External"/><Relationship Id="rId44" Type="http://schemas.openxmlformats.org/officeDocument/2006/relationships/hyperlink" Target="http://www.rit.edu/news/story.php?id=56692" TargetMode="External"/><Relationship Id="rId52" Type="http://schemas.openxmlformats.org/officeDocument/2006/relationships/hyperlink" Target="http://www.rit.edu/news/story.php?id=55389" TargetMode="External"/><Relationship Id="rId60" Type="http://schemas.openxmlformats.org/officeDocument/2006/relationships/hyperlink" Target="http://www.rit.edu/news/story.php?id=54656" TargetMode="External"/><Relationship Id="rId65" Type="http://schemas.openxmlformats.org/officeDocument/2006/relationships/hyperlink" Target="http://www.rit.edu/news/story.php?id=54259" TargetMode="External"/><Relationship Id="rId73" Type="http://schemas.openxmlformats.org/officeDocument/2006/relationships/hyperlink" Target="http://www.rit.edu/news/story.php?id=52974" TargetMode="External"/><Relationship Id="rId78" Type="http://schemas.openxmlformats.org/officeDocument/2006/relationships/hyperlink" Target="http://www.rit.edu/news/story.php?id=52590" TargetMode="External"/><Relationship Id="rId81" Type="http://schemas.openxmlformats.org/officeDocument/2006/relationships/hyperlink" Target="http://www.rit.edu/news/story.php?id=52430" TargetMode="External"/><Relationship Id="rId86" Type="http://schemas.openxmlformats.org/officeDocument/2006/relationships/hyperlink" Target="http://www.rit.edu/news/story.php?id=51714" TargetMode="External"/><Relationship Id="rId94" Type="http://schemas.openxmlformats.org/officeDocument/2006/relationships/hyperlink" Target="http://www.rit.edu/news/story.php?id=51220" TargetMode="External"/><Relationship Id="rId99" Type="http://schemas.openxmlformats.org/officeDocument/2006/relationships/hyperlink" Target="http://www.rit.edu/news/story.php?id=51162" TargetMode="External"/><Relationship Id="rId101" Type="http://schemas.openxmlformats.org/officeDocument/2006/relationships/hyperlink" Target="http://www.rit.edu/news/story.php?id=51158" TargetMode="External"/><Relationship Id="rId122" Type="http://schemas.openxmlformats.org/officeDocument/2006/relationships/hyperlink" Target="http://www.rit.edu/news/story.php?id=50605" TargetMode="External"/><Relationship Id="rId130" Type="http://schemas.openxmlformats.org/officeDocument/2006/relationships/hyperlink" Target="http://www.rit.edu/news/story.php?id=50441" TargetMode="External"/><Relationship Id="rId135" Type="http://schemas.openxmlformats.org/officeDocument/2006/relationships/hyperlink" Target="http://www.rit.edu/news/story.php?id=50336" TargetMode="External"/><Relationship Id="rId143" Type="http://schemas.openxmlformats.org/officeDocument/2006/relationships/hyperlink" Target="http://www.rit.edu/news/story.php?id=49767" TargetMode="External"/><Relationship Id="rId4" Type="http://schemas.openxmlformats.org/officeDocument/2006/relationships/hyperlink" Target="http://www.rit.edu/news/story.php?id=65601" TargetMode="External"/><Relationship Id="rId9" Type="http://schemas.openxmlformats.org/officeDocument/2006/relationships/hyperlink" Target="http://www.rit.edu/news/story.php?id=65277" TargetMode="External"/><Relationship Id="rId13" Type="http://schemas.openxmlformats.org/officeDocument/2006/relationships/hyperlink" Target="http://www.rit.edu/news/story.php?id=64348" TargetMode="External"/><Relationship Id="rId18" Type="http://schemas.openxmlformats.org/officeDocument/2006/relationships/hyperlink" Target="http://www.rit.edu/news/story.php?id=63353" TargetMode="External"/><Relationship Id="rId39" Type="http://schemas.openxmlformats.org/officeDocument/2006/relationships/hyperlink" Target="http://www.rit.edu/news/story.php?id=58179" TargetMode="External"/><Relationship Id="rId109" Type="http://schemas.openxmlformats.org/officeDocument/2006/relationships/hyperlink" Target="http://www.rit.edu/news/story.php?id=50988" TargetMode="External"/><Relationship Id="rId34" Type="http://schemas.openxmlformats.org/officeDocument/2006/relationships/hyperlink" Target="http://www.rit.edu/news/story.php?id=59701" TargetMode="External"/><Relationship Id="rId50" Type="http://schemas.openxmlformats.org/officeDocument/2006/relationships/hyperlink" Target="http://www.rit.edu/news/story.php?id=55574" TargetMode="External"/><Relationship Id="rId55" Type="http://schemas.openxmlformats.org/officeDocument/2006/relationships/hyperlink" Target="http://www.rit.edu/news/story.php?id=54914" TargetMode="External"/><Relationship Id="rId76" Type="http://schemas.openxmlformats.org/officeDocument/2006/relationships/hyperlink" Target="http://www.rit.edu/news/story.php?id=52640" TargetMode="External"/><Relationship Id="rId97" Type="http://schemas.openxmlformats.org/officeDocument/2006/relationships/hyperlink" Target="http://www.rit.edu/news/story.php?id=51172" TargetMode="External"/><Relationship Id="rId104" Type="http://schemas.openxmlformats.org/officeDocument/2006/relationships/hyperlink" Target="http://www.rit.edu/news/story.php?id=51112" TargetMode="External"/><Relationship Id="rId120" Type="http://schemas.openxmlformats.org/officeDocument/2006/relationships/hyperlink" Target="http://www.rit.edu/news/story.php?id=50651" TargetMode="External"/><Relationship Id="rId125" Type="http://schemas.openxmlformats.org/officeDocument/2006/relationships/hyperlink" Target="http://www.rit.edu/news/story.php?id=50573" TargetMode="External"/><Relationship Id="rId141" Type="http://schemas.openxmlformats.org/officeDocument/2006/relationships/hyperlink" Target="http://www.rit.edu/news/story.php?id=49903" TargetMode="External"/><Relationship Id="rId7" Type="http://schemas.openxmlformats.org/officeDocument/2006/relationships/hyperlink" Target="http://www.rit.edu/news/story.php?id=65402" TargetMode="External"/><Relationship Id="rId71" Type="http://schemas.openxmlformats.org/officeDocument/2006/relationships/hyperlink" Target="http://www.rit.edu/news/story.php?id=53454" TargetMode="External"/><Relationship Id="rId92" Type="http://schemas.openxmlformats.org/officeDocument/2006/relationships/hyperlink" Target="http://www.rit.edu/news/story.php?id=51286" TargetMode="External"/><Relationship Id="rId2" Type="http://schemas.openxmlformats.org/officeDocument/2006/relationships/notesSlide" Target="../notesSlides/notesSlide21.xml"/><Relationship Id="rId29" Type="http://schemas.openxmlformats.org/officeDocument/2006/relationships/hyperlink" Target="http://www.rit.edu/news/story.php?id=61216" TargetMode="External"/><Relationship Id="rId24" Type="http://schemas.openxmlformats.org/officeDocument/2006/relationships/hyperlink" Target="http://www.rit.edu/news/story.php?id=61741" TargetMode="External"/><Relationship Id="rId40" Type="http://schemas.openxmlformats.org/officeDocument/2006/relationships/hyperlink" Target="http://www.rit.edu/news/story.php?id=58049" TargetMode="External"/><Relationship Id="rId45" Type="http://schemas.openxmlformats.org/officeDocument/2006/relationships/hyperlink" Target="http://www.rit.edu/news/story.php?id=56682" TargetMode="External"/><Relationship Id="rId66" Type="http://schemas.openxmlformats.org/officeDocument/2006/relationships/hyperlink" Target="http://www.rit.edu/news/story.php?id=54169" TargetMode="External"/><Relationship Id="rId87" Type="http://schemas.openxmlformats.org/officeDocument/2006/relationships/hyperlink" Target="http://www.rit.edu/news/story.php?id=51644" TargetMode="External"/><Relationship Id="rId110" Type="http://schemas.openxmlformats.org/officeDocument/2006/relationships/hyperlink" Target="http://www.rit.edu/news/story.php?id=50975" TargetMode="External"/><Relationship Id="rId115" Type="http://schemas.openxmlformats.org/officeDocument/2006/relationships/hyperlink" Target="http://www.rit.edu/news/story.php?id=50851" TargetMode="External"/><Relationship Id="rId131" Type="http://schemas.openxmlformats.org/officeDocument/2006/relationships/hyperlink" Target="http://www.rit.edu/news/story.php?id=50438" TargetMode="External"/><Relationship Id="rId136" Type="http://schemas.openxmlformats.org/officeDocument/2006/relationships/hyperlink" Target="http://www.rit.edu/news/story.php?id=50321" TargetMode="External"/><Relationship Id="rId61" Type="http://schemas.openxmlformats.org/officeDocument/2006/relationships/hyperlink" Target="http://www.rit.edu/news/story.php?id=54496" TargetMode="External"/><Relationship Id="rId82" Type="http://schemas.openxmlformats.org/officeDocument/2006/relationships/hyperlink" Target="http://www.rit.edu/news/story.php?id=52339" TargetMode="External"/><Relationship Id="rId19" Type="http://schemas.openxmlformats.org/officeDocument/2006/relationships/hyperlink" Target="http://www.rit.edu/news/story.php?id=63303" TargetMode="External"/><Relationship Id="rId14" Type="http://schemas.openxmlformats.org/officeDocument/2006/relationships/hyperlink" Target="http://www.rit.edu/news/story.php?id=63898" TargetMode="External"/><Relationship Id="rId30" Type="http://schemas.openxmlformats.org/officeDocument/2006/relationships/hyperlink" Target="http://www.rit.edu/news/story.php?id=60276" TargetMode="External"/><Relationship Id="rId35" Type="http://schemas.openxmlformats.org/officeDocument/2006/relationships/hyperlink" Target="http://www.rit.edu/news/story.php?id=58870" TargetMode="External"/><Relationship Id="rId56" Type="http://schemas.openxmlformats.org/officeDocument/2006/relationships/hyperlink" Target="http://www.rit.edu/news/story.php?id=54879" TargetMode="External"/><Relationship Id="rId77" Type="http://schemas.openxmlformats.org/officeDocument/2006/relationships/hyperlink" Target="http://www.rit.edu/news/story.php?id=52630" TargetMode="External"/><Relationship Id="rId100" Type="http://schemas.openxmlformats.org/officeDocument/2006/relationships/hyperlink" Target="http://www.rit.edu/news/story.php?id=51161" TargetMode="External"/><Relationship Id="rId105" Type="http://schemas.openxmlformats.org/officeDocument/2006/relationships/hyperlink" Target="http://www.rit.edu/news/story.php?id=51111" TargetMode="External"/><Relationship Id="rId126" Type="http://schemas.openxmlformats.org/officeDocument/2006/relationships/hyperlink" Target="http://www.rit.edu/news/story.php?id=5056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35.jpeg"/><Relationship Id="rId7"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png"/><Relationship Id="rId4" Type="http://schemas.openxmlformats.org/officeDocument/2006/relationships/customXml" Target="../ink/ink1.xml"/><Relationship Id="rId9" Type="http://schemas.openxmlformats.org/officeDocument/2006/relationships/image" Target="../media/image1040.png"/></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07C578F-32DE-48B6-ADFE-02E4C264AE7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625"/>
          <a:stretch/>
        </p:blipFill>
        <p:spPr>
          <a:xfrm>
            <a:off x="0" y="0"/>
            <a:ext cx="12192000" cy="5900974"/>
          </a:xfrm>
          <a:prstGeom prst="rect">
            <a:avLst/>
          </a:prstGeom>
        </p:spPr>
      </p:pic>
      <p:sp>
        <p:nvSpPr>
          <p:cNvPr id="2" name="Title 1">
            <a:extLst>
              <a:ext uri="{FF2B5EF4-FFF2-40B4-BE49-F238E27FC236}">
                <a16:creationId xmlns:a16="http://schemas.microsoft.com/office/drawing/2014/main" id="{9B3BCCD4-C93A-4C1E-AECF-F30C3F267AE8}"/>
              </a:ext>
            </a:extLst>
          </p:cNvPr>
          <p:cNvSpPr>
            <a:spLocks noGrp="1"/>
          </p:cNvSpPr>
          <p:nvPr>
            <p:ph type="ctrTitle"/>
          </p:nvPr>
        </p:nvSpPr>
        <p:spPr>
          <a:xfrm>
            <a:off x="1371600" y="838200"/>
            <a:ext cx="10591800" cy="1825096"/>
          </a:xfrm>
        </p:spPr>
        <p:txBody>
          <a:bodyPr/>
          <a:lstStyle/>
          <a:p>
            <a:r>
              <a:rPr lang="en-US" dirty="0"/>
              <a:t>A little bit on learning to make games</a:t>
            </a:r>
          </a:p>
        </p:txBody>
      </p:sp>
      <p:sp>
        <p:nvSpPr>
          <p:cNvPr id="3" name="Subtitle 2">
            <a:extLst>
              <a:ext uri="{FF2B5EF4-FFF2-40B4-BE49-F238E27FC236}">
                <a16:creationId xmlns:a16="http://schemas.microsoft.com/office/drawing/2014/main" id="{EF618F18-5DBB-43C9-8C29-F842A678616F}"/>
              </a:ext>
            </a:extLst>
          </p:cNvPr>
          <p:cNvSpPr>
            <a:spLocks noGrp="1"/>
          </p:cNvSpPr>
          <p:nvPr>
            <p:ph type="subTitle" idx="1"/>
          </p:nvPr>
        </p:nvSpPr>
        <p:spPr>
          <a:xfrm>
            <a:off x="1371600" y="2743196"/>
            <a:ext cx="9448800" cy="685800"/>
          </a:xfrm>
        </p:spPr>
        <p:txBody>
          <a:bodyPr>
            <a:normAutofit/>
          </a:bodyPr>
          <a:lstStyle/>
          <a:p>
            <a:r>
              <a:rPr lang="en-US" sz="2200" b="1" dirty="0"/>
              <a:t>Applied Constructionism in Games Curriculum</a:t>
            </a:r>
          </a:p>
        </p:txBody>
      </p:sp>
      <p:sp>
        <p:nvSpPr>
          <p:cNvPr id="4" name="Subtitle 2">
            <a:extLst>
              <a:ext uri="{FF2B5EF4-FFF2-40B4-BE49-F238E27FC236}">
                <a16:creationId xmlns:a16="http://schemas.microsoft.com/office/drawing/2014/main" id="{26E67DE6-FC98-4C3F-BFFF-71BE9D682A02}"/>
              </a:ext>
            </a:extLst>
          </p:cNvPr>
          <p:cNvSpPr txBox="1">
            <a:spLocks/>
          </p:cNvSpPr>
          <p:nvPr/>
        </p:nvSpPr>
        <p:spPr>
          <a:xfrm>
            <a:off x="3200400" y="4318001"/>
            <a:ext cx="7620000" cy="19111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400"/>
              </a:spcBef>
            </a:pPr>
            <a:r>
              <a:rPr lang="en-US" dirty="0"/>
              <a:t>Andrew Phelps</a:t>
            </a:r>
          </a:p>
          <a:p>
            <a:pPr algn="r">
              <a:spcBef>
                <a:spcPts val="400"/>
              </a:spcBef>
            </a:pPr>
            <a:r>
              <a:rPr lang="en-US" sz="1600" dirty="0"/>
              <a:t>President, Higher Education Video Game Alliance</a:t>
            </a:r>
          </a:p>
          <a:p>
            <a:pPr algn="r">
              <a:spcBef>
                <a:spcPts val="400"/>
              </a:spcBef>
            </a:pPr>
            <a:r>
              <a:rPr lang="en-US" sz="1600" dirty="0"/>
              <a:t>Professor of Art &amp; Design, Rochester Institute of Technology</a:t>
            </a:r>
          </a:p>
          <a:p>
            <a:pPr algn="r">
              <a:spcBef>
                <a:spcPts val="400"/>
              </a:spcBef>
            </a:pPr>
            <a:r>
              <a:rPr lang="en-US" sz="1600" dirty="0"/>
              <a:t>Founder, RIT School of Interactive Games &amp; Media</a:t>
            </a:r>
          </a:p>
          <a:p>
            <a:pPr algn="r">
              <a:spcBef>
                <a:spcPts val="400"/>
              </a:spcBef>
            </a:pPr>
            <a:r>
              <a:rPr lang="en-US" sz="1600" dirty="0"/>
              <a:t>Founder, RIT MAGIC Center &amp; MAGIC Spell Studios</a:t>
            </a:r>
          </a:p>
        </p:txBody>
      </p:sp>
      <p:cxnSp>
        <p:nvCxnSpPr>
          <p:cNvPr id="6" name="Straight Connector 5">
            <a:extLst>
              <a:ext uri="{FF2B5EF4-FFF2-40B4-BE49-F238E27FC236}">
                <a16:creationId xmlns:a16="http://schemas.microsoft.com/office/drawing/2014/main" id="{EC2A845E-2CE7-4AEB-9A9B-B1F2129A20CD}"/>
              </a:ext>
            </a:extLst>
          </p:cNvPr>
          <p:cNvCxnSpPr/>
          <p:nvPr/>
        </p:nvCxnSpPr>
        <p:spPr>
          <a:xfrm>
            <a:off x="0" y="59436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E7A6DC9-6589-40B2-B502-8A855578B4DF}"/>
              </a:ext>
            </a:extLst>
          </p:cNvPr>
          <p:cNvCxnSpPr/>
          <p:nvPr/>
        </p:nvCxnSpPr>
        <p:spPr>
          <a:xfrm>
            <a:off x="0" y="32004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98017A-F6EE-451D-A848-935C3F75C9B6}"/>
              </a:ext>
            </a:extLst>
          </p:cNvPr>
          <p:cNvCxnSpPr/>
          <p:nvPr/>
        </p:nvCxnSpPr>
        <p:spPr>
          <a:xfrm>
            <a:off x="0" y="26670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82283F2B-FF0D-4D9E-8A2C-841A0AD9CF02}"/>
              </a:ext>
            </a:extLst>
          </p:cNvPr>
          <p:cNvSpPr txBox="1">
            <a:spLocks/>
          </p:cNvSpPr>
          <p:nvPr/>
        </p:nvSpPr>
        <p:spPr>
          <a:xfrm>
            <a:off x="1371600" y="3171464"/>
            <a:ext cx="10591800" cy="638533"/>
          </a:xfrm>
          <a:prstGeom prst="rect">
            <a:avLst/>
          </a:prstGeom>
        </p:spPr>
        <p:txBody>
          <a:bodyPr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r>
              <a:rPr lang="en-US" sz="2800" dirty="0"/>
              <a:t>AND SOME OTHER BITS ALONG THE CONVOLUTED WAY</a:t>
            </a:r>
          </a:p>
        </p:txBody>
      </p:sp>
    </p:spTree>
    <p:extLst>
      <p:ext uri="{BB962C8B-B14F-4D97-AF65-F5344CB8AC3E}">
        <p14:creationId xmlns:p14="http://schemas.microsoft.com/office/powerpoint/2010/main" val="5900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86885-F7DE-4BE4-B956-09E33302D33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12192000" cy="6827855"/>
          </a:xfrm>
          <a:prstGeom prst="rect">
            <a:avLst/>
          </a:prstGeom>
        </p:spPr>
      </p:pic>
    </p:spTree>
    <p:extLst>
      <p:ext uri="{BB962C8B-B14F-4D97-AF65-F5344CB8AC3E}">
        <p14:creationId xmlns:p14="http://schemas.microsoft.com/office/powerpoint/2010/main" val="3474638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spTree>
    <p:extLst>
      <p:ext uri="{BB962C8B-B14F-4D97-AF65-F5344CB8AC3E}">
        <p14:creationId xmlns:p14="http://schemas.microsoft.com/office/powerpoint/2010/main" val="272499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3A7DAA-9DAB-453C-82F6-448416B958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777184" y="-838"/>
            <a:ext cx="3412286" cy="5939137"/>
          </a:xfrm>
          <a:prstGeom prst="rect">
            <a:avLst/>
          </a:prstGeom>
          <a:ln w="12700">
            <a:solidFill>
              <a:schemeClr val="tx1"/>
            </a:solidFill>
          </a:ln>
        </p:spPr>
      </p:pic>
      <p:pic>
        <p:nvPicPr>
          <p:cNvPr id="5" name="Picture 4">
            <a:extLst>
              <a:ext uri="{FF2B5EF4-FFF2-40B4-BE49-F238E27FC236}">
                <a16:creationId xmlns:a16="http://schemas.microsoft.com/office/drawing/2014/main" id="{E6421189-DD80-47CC-A23A-124CBF1AC9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343400" y="-839"/>
            <a:ext cx="2604984" cy="5964923"/>
          </a:xfrm>
          <a:prstGeom prst="rect">
            <a:avLst/>
          </a:prstGeom>
          <a:ln w="12700">
            <a:solidFill>
              <a:schemeClr val="tx1"/>
            </a:solidFill>
          </a:ln>
        </p:spPr>
      </p:pic>
      <p:pic>
        <p:nvPicPr>
          <p:cNvPr id="7" name="Picture 6">
            <a:extLst>
              <a:ext uri="{FF2B5EF4-FFF2-40B4-BE49-F238E27FC236}">
                <a16:creationId xmlns:a16="http://schemas.microsoft.com/office/drawing/2014/main" id="{3E6E5F63-9A5D-493D-AC1D-A1E196F4C07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57401" y="0"/>
            <a:ext cx="2283470" cy="5964085"/>
          </a:xfrm>
          <a:prstGeom prst="rect">
            <a:avLst/>
          </a:prstGeom>
          <a:ln w="12700">
            <a:solidFill>
              <a:schemeClr val="tx1"/>
            </a:solidFill>
          </a:ln>
        </p:spPr>
      </p:pic>
      <p:pic>
        <p:nvPicPr>
          <p:cNvPr id="9" name="Picture 8">
            <a:extLst>
              <a:ext uri="{FF2B5EF4-FFF2-40B4-BE49-F238E27FC236}">
                <a16:creationId xmlns:a16="http://schemas.microsoft.com/office/drawing/2014/main" id="{916C7768-6B33-4466-86A4-0A3030F43DA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2"/>
            <a:ext cx="2057400" cy="5964085"/>
          </a:xfrm>
          <a:prstGeom prst="rect">
            <a:avLst/>
          </a:prstGeom>
          <a:ln w="12700">
            <a:solidFill>
              <a:schemeClr val="tx1"/>
            </a:solidFill>
          </a:ln>
        </p:spPr>
      </p:pic>
      <p:pic>
        <p:nvPicPr>
          <p:cNvPr id="11" name="Picture 10">
            <a:extLst>
              <a:ext uri="{FF2B5EF4-FFF2-40B4-BE49-F238E27FC236}">
                <a16:creationId xmlns:a16="http://schemas.microsoft.com/office/drawing/2014/main" id="{0A9FE41E-21FA-4874-ADA3-19CE16B8056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934200" y="-837"/>
            <a:ext cx="2461051" cy="5939137"/>
          </a:xfrm>
          <a:prstGeom prst="rect">
            <a:avLst/>
          </a:prstGeom>
          <a:ln w="12700">
            <a:solidFill>
              <a:schemeClr val="tx1"/>
            </a:solidFill>
          </a:ln>
        </p:spPr>
      </p:pic>
      <p:sp>
        <p:nvSpPr>
          <p:cNvPr id="14" name="Rectangle 13">
            <a:extLst>
              <a:ext uri="{FF2B5EF4-FFF2-40B4-BE49-F238E27FC236}">
                <a16:creationId xmlns:a16="http://schemas.microsoft.com/office/drawing/2014/main" id="{01FEE18B-F0F6-41F7-8D95-85885F1FF43D}"/>
              </a:ext>
            </a:extLst>
          </p:cNvPr>
          <p:cNvSpPr/>
          <p:nvPr/>
        </p:nvSpPr>
        <p:spPr>
          <a:xfrm>
            <a:off x="-2530" y="3352800"/>
            <a:ext cx="12192000" cy="2636233"/>
          </a:xfrm>
          <a:prstGeom prst="rect">
            <a:avLst/>
          </a:prstGeom>
          <a:gradFill>
            <a:gsLst>
              <a:gs pos="885">
                <a:schemeClr val="bg1">
                  <a:alpha val="0"/>
                </a:schemeClr>
              </a:gs>
              <a:gs pos="35000">
                <a:schemeClr val="bg1">
                  <a:alpha val="6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07BD6991-466E-4917-BF04-E410C488BC16}"/>
              </a:ext>
            </a:extLst>
          </p:cNvPr>
          <p:cNvSpPr>
            <a:spLocks noGrp="1"/>
          </p:cNvSpPr>
          <p:nvPr>
            <p:ph type="title"/>
          </p:nvPr>
        </p:nvSpPr>
        <p:spPr>
          <a:xfrm>
            <a:off x="1460" y="3886200"/>
            <a:ext cx="8610600" cy="1140628"/>
          </a:xfrm>
        </p:spPr>
        <p:txBody>
          <a:bodyPr/>
          <a:lstStyle/>
          <a:p>
            <a:pPr algn="l"/>
            <a:r>
              <a:rPr lang="en-US" dirty="0"/>
              <a:t> INCREDIBLE ALUMNI</a:t>
            </a:r>
          </a:p>
        </p:txBody>
      </p:sp>
      <p:sp>
        <p:nvSpPr>
          <p:cNvPr id="17" name="Rectangle 16">
            <a:extLst>
              <a:ext uri="{FF2B5EF4-FFF2-40B4-BE49-F238E27FC236}">
                <a16:creationId xmlns:a16="http://schemas.microsoft.com/office/drawing/2014/main" id="{E356652D-3F99-4345-AA0F-D5F1E8F4650B}"/>
              </a:ext>
            </a:extLst>
          </p:cNvPr>
          <p:cNvSpPr/>
          <p:nvPr/>
        </p:nvSpPr>
        <p:spPr>
          <a:xfrm>
            <a:off x="2530" y="4572000"/>
            <a:ext cx="2052341"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ALEX CUTTING</a:t>
            </a:r>
          </a:p>
          <a:p>
            <a:pPr algn="ctr"/>
            <a:r>
              <a:rPr lang="en-US" sz="1200" dirty="0"/>
              <a:t>Senior Assoc. Producer HALO</a:t>
            </a:r>
          </a:p>
          <a:p>
            <a:pPr algn="ctr"/>
            <a:r>
              <a:rPr lang="en-US" sz="1200" dirty="0"/>
              <a:t>Microsoft / 343</a:t>
            </a:r>
          </a:p>
        </p:txBody>
      </p:sp>
      <p:sp>
        <p:nvSpPr>
          <p:cNvPr id="19" name="Rectangle 18">
            <a:extLst>
              <a:ext uri="{FF2B5EF4-FFF2-40B4-BE49-F238E27FC236}">
                <a16:creationId xmlns:a16="http://schemas.microsoft.com/office/drawing/2014/main" id="{02F1D350-61A8-49A3-95CE-A4EDBFEBD33E}"/>
              </a:ext>
            </a:extLst>
          </p:cNvPr>
          <p:cNvSpPr/>
          <p:nvPr/>
        </p:nvSpPr>
        <p:spPr>
          <a:xfrm>
            <a:off x="2057400"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CLAUDE JEROME</a:t>
            </a:r>
          </a:p>
          <a:p>
            <a:pPr algn="ctr"/>
            <a:r>
              <a:rPr lang="en-US" sz="1200" dirty="0"/>
              <a:t>Gameplay Designer DESTINY</a:t>
            </a:r>
          </a:p>
          <a:p>
            <a:pPr algn="ctr"/>
            <a:r>
              <a:rPr lang="en-US" sz="1200" dirty="0"/>
              <a:t>Bungie</a:t>
            </a:r>
          </a:p>
        </p:txBody>
      </p:sp>
      <p:sp>
        <p:nvSpPr>
          <p:cNvPr id="20" name="Rectangle 19">
            <a:extLst>
              <a:ext uri="{FF2B5EF4-FFF2-40B4-BE49-F238E27FC236}">
                <a16:creationId xmlns:a16="http://schemas.microsoft.com/office/drawing/2014/main" id="{342F68E5-35EF-49B3-8FEB-CF0AC5BBECA7}"/>
              </a:ext>
            </a:extLst>
          </p:cNvPr>
          <p:cNvSpPr/>
          <p:nvPr/>
        </p:nvSpPr>
        <p:spPr>
          <a:xfrm>
            <a:off x="4112271" y="4572000"/>
            <a:ext cx="312672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DUSTIN KOCHENSPARGER</a:t>
            </a:r>
          </a:p>
          <a:p>
            <a:pPr algn="ctr"/>
            <a:r>
              <a:rPr lang="en-US" sz="1200" dirty="0"/>
              <a:t>Line Producer DLC</a:t>
            </a:r>
          </a:p>
          <a:p>
            <a:pPr algn="ctr"/>
            <a:r>
              <a:rPr lang="en-US" sz="1200" dirty="0"/>
              <a:t>DESTINY</a:t>
            </a:r>
          </a:p>
          <a:p>
            <a:pPr algn="ctr"/>
            <a:r>
              <a:rPr lang="en-US" sz="1200" dirty="0"/>
              <a:t>Bungie</a:t>
            </a:r>
          </a:p>
        </p:txBody>
      </p:sp>
      <p:sp>
        <p:nvSpPr>
          <p:cNvPr id="21" name="Rectangle 20">
            <a:extLst>
              <a:ext uri="{FF2B5EF4-FFF2-40B4-BE49-F238E27FC236}">
                <a16:creationId xmlns:a16="http://schemas.microsoft.com/office/drawing/2014/main" id="{09D61094-C520-4F65-9C1F-6CDE989BEB2F}"/>
              </a:ext>
            </a:extLst>
          </p:cNvPr>
          <p:cNvSpPr/>
          <p:nvPr/>
        </p:nvSpPr>
        <p:spPr>
          <a:xfrm>
            <a:off x="7100979"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SELA DAVIS</a:t>
            </a:r>
          </a:p>
          <a:p>
            <a:pPr algn="ctr"/>
            <a:r>
              <a:rPr lang="en-US" sz="1200" dirty="0"/>
              <a:t>Platform Engineer</a:t>
            </a:r>
          </a:p>
          <a:p>
            <a:pPr algn="ctr"/>
            <a:r>
              <a:rPr lang="en-US" sz="1200" dirty="0"/>
              <a:t>XBOX / XBOX Live</a:t>
            </a:r>
          </a:p>
          <a:p>
            <a:pPr algn="ctr"/>
            <a:r>
              <a:rPr lang="en-US" sz="1200" dirty="0"/>
              <a:t>Microsoft</a:t>
            </a:r>
          </a:p>
          <a:p>
            <a:pPr algn="ctr"/>
            <a:r>
              <a:rPr lang="en-US" sz="1200" dirty="0" err="1"/>
              <a:t>VReal</a:t>
            </a:r>
            <a:endParaRPr lang="en-US" sz="1200" dirty="0"/>
          </a:p>
        </p:txBody>
      </p:sp>
      <p:sp>
        <p:nvSpPr>
          <p:cNvPr id="22" name="Rectangle 21">
            <a:extLst>
              <a:ext uri="{FF2B5EF4-FFF2-40B4-BE49-F238E27FC236}">
                <a16:creationId xmlns:a16="http://schemas.microsoft.com/office/drawing/2014/main" id="{6A43EF8E-C6C7-434A-B0C8-6C4802B85387}"/>
              </a:ext>
            </a:extLst>
          </p:cNvPr>
          <p:cNvSpPr/>
          <p:nvPr/>
        </p:nvSpPr>
        <p:spPr>
          <a:xfrm>
            <a:off x="9395251" y="4572000"/>
            <a:ext cx="272054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ANNA SWEET</a:t>
            </a:r>
          </a:p>
          <a:p>
            <a:pPr algn="ctr"/>
            <a:r>
              <a:rPr lang="en-US" sz="1200" dirty="0"/>
              <a:t>Director of 3</a:t>
            </a:r>
            <a:r>
              <a:rPr lang="en-US" sz="1200" baseline="30000" dirty="0"/>
              <a:t>rd</a:t>
            </a:r>
            <a:r>
              <a:rPr lang="en-US" sz="1200" dirty="0"/>
              <a:t> Party Development</a:t>
            </a:r>
          </a:p>
          <a:p>
            <a:pPr algn="ctr"/>
            <a:r>
              <a:rPr lang="en-US" sz="1200" dirty="0"/>
              <a:t>STEAM</a:t>
            </a:r>
          </a:p>
          <a:p>
            <a:pPr algn="ctr"/>
            <a:r>
              <a:rPr lang="en-US" sz="1200" dirty="0"/>
              <a:t>Valve</a:t>
            </a:r>
          </a:p>
          <a:p>
            <a:pPr algn="ctr"/>
            <a:r>
              <a:rPr lang="en-US" sz="1200" dirty="0"/>
              <a:t>Oculus</a:t>
            </a:r>
          </a:p>
          <a:p>
            <a:pPr algn="ctr"/>
            <a:r>
              <a:rPr lang="en-US" sz="1200" dirty="0" err="1"/>
              <a:t>Caffeine.ty</a:t>
            </a:r>
            <a:endParaRPr lang="en-US" sz="1200" dirty="0"/>
          </a:p>
          <a:p>
            <a:pPr algn="ctr"/>
            <a:r>
              <a:rPr lang="en-US" sz="1200" dirty="0"/>
              <a:t>Microsoft XBOX</a:t>
            </a:r>
          </a:p>
        </p:txBody>
      </p:sp>
    </p:spTree>
    <p:extLst>
      <p:ext uri="{BB962C8B-B14F-4D97-AF65-F5344CB8AC3E}">
        <p14:creationId xmlns:p14="http://schemas.microsoft.com/office/powerpoint/2010/main" val="33469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C141D-D6B6-4A23-A85D-626E2021EC3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4953000" cy="5867400"/>
          </a:xfrm>
          <a:prstGeom prst="rect">
            <a:avLst/>
          </a:prstGeom>
        </p:spPr>
      </p:pic>
      <p:sp>
        <p:nvSpPr>
          <p:cNvPr id="6" name="Rectangle 5">
            <a:extLst>
              <a:ext uri="{FF2B5EF4-FFF2-40B4-BE49-F238E27FC236}">
                <a16:creationId xmlns:a16="http://schemas.microsoft.com/office/drawing/2014/main" id="{473250BE-CB41-468D-A7DB-CC8F8C6AA292}"/>
              </a:ext>
            </a:extLst>
          </p:cNvPr>
          <p:cNvSpPr/>
          <p:nvPr/>
        </p:nvSpPr>
        <p:spPr>
          <a:xfrm>
            <a:off x="1447800" y="0"/>
            <a:ext cx="3505200" cy="5867400"/>
          </a:xfrm>
          <a:prstGeom prst="rect">
            <a:avLst/>
          </a:prstGeom>
          <a:gradFill>
            <a:gsLst>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28D66-BA7D-4293-9F8B-5DFD5A2610A6}"/>
              </a:ext>
            </a:extLst>
          </p:cNvPr>
          <p:cNvSpPr>
            <a:spLocks noGrp="1"/>
          </p:cNvSpPr>
          <p:nvPr>
            <p:ph type="title"/>
          </p:nvPr>
        </p:nvSpPr>
        <p:spPr/>
        <p:txBody>
          <a:bodyPr/>
          <a:lstStyle/>
          <a:p>
            <a:r>
              <a:rPr lang="en-US" dirty="0"/>
              <a:t>Teaching game production</a:t>
            </a:r>
          </a:p>
        </p:txBody>
      </p:sp>
      <p:cxnSp>
        <p:nvCxnSpPr>
          <p:cNvPr id="8" name="Straight Connector 7">
            <a:extLst>
              <a:ext uri="{FF2B5EF4-FFF2-40B4-BE49-F238E27FC236}">
                <a16:creationId xmlns:a16="http://schemas.microsoft.com/office/drawing/2014/main" id="{B2BBEF7D-6076-4DE4-9EED-EFF632F57E9C}"/>
              </a:ext>
            </a:extLst>
          </p:cNvPr>
          <p:cNvCxnSpPr/>
          <p:nvPr/>
        </p:nvCxnSpPr>
        <p:spPr>
          <a:xfrm>
            <a:off x="0" y="58674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84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rew Phelps\Desktop\lego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82475" cy="5767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3338"/>
            <a:ext cx="12192000" cy="5800547"/>
          </a:xfrm>
          <a:prstGeom prst="rect">
            <a:avLst/>
          </a:prstGeom>
          <a:solidFill>
            <a:schemeClr val="bg1">
              <a:lumMod val="75000"/>
              <a:lumOff val="25000"/>
              <a:alpha val="6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Content Placeholder 5"/>
          <p:cNvSpPr>
            <a:spLocks noGrp="1"/>
          </p:cNvSpPr>
          <p:nvPr>
            <p:ph idx="1"/>
          </p:nvPr>
        </p:nvSpPr>
        <p:spPr/>
        <p:txBody>
          <a:bodyPr/>
          <a:lstStyle/>
          <a:p>
            <a:pPr marL="0" indent="0">
              <a:buNone/>
            </a:pPr>
            <a:r>
              <a:rPr lang="en-US" sz="6600"/>
              <a:t>'protecting “making as a   </a:t>
            </a:r>
          </a:p>
          <a:p>
            <a:pPr marL="0" indent="0">
              <a:buNone/>
            </a:pPr>
            <a:r>
              <a:rPr lang="en-US" sz="6600"/>
              <a:t>    mode of inquiry”’</a:t>
            </a:r>
          </a:p>
          <a:p>
            <a:pPr marL="0" indent="0" algn="r">
              <a:buNone/>
            </a:pPr>
            <a:r>
              <a:rPr lang="en-US"/>
              <a:t>-Ian Horswill, Northwestern</a:t>
            </a:r>
          </a:p>
          <a:p>
            <a:endParaRPr lang="en-US" dirty="0"/>
          </a:p>
        </p:txBody>
      </p:sp>
      <p:sp>
        <p:nvSpPr>
          <p:cNvPr id="2" name="Title 1"/>
          <p:cNvSpPr>
            <a:spLocks noGrp="1"/>
          </p:cNvSpPr>
          <p:nvPr>
            <p:ph type="title"/>
          </p:nvPr>
        </p:nvSpPr>
        <p:spPr/>
        <p:txBody>
          <a:bodyPr/>
          <a:lstStyle/>
          <a:p>
            <a:r>
              <a:rPr lang="en-US"/>
              <a:t> </a:t>
            </a:r>
            <a:endParaRPr lang="en-US" dirty="0"/>
          </a:p>
        </p:txBody>
      </p:sp>
    </p:spTree>
    <p:extLst>
      <p:ext uri="{BB962C8B-B14F-4D97-AF65-F5344CB8AC3E}">
        <p14:creationId xmlns:p14="http://schemas.microsoft.com/office/powerpoint/2010/main" val="1858494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0" y="-4763"/>
            <a:ext cx="12192000" cy="5795963"/>
          </a:xfrm>
        </p:spPr>
      </p:pic>
      <p:sp>
        <p:nvSpPr>
          <p:cNvPr id="2" name="Title 1"/>
          <p:cNvSpPr>
            <a:spLocks noGrp="1"/>
          </p:cNvSpPr>
          <p:nvPr>
            <p:ph type="title"/>
          </p:nvPr>
        </p:nvSpPr>
        <p:spPr>
          <a:xfrm>
            <a:off x="0" y="4726772"/>
            <a:ext cx="12192000" cy="1064428"/>
          </a:xfrm>
          <a:solidFill>
            <a:schemeClr val="bg1">
              <a:alpha val="57000"/>
            </a:schemeClr>
          </a:solidFill>
        </p:spPr>
        <p:txBody>
          <a:bodyPr/>
          <a:lstStyle/>
          <a:p>
            <a:pPr algn="ctr"/>
            <a:r>
              <a:rPr lang="en-US" dirty="0"/>
              <a:t>WE LEARN BY MAKING THINGS</a:t>
            </a:r>
          </a:p>
        </p:txBody>
      </p:sp>
      <p:cxnSp>
        <p:nvCxnSpPr>
          <p:cNvPr id="7" name="Straight Connector 6"/>
          <p:cNvCxnSpPr/>
          <p:nvPr/>
        </p:nvCxnSpPr>
        <p:spPr>
          <a:xfrm>
            <a:off x="0" y="57912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5334000"/>
            <a:ext cx="12268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200" y="4722009"/>
            <a:ext cx="12268200" cy="47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72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8800" y="304800"/>
            <a:ext cx="4572000" cy="4572000"/>
          </a:xfrm>
          <a:prstGeom prst="rect">
            <a:avLst/>
          </a:prstGeom>
          <a:ln>
            <a:solidFill>
              <a:schemeClr val="tx1"/>
            </a:solidFill>
          </a:ln>
        </p:spPr>
      </p:pic>
      <p:sp>
        <p:nvSpPr>
          <p:cNvPr id="9" name="Rectangle 8"/>
          <p:cNvSpPr/>
          <p:nvPr/>
        </p:nvSpPr>
        <p:spPr>
          <a:xfrm>
            <a:off x="2209800" y="33528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  O  N  V  E  R  G  E  N  C  E</a:t>
            </a:r>
          </a:p>
        </p:txBody>
      </p:sp>
      <p:sp>
        <p:nvSpPr>
          <p:cNvPr id="2" name="Title 1"/>
          <p:cNvSpPr>
            <a:spLocks noGrp="1"/>
          </p:cNvSpPr>
          <p:nvPr>
            <p:ph type="title"/>
          </p:nvPr>
        </p:nvSpPr>
        <p:spPr>
          <a:xfrm>
            <a:off x="4267200" y="762000"/>
            <a:ext cx="6377940" cy="1293028"/>
          </a:xfrm>
        </p:spPr>
        <p:txBody>
          <a:bodyPr/>
          <a:lstStyle/>
          <a:p>
            <a:r>
              <a:rPr lang="en-US" dirty="0"/>
              <a:t>Why IS MAGIC?</a:t>
            </a:r>
          </a:p>
        </p:txBody>
      </p:sp>
      <p:sp>
        <p:nvSpPr>
          <p:cNvPr id="7" name="Rectangle 6"/>
          <p:cNvSpPr/>
          <p:nvPr/>
        </p:nvSpPr>
        <p:spPr>
          <a:xfrm>
            <a:off x="2133600" y="32004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  O  N  V  E  R  G  E  N  C  E</a:t>
            </a:r>
          </a:p>
        </p:txBody>
      </p:sp>
      <p:sp>
        <p:nvSpPr>
          <p:cNvPr id="10" name="Rectangle 9"/>
          <p:cNvSpPr/>
          <p:nvPr/>
        </p:nvSpPr>
        <p:spPr>
          <a:xfrm>
            <a:off x="6553200" y="3886200"/>
            <a:ext cx="38862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platforms and technology for film, animation, games, media, and story are converging into new forms, new stories, new experiences, and new knowledge.</a:t>
            </a:r>
          </a:p>
        </p:txBody>
      </p:sp>
    </p:spTree>
    <p:extLst>
      <p:ext uri="{BB962C8B-B14F-4D97-AF65-F5344CB8AC3E}">
        <p14:creationId xmlns:p14="http://schemas.microsoft.com/office/powerpoint/2010/main" val="1269851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9387840" cy="1293028"/>
          </a:xfrm>
        </p:spPr>
        <p:txBody>
          <a:bodyPr>
            <a:normAutofit/>
          </a:bodyPr>
          <a:lstStyle/>
          <a:p>
            <a:r>
              <a:rPr lang="en-US" dirty="0"/>
              <a:t>CONVERGENCE OF ANOTHER SORT</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828799"/>
            <a:ext cx="12192000" cy="3693683"/>
          </a:xfrm>
          <a:prstGeom prst="rect">
            <a:avLst/>
          </a:prstGeom>
        </p:spPr>
      </p:pic>
      <p:cxnSp>
        <p:nvCxnSpPr>
          <p:cNvPr id="6" name="Straight Connector 5"/>
          <p:cNvCxnSpPr/>
          <p:nvPr/>
        </p:nvCxnSpPr>
        <p:spPr>
          <a:xfrm>
            <a:off x="0" y="5522482"/>
            <a:ext cx="12192000" cy="40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82879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779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34000"/>
          </a:xfrm>
          <a:prstGeom prst="rect">
            <a:avLst/>
          </a:prstGeom>
        </p:spPr>
      </p:pic>
      <p:sp>
        <p:nvSpPr>
          <p:cNvPr id="9" name="Rectangle 8"/>
          <p:cNvSpPr/>
          <p:nvPr/>
        </p:nvSpPr>
        <p:spPr>
          <a:xfrm>
            <a:off x="0" y="0"/>
            <a:ext cx="12192000" cy="5334000"/>
          </a:xfrm>
          <a:prstGeom prst="rect">
            <a:avLst/>
          </a:prstGeom>
          <a:gradFill>
            <a:gsLst>
              <a:gs pos="0">
                <a:schemeClr val="bg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4984" y="3693481"/>
            <a:ext cx="3960016" cy="178815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4600" y="3657601"/>
            <a:ext cx="4191000" cy="2357439"/>
          </a:xfrm>
          <a:prstGeom prst="rect">
            <a:avLst/>
          </a:prstGeom>
        </p:spPr>
      </p:pic>
      <p:sp>
        <p:nvSpPr>
          <p:cNvPr id="7" name="Rectangle 6"/>
          <p:cNvSpPr/>
          <p:nvPr/>
        </p:nvSpPr>
        <p:spPr>
          <a:xfrm>
            <a:off x="6065519" y="3805239"/>
            <a:ext cx="45719"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14800" y="1565667"/>
            <a:ext cx="5486400" cy="1293028"/>
          </a:xfrm>
        </p:spPr>
        <p:txBody>
          <a:bodyPr>
            <a:normAutofit/>
          </a:bodyPr>
          <a:lstStyle/>
          <a:p>
            <a:r>
              <a:rPr lang="en-US" dirty="0"/>
              <a:t>   HOW IS MAGIC:</a:t>
            </a:r>
            <a:br>
              <a:rPr lang="en-US" dirty="0"/>
            </a:br>
            <a:endParaRPr lang="en-US" sz="2000" dirty="0"/>
          </a:p>
        </p:txBody>
      </p:sp>
      <p:sp>
        <p:nvSpPr>
          <p:cNvPr id="11" name="Rectangle 10"/>
          <p:cNvSpPr/>
          <p:nvPr/>
        </p:nvSpPr>
        <p:spPr>
          <a:xfrm>
            <a:off x="6168850" y="2212181"/>
            <a:ext cx="3432350" cy="369332"/>
          </a:xfrm>
          <a:prstGeom prst="rect">
            <a:avLst/>
          </a:prstGeom>
        </p:spPr>
        <p:txBody>
          <a:bodyPr wrap="none">
            <a:spAutoFit/>
          </a:bodyPr>
          <a:lstStyle/>
          <a:p>
            <a:r>
              <a:rPr lang="en-US" dirty="0"/>
              <a:t>A VERY IMPORTANT DIVISION:</a:t>
            </a:r>
          </a:p>
        </p:txBody>
      </p:sp>
    </p:spTree>
    <p:extLst>
      <p:ext uri="{BB962C8B-B14F-4D97-AF65-F5344CB8AC3E}">
        <p14:creationId xmlns:p14="http://schemas.microsoft.com/office/powerpoint/2010/main" val="4037138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953000"/>
            <a:ext cx="12192000" cy="441961"/>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4495800"/>
            <a:ext cx="12192000" cy="457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038600"/>
            <a:ext cx="12192000" cy="457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3657600"/>
            <a:ext cx="12192000" cy="381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3200400"/>
            <a:ext cx="12192000" cy="457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286000"/>
            <a:ext cx="12192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FIVE YEARS, FIVE YEARLY GOALS, FIVE TIMES AT THE PLATE</a:t>
            </a:r>
          </a:p>
        </p:txBody>
      </p:sp>
      <p:sp>
        <p:nvSpPr>
          <p:cNvPr id="3" name="Content Placeholder 2"/>
          <p:cNvSpPr>
            <a:spLocks noGrp="1"/>
          </p:cNvSpPr>
          <p:nvPr>
            <p:ph idx="1"/>
          </p:nvPr>
        </p:nvSpPr>
        <p:spPr>
          <a:xfrm>
            <a:off x="685800" y="2514600"/>
            <a:ext cx="10820400" cy="2910840"/>
          </a:xfrm>
        </p:spPr>
        <p:txBody>
          <a:bodyPr/>
          <a:lstStyle/>
          <a:p>
            <a:r>
              <a:rPr lang="en-US" dirty="0"/>
              <a:t>YEAR 0.5: THE HALF YEAR OF LOGISTICS, MOVING, SET-UP, AND ‘NOT THE INNOVATION CENTER’</a:t>
            </a:r>
          </a:p>
          <a:p>
            <a:r>
              <a:rPr lang="en-US" dirty="0">
                <a:solidFill>
                  <a:schemeClr val="bg1"/>
                </a:solidFill>
              </a:rPr>
              <a:t>YEAR 1: THE YEAR OF THE FACULTY AFFILIATE</a:t>
            </a:r>
          </a:p>
          <a:p>
            <a:r>
              <a:rPr lang="en-US" dirty="0">
                <a:solidFill>
                  <a:schemeClr val="bg1"/>
                </a:solidFill>
              </a:rPr>
              <a:t>YEAR 2: THE YEAR OF THE STUDENT (and extra-curricular activity)</a:t>
            </a:r>
          </a:p>
          <a:p>
            <a:r>
              <a:rPr lang="en-US" dirty="0"/>
              <a:t>YEAR 3: THE YEAR OF PRODUCTION</a:t>
            </a:r>
          </a:p>
          <a:p>
            <a:r>
              <a:rPr lang="en-US" dirty="0"/>
              <a:t>YEAR 4: THE ‘A’ IS FOR ARTS</a:t>
            </a:r>
          </a:p>
          <a:p>
            <a:r>
              <a:rPr lang="en-US" dirty="0"/>
              <a:t>YEAR 5: THE YEAR OF THE STUDIO</a:t>
            </a:r>
          </a:p>
        </p:txBody>
      </p:sp>
      <p:cxnSp>
        <p:nvCxnSpPr>
          <p:cNvPr id="10" name="Straight Connector 9"/>
          <p:cNvCxnSpPr/>
          <p:nvPr/>
        </p:nvCxnSpPr>
        <p:spPr>
          <a:xfrm>
            <a:off x="0" y="2286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32004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3657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4038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495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4953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5394961"/>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982200" y="3505200"/>
            <a:ext cx="2209800" cy="381000"/>
          </a:xfrm>
          <a:prstGeom prst="rect">
            <a:avLst/>
          </a:prstGeom>
          <a:solidFill>
            <a:srgbClr val="FFCC66"/>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solidFill>
                  <a:schemeClr val="bg1"/>
                </a:solidFill>
              </a:rPr>
              <a:t>…PIVOT…</a:t>
            </a:r>
          </a:p>
        </p:txBody>
      </p:sp>
    </p:spTree>
    <p:extLst>
      <p:ext uri="{BB962C8B-B14F-4D97-AF65-F5344CB8AC3E}">
        <p14:creationId xmlns:p14="http://schemas.microsoft.com/office/powerpoint/2010/main" val="2793283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9F259-3DF9-45BE-811B-C23E7F2B9A1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6" name="Rectangle 5">
            <a:extLst>
              <a:ext uri="{FF2B5EF4-FFF2-40B4-BE49-F238E27FC236}">
                <a16:creationId xmlns:a16="http://schemas.microsoft.com/office/drawing/2014/main" id="{7BCFB6C8-6E63-46F2-B2D6-D9408173CB72}"/>
              </a:ext>
            </a:extLst>
          </p:cNvPr>
          <p:cNvSpPr/>
          <p:nvPr/>
        </p:nvSpPr>
        <p:spPr>
          <a:xfrm flipH="1">
            <a:off x="0" y="0"/>
            <a:ext cx="12192000" cy="5867400"/>
          </a:xfrm>
          <a:prstGeom prst="rect">
            <a:avLst/>
          </a:prstGeom>
          <a:gradFill>
            <a:gsLst>
              <a:gs pos="91000">
                <a:srgbClr val="000000">
                  <a:alpha val="0"/>
                </a:srgbClr>
              </a:gs>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06710-3A75-4B9A-A8D3-F553A3C510A1}"/>
              </a:ext>
            </a:extLst>
          </p:cNvPr>
          <p:cNvSpPr>
            <a:spLocks noGrp="1"/>
          </p:cNvSpPr>
          <p:nvPr>
            <p:ph type="title"/>
          </p:nvPr>
        </p:nvSpPr>
        <p:spPr>
          <a:xfrm>
            <a:off x="457200" y="764373"/>
            <a:ext cx="11049000" cy="1293028"/>
          </a:xfrm>
        </p:spPr>
        <p:txBody>
          <a:bodyPr/>
          <a:lstStyle/>
          <a:p>
            <a:pPr algn="l"/>
            <a:r>
              <a:rPr lang="en-US" dirty="0"/>
              <a:t>Today’s Talk</a:t>
            </a:r>
          </a:p>
        </p:txBody>
      </p:sp>
      <p:sp>
        <p:nvSpPr>
          <p:cNvPr id="3" name="Content Placeholder 2">
            <a:extLst>
              <a:ext uri="{FF2B5EF4-FFF2-40B4-BE49-F238E27FC236}">
                <a16:creationId xmlns:a16="http://schemas.microsoft.com/office/drawing/2014/main" id="{294C24E5-A228-4647-BFF1-889234DBD6E2}"/>
              </a:ext>
            </a:extLst>
          </p:cNvPr>
          <p:cNvSpPr>
            <a:spLocks noGrp="1"/>
          </p:cNvSpPr>
          <p:nvPr>
            <p:ph idx="1"/>
          </p:nvPr>
        </p:nvSpPr>
        <p:spPr>
          <a:xfrm>
            <a:off x="457200" y="1676400"/>
            <a:ext cx="7696200" cy="4024125"/>
          </a:xfrm>
        </p:spPr>
        <p:txBody>
          <a:bodyPr/>
          <a:lstStyle/>
          <a:p>
            <a:r>
              <a:rPr lang="en-US" dirty="0"/>
              <a:t>A bit about me</a:t>
            </a:r>
          </a:p>
          <a:p>
            <a:r>
              <a:rPr lang="en-US" dirty="0"/>
              <a:t>A bit of lived experience in building a program, a center, a building, a piece of a field</a:t>
            </a:r>
          </a:p>
          <a:p>
            <a:r>
              <a:rPr lang="en-US" dirty="0"/>
              <a:t>A bit about some of the games I’ve made</a:t>
            </a:r>
          </a:p>
          <a:p>
            <a:r>
              <a:rPr lang="en-US" dirty="0"/>
              <a:t>A bit about future directions and research and why</a:t>
            </a:r>
          </a:p>
          <a:p>
            <a:r>
              <a:rPr lang="en-US" dirty="0"/>
              <a:t>Q&amp;A</a:t>
            </a:r>
          </a:p>
          <a:p>
            <a:pPr marL="0" indent="0">
              <a:buNone/>
            </a:pPr>
            <a:endParaRPr lang="en-US" dirty="0"/>
          </a:p>
          <a:p>
            <a:pPr marL="0" indent="0">
              <a:buNone/>
            </a:pPr>
            <a:r>
              <a:rPr lang="en-US" dirty="0"/>
              <a:t>Hopefully through all of that, some sense of me, my approach, my values, and relevant practices comes through…</a:t>
            </a:r>
          </a:p>
        </p:txBody>
      </p:sp>
      <p:cxnSp>
        <p:nvCxnSpPr>
          <p:cNvPr id="7" name="Straight Connector 6">
            <a:extLst>
              <a:ext uri="{FF2B5EF4-FFF2-40B4-BE49-F238E27FC236}">
                <a16:creationId xmlns:a16="http://schemas.microsoft.com/office/drawing/2014/main" id="{14360CA9-6068-4645-9A6B-7B7B6F05D725}"/>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MAGIC TODAY &amp; TOMORROW</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700" y="1524000"/>
            <a:ext cx="12204700" cy="4343400"/>
          </a:xfrm>
          <a:prstGeom prst="rect">
            <a:avLst/>
          </a:prstGeom>
        </p:spPr>
      </p:pic>
      <p:cxnSp>
        <p:nvCxnSpPr>
          <p:cNvPr id="6" name="Straight Connector 5"/>
          <p:cNvCxnSpPr/>
          <p:nvPr/>
        </p:nvCxnSpPr>
        <p:spPr>
          <a:xfrm>
            <a:off x="0" y="1524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8674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C7C4FAE-19E3-48EC-8C87-DFDEA20D7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2209800"/>
            <a:ext cx="5238750" cy="3333750"/>
          </a:xfrm>
          <a:prstGeom prst="rect">
            <a:avLst/>
          </a:prstGeom>
          <a:ln w="25400">
            <a:solidFill>
              <a:schemeClr val="tx1"/>
            </a:solidFill>
          </a:ln>
          <a:effectLst>
            <a:outerShdw blurRad="63500" sx="108000" sy="108000" algn="ctr" rotWithShape="0">
              <a:prstClr val="black">
                <a:alpha val="70000"/>
              </a:prstClr>
            </a:outerShdw>
          </a:effectLst>
        </p:spPr>
      </p:pic>
    </p:spTree>
    <p:extLst>
      <p:ext uri="{BB962C8B-B14F-4D97-AF65-F5344CB8AC3E}">
        <p14:creationId xmlns:p14="http://schemas.microsoft.com/office/powerpoint/2010/main" val="2296804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3429000" cy="4953000"/>
          </a:xfrm>
          <a:prstGeom prst="rect">
            <a:avLst/>
          </a:prstGeom>
        </p:spPr>
      </p:pic>
      <p:sp>
        <p:nvSpPr>
          <p:cNvPr id="2" name="Title 1"/>
          <p:cNvSpPr>
            <a:spLocks noGrp="1"/>
          </p:cNvSpPr>
          <p:nvPr>
            <p:ph type="title"/>
          </p:nvPr>
        </p:nvSpPr>
        <p:spPr>
          <a:xfrm>
            <a:off x="-30480" y="383372"/>
            <a:ext cx="7955280" cy="1293028"/>
          </a:xfrm>
        </p:spPr>
        <p:txBody>
          <a:bodyPr/>
          <a:lstStyle/>
          <a:p>
            <a:r>
              <a:rPr lang="en-US" dirty="0"/>
              <a:t>HOW IS MAGIC:</a:t>
            </a:r>
          </a:p>
        </p:txBody>
      </p:sp>
      <p:sp>
        <p:nvSpPr>
          <p:cNvPr id="3" name="Content Placeholder 2"/>
          <p:cNvSpPr>
            <a:spLocks noGrp="1"/>
          </p:cNvSpPr>
          <p:nvPr>
            <p:ph idx="1"/>
          </p:nvPr>
        </p:nvSpPr>
        <p:spPr>
          <a:xfrm>
            <a:off x="3200400" y="1143000"/>
            <a:ext cx="8458200" cy="5143514"/>
          </a:xfrm>
        </p:spPr>
        <p:txBody>
          <a:bodyPr>
            <a:normAutofit/>
          </a:bodyPr>
          <a:lstStyle/>
          <a:p>
            <a:pPr marL="0" indent="0">
              <a:buNone/>
            </a:pPr>
            <a:r>
              <a:rPr lang="en-US" dirty="0"/>
              <a:t>         Several programs from a variety of funding sources:</a:t>
            </a:r>
          </a:p>
          <a:p>
            <a:pPr lvl="1"/>
            <a:r>
              <a:rPr lang="en-US" dirty="0">
                <a:solidFill>
                  <a:srgbClr val="C00000"/>
                </a:solidFill>
              </a:rPr>
              <a:t>Co-UP (with Simone Center, i-Core NSF, RIT </a:t>
            </a:r>
            <a:r>
              <a:rPr lang="en-US" dirty="0" err="1">
                <a:solidFill>
                  <a:srgbClr val="C00000"/>
                </a:solidFill>
              </a:rPr>
              <a:t>BoT</a:t>
            </a:r>
            <a:r>
              <a:rPr lang="en-US" dirty="0">
                <a:solidFill>
                  <a:srgbClr val="C00000"/>
                </a:solidFill>
              </a:rPr>
              <a:t>, etc.)</a:t>
            </a:r>
          </a:p>
          <a:p>
            <a:pPr lvl="1"/>
            <a:r>
              <a:rPr lang="en-US" dirty="0">
                <a:solidFill>
                  <a:srgbClr val="FF0000"/>
                </a:solidFill>
              </a:rPr>
              <a:t>Funded research &amp; development in digital media</a:t>
            </a:r>
          </a:p>
          <a:p>
            <a:pPr lvl="1"/>
            <a:r>
              <a:rPr lang="en-US" dirty="0">
                <a:solidFill>
                  <a:schemeClr val="accent2"/>
                </a:solidFill>
              </a:rPr>
              <a:t>MAGIC academic projects (games, apps, others), and commercial projects (games, apps, others)</a:t>
            </a:r>
          </a:p>
          <a:p>
            <a:pPr lvl="1"/>
            <a:r>
              <a:rPr lang="en-US" dirty="0">
                <a:solidFill>
                  <a:schemeClr val="accent3"/>
                </a:solidFill>
              </a:rPr>
              <a:t>Annual Speaker Series, hackathon series, cre8-a-thons</a:t>
            </a:r>
          </a:p>
          <a:p>
            <a:pPr lvl="1"/>
            <a:r>
              <a:rPr lang="en-US" dirty="0">
                <a:solidFill>
                  <a:srgbClr val="92D050"/>
                </a:solidFill>
              </a:rPr>
              <a:t>Several “initiatives” that operate as mini-centers or labs inside MAGIC including FOSS, RC&amp;P, Frameless labs, LSC, etc.</a:t>
            </a:r>
          </a:p>
          <a:p>
            <a:pPr lvl="1"/>
            <a:r>
              <a:rPr lang="en-US" dirty="0">
                <a:solidFill>
                  <a:srgbClr val="00B0F0"/>
                </a:solidFill>
              </a:rPr>
              <a:t>Large grant designation from ESD as a ‘NY Games Center” along with RPI and NYU + NYS Game Dev Challenge</a:t>
            </a:r>
          </a:p>
          <a:p>
            <a:pPr lvl="1"/>
            <a:r>
              <a:rPr lang="en-US" dirty="0">
                <a:solidFill>
                  <a:srgbClr val="FF00FF"/>
                </a:solidFill>
              </a:rPr>
              <a:t>Commercial studio projects and client engagement</a:t>
            </a:r>
          </a:p>
          <a:p>
            <a:pPr lvl="1"/>
            <a:r>
              <a:rPr lang="en-US" dirty="0">
                <a:solidFill>
                  <a:srgbClr val="9966FF"/>
                </a:solidFill>
              </a:rPr>
              <a:t>Publication of student work and entrepreneurial efforts</a:t>
            </a:r>
          </a:p>
          <a:p>
            <a:pPr lvl="1"/>
            <a:r>
              <a:rPr lang="en-US" dirty="0">
                <a:solidFill>
                  <a:srgbClr val="FF99FF"/>
                </a:solidFill>
              </a:rPr>
              <a:t>NYS ESD Affiliated Public-Private partnership with MAGIC Spell Studios facility and associated economic development effort</a:t>
            </a:r>
          </a:p>
          <a:p>
            <a:pPr lvl="1"/>
            <a:endParaRPr lang="en-US" dirty="0"/>
          </a:p>
        </p:txBody>
      </p:sp>
      <p:cxnSp>
        <p:nvCxnSpPr>
          <p:cNvPr id="7" name="Straight Connector 6"/>
          <p:cNvCxnSpPr/>
          <p:nvPr/>
        </p:nvCxnSpPr>
        <p:spPr>
          <a:xfrm>
            <a:off x="3424112" y="0"/>
            <a:ext cx="4888" cy="5029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 y="914400"/>
            <a:ext cx="3505199" cy="41148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691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685800"/>
            <a:ext cx="2438400" cy="2438400"/>
          </a:xfrm>
          <a:prstGeom prst="rect">
            <a:avLst/>
          </a:prstGeom>
          <a:ln w="19050">
            <a:solidFill>
              <a:schemeClr val="tx1"/>
            </a:solidFill>
          </a:ln>
        </p:spPr>
      </p:pic>
      <p:sp>
        <p:nvSpPr>
          <p:cNvPr id="3" name="Content Placeholder 2"/>
          <p:cNvSpPr>
            <a:spLocks noGrp="1"/>
          </p:cNvSpPr>
          <p:nvPr>
            <p:ph idx="1"/>
          </p:nvPr>
        </p:nvSpPr>
        <p:spPr>
          <a:xfrm>
            <a:off x="685800" y="3352801"/>
            <a:ext cx="10820400" cy="1447800"/>
          </a:xfrm>
        </p:spPr>
        <p:txBody>
          <a:bodyPr/>
          <a:lstStyle/>
          <a:p>
            <a:pPr marL="0" indent="0">
              <a:buNone/>
            </a:pPr>
            <a:r>
              <a:rPr lang="en-US" dirty="0"/>
              <a:t>That has meant a lot of work with the </a:t>
            </a:r>
            <a:r>
              <a:rPr lang="en-US" dirty="0">
                <a:solidFill>
                  <a:srgbClr val="FF0000"/>
                </a:solidFill>
              </a:rPr>
              <a:t>Office of the President</a:t>
            </a:r>
            <a:r>
              <a:rPr lang="en-US" dirty="0"/>
              <a:t>, the </a:t>
            </a:r>
            <a:r>
              <a:rPr lang="en-US" dirty="0">
                <a:solidFill>
                  <a:srgbClr val="FFC000"/>
                </a:solidFill>
              </a:rPr>
              <a:t>Office of the Provost</a:t>
            </a:r>
            <a:r>
              <a:rPr lang="en-US" dirty="0"/>
              <a:t>, </a:t>
            </a:r>
            <a:r>
              <a:rPr lang="en-US" dirty="0">
                <a:solidFill>
                  <a:srgbClr val="FFFF00"/>
                </a:solidFill>
              </a:rPr>
              <a:t>Government and Community Relations</a:t>
            </a:r>
            <a:r>
              <a:rPr lang="en-US" dirty="0"/>
              <a:t>, </a:t>
            </a:r>
            <a:r>
              <a:rPr lang="en-US" dirty="0">
                <a:solidFill>
                  <a:srgbClr val="00B050"/>
                </a:solidFill>
              </a:rPr>
              <a:t>Development and Alumni Relations</a:t>
            </a:r>
            <a:r>
              <a:rPr lang="en-US" dirty="0"/>
              <a:t>, </a:t>
            </a:r>
            <a:r>
              <a:rPr lang="en-US" dirty="0">
                <a:solidFill>
                  <a:srgbClr val="00B0F0"/>
                </a:solidFill>
              </a:rPr>
              <a:t>Information Technology Services</a:t>
            </a:r>
            <a:r>
              <a:rPr lang="en-US" dirty="0"/>
              <a:t>, </a:t>
            </a:r>
            <a:r>
              <a:rPr lang="en-US" dirty="0">
                <a:solidFill>
                  <a:srgbClr val="9966FF"/>
                </a:solidFill>
              </a:rPr>
              <a:t>Facilities Management Services</a:t>
            </a:r>
            <a:r>
              <a:rPr lang="en-US" dirty="0"/>
              <a:t>, and the </a:t>
            </a:r>
            <a:r>
              <a:rPr lang="en-US" dirty="0">
                <a:solidFill>
                  <a:srgbClr val="FF00FF"/>
                </a:solidFill>
              </a:rPr>
              <a:t>Office of the Vice President for Research</a:t>
            </a:r>
            <a:r>
              <a:rPr lang="en-US" dirty="0"/>
              <a:t>.  We would not be celebrating today without the support of these offices and divisions, as well as the more generalized support of numerous academic units and partners.</a:t>
            </a:r>
          </a:p>
        </p:txBody>
      </p:sp>
    </p:spTree>
    <p:extLst>
      <p:ext uri="{BB962C8B-B14F-4D97-AF65-F5344CB8AC3E}">
        <p14:creationId xmlns:p14="http://schemas.microsoft.com/office/powerpoint/2010/main" val="845358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1" y="-15025"/>
            <a:ext cx="3048000" cy="170688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9144000" cy="685498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0" y="4937311"/>
            <a:ext cx="3028950" cy="1927514"/>
          </a:xfrm>
          <a:prstGeom prst="rect">
            <a:avLst/>
          </a:prstGeom>
          <a:ln>
            <a:solidFill>
              <a:schemeClr val="tx1"/>
            </a:solidFill>
          </a:ln>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44001" y="1146715"/>
            <a:ext cx="3048000" cy="1133155"/>
          </a:xfrm>
          <a:prstGeom prst="rect">
            <a:avLst/>
          </a:prstGeom>
          <a:ln w="12700">
            <a:solidFill>
              <a:schemeClr val="tx1"/>
            </a:solidFill>
          </a:ln>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9144000" y="3611860"/>
            <a:ext cx="3051503" cy="1722140"/>
          </a:xfrm>
          <a:prstGeom prst="rect">
            <a:avLst/>
          </a:prstGeom>
          <a:ln>
            <a:solidFill>
              <a:schemeClr val="tx1"/>
            </a:solidFill>
          </a:ln>
        </p:spPr>
      </p:pic>
      <p:pic>
        <p:nvPicPr>
          <p:cNvPr id="6" name="Content Placeholder 3"/>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9144000" y="2289715"/>
            <a:ext cx="3048000" cy="1325860"/>
          </a:xfrm>
          <a:prstGeom prst="rect">
            <a:avLst/>
          </a:prstGeom>
          <a:ln>
            <a:solidFill>
              <a:schemeClr val="tx1"/>
            </a:solidFill>
          </a:ln>
        </p:spPr>
      </p:pic>
    </p:spTree>
    <p:extLst>
      <p:ext uri="{BB962C8B-B14F-4D97-AF65-F5344CB8AC3E}">
        <p14:creationId xmlns:p14="http://schemas.microsoft.com/office/powerpoint/2010/main" val="13215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788" y="4736778"/>
            <a:ext cx="10515600" cy="1325563"/>
          </a:xfrm>
        </p:spPr>
        <p:txBody>
          <a:bodyPr/>
          <a:lstStyle/>
          <a:p>
            <a:r>
              <a:rPr lang="en-US" dirty="0"/>
              <a:t>…The M is for Messy</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51382" y="1939797"/>
            <a:ext cx="5764191" cy="2602841"/>
          </a:xfrm>
          <a:prstGeom prst="rect">
            <a:avLst/>
          </a:prstGeom>
        </p:spPr>
      </p:pic>
    </p:spTree>
    <p:extLst>
      <p:ext uri="{BB962C8B-B14F-4D97-AF65-F5344CB8AC3E}">
        <p14:creationId xmlns:p14="http://schemas.microsoft.com/office/powerpoint/2010/main" val="2552181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4373"/>
            <a:ext cx="11125200" cy="1293028"/>
          </a:xfrm>
        </p:spPr>
        <p:txBody>
          <a:bodyPr/>
          <a:lstStyle/>
          <a:p>
            <a:r>
              <a:rPr lang="en-US" dirty="0"/>
              <a:t>A BIT ABOUT THE GAMES…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600200"/>
            <a:ext cx="12192000" cy="4191000"/>
          </a:xfrm>
          <a:prstGeom prst="rect">
            <a:avLst/>
          </a:prstGeom>
        </p:spPr>
      </p:pic>
      <p:cxnSp>
        <p:nvCxnSpPr>
          <p:cNvPr id="5" name="Straight Connector 4"/>
          <p:cNvCxnSpPr/>
          <p:nvPr/>
        </p:nvCxnSpPr>
        <p:spPr>
          <a:xfrm>
            <a:off x="0" y="5791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16002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063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933" y="0"/>
            <a:ext cx="12208934" cy="4495800"/>
          </a:xfrm>
          <a:prstGeom prst="rect">
            <a:avLst/>
          </a:prstGeom>
        </p:spPr>
      </p:pic>
      <p:sp>
        <p:nvSpPr>
          <p:cNvPr id="6" name="Rectangle 5"/>
          <p:cNvSpPr/>
          <p:nvPr/>
        </p:nvSpPr>
        <p:spPr>
          <a:xfrm>
            <a:off x="16933" y="791633"/>
            <a:ext cx="12175067" cy="3733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9800"/>
            <a:ext cx="12192002" cy="1143000"/>
          </a:xfrm>
          <a:solidFill>
            <a:schemeClr val="bg1">
              <a:alpha val="55000"/>
            </a:schemeClr>
          </a:solidFill>
        </p:spPr>
        <p:txBody>
          <a:bodyPr>
            <a:normAutofit fontScale="90000"/>
          </a:bodyPr>
          <a:lstStyle/>
          <a:p>
            <a:pPr algn="l"/>
            <a:r>
              <a:rPr lang="en-US" dirty="0"/>
              <a:t>	A Strange Game </a:t>
            </a:r>
            <a:br>
              <a:rPr lang="en-US" dirty="0"/>
            </a:br>
            <a:r>
              <a:rPr lang="en-US" dirty="0"/>
              <a:t>	for Strange Reasons</a:t>
            </a:r>
          </a:p>
        </p:txBody>
      </p:sp>
      <p:sp>
        <p:nvSpPr>
          <p:cNvPr id="3" name="Content Placeholder 2"/>
          <p:cNvSpPr>
            <a:spLocks noGrp="1"/>
          </p:cNvSpPr>
          <p:nvPr>
            <p:ph idx="1"/>
          </p:nvPr>
        </p:nvSpPr>
        <p:spPr>
          <a:xfrm>
            <a:off x="685800" y="3496732"/>
            <a:ext cx="11049000" cy="2523067"/>
          </a:xfrm>
        </p:spPr>
        <p:txBody>
          <a:bodyPr>
            <a:normAutofit/>
          </a:bodyPr>
          <a:lstStyle/>
          <a:p>
            <a:r>
              <a:rPr lang="en-US" dirty="0"/>
              <a:t>This game taught us (the campus) about making things, production, and scale</a:t>
            </a:r>
          </a:p>
          <a:p>
            <a:r>
              <a:rPr lang="en-US" dirty="0"/>
              <a:t>This game allowed us to explore using typical game forms for telling a unique story to a very targeted audience</a:t>
            </a:r>
          </a:p>
          <a:p>
            <a:r>
              <a:rPr lang="en-US" dirty="0"/>
              <a:t>Finalist at GLS Education Arcade, accepted to </a:t>
            </a:r>
            <a:r>
              <a:rPr lang="en-US" dirty="0" err="1"/>
              <a:t>DiGRA</a:t>
            </a:r>
            <a:r>
              <a:rPr lang="en-US" dirty="0"/>
              <a:t> Blank Arcade, and </a:t>
            </a:r>
            <a:r>
              <a:rPr lang="en-US" dirty="0" err="1"/>
              <a:t>IndieArcade</a:t>
            </a:r>
            <a:r>
              <a:rPr lang="en-US" dirty="0"/>
              <a:t> at the Smithsonian American Museum of Art</a:t>
            </a:r>
          </a:p>
          <a:p>
            <a:r>
              <a:rPr lang="en-US" dirty="0"/>
              <a:t>SPLATTERSHMUP.RIT.EDU – PLAY TODAY!  MAKE ART!</a:t>
            </a:r>
          </a:p>
        </p:txBody>
      </p:sp>
      <p:cxnSp>
        <p:nvCxnSpPr>
          <p:cNvPr id="8" name="Straight Connector 7"/>
          <p:cNvCxnSpPr/>
          <p:nvPr/>
        </p:nvCxnSpPr>
        <p:spPr>
          <a:xfrm>
            <a:off x="1" y="3352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209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7800" y="609600"/>
            <a:ext cx="5465615" cy="2031951"/>
          </a:xfrm>
          <a:prstGeom prst="rect">
            <a:avLst/>
          </a:prstGeom>
          <a:ln w="12700">
            <a:solidFill>
              <a:schemeClr val="tx1"/>
            </a:solidFill>
          </a:ln>
        </p:spPr>
      </p:pic>
    </p:spTree>
    <p:extLst>
      <p:ext uri="{BB962C8B-B14F-4D97-AF65-F5344CB8AC3E}">
        <p14:creationId xmlns:p14="http://schemas.microsoft.com/office/powerpoint/2010/main" val="3397614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52400"/>
            <a:ext cx="2895600" cy="5791200"/>
          </a:xfrm>
          <a:prstGeom prst="rect">
            <a:avLst/>
          </a:prstGeom>
          <a:ln w="1905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0400" y="152400"/>
            <a:ext cx="5791200" cy="2895600"/>
          </a:xfrm>
          <a:prstGeom prst="rect">
            <a:avLst/>
          </a:prstGeom>
          <a:ln w="19050">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00400" y="3200400"/>
            <a:ext cx="5791200" cy="2743200"/>
          </a:xfrm>
          <a:prstGeom prst="rect">
            <a:avLst/>
          </a:prstGeom>
          <a:ln w="19050">
            <a:solidFill>
              <a:schemeClr val="tx1"/>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94800" y="152400"/>
            <a:ext cx="2844800" cy="1600200"/>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73633" y="1828800"/>
            <a:ext cx="2878667" cy="180352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94800" y="3691594"/>
            <a:ext cx="2857500" cy="142875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194800" y="5257800"/>
            <a:ext cx="1320800" cy="6858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668000" y="5257800"/>
            <a:ext cx="1062038" cy="722186"/>
          </a:xfrm>
          <a:prstGeom prst="rect">
            <a:avLst/>
          </a:prstGeom>
        </p:spPr>
      </p:pic>
    </p:spTree>
    <p:extLst>
      <p:ext uri="{BB962C8B-B14F-4D97-AF65-F5344CB8AC3E}">
        <p14:creationId xmlns:p14="http://schemas.microsoft.com/office/powerpoint/2010/main" val="173615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932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9525"/>
            <a:ext cx="12192000" cy="5724525"/>
          </a:xfrm>
          <a:prstGeom prst="rect">
            <a:avLst/>
          </a:prstGeom>
        </p:spPr>
      </p:pic>
      <p:sp>
        <p:nvSpPr>
          <p:cNvPr id="9" name="Rectangle 8"/>
          <p:cNvSpPr/>
          <p:nvPr/>
        </p:nvSpPr>
        <p:spPr>
          <a:xfrm>
            <a:off x="-1" y="0"/>
            <a:ext cx="12174513" cy="402335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 SUMMER WITH THE</a:t>
            </a:r>
            <a:br>
              <a:rPr lang="en-US" dirty="0"/>
            </a:br>
            <a:r>
              <a:rPr lang="en-US" dirty="0"/>
              <a:t>BUFFALO BILLS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8712" y="2895600"/>
            <a:ext cx="4191000" cy="2590800"/>
          </a:xfrm>
          <a:ln w="28575">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8250"/>
            <a:ext cx="5105400" cy="2552700"/>
          </a:xfrm>
          <a:prstGeom prst="rect">
            <a:avLst/>
          </a:prstGeom>
          <a:ln w="285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599" y="2248716"/>
            <a:ext cx="5857875" cy="3237684"/>
          </a:xfrm>
          <a:prstGeom prst="rect">
            <a:avLst/>
          </a:prstGeom>
          <a:ln w="28575">
            <a:solidFill>
              <a:schemeClr val="tx1"/>
            </a:solidFill>
          </a:ln>
        </p:spPr>
      </p:pic>
      <p:cxnSp>
        <p:nvCxnSpPr>
          <p:cNvPr id="8" name="Straight Connector 7"/>
          <p:cNvCxnSpPr/>
          <p:nvPr/>
        </p:nvCxnSpPr>
        <p:spPr>
          <a:xfrm>
            <a:off x="0" y="57150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88172"/>
            <a:ext cx="12192000" cy="1293028"/>
          </a:xfrm>
        </p:spPr>
        <p:txBody>
          <a:bodyPr/>
          <a:lstStyle/>
          <a:p>
            <a:pPr algn="ctr"/>
            <a:r>
              <a:rPr lang="en-US" dirty="0"/>
              <a:t>HI, I’m ANDY</a:t>
            </a:r>
          </a:p>
        </p:txBody>
      </p:sp>
    </p:spTree>
    <p:extLst>
      <p:ext uri="{BB962C8B-B14F-4D97-AF65-F5344CB8AC3E}">
        <p14:creationId xmlns:p14="http://schemas.microsoft.com/office/powerpoint/2010/main" val="4039072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629" y="3509846"/>
            <a:ext cx="2971800" cy="1937656"/>
          </a:xfrm>
          <a:ln w="25400">
            <a:solidFill>
              <a:schemeClr val="tx1"/>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31860" y="3512921"/>
            <a:ext cx="2863769" cy="1934580"/>
          </a:xfrm>
          <a:prstGeom prst="rect">
            <a:avLst/>
          </a:prstGeom>
          <a:ln w="25400">
            <a:solidFill>
              <a:schemeClr val="tx1"/>
            </a:solidFill>
          </a:ln>
        </p:spPr>
      </p:pic>
      <p:pic>
        <p:nvPicPr>
          <p:cNvPr id="3" name="Picture 2">
            <a:extLst>
              <a:ext uri="{FF2B5EF4-FFF2-40B4-BE49-F238E27FC236}">
                <a16:creationId xmlns:a16="http://schemas.microsoft.com/office/drawing/2014/main" id="{90BCFE95-1D20-4CC6-8F26-BA06924580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99229" y="3509846"/>
            <a:ext cx="3361232" cy="1937656"/>
          </a:xfrm>
          <a:prstGeom prst="rect">
            <a:avLst/>
          </a:prstGeom>
          <a:ln w="25400">
            <a:solidFill>
              <a:schemeClr val="tx1"/>
            </a:solidFill>
          </a:ln>
        </p:spPr>
      </p:pic>
      <p:pic>
        <p:nvPicPr>
          <p:cNvPr id="5" name="Picture 4">
            <a:extLst>
              <a:ext uri="{FF2B5EF4-FFF2-40B4-BE49-F238E27FC236}">
                <a16:creationId xmlns:a16="http://schemas.microsoft.com/office/drawing/2014/main" id="{2249138E-9E52-4E72-BE3C-10161FE2A65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60461" y="3512921"/>
            <a:ext cx="3191968" cy="1934579"/>
          </a:xfrm>
          <a:prstGeom prst="rect">
            <a:avLst/>
          </a:prstGeom>
          <a:ln w="25400">
            <a:solidFill>
              <a:schemeClr val="tx1"/>
            </a:solidFill>
          </a:ln>
        </p:spPr>
      </p:pic>
      <p:cxnSp>
        <p:nvCxnSpPr>
          <p:cNvPr id="10" name="Straight Connector 9"/>
          <p:cNvCxnSpPr/>
          <p:nvPr/>
        </p:nvCxnSpPr>
        <p:spPr>
          <a:xfrm>
            <a:off x="3629" y="5464193"/>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772" y="351292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D614E5-C743-40B1-9F36-977D0F42A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2" y="0"/>
            <a:ext cx="12192000" cy="3511296"/>
          </a:xfrm>
          <a:prstGeom prst="rect">
            <a:avLst/>
          </a:prstGeom>
        </p:spPr>
      </p:pic>
    </p:spTree>
    <p:extLst>
      <p:ext uri="{BB962C8B-B14F-4D97-AF65-F5344CB8AC3E}">
        <p14:creationId xmlns:p14="http://schemas.microsoft.com/office/powerpoint/2010/main" val="35285870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C7AD05-7504-4E37-9590-4F2FA9D1B91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8784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EB9E2D-88E3-4733-87F3-511DE20226A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5925" y="2725313"/>
            <a:ext cx="3332675" cy="1807438"/>
          </a:xfrm>
          <a:prstGeom prst="rect">
            <a:avLst/>
          </a:prstGeom>
        </p:spPr>
      </p:pic>
      <p:pic>
        <p:nvPicPr>
          <p:cNvPr id="13" name="Picture 12">
            <a:extLst>
              <a:ext uri="{FF2B5EF4-FFF2-40B4-BE49-F238E27FC236}">
                <a16:creationId xmlns:a16="http://schemas.microsoft.com/office/drawing/2014/main" id="{BFAC0601-7D61-4D20-83D9-939DB797CD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flipH="1" flipV="1">
            <a:off x="4025231" y="4532752"/>
            <a:ext cx="2706909" cy="1487050"/>
          </a:xfrm>
          <a:prstGeom prst="rect">
            <a:avLst/>
          </a:prstGeom>
          <a:ln w="19050">
            <a:solidFill>
              <a:schemeClr val="tx1"/>
            </a:solidFill>
          </a:ln>
        </p:spPr>
      </p:pic>
      <p:pic>
        <p:nvPicPr>
          <p:cNvPr id="15" name="Picture 14">
            <a:extLst>
              <a:ext uri="{FF2B5EF4-FFF2-40B4-BE49-F238E27FC236}">
                <a16:creationId xmlns:a16="http://schemas.microsoft.com/office/drawing/2014/main" id="{AC5194CC-3569-4269-A0B4-D8B39CFA334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flipH="1" flipV="1">
            <a:off x="4025229" y="3048000"/>
            <a:ext cx="2706912" cy="1488041"/>
          </a:xfrm>
          <a:prstGeom prst="rect">
            <a:avLst/>
          </a:prstGeom>
          <a:ln w="19050">
            <a:solidFill>
              <a:schemeClr val="tx1"/>
            </a:solidFill>
          </a:ln>
        </p:spPr>
      </p:pic>
      <p:pic>
        <p:nvPicPr>
          <p:cNvPr id="17" name="Picture 16">
            <a:extLst>
              <a:ext uri="{FF2B5EF4-FFF2-40B4-BE49-F238E27FC236}">
                <a16:creationId xmlns:a16="http://schemas.microsoft.com/office/drawing/2014/main" id="{3B41CE68-C7EB-4556-A66A-7F7F4D9008D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0800000" flipH="1" flipV="1">
            <a:off x="4025227" y="1559960"/>
            <a:ext cx="2700293" cy="1488040"/>
          </a:xfrm>
          <a:prstGeom prst="rect">
            <a:avLst/>
          </a:prstGeom>
          <a:ln w="19050">
            <a:solidFill>
              <a:schemeClr val="tx1"/>
            </a:solidFill>
          </a:ln>
        </p:spPr>
      </p:pic>
      <p:pic>
        <p:nvPicPr>
          <p:cNvPr id="19" name="Picture 18">
            <a:extLst>
              <a:ext uri="{FF2B5EF4-FFF2-40B4-BE49-F238E27FC236}">
                <a16:creationId xmlns:a16="http://schemas.microsoft.com/office/drawing/2014/main" id="{D1AE600F-FC79-4CCB-9B66-FFC26D7C274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0800000" flipH="1" flipV="1">
            <a:off x="4005642" y="0"/>
            <a:ext cx="2693541" cy="1563249"/>
          </a:xfrm>
          <a:prstGeom prst="rect">
            <a:avLst/>
          </a:prstGeom>
          <a:ln w="19050">
            <a:solidFill>
              <a:schemeClr val="tx1"/>
            </a:solidFill>
          </a:ln>
        </p:spPr>
      </p:pic>
      <p:pic>
        <p:nvPicPr>
          <p:cNvPr id="21" name="Picture 20">
            <a:extLst>
              <a:ext uri="{FF2B5EF4-FFF2-40B4-BE49-F238E27FC236}">
                <a16:creationId xmlns:a16="http://schemas.microsoft.com/office/drawing/2014/main" id="{940E20FF-3978-449A-809E-BA827D125A0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0800000" flipV="1">
            <a:off x="-2" y="4549499"/>
            <a:ext cx="1404556" cy="673048"/>
          </a:xfrm>
          <a:prstGeom prst="rect">
            <a:avLst/>
          </a:prstGeom>
          <a:ln w="19050">
            <a:solidFill>
              <a:schemeClr val="tx1"/>
            </a:solidFill>
          </a:ln>
        </p:spPr>
      </p:pic>
      <p:pic>
        <p:nvPicPr>
          <p:cNvPr id="5" name="Picture 4">
            <a:extLst>
              <a:ext uri="{FF2B5EF4-FFF2-40B4-BE49-F238E27FC236}">
                <a16:creationId xmlns:a16="http://schemas.microsoft.com/office/drawing/2014/main" id="{A6B1C1C8-268D-42C2-988A-5AF18983B90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 y="-1"/>
            <a:ext cx="4005645" cy="2683487"/>
          </a:xfrm>
          <a:prstGeom prst="rect">
            <a:avLst/>
          </a:prstGeom>
          <a:ln w="19050">
            <a:solidFill>
              <a:schemeClr val="tx1"/>
            </a:solidFill>
          </a:ln>
        </p:spPr>
      </p:pic>
      <p:pic>
        <p:nvPicPr>
          <p:cNvPr id="11" name="Picture 10">
            <a:extLst>
              <a:ext uri="{FF2B5EF4-FFF2-40B4-BE49-F238E27FC236}">
                <a16:creationId xmlns:a16="http://schemas.microsoft.com/office/drawing/2014/main" id="{E4A850C6-D469-4C80-B82F-EB8B85CBE50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10800000" flipH="1" flipV="1">
            <a:off x="1404556" y="4549499"/>
            <a:ext cx="2601088" cy="1470301"/>
          </a:xfrm>
          <a:prstGeom prst="rect">
            <a:avLst/>
          </a:prstGeom>
          <a:ln w="19050">
            <a:solidFill>
              <a:schemeClr val="tx1"/>
            </a:solidFill>
          </a:ln>
        </p:spPr>
      </p:pic>
      <p:pic>
        <p:nvPicPr>
          <p:cNvPr id="27" name="Picture 26">
            <a:extLst>
              <a:ext uri="{FF2B5EF4-FFF2-40B4-BE49-F238E27FC236}">
                <a16:creationId xmlns:a16="http://schemas.microsoft.com/office/drawing/2014/main" id="{2942C065-9BF9-4F9C-B9B7-B0432AF6EEF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0" y="5222547"/>
            <a:ext cx="1381980" cy="797254"/>
          </a:xfrm>
          <a:prstGeom prst="rect">
            <a:avLst/>
          </a:prstGeom>
          <a:ln w="19050">
            <a:solidFill>
              <a:schemeClr val="tx1"/>
            </a:solidFill>
          </a:ln>
        </p:spPr>
      </p:pic>
      <p:pic>
        <p:nvPicPr>
          <p:cNvPr id="7" name="Picture 6">
            <a:extLst>
              <a:ext uri="{FF2B5EF4-FFF2-40B4-BE49-F238E27FC236}">
                <a16:creationId xmlns:a16="http://schemas.microsoft.com/office/drawing/2014/main" id="{51B3FF2C-2E68-4DD6-90BC-7935E965311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725520" y="3048000"/>
            <a:ext cx="5466480" cy="2971801"/>
          </a:xfrm>
          <a:prstGeom prst="rect">
            <a:avLst/>
          </a:prstGeom>
          <a:ln w="19050">
            <a:solidFill>
              <a:schemeClr val="tx1"/>
            </a:solidFill>
          </a:ln>
        </p:spPr>
      </p:pic>
      <p:pic>
        <p:nvPicPr>
          <p:cNvPr id="9" name="Picture 8">
            <a:extLst>
              <a:ext uri="{FF2B5EF4-FFF2-40B4-BE49-F238E27FC236}">
                <a16:creationId xmlns:a16="http://schemas.microsoft.com/office/drawing/2014/main" id="{90809DA2-992C-42EF-AA6F-F9213145A1C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718768" y="0"/>
            <a:ext cx="5479649" cy="3048000"/>
          </a:xfrm>
          <a:prstGeom prst="rect">
            <a:avLst/>
          </a:prstGeom>
          <a:ln w="19050">
            <a:solidFill>
              <a:schemeClr val="tx1"/>
            </a:solidFill>
          </a:ln>
        </p:spPr>
      </p:pic>
      <p:sp>
        <p:nvSpPr>
          <p:cNvPr id="28" name="Rectangle 27">
            <a:extLst>
              <a:ext uri="{FF2B5EF4-FFF2-40B4-BE49-F238E27FC236}">
                <a16:creationId xmlns:a16="http://schemas.microsoft.com/office/drawing/2014/main" id="{5B6C7ED1-5F75-4870-BB6C-25EA321A113C}"/>
              </a:ext>
            </a:extLst>
          </p:cNvPr>
          <p:cNvSpPr/>
          <p:nvPr/>
        </p:nvSpPr>
        <p:spPr>
          <a:xfrm>
            <a:off x="0" y="3445484"/>
            <a:ext cx="12192000" cy="2574316"/>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4F90D7B1-387C-4D1E-99FB-63240C44119A}"/>
              </a:ext>
            </a:extLst>
          </p:cNvPr>
          <p:cNvSpPr>
            <a:spLocks noGrp="1"/>
          </p:cNvSpPr>
          <p:nvPr>
            <p:ph type="title"/>
          </p:nvPr>
        </p:nvSpPr>
        <p:spPr>
          <a:xfrm>
            <a:off x="2286001" y="5298040"/>
            <a:ext cx="9738756" cy="875433"/>
          </a:xfrm>
        </p:spPr>
        <p:txBody>
          <a:bodyPr/>
          <a:lstStyle/>
          <a:p>
            <a:r>
              <a:rPr lang="en-US" dirty="0"/>
              <a:t>IN GAME UI, DESIGN, GAMEPLAY, ETC.</a:t>
            </a:r>
          </a:p>
        </p:txBody>
      </p:sp>
    </p:spTree>
    <p:extLst>
      <p:ext uri="{BB962C8B-B14F-4D97-AF65-F5344CB8AC3E}">
        <p14:creationId xmlns:p14="http://schemas.microsoft.com/office/powerpoint/2010/main" val="884523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8F99-D833-4DC3-8E43-EC3544446745}"/>
              </a:ext>
            </a:extLst>
          </p:cNvPr>
          <p:cNvSpPr>
            <a:spLocks noGrp="1"/>
          </p:cNvSpPr>
          <p:nvPr>
            <p:ph type="title"/>
          </p:nvPr>
        </p:nvSpPr>
        <p:spPr>
          <a:xfrm>
            <a:off x="1905000" y="685800"/>
            <a:ext cx="10058400" cy="1293028"/>
          </a:xfrm>
        </p:spPr>
        <p:txBody>
          <a:bodyPr/>
          <a:lstStyle/>
          <a:p>
            <a:r>
              <a:rPr lang="en-US" dirty="0"/>
              <a:t>OUT OF GAME UI/UX and MENUFLOW</a:t>
            </a:r>
          </a:p>
        </p:txBody>
      </p:sp>
      <p:pic>
        <p:nvPicPr>
          <p:cNvPr id="5" name="Picture 4">
            <a:extLst>
              <a:ext uri="{FF2B5EF4-FFF2-40B4-BE49-F238E27FC236}">
                <a16:creationId xmlns:a16="http://schemas.microsoft.com/office/drawing/2014/main" id="{BB1EFADD-1937-497D-AE91-D4A26035351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99558" y="1410887"/>
            <a:ext cx="6292442" cy="3846913"/>
          </a:xfrm>
          <a:prstGeom prst="rect">
            <a:avLst/>
          </a:prstGeom>
          <a:ln w="25400">
            <a:solidFill>
              <a:schemeClr val="tx1"/>
            </a:solidFill>
          </a:ln>
        </p:spPr>
      </p:pic>
      <p:pic>
        <p:nvPicPr>
          <p:cNvPr id="7" name="Picture 6">
            <a:extLst>
              <a:ext uri="{FF2B5EF4-FFF2-40B4-BE49-F238E27FC236}">
                <a16:creationId xmlns:a16="http://schemas.microsoft.com/office/drawing/2014/main" id="{FE6661EF-C02E-4BBF-8BE4-85E28D5D6B1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43" y="1410887"/>
            <a:ext cx="5978472" cy="3846913"/>
          </a:xfrm>
          <a:prstGeom prst="rect">
            <a:avLst/>
          </a:prstGeom>
          <a:ln w="25400">
            <a:solidFill>
              <a:schemeClr val="tx1"/>
            </a:solidFill>
          </a:ln>
        </p:spPr>
      </p:pic>
      <p:pic>
        <p:nvPicPr>
          <p:cNvPr id="15" name="Picture 14">
            <a:extLst>
              <a:ext uri="{FF2B5EF4-FFF2-40B4-BE49-F238E27FC236}">
                <a16:creationId xmlns:a16="http://schemas.microsoft.com/office/drawing/2014/main" id="{46C2F94E-2CF0-453D-BC6C-E2AC047206A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3400" y="5633845"/>
            <a:ext cx="533399" cy="538355"/>
          </a:xfrm>
          <a:prstGeom prst="rect">
            <a:avLst/>
          </a:prstGeom>
        </p:spPr>
      </p:pic>
      <p:pic>
        <p:nvPicPr>
          <p:cNvPr id="17" name="Picture 16">
            <a:extLst>
              <a:ext uri="{FF2B5EF4-FFF2-40B4-BE49-F238E27FC236}">
                <a16:creationId xmlns:a16="http://schemas.microsoft.com/office/drawing/2014/main" id="{6CCB77B3-3E45-40E3-9459-EB42D313906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48800" y="5432040"/>
            <a:ext cx="2457010" cy="889836"/>
          </a:xfrm>
          <a:prstGeom prst="rect">
            <a:avLst/>
          </a:prstGeom>
        </p:spPr>
      </p:pic>
      <p:sp>
        <p:nvSpPr>
          <p:cNvPr id="18" name="Arrow: Up 17">
            <a:extLst>
              <a:ext uri="{FF2B5EF4-FFF2-40B4-BE49-F238E27FC236}">
                <a16:creationId xmlns:a16="http://schemas.microsoft.com/office/drawing/2014/main" id="{9B343FEB-4EEF-4B80-8B29-313AE5A8EC29}"/>
              </a:ext>
            </a:extLst>
          </p:cNvPr>
          <p:cNvSpPr/>
          <p:nvPr/>
        </p:nvSpPr>
        <p:spPr>
          <a:xfrm rot="5400000">
            <a:off x="3901143" y="3642657"/>
            <a:ext cx="304800" cy="4297086"/>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991153EE-5CBE-4A52-89CE-087C0CD6149C}"/>
              </a:ext>
            </a:extLst>
          </p:cNvPr>
          <p:cNvSpPr/>
          <p:nvPr/>
        </p:nvSpPr>
        <p:spPr>
          <a:xfrm rot="5400000">
            <a:off x="8388244" y="4344690"/>
            <a:ext cx="223645" cy="2354665"/>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BFB88CB9-A509-4B82-AA4E-FC39EE895B24}"/>
              </a:ext>
            </a:extLst>
          </p:cNvPr>
          <p:cNvSpPr/>
          <p:nvPr/>
        </p:nvSpPr>
        <p:spPr>
          <a:xfrm rot="5400000">
            <a:off x="7618709" y="5340245"/>
            <a:ext cx="223646" cy="830664"/>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81300645-8146-4EDA-83CE-560DD57B2138}"/>
              </a:ext>
            </a:extLst>
          </p:cNvPr>
          <p:cNvSpPr/>
          <p:nvPr/>
        </p:nvSpPr>
        <p:spPr>
          <a:xfrm rot="5400000">
            <a:off x="8962710" y="5370425"/>
            <a:ext cx="233553" cy="770302"/>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47AB3731-F06E-4F98-AB0B-6BBC2690675E}"/>
              </a:ext>
            </a:extLst>
          </p:cNvPr>
          <p:cNvSpPr/>
          <p:nvPr/>
        </p:nvSpPr>
        <p:spPr>
          <a:xfrm rot="5400000" flipV="1">
            <a:off x="3972220" y="3335502"/>
            <a:ext cx="157108" cy="4297087"/>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904987-51A5-41B8-AD8A-6D4046DC4C6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8996" y="4495800"/>
            <a:ext cx="1476004" cy="1447800"/>
          </a:xfrm>
          <a:prstGeom prst="rect">
            <a:avLst/>
          </a:prstGeom>
        </p:spPr>
      </p:pic>
      <p:pic>
        <p:nvPicPr>
          <p:cNvPr id="13" name="Picture 12">
            <a:extLst>
              <a:ext uri="{FF2B5EF4-FFF2-40B4-BE49-F238E27FC236}">
                <a16:creationId xmlns:a16="http://schemas.microsoft.com/office/drawing/2014/main" id="{605D64E8-4CDB-41C6-BF3C-3CBEDED3240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02086" y="4879173"/>
            <a:ext cx="1113113" cy="1054312"/>
          </a:xfrm>
          <a:prstGeom prst="rect">
            <a:avLst/>
          </a:prstGeom>
        </p:spPr>
      </p:pic>
    </p:spTree>
    <p:extLst>
      <p:ext uri="{BB962C8B-B14F-4D97-AF65-F5344CB8AC3E}">
        <p14:creationId xmlns:p14="http://schemas.microsoft.com/office/powerpoint/2010/main" val="249587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E1DCE4-4B01-4E4C-83C9-2BD0D1F010E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255" y="4730"/>
            <a:ext cx="12192000" cy="3424270"/>
          </a:xfrm>
          <a:prstGeom prst="rect">
            <a:avLst/>
          </a:prstGeom>
        </p:spPr>
      </p:pic>
      <p:cxnSp>
        <p:nvCxnSpPr>
          <p:cNvPr id="7" name="Straight Connector 6">
            <a:extLst>
              <a:ext uri="{FF2B5EF4-FFF2-40B4-BE49-F238E27FC236}">
                <a16:creationId xmlns:a16="http://schemas.microsoft.com/office/drawing/2014/main" id="{C0059E35-0861-49E4-97A2-4FDA2E92C0C0}"/>
              </a:ext>
            </a:extLst>
          </p:cNvPr>
          <p:cNvCxnSpPr/>
          <p:nvPr/>
        </p:nvCxnSpPr>
        <p:spPr>
          <a:xfrm>
            <a:off x="0" y="34290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29BE4AF-9EA5-487C-A62E-6ACE3BD7B8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1981200"/>
            <a:ext cx="4953000" cy="3239797"/>
          </a:xfrm>
          <a:prstGeom prst="rect">
            <a:avLst/>
          </a:prstGeom>
          <a:ln w="25400">
            <a:solidFill>
              <a:schemeClr val="tx1"/>
            </a:solidFill>
          </a:ln>
          <a:effectLst>
            <a:outerShdw blurRad="63500" sx="114000" sy="114000" algn="ctr" rotWithShape="0">
              <a:prstClr val="black">
                <a:alpha val="66000"/>
              </a:prstClr>
            </a:outerShdw>
          </a:effectLst>
        </p:spPr>
      </p:pic>
      <p:pic>
        <p:nvPicPr>
          <p:cNvPr id="11" name="Picture 10">
            <a:extLst>
              <a:ext uri="{FF2B5EF4-FFF2-40B4-BE49-F238E27FC236}">
                <a16:creationId xmlns:a16="http://schemas.microsoft.com/office/drawing/2014/main" id="{52006499-F579-40EB-997A-217CE304F0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72655" y="1920585"/>
            <a:ext cx="3767790" cy="3361026"/>
          </a:xfrm>
          <a:prstGeom prst="rect">
            <a:avLst/>
          </a:prstGeom>
          <a:effectLst>
            <a:outerShdw blurRad="63500" sx="114000" sy="114000" algn="ctr" rotWithShape="0">
              <a:prstClr val="black">
                <a:alpha val="72000"/>
              </a:prstClr>
            </a:outerShdw>
          </a:effectLst>
        </p:spPr>
      </p:pic>
      <p:pic>
        <p:nvPicPr>
          <p:cNvPr id="13" name="Picture 12">
            <a:extLst>
              <a:ext uri="{FF2B5EF4-FFF2-40B4-BE49-F238E27FC236}">
                <a16:creationId xmlns:a16="http://schemas.microsoft.com/office/drawing/2014/main" id="{F3ECDEED-A224-4F01-87A4-023C00EAC85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102900" y="1628010"/>
            <a:ext cx="1479501" cy="1479501"/>
          </a:xfrm>
          <a:prstGeom prst="rect">
            <a:avLst/>
          </a:prstGeom>
          <a:effectLst>
            <a:outerShdw blurRad="63500" sx="129000" sy="129000" algn="ctr" rotWithShape="0">
              <a:prstClr val="black">
                <a:alpha val="66000"/>
              </a:prstClr>
            </a:outerShdw>
          </a:effectLst>
        </p:spPr>
      </p:pic>
      <p:pic>
        <p:nvPicPr>
          <p:cNvPr id="15" name="Picture 14">
            <a:extLst>
              <a:ext uri="{FF2B5EF4-FFF2-40B4-BE49-F238E27FC236}">
                <a16:creationId xmlns:a16="http://schemas.microsoft.com/office/drawing/2014/main" id="{F1F8AD42-08AE-4962-AA0B-884FFBA3AAF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102901" y="3802111"/>
            <a:ext cx="1479500" cy="1479500"/>
          </a:xfrm>
          <a:prstGeom prst="rect">
            <a:avLst/>
          </a:prstGeom>
        </p:spPr>
      </p:pic>
      <p:sp>
        <p:nvSpPr>
          <p:cNvPr id="16" name="Title 1">
            <a:extLst>
              <a:ext uri="{FF2B5EF4-FFF2-40B4-BE49-F238E27FC236}">
                <a16:creationId xmlns:a16="http://schemas.microsoft.com/office/drawing/2014/main" id="{30418F9D-86DD-4B21-B082-54D18287FCB6}"/>
              </a:ext>
            </a:extLst>
          </p:cNvPr>
          <p:cNvSpPr>
            <a:spLocks noGrp="1"/>
          </p:cNvSpPr>
          <p:nvPr>
            <p:ph type="title"/>
          </p:nvPr>
        </p:nvSpPr>
        <p:spPr>
          <a:xfrm>
            <a:off x="304800" y="5360095"/>
            <a:ext cx="10058400" cy="637410"/>
          </a:xfrm>
        </p:spPr>
        <p:txBody>
          <a:bodyPr/>
          <a:lstStyle/>
          <a:p>
            <a:pPr algn="l"/>
            <a:r>
              <a:rPr lang="en-US" sz="4100" dirty="0"/>
              <a:t>COMMUNICATIONS INFRASTRUCTURE</a:t>
            </a:r>
          </a:p>
        </p:txBody>
      </p:sp>
    </p:spTree>
    <p:extLst>
      <p:ext uri="{BB962C8B-B14F-4D97-AF65-F5344CB8AC3E}">
        <p14:creationId xmlns:p14="http://schemas.microsoft.com/office/powerpoint/2010/main" val="3009671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38" y="1798639"/>
            <a:ext cx="909638" cy="882647"/>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4150" y="0"/>
            <a:ext cx="919164" cy="91440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 y="1776412"/>
            <a:ext cx="909638" cy="909638"/>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240" y="1790699"/>
            <a:ext cx="891779" cy="901525"/>
          </a:xfrm>
          <a:prstGeom prst="rect">
            <a:avLst/>
          </a:prstGeom>
          <a:ln w="2540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38326" y="909638"/>
            <a:ext cx="909638" cy="889001"/>
          </a:xfrm>
          <a:prstGeom prst="rect">
            <a:avLst/>
          </a:prstGeom>
          <a:ln w="25400">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4400" y="885824"/>
            <a:ext cx="909638" cy="909638"/>
          </a:xfrm>
          <a:prstGeom prst="rect">
            <a:avLst/>
          </a:prstGeom>
          <a:ln w="25400">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381" y="890587"/>
            <a:ext cx="909638" cy="909638"/>
          </a:xfrm>
          <a:prstGeom prst="rect">
            <a:avLst/>
          </a:prstGeom>
          <a:ln w="25400">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824038" y="0"/>
            <a:ext cx="909638" cy="909638"/>
          </a:xfrm>
          <a:prstGeom prst="rect">
            <a:avLst/>
          </a:prstGeom>
          <a:ln w="25400">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14400" y="0"/>
            <a:ext cx="909638" cy="909638"/>
          </a:xfrm>
          <a:prstGeom prst="rect">
            <a:avLst/>
          </a:prstGeom>
          <a:ln w="25400">
            <a:solidFill>
              <a:schemeClr val="tx1"/>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0" y="-14288"/>
            <a:ext cx="923926" cy="923926"/>
          </a:xfrm>
          <a:prstGeom prst="rect">
            <a:avLst/>
          </a:prstGeom>
          <a:ln w="25400">
            <a:solidFill>
              <a:schemeClr val="tx1"/>
            </a:solidFill>
          </a:ln>
        </p:spPr>
      </p:pic>
      <p:pic>
        <p:nvPicPr>
          <p:cNvPr id="14" name="Picture 13"/>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3671892" y="-14288"/>
            <a:ext cx="900108" cy="923927"/>
          </a:xfrm>
          <a:prstGeom prst="rect">
            <a:avLst/>
          </a:prstGeom>
          <a:ln w="25400">
            <a:solidFill>
              <a:schemeClr val="tx1"/>
            </a:solidFill>
          </a:ln>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67017" y="1776413"/>
            <a:ext cx="876298" cy="909638"/>
          </a:xfrm>
          <a:prstGeom prst="rect">
            <a:avLst/>
          </a:prstGeom>
          <a:ln w="25400">
            <a:solidFill>
              <a:schemeClr val="tx1"/>
            </a:solidFill>
          </a:ln>
        </p:spPr>
      </p:pic>
      <p:pic>
        <p:nvPicPr>
          <p:cNvPr id="16" name="Picture 1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767016" y="935038"/>
            <a:ext cx="876298" cy="863601"/>
          </a:xfrm>
          <a:prstGeom prst="rect">
            <a:avLst/>
          </a:prstGeom>
          <a:ln w="25400">
            <a:solidFill>
              <a:schemeClr val="tx1"/>
            </a:solidFill>
          </a:ln>
        </p:spPr>
      </p:pic>
      <p:pic>
        <p:nvPicPr>
          <p:cNvPr id="17" name="Picture 16"/>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6348403" y="2706685"/>
            <a:ext cx="5843598" cy="2767768"/>
          </a:xfrm>
          <a:prstGeom prst="rect">
            <a:avLst/>
          </a:prstGeom>
          <a:ln w="25400">
            <a:solidFill>
              <a:schemeClr val="tx1"/>
            </a:solidFill>
          </a:ln>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92668" y="923398"/>
            <a:ext cx="1684423" cy="875241"/>
          </a:xfrm>
          <a:prstGeom prst="rect">
            <a:avLst/>
          </a:prstGeom>
          <a:ln w="25400">
            <a:solidFill>
              <a:schemeClr val="tx1"/>
            </a:solidFill>
          </a:ln>
        </p:spPr>
      </p:pic>
      <p:pic>
        <p:nvPicPr>
          <p:cNvPr id="19" name="Picture 1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510216" y="-14288"/>
            <a:ext cx="1666875" cy="925866"/>
          </a:xfrm>
          <a:prstGeom prst="rect">
            <a:avLst/>
          </a:prstGeom>
          <a:ln w="25400">
            <a:solidFill>
              <a:schemeClr val="tx1"/>
            </a:solidFill>
          </a:ln>
        </p:spPr>
      </p:pic>
      <p:pic>
        <p:nvPicPr>
          <p:cNvPr id="20" name="Picture 19"/>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662368" y="1821815"/>
            <a:ext cx="1847848" cy="864235"/>
          </a:xfrm>
          <a:prstGeom prst="rect">
            <a:avLst/>
          </a:prstGeom>
          <a:ln w="25400">
            <a:solidFill>
              <a:schemeClr val="tx1"/>
            </a:solidFill>
          </a:ln>
        </p:spPr>
      </p:pic>
      <p:pic>
        <p:nvPicPr>
          <p:cNvPr id="21" name="Picture 2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4598640" y="1058"/>
            <a:ext cx="911576" cy="911576"/>
          </a:xfrm>
          <a:prstGeom prst="rect">
            <a:avLst/>
          </a:prstGeom>
          <a:ln w="25400">
            <a:solidFill>
              <a:schemeClr val="tx1"/>
            </a:solidFill>
          </a:ln>
        </p:spPr>
      </p:pic>
      <p:pic>
        <p:nvPicPr>
          <p:cNvPr id="22" name="Picture 21"/>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1219744" y="-3702"/>
            <a:ext cx="952500" cy="889526"/>
          </a:xfrm>
          <a:prstGeom prst="rect">
            <a:avLst/>
          </a:prstGeom>
          <a:ln w="25400">
            <a:solidFill>
              <a:schemeClr val="tx1"/>
            </a:solidFill>
          </a:ln>
        </p:spPr>
      </p:pic>
      <p:pic>
        <p:nvPicPr>
          <p:cNvPr id="24" name="Picture 23"/>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5529270" y="1824637"/>
            <a:ext cx="1647822" cy="859296"/>
          </a:xfrm>
          <a:prstGeom prst="rect">
            <a:avLst/>
          </a:prstGeom>
          <a:ln w="25400">
            <a:solidFill>
              <a:schemeClr val="tx1"/>
            </a:solidFill>
          </a:ln>
        </p:spPr>
      </p:pic>
      <p:pic>
        <p:nvPicPr>
          <p:cNvPr id="25" name="Picture 24"/>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200900" y="914400"/>
            <a:ext cx="952500" cy="889001"/>
          </a:xfrm>
          <a:prstGeom prst="rect">
            <a:avLst/>
          </a:prstGeom>
          <a:ln w="25400">
            <a:solidFill>
              <a:schemeClr val="tx1"/>
            </a:solidFill>
          </a:ln>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86955" y="911223"/>
            <a:ext cx="2433645" cy="1770063"/>
          </a:xfrm>
          <a:prstGeom prst="rect">
            <a:avLst/>
          </a:prstGeom>
          <a:ln w="25400">
            <a:solidFill>
              <a:schemeClr val="tx1"/>
            </a:solidFill>
          </a:ln>
        </p:spPr>
      </p:pic>
      <p:pic>
        <p:nvPicPr>
          <p:cNvPr id="27" name="Picture 26"/>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7200900" y="0"/>
            <a:ext cx="952500" cy="910520"/>
          </a:xfrm>
          <a:prstGeom prst="rect">
            <a:avLst/>
          </a:prstGeom>
          <a:ln w="25400">
            <a:solidFill>
              <a:schemeClr val="tx1"/>
            </a:solidFill>
          </a:ln>
        </p:spPr>
      </p:pic>
      <p:pic>
        <p:nvPicPr>
          <p:cNvPr id="28" name="Picture 27"/>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4602962" y="935038"/>
            <a:ext cx="907254" cy="863601"/>
          </a:xfrm>
          <a:prstGeom prst="rect">
            <a:avLst/>
          </a:prstGeom>
          <a:ln w="25400">
            <a:solidFill>
              <a:schemeClr val="tx1"/>
            </a:solidFill>
          </a:ln>
        </p:spPr>
      </p:pic>
      <p:pic>
        <p:nvPicPr>
          <p:cNvPr id="30" name="Picture 29"/>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3671892" y="935038"/>
            <a:ext cx="900108" cy="863601"/>
          </a:xfrm>
          <a:prstGeom prst="rect">
            <a:avLst/>
          </a:prstGeom>
          <a:ln w="25400">
            <a:solidFill>
              <a:schemeClr val="tx1"/>
            </a:solidFill>
          </a:ln>
        </p:spPr>
      </p:pic>
      <p:pic>
        <p:nvPicPr>
          <p:cNvPr id="31" name="Picture 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77209" y="19578"/>
            <a:ext cx="1785943" cy="1809221"/>
          </a:xfrm>
          <a:prstGeom prst="rect">
            <a:avLst/>
          </a:prstGeom>
          <a:ln w="25400">
            <a:solidFill>
              <a:schemeClr val="tx1"/>
            </a:solidFill>
          </a:ln>
        </p:spPr>
      </p:pic>
      <p:pic>
        <p:nvPicPr>
          <p:cNvPr id="32" name="Picture 3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91725" y="-14288"/>
            <a:ext cx="1438275" cy="900112"/>
          </a:xfrm>
          <a:prstGeom prst="rect">
            <a:avLst/>
          </a:prstGeom>
          <a:ln w="25400">
            <a:solidFill>
              <a:schemeClr val="tx1"/>
            </a:solidFill>
          </a:ln>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196146" y="1828800"/>
            <a:ext cx="1795454" cy="852486"/>
          </a:xfrm>
          <a:prstGeom prst="rect">
            <a:avLst/>
          </a:prstGeom>
          <a:ln w="25400">
            <a:solidFill>
              <a:schemeClr val="tx1"/>
            </a:solidFill>
          </a:ln>
        </p:spPr>
      </p:pic>
      <p:pic>
        <p:nvPicPr>
          <p:cNvPr id="23" name="Picture 22"/>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9016298" y="1828800"/>
            <a:ext cx="952500" cy="852486"/>
          </a:xfrm>
          <a:prstGeom prst="rect">
            <a:avLst/>
          </a:prstGeom>
          <a:ln w="25400">
            <a:solidFill>
              <a:schemeClr val="tx1"/>
            </a:solidFill>
          </a:ln>
        </p:spPr>
      </p:pic>
      <p:pic>
        <p:nvPicPr>
          <p:cNvPr id="33" name="Picture 32"/>
          <p:cNvPicPr>
            <a:picLocks noChangeAspect="1"/>
          </p:cNvPicPr>
          <p:nvPr/>
        </p:nvPicPr>
        <p:blipFill rotWithShape="1">
          <a:blip r:embed="rId32" cstate="email">
            <a:extLst>
              <a:ext uri="{28A0092B-C50C-407E-A947-70E740481C1C}">
                <a14:useLocalDpi xmlns:a14="http://schemas.microsoft.com/office/drawing/2010/main" val="0"/>
              </a:ext>
            </a:extLst>
          </a:blip>
          <a:srcRect/>
          <a:stretch/>
        </p:blipFill>
        <p:spPr>
          <a:xfrm>
            <a:off x="0" y="2708278"/>
            <a:ext cx="2733676" cy="983192"/>
          </a:xfrm>
          <a:prstGeom prst="rect">
            <a:avLst/>
          </a:prstGeom>
          <a:ln w="25400">
            <a:solidFill>
              <a:schemeClr val="tx1"/>
            </a:solidFill>
          </a:ln>
        </p:spPr>
      </p:pic>
      <p:pic>
        <p:nvPicPr>
          <p:cNvPr id="34" name="Picture 3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57489" y="2709864"/>
            <a:ext cx="1814511" cy="981606"/>
          </a:xfrm>
          <a:prstGeom prst="rect">
            <a:avLst/>
          </a:prstGeom>
          <a:ln w="25400">
            <a:solidFill>
              <a:schemeClr val="tx1"/>
            </a:solidFill>
          </a:ln>
        </p:spPr>
      </p:pic>
      <p:pic>
        <p:nvPicPr>
          <p:cNvPr id="35" name="Picture 3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586292" y="2711274"/>
            <a:ext cx="1738308" cy="980196"/>
          </a:xfrm>
          <a:prstGeom prst="rect">
            <a:avLst/>
          </a:prstGeom>
          <a:ln w="25400">
            <a:solidFill>
              <a:schemeClr val="tx1"/>
            </a:solidFill>
          </a:ln>
        </p:spPr>
      </p:pic>
      <p:pic>
        <p:nvPicPr>
          <p:cNvPr id="36" name="Picture 35"/>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2743200" y="3715283"/>
            <a:ext cx="974807" cy="993324"/>
          </a:xfrm>
          <a:prstGeom prst="rect">
            <a:avLst/>
          </a:prstGeom>
          <a:ln w="25400">
            <a:solidFill>
              <a:schemeClr val="tx1"/>
            </a:solidFill>
          </a:ln>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3715283"/>
            <a:ext cx="2724150" cy="1759170"/>
          </a:xfrm>
          <a:prstGeom prst="rect">
            <a:avLst/>
          </a:prstGeom>
          <a:ln w="25400">
            <a:solidFill>
              <a:schemeClr val="tx1"/>
            </a:solidFill>
          </a:ln>
        </p:spPr>
      </p:pic>
      <p:pic>
        <p:nvPicPr>
          <p:cNvPr id="39" name="Picture 38"/>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3737057" y="3715283"/>
            <a:ext cx="2587544" cy="993325"/>
          </a:xfrm>
          <a:prstGeom prst="rect">
            <a:avLst/>
          </a:prstGeom>
          <a:ln w="25400">
            <a:solidFill>
              <a:schemeClr val="tx1"/>
            </a:solidFill>
          </a:ln>
        </p:spPr>
      </p:pic>
      <p:pic>
        <p:nvPicPr>
          <p:cNvPr id="40" name="Picture 39"/>
          <p:cNvPicPr>
            <a:picLocks noChangeAspect="1"/>
          </p:cNvPicPr>
          <p:nvPr/>
        </p:nvPicPr>
        <p:blipFill rotWithShape="1">
          <a:blip r:embed="rId38" cstate="email">
            <a:extLst>
              <a:ext uri="{28A0092B-C50C-407E-A947-70E740481C1C}">
                <a14:useLocalDpi xmlns:a14="http://schemas.microsoft.com/office/drawing/2010/main" val="0"/>
              </a:ext>
            </a:extLst>
          </a:blip>
          <a:srcRect/>
          <a:stretch/>
        </p:blipFill>
        <p:spPr>
          <a:xfrm>
            <a:off x="2747963" y="4732420"/>
            <a:ext cx="3579270" cy="742033"/>
          </a:xfrm>
          <a:prstGeom prst="rect">
            <a:avLst/>
          </a:prstGeom>
          <a:ln w="25400">
            <a:solidFill>
              <a:schemeClr val="tx1"/>
            </a:solidFill>
          </a:ln>
        </p:spPr>
      </p:pic>
      <p:sp>
        <p:nvSpPr>
          <p:cNvPr id="41" name="Rectangle 40"/>
          <p:cNvSpPr/>
          <p:nvPr/>
        </p:nvSpPr>
        <p:spPr>
          <a:xfrm>
            <a:off x="2133600" y="5547340"/>
            <a:ext cx="9838972" cy="387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YEARS OF LEARNING THROUGH MAKING AT MAGIC.  5 YEARS OF PROJECTS &amp; MEDIA.</a:t>
            </a:r>
          </a:p>
        </p:txBody>
      </p:sp>
    </p:spTree>
    <p:extLst>
      <p:ext uri="{BB962C8B-B14F-4D97-AF65-F5344CB8AC3E}">
        <p14:creationId xmlns:p14="http://schemas.microsoft.com/office/powerpoint/2010/main" val="2536992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83F59-5475-44DC-8FE8-AB0D3B4B314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8610600" cy="5948362"/>
          </a:xfrm>
          <a:prstGeom prst="rect">
            <a:avLst/>
          </a:prstGeom>
        </p:spPr>
      </p:pic>
      <p:sp>
        <p:nvSpPr>
          <p:cNvPr id="6" name="Rectangle 5">
            <a:extLst>
              <a:ext uri="{FF2B5EF4-FFF2-40B4-BE49-F238E27FC236}">
                <a16:creationId xmlns:a16="http://schemas.microsoft.com/office/drawing/2014/main" id="{8E6B1111-9A6F-4D1C-A6CB-106D2281BE26}"/>
              </a:ext>
            </a:extLst>
          </p:cNvPr>
          <p:cNvSpPr/>
          <p:nvPr/>
        </p:nvSpPr>
        <p:spPr>
          <a:xfrm>
            <a:off x="304800" y="0"/>
            <a:ext cx="8305800" cy="5943600"/>
          </a:xfrm>
          <a:prstGeom prst="rect">
            <a:avLst/>
          </a:prstGeom>
          <a:gradFill>
            <a:gsLst>
              <a:gs pos="885">
                <a:schemeClr val="bg1">
                  <a:alpha val="0"/>
                </a:schemeClr>
              </a:gs>
              <a:gs pos="34000">
                <a:schemeClr val="bg1">
                  <a:alpha val="64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368DFB-3A3E-4655-979B-E312DD006B8D}"/>
              </a:ext>
            </a:extLst>
          </p:cNvPr>
          <p:cNvSpPr>
            <a:spLocks noGrp="1"/>
          </p:cNvSpPr>
          <p:nvPr>
            <p:ph idx="1"/>
          </p:nvPr>
        </p:nvSpPr>
        <p:spPr>
          <a:xfrm>
            <a:off x="3962400" y="2057400"/>
            <a:ext cx="8001000" cy="4024125"/>
          </a:xfrm>
        </p:spPr>
        <p:txBody>
          <a:bodyPr/>
          <a:lstStyle/>
          <a:p>
            <a:r>
              <a:rPr lang="en-US" b="1" dirty="0"/>
              <a:t>COMMUNICATION – Things get “Lost in Translation” between UI/UX, art, design, dev/engineering, QA…</a:t>
            </a:r>
          </a:p>
          <a:p>
            <a:r>
              <a:rPr lang="en-US" dirty="0"/>
              <a:t>FORMAL and INFORMAL LEARNING – Not just skills but skills applied to complex practice, situated learning in context.  “learn by making things”</a:t>
            </a:r>
          </a:p>
          <a:p>
            <a:r>
              <a:rPr lang="en-US" dirty="0"/>
              <a:t>CULTURAL DEV &amp; CAPABILITY – Where do games come?  What is a repeatable design process?  How do studios work? Maturity &amp; Palette?</a:t>
            </a:r>
          </a:p>
          <a:p>
            <a:r>
              <a:rPr lang="en-US" dirty="0"/>
              <a:t>ACADEMIC IMMERSION – creating a shared space between computing and the arts, between research and practice…</a:t>
            </a:r>
          </a:p>
        </p:txBody>
      </p:sp>
      <p:sp>
        <p:nvSpPr>
          <p:cNvPr id="2" name="Title 1">
            <a:extLst>
              <a:ext uri="{FF2B5EF4-FFF2-40B4-BE49-F238E27FC236}">
                <a16:creationId xmlns:a16="http://schemas.microsoft.com/office/drawing/2014/main" id="{7D7DE446-B105-4822-99A9-A108B671339C}"/>
              </a:ext>
            </a:extLst>
          </p:cNvPr>
          <p:cNvSpPr>
            <a:spLocks noGrp="1"/>
          </p:cNvSpPr>
          <p:nvPr>
            <p:ph type="title"/>
          </p:nvPr>
        </p:nvSpPr>
        <p:spPr/>
        <p:txBody>
          <a:bodyPr/>
          <a:lstStyle/>
          <a:p>
            <a:r>
              <a:rPr lang="en-US" dirty="0"/>
              <a:t>WHAT BIG PROBLEMS WERE WE TRYING TO SOLVE?</a:t>
            </a:r>
          </a:p>
        </p:txBody>
      </p:sp>
      <p:cxnSp>
        <p:nvCxnSpPr>
          <p:cNvPr id="8" name="Straight Connector 7">
            <a:extLst>
              <a:ext uri="{FF2B5EF4-FFF2-40B4-BE49-F238E27FC236}">
                <a16:creationId xmlns:a16="http://schemas.microsoft.com/office/drawing/2014/main" id="{8E762E82-A77B-4D0B-B009-8BD30F29EC87}"/>
              </a:ext>
            </a:extLst>
          </p:cNvPr>
          <p:cNvCxnSpPr/>
          <p:nvPr/>
        </p:nvCxnSpPr>
        <p:spPr>
          <a:xfrm>
            <a:off x="0" y="59436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623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DESIGN PRINCIPLE</a:t>
            </a:r>
          </a:p>
        </p:txBody>
      </p:sp>
      <p:sp>
        <p:nvSpPr>
          <p:cNvPr id="3" name="Content Placeholder 2"/>
          <p:cNvSpPr>
            <a:spLocks noGrp="1"/>
          </p:cNvSpPr>
          <p:nvPr>
            <p:ph idx="1"/>
          </p:nvPr>
        </p:nvSpPr>
        <p:spPr>
          <a:xfrm>
            <a:off x="5410200" y="1538475"/>
            <a:ext cx="6248400" cy="4024125"/>
          </a:xfrm>
        </p:spPr>
        <p:txBody>
          <a:bodyPr/>
          <a:lstStyle/>
          <a:p>
            <a:pPr marL="0" indent="0">
              <a:buNone/>
            </a:pPr>
            <a:r>
              <a:rPr lang="en-US" b="1" dirty="0"/>
              <a:t>NO SPACE SHOULD BE USED FOR ONLY ONE THING, OR BY ONLY ONE CONSTITUENCY</a:t>
            </a:r>
            <a:r>
              <a:rPr lang="en-US" dirty="0"/>
              <a:t>:  OUR COMMITMENT TO MULTI-DISCIPLINARY AND CROSS-DISCIPLINARY WORK SHOULD EXTEND TO THE PHYSICAL BUILDING DESIGN, TECHNOLOGY SELECTION, ADMINISTRATION AND OPERATIONS, CULTURE &amp; COMMUNITY.</a:t>
            </a:r>
          </a:p>
          <a:p>
            <a:pPr marL="0" indent="0">
              <a:buNone/>
            </a:pPr>
            <a:endParaRPr lang="en-US" sz="1000" dirty="0"/>
          </a:p>
          <a:p>
            <a:pPr marL="0" indent="0">
              <a:buNone/>
            </a:pPr>
            <a:r>
              <a:rPr lang="en-US" dirty="0"/>
              <a:t>WE WERE TRYING FOR A PARTICLE ACCELERATOR FOR THE HAPPY ACCIDENT.</a:t>
            </a:r>
          </a:p>
          <a:p>
            <a:pPr marL="0" indent="0">
              <a:buNone/>
            </a:pPr>
            <a:endParaRPr lang="en-US" sz="1000" dirty="0"/>
          </a:p>
          <a:p>
            <a:pPr marL="0" indent="0">
              <a:buNone/>
            </a:pPr>
            <a:r>
              <a:rPr lang="en-US" dirty="0"/>
              <a:t>(AND MODEL FOR OUR STUDENTS HOW COLLABORATION AND TEAMS FUNCTION)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914400"/>
            <a:ext cx="4876800" cy="3103418"/>
          </a:xfrm>
          <a:prstGeom prst="rect">
            <a:avLst/>
          </a:prstGeom>
          <a:ln w="28575">
            <a:solidFill>
              <a:schemeClr val="tx1"/>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 y="3200400"/>
            <a:ext cx="4191000" cy="2357438"/>
          </a:xfrm>
          <a:prstGeom prst="rect">
            <a:avLst/>
          </a:prstGeom>
        </p:spPr>
      </p:pic>
    </p:spTree>
    <p:extLst>
      <p:ext uri="{BB962C8B-B14F-4D97-AF65-F5344CB8AC3E}">
        <p14:creationId xmlns:p14="http://schemas.microsoft.com/office/powerpoint/2010/main" val="3509824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2590800" cy="4161285"/>
          </a:xfrm>
        </p:spPr>
        <p:txBody>
          <a:bodyPr numCol="1"/>
          <a:lstStyle/>
          <a:p>
            <a:pPr marL="0" indent="0" fontAlgn="base">
              <a:spcBef>
                <a:spcPts val="0"/>
              </a:spcBef>
              <a:buNone/>
            </a:pPr>
            <a:r>
              <a:rPr lang="en-US" sz="600" dirty="0"/>
              <a:t>02/09/2018</a:t>
            </a:r>
            <a:r>
              <a:rPr lang="en-US" sz="600" dirty="0">
                <a:hlinkClick r:id="rId3"/>
              </a:rPr>
              <a:t> Student-made game to be presented at Game Developers Conference</a:t>
            </a:r>
            <a:endParaRPr lang="en-US" sz="600" dirty="0"/>
          </a:p>
          <a:p>
            <a:pPr marL="0" indent="0" fontAlgn="base">
              <a:spcBef>
                <a:spcPts val="0"/>
              </a:spcBef>
              <a:buNone/>
            </a:pPr>
            <a:r>
              <a:rPr lang="en-US" sz="600" dirty="0"/>
              <a:t>01/26/2018</a:t>
            </a:r>
            <a:r>
              <a:rPr lang="en-US" sz="600" dirty="0">
                <a:hlinkClick r:id="rId4"/>
              </a:rPr>
              <a:t> Emerging 3D-printing applications at RIT</a:t>
            </a:r>
            <a:endParaRPr lang="en-US" sz="600" dirty="0"/>
          </a:p>
          <a:p>
            <a:pPr marL="0" indent="0" fontAlgn="base">
              <a:spcBef>
                <a:spcPts val="0"/>
              </a:spcBef>
              <a:buNone/>
            </a:pPr>
            <a:r>
              <a:rPr lang="en-US" sz="600" dirty="0"/>
              <a:t>01/11/2018</a:t>
            </a:r>
            <a:r>
              <a:rPr lang="en-US" sz="600" dirty="0">
                <a:hlinkClick r:id="rId5"/>
              </a:rPr>
              <a:t> Top RIT News stories and videos for 2017</a:t>
            </a:r>
            <a:endParaRPr lang="en-US" sz="600" dirty="0"/>
          </a:p>
          <a:p>
            <a:pPr marL="0" indent="0" fontAlgn="base">
              <a:spcBef>
                <a:spcPts val="0"/>
              </a:spcBef>
              <a:buNone/>
            </a:pPr>
            <a:r>
              <a:rPr lang="en-US" sz="600" dirty="0"/>
              <a:t>01/03/2018</a:t>
            </a:r>
            <a:r>
              <a:rPr lang="en-US" sz="600" dirty="0">
                <a:hlinkClick r:id="rId6"/>
              </a:rPr>
              <a:t> RIT to host statewide Game Dev Challenge kick-off event Jan. 19</a:t>
            </a:r>
            <a:endParaRPr lang="en-US" sz="600" dirty="0"/>
          </a:p>
          <a:p>
            <a:pPr marL="0" indent="0" fontAlgn="base">
              <a:spcBef>
                <a:spcPts val="0"/>
              </a:spcBef>
              <a:buNone/>
            </a:pPr>
            <a:r>
              <a:rPr lang="en-US" sz="600" dirty="0"/>
              <a:t>01/03/2018</a:t>
            </a:r>
            <a:r>
              <a:rPr lang="en-US" sz="600" dirty="0">
                <a:hlinkClick r:id="rId7"/>
              </a:rPr>
              <a:t> Top RIT News stories for December 2017</a:t>
            </a:r>
            <a:endParaRPr lang="en-US" sz="600" dirty="0"/>
          </a:p>
          <a:p>
            <a:pPr marL="0" indent="0" fontAlgn="base">
              <a:spcBef>
                <a:spcPts val="0"/>
              </a:spcBef>
              <a:buNone/>
            </a:pPr>
            <a:r>
              <a:rPr lang="en-US" sz="600" dirty="0"/>
              <a:t>12/13/2017</a:t>
            </a:r>
            <a:r>
              <a:rPr lang="en-US" sz="600" dirty="0">
                <a:hlinkClick r:id="rId8"/>
              </a:rPr>
              <a:t> Learn more about RIT’s entrepreneurial ecosystem, leadership in cybersecurity, and donor Austin </a:t>
            </a:r>
            <a:r>
              <a:rPr lang="en-US" sz="600" dirty="0" err="1">
                <a:hlinkClick r:id="rId8"/>
              </a:rPr>
              <a:t>McChord</a:t>
            </a:r>
            <a:endParaRPr lang="en-US" sz="600" dirty="0"/>
          </a:p>
          <a:p>
            <a:pPr marL="0" indent="0" fontAlgn="base">
              <a:spcBef>
                <a:spcPts val="0"/>
              </a:spcBef>
              <a:buNone/>
            </a:pPr>
            <a:r>
              <a:rPr lang="en-US" sz="600" dirty="0"/>
              <a:t>12/11/2017</a:t>
            </a:r>
            <a:r>
              <a:rPr lang="en-US" sz="600" dirty="0">
                <a:hlinkClick r:id="rId9"/>
              </a:rPr>
              <a:t> RIT professor launches table-top games to enhance people’s understanding of religion</a:t>
            </a:r>
            <a:endParaRPr lang="en-US" sz="600" dirty="0"/>
          </a:p>
          <a:p>
            <a:pPr marL="0" indent="0" fontAlgn="base">
              <a:spcBef>
                <a:spcPts val="0"/>
              </a:spcBef>
              <a:buNone/>
            </a:pPr>
            <a:r>
              <a:rPr lang="en-US" sz="600" dirty="0"/>
              <a:t>12/07/2017</a:t>
            </a:r>
            <a:r>
              <a:rPr lang="en-US" sz="600" dirty="0">
                <a:hlinkClick r:id="rId10"/>
              </a:rPr>
              <a:t> Creating a </a:t>
            </a:r>
            <a:r>
              <a:rPr lang="en-US" sz="600" dirty="0" err="1">
                <a:hlinkClick r:id="rId10"/>
              </a:rPr>
              <a:t>Holo</a:t>
            </a:r>
            <a:r>
              <a:rPr lang="en-US" sz="600" dirty="0">
                <a:hlinkClick r:id="rId10"/>
              </a:rPr>
              <a:t>-Assistant with Chirag </a:t>
            </a:r>
            <a:r>
              <a:rPr lang="en-US" sz="600" dirty="0" err="1">
                <a:hlinkClick r:id="rId10"/>
              </a:rPr>
              <a:t>Kular</a:t>
            </a:r>
            <a:endParaRPr lang="en-US" sz="600" dirty="0"/>
          </a:p>
          <a:p>
            <a:pPr marL="0" indent="0" fontAlgn="base">
              <a:spcBef>
                <a:spcPts val="0"/>
              </a:spcBef>
              <a:buNone/>
            </a:pPr>
            <a:r>
              <a:rPr lang="en-US" sz="600" dirty="0"/>
              <a:t>11/28/2017</a:t>
            </a:r>
            <a:r>
              <a:rPr lang="en-US" sz="600" dirty="0">
                <a:hlinkClick r:id="rId11"/>
              </a:rPr>
              <a:t> RIT’s Andrew Phelps named president of Higher Education Video Game Alliance</a:t>
            </a:r>
            <a:endParaRPr lang="en-US" sz="600" dirty="0"/>
          </a:p>
          <a:p>
            <a:pPr marL="0" indent="0" fontAlgn="base">
              <a:spcBef>
                <a:spcPts val="0"/>
              </a:spcBef>
              <a:buNone/>
            </a:pPr>
            <a:r>
              <a:rPr lang="en-US" sz="600" dirty="0"/>
              <a:t>11/02/2017</a:t>
            </a:r>
            <a:r>
              <a:rPr lang="en-US" sz="600" dirty="0">
                <a:hlinkClick r:id="rId12"/>
              </a:rPr>
              <a:t> Student uses technology to help humanitarian causes at UNICEF International</a:t>
            </a:r>
            <a:endParaRPr lang="en-US" sz="600" dirty="0"/>
          </a:p>
          <a:p>
            <a:pPr marL="0" indent="0" fontAlgn="base">
              <a:spcBef>
                <a:spcPts val="0"/>
              </a:spcBef>
              <a:buNone/>
            </a:pPr>
            <a:r>
              <a:rPr lang="en-US" sz="600" dirty="0"/>
              <a:t>10/16/2017</a:t>
            </a:r>
            <a:r>
              <a:rPr lang="en-US" sz="600" dirty="0">
                <a:hlinkClick r:id="rId13"/>
              </a:rPr>
              <a:t> Rochester Philharmonic Orchestra partners with RIT’s MAGIC Spell Studios, The Strong for ‘Heroes: A Video Game Symphony’ performance Oct. 26</a:t>
            </a:r>
            <a:endParaRPr lang="en-US" sz="600" dirty="0"/>
          </a:p>
          <a:p>
            <a:pPr marL="0" indent="0" fontAlgn="base">
              <a:spcBef>
                <a:spcPts val="0"/>
              </a:spcBef>
              <a:buNone/>
            </a:pPr>
            <a:r>
              <a:rPr lang="en-US" sz="600" dirty="0"/>
              <a:t>10/03/2017</a:t>
            </a:r>
            <a:r>
              <a:rPr lang="en-US" sz="600" dirty="0">
                <a:hlinkClick r:id="rId14"/>
              </a:rPr>
              <a:t> Top RIT News stories and videos for September 2017</a:t>
            </a:r>
            <a:endParaRPr lang="en-US" sz="600" dirty="0"/>
          </a:p>
          <a:p>
            <a:pPr marL="0" indent="0" fontAlgn="base">
              <a:spcBef>
                <a:spcPts val="0"/>
              </a:spcBef>
              <a:buNone/>
            </a:pPr>
            <a:r>
              <a:rPr lang="en-US" sz="600" dirty="0"/>
              <a:t>09/25/2017</a:t>
            </a:r>
            <a:r>
              <a:rPr lang="en-US" sz="600" dirty="0">
                <a:hlinkClick r:id="rId15"/>
              </a:rPr>
              <a:t> RIT MAGIC Center co-sponsors game festival at Irondequoit Public Library</a:t>
            </a:r>
            <a:endParaRPr lang="en-US" sz="600" dirty="0"/>
          </a:p>
          <a:p>
            <a:pPr marL="0" indent="0" fontAlgn="base">
              <a:spcBef>
                <a:spcPts val="0"/>
              </a:spcBef>
              <a:buNone/>
            </a:pPr>
            <a:r>
              <a:rPr lang="en-US" sz="600" dirty="0"/>
              <a:t>09/20/2017</a:t>
            </a:r>
            <a:r>
              <a:rPr lang="en-US" sz="600" dirty="0">
                <a:hlinkClick r:id="rId16"/>
              </a:rPr>
              <a:t> RIT staffer, alumni win big at Digital Rochester GREAT Awards</a:t>
            </a:r>
            <a:endParaRPr lang="en-US" sz="600" dirty="0"/>
          </a:p>
          <a:p>
            <a:pPr marL="0" indent="0" fontAlgn="base">
              <a:spcBef>
                <a:spcPts val="0"/>
              </a:spcBef>
              <a:buNone/>
            </a:pPr>
            <a:r>
              <a:rPr lang="en-US" sz="600" dirty="0"/>
              <a:t>09/14/2017</a:t>
            </a:r>
            <a:r>
              <a:rPr lang="en-US" sz="600" dirty="0">
                <a:hlinkClick r:id="rId17"/>
              </a:rPr>
              <a:t> Filmmaker </a:t>
            </a:r>
            <a:r>
              <a:rPr lang="en-US" sz="600" dirty="0" err="1">
                <a:hlinkClick r:id="rId17"/>
              </a:rPr>
              <a:t>Cailleah</a:t>
            </a:r>
            <a:r>
              <a:rPr lang="en-US" sz="600" dirty="0">
                <a:hlinkClick r:id="rId17"/>
              </a:rPr>
              <a:t> Scott-Grimes brings her award-winning documentary to RIT Sept. 21</a:t>
            </a:r>
            <a:endParaRPr lang="en-US" sz="600" dirty="0"/>
          </a:p>
          <a:p>
            <a:pPr marL="0" indent="0" fontAlgn="base">
              <a:spcBef>
                <a:spcPts val="0"/>
              </a:spcBef>
              <a:buNone/>
            </a:pPr>
            <a:r>
              <a:rPr lang="en-US" sz="600" dirty="0"/>
              <a:t>09/11/2017</a:t>
            </a:r>
            <a:r>
              <a:rPr lang="en-US" sz="600" dirty="0">
                <a:hlinkClick r:id="rId18"/>
              </a:rPr>
              <a:t> RIT’s brightest experts to highlight Light and Sound Interactive Sept. 12–14</a:t>
            </a:r>
            <a:endParaRPr lang="en-US" sz="600" dirty="0"/>
          </a:p>
          <a:p>
            <a:pPr marL="0" indent="0" fontAlgn="base">
              <a:spcBef>
                <a:spcPts val="0"/>
              </a:spcBef>
              <a:buNone/>
            </a:pPr>
            <a:r>
              <a:rPr lang="en-US" sz="600" dirty="0"/>
              <a:t>09/07/2017</a:t>
            </a:r>
            <a:r>
              <a:rPr lang="en-US" sz="600" dirty="0">
                <a:hlinkClick r:id="rId19"/>
              </a:rPr>
              <a:t> RIT helps create virtual reality ‘MAGIC’ for Buffalo Bills</a:t>
            </a:r>
            <a:endParaRPr lang="en-US" sz="600" dirty="0"/>
          </a:p>
          <a:p>
            <a:pPr marL="0" indent="0" fontAlgn="base">
              <a:spcBef>
                <a:spcPts val="0"/>
              </a:spcBef>
              <a:buNone/>
            </a:pPr>
            <a:r>
              <a:rPr lang="en-US" sz="600" dirty="0"/>
              <a:t>08/18/2017</a:t>
            </a:r>
            <a:r>
              <a:rPr lang="en-US" sz="600" dirty="0">
                <a:hlinkClick r:id="rId20"/>
              </a:rPr>
              <a:t> Summertime, and the students were busy (and in business)</a:t>
            </a:r>
            <a:endParaRPr lang="en-US" sz="600" dirty="0"/>
          </a:p>
          <a:p>
            <a:pPr marL="0" indent="0" fontAlgn="base">
              <a:spcBef>
                <a:spcPts val="0"/>
              </a:spcBef>
              <a:buNone/>
            </a:pPr>
            <a:r>
              <a:rPr lang="en-US" sz="600" dirty="0"/>
              <a:t>08/02/2017</a:t>
            </a:r>
            <a:r>
              <a:rPr lang="en-US" sz="600" dirty="0">
                <a:hlinkClick r:id="rId21"/>
              </a:rPr>
              <a:t> International conference on Japanese video game industry comes to Rochester Aug. 21–23</a:t>
            </a:r>
            <a:endParaRPr lang="en-US" sz="600" dirty="0"/>
          </a:p>
          <a:p>
            <a:pPr marL="0" indent="0" fontAlgn="base">
              <a:spcBef>
                <a:spcPts val="0"/>
              </a:spcBef>
              <a:buNone/>
            </a:pPr>
            <a:r>
              <a:rPr lang="en-US" sz="600" dirty="0"/>
              <a:t>07/10/2017</a:t>
            </a:r>
            <a:r>
              <a:rPr lang="en-US" sz="600" dirty="0">
                <a:hlinkClick r:id="rId22"/>
              </a:rPr>
              <a:t> RIT names Adrienne Decker as </a:t>
            </a:r>
            <a:r>
              <a:rPr lang="en-US" sz="600" dirty="0" err="1">
                <a:hlinkClick r:id="rId22"/>
              </a:rPr>
              <a:t>Fram</a:t>
            </a:r>
            <a:r>
              <a:rPr lang="en-US" sz="600" dirty="0">
                <a:hlinkClick r:id="rId22"/>
              </a:rPr>
              <a:t> Faculty Fellow in Applied Critical Thinking</a:t>
            </a:r>
            <a:endParaRPr lang="en-US" sz="600" dirty="0"/>
          </a:p>
          <a:p>
            <a:pPr marL="0" indent="0" fontAlgn="base">
              <a:spcBef>
                <a:spcPts val="0"/>
              </a:spcBef>
              <a:buNone/>
            </a:pPr>
            <a:r>
              <a:rPr lang="en-US" sz="600" dirty="0"/>
              <a:t>05/23/2017</a:t>
            </a:r>
            <a:r>
              <a:rPr lang="en-US" sz="600" dirty="0">
                <a:hlinkClick r:id="rId23"/>
              </a:rPr>
              <a:t> Staff Spotlight: Robert Mostyn</a:t>
            </a:r>
            <a:endParaRPr lang="en-US" sz="600" dirty="0"/>
          </a:p>
          <a:p>
            <a:pPr marL="0" indent="0" fontAlgn="base">
              <a:spcBef>
                <a:spcPts val="0"/>
              </a:spcBef>
              <a:buNone/>
            </a:pPr>
            <a:r>
              <a:rPr lang="en-US" sz="600" dirty="0"/>
              <a:t>05/12/2017</a:t>
            </a:r>
            <a:r>
              <a:rPr lang="en-US" sz="600" dirty="0">
                <a:hlinkClick r:id="rId24"/>
              </a:rPr>
              <a:t> New nine-credit general education immersion course is a first for RIT</a:t>
            </a:r>
            <a:endParaRPr lang="en-US" sz="600" dirty="0"/>
          </a:p>
          <a:p>
            <a:pPr marL="0" indent="0" fontAlgn="base">
              <a:spcBef>
                <a:spcPts val="0"/>
              </a:spcBef>
              <a:buNone/>
            </a:pPr>
            <a:r>
              <a:rPr lang="en-US" sz="600" dirty="0"/>
              <a:t>05/09/2017</a:t>
            </a:r>
            <a:r>
              <a:rPr lang="en-US" sz="600" dirty="0">
                <a:hlinkClick r:id="rId25"/>
              </a:rPr>
              <a:t> RIT MAGIC Center announces winners of statewide Game Development Challenge</a:t>
            </a:r>
            <a:endParaRPr lang="en-US" sz="600" dirty="0"/>
          </a:p>
          <a:p>
            <a:pPr marL="0" indent="0" fontAlgn="base">
              <a:spcBef>
                <a:spcPts val="0"/>
              </a:spcBef>
              <a:buNone/>
            </a:pPr>
            <a:r>
              <a:rPr lang="en-US" sz="600" dirty="0"/>
              <a:t>05/04/2017</a:t>
            </a:r>
            <a:r>
              <a:rPr lang="en-US" sz="600" dirty="0">
                <a:hlinkClick r:id="rId26"/>
              </a:rPr>
              <a:t> RIT ranked No. 1 game design school on the East Coast</a:t>
            </a:r>
            <a:endParaRPr lang="en-US" sz="600" dirty="0"/>
          </a:p>
          <a:p>
            <a:pPr marL="0" indent="0" fontAlgn="base">
              <a:spcBef>
                <a:spcPts val="0"/>
              </a:spcBef>
              <a:buNone/>
            </a:pPr>
            <a:r>
              <a:rPr lang="en-US" sz="600" dirty="0"/>
              <a:t>05/03/2017</a:t>
            </a:r>
            <a:r>
              <a:rPr lang="en-US" sz="600" dirty="0">
                <a:hlinkClick r:id="rId27"/>
              </a:rPr>
              <a:t> RIT featured among ‘Colleges That Create Futures’</a:t>
            </a:r>
            <a:endParaRPr lang="en-US" sz="600" dirty="0"/>
          </a:p>
          <a:p>
            <a:pPr marL="0" indent="0" fontAlgn="base">
              <a:spcBef>
                <a:spcPts val="0"/>
              </a:spcBef>
              <a:buNone/>
            </a:pPr>
            <a:r>
              <a:rPr lang="en-US" sz="600" dirty="0"/>
              <a:t>04/25/2017</a:t>
            </a:r>
            <a:r>
              <a:rPr lang="en-US" sz="600" dirty="0">
                <a:hlinkClick r:id="rId28"/>
              </a:rPr>
              <a:t> RIT is local site for 2017 International NASA Space Apps Challenge, April 29–30</a:t>
            </a:r>
            <a:endParaRPr lang="en-US" sz="600" dirty="0"/>
          </a:p>
          <a:p>
            <a:pPr marL="0" indent="0" fontAlgn="base">
              <a:spcBef>
                <a:spcPts val="0"/>
              </a:spcBef>
              <a:buNone/>
            </a:pPr>
            <a:r>
              <a:rPr lang="en-US" sz="600" dirty="0"/>
              <a:t>04/25/2017</a:t>
            </a:r>
            <a:r>
              <a:rPr lang="en-US" sz="600" dirty="0">
                <a:hlinkClick r:id="rId29"/>
              </a:rPr>
              <a:t> RIT’s MAGIC speaker series wraps up 2016-2017 season on April 26</a:t>
            </a:r>
            <a:endParaRPr lang="en-US" sz="600" dirty="0"/>
          </a:p>
          <a:p>
            <a:pPr marL="0" indent="0" fontAlgn="base">
              <a:spcBef>
                <a:spcPts val="0"/>
              </a:spcBef>
              <a:buNone/>
            </a:pPr>
            <a:r>
              <a:rPr lang="en-US" sz="600" dirty="0"/>
              <a:t>03/21/2017</a:t>
            </a:r>
            <a:r>
              <a:rPr lang="en-US" sz="600" dirty="0">
                <a:hlinkClick r:id="rId30"/>
              </a:rPr>
              <a:t> RIT’s video game design programs jump in Princeton Review rankings</a:t>
            </a:r>
            <a:endParaRPr lang="en-US" sz="600" dirty="0"/>
          </a:p>
          <a:p>
            <a:pPr marL="0" indent="0" fontAlgn="base">
              <a:spcBef>
                <a:spcPts val="0"/>
              </a:spcBef>
              <a:buNone/>
            </a:pPr>
            <a:r>
              <a:rPr lang="en-US" sz="600" dirty="0"/>
              <a:t>03/09/2017</a:t>
            </a:r>
            <a:r>
              <a:rPr lang="en-US" sz="600" dirty="0">
                <a:hlinkClick r:id="rId31"/>
              </a:rPr>
              <a:t> RIT to host statewide Game Dev Challenge kickoff March 10</a:t>
            </a:r>
            <a:endParaRPr lang="en-US" sz="600" dirty="0"/>
          </a:p>
          <a:p>
            <a:pPr marL="0" indent="0" fontAlgn="base">
              <a:spcBef>
                <a:spcPts val="0"/>
              </a:spcBef>
              <a:buNone/>
            </a:pPr>
            <a:r>
              <a:rPr lang="en-US" sz="600" dirty="0"/>
              <a:t>03/03/2017</a:t>
            </a:r>
            <a:r>
              <a:rPr lang="en-US" sz="600" dirty="0">
                <a:hlinkClick r:id="rId32"/>
              </a:rPr>
              <a:t> RIT student-created game competes in 2017 Intel University Games Showcase</a:t>
            </a:r>
            <a:endParaRPr lang="en-US" sz="600" dirty="0"/>
          </a:p>
          <a:p>
            <a:pPr marL="0" indent="0" fontAlgn="base">
              <a:spcBef>
                <a:spcPts val="0"/>
              </a:spcBef>
              <a:buNone/>
            </a:pPr>
            <a:r>
              <a:rPr lang="en-US" sz="600" dirty="0"/>
              <a:t>03/01/2017</a:t>
            </a:r>
            <a:r>
              <a:rPr lang="en-US" sz="600" dirty="0">
                <a:hlinkClick r:id="rId33"/>
              </a:rPr>
              <a:t> RIT student John Miller hopes to make an impact at national gaming conference</a:t>
            </a:r>
            <a:endParaRPr lang="en-US" sz="800" dirty="0"/>
          </a:p>
          <a:p>
            <a:pPr marL="0" indent="0" fontAlgn="base">
              <a:spcBef>
                <a:spcPts val="0"/>
              </a:spcBef>
              <a:buNone/>
            </a:pPr>
            <a:r>
              <a:rPr lang="en-US" sz="700" dirty="0"/>
              <a:t>02/20/2017</a:t>
            </a:r>
            <a:r>
              <a:rPr lang="en-US" sz="700" dirty="0">
                <a:hlinkClick r:id="rId34"/>
              </a:rPr>
              <a:t> RIT students, faculty head to California for annual Game Developers Conference</a:t>
            </a:r>
            <a:endParaRPr lang="en-US" sz="700" dirty="0"/>
          </a:p>
          <a:p>
            <a:pPr marL="0" indent="0" fontAlgn="base">
              <a:spcBef>
                <a:spcPts val="0"/>
              </a:spcBef>
              <a:buNone/>
            </a:pPr>
            <a:r>
              <a:rPr lang="en-US" sz="700" dirty="0"/>
              <a:t>12/19/2016</a:t>
            </a:r>
            <a:r>
              <a:rPr lang="en-US" sz="700" dirty="0">
                <a:hlinkClick r:id="rId35"/>
              </a:rPr>
              <a:t> RIT professor awarded NEH grant to enhance religious literacy through gaming</a:t>
            </a:r>
            <a:endParaRPr lang="en-US" sz="700" dirty="0"/>
          </a:p>
          <a:p>
            <a:pPr marL="0" indent="0" fontAlgn="base">
              <a:spcBef>
                <a:spcPts val="0"/>
              </a:spcBef>
              <a:buNone/>
            </a:pPr>
            <a:r>
              <a:rPr lang="en-US" sz="700" dirty="0"/>
              <a:t>12/12/2016</a:t>
            </a:r>
            <a:r>
              <a:rPr lang="en-US" sz="700" dirty="0">
                <a:hlinkClick r:id="rId36"/>
              </a:rPr>
              <a:t> RIT professor awarded NSF grant to benefit the next generation of games and learning scholars</a:t>
            </a:r>
            <a:endParaRPr lang="en-US" sz="700" dirty="0"/>
          </a:p>
          <a:p>
            <a:pPr marL="0" indent="0" fontAlgn="base">
              <a:spcBef>
                <a:spcPts val="0"/>
              </a:spcBef>
              <a:buNone/>
            </a:pPr>
            <a:r>
              <a:rPr lang="en-US" sz="700" dirty="0"/>
              <a:t>12/09/2016</a:t>
            </a:r>
            <a:r>
              <a:rPr lang="en-US" sz="700" dirty="0">
                <a:hlinkClick r:id="rId37"/>
              </a:rPr>
              <a:t> MAGIC Spell Studios celebrates official launch</a:t>
            </a:r>
            <a:endParaRPr lang="en-US" sz="700" dirty="0"/>
          </a:p>
          <a:p>
            <a:pPr marL="0" indent="0" fontAlgn="base">
              <a:spcBef>
                <a:spcPts val="0"/>
              </a:spcBef>
              <a:buNone/>
            </a:pPr>
            <a:r>
              <a:rPr lang="en-US" sz="700" dirty="0"/>
              <a:t>12/01/2016</a:t>
            </a:r>
            <a:r>
              <a:rPr lang="en-US" sz="700" dirty="0">
                <a:hlinkClick r:id="rId38"/>
              </a:rPr>
              <a:t> Top RIT News stories and videos for November 2016</a:t>
            </a:r>
            <a:endParaRPr lang="en-US" sz="700" dirty="0"/>
          </a:p>
          <a:p>
            <a:pPr marL="0" indent="0" fontAlgn="base">
              <a:spcBef>
                <a:spcPts val="0"/>
              </a:spcBef>
              <a:buNone/>
            </a:pPr>
            <a:r>
              <a:rPr lang="en-US" sz="700" dirty="0"/>
              <a:t>11/15/2016</a:t>
            </a:r>
            <a:r>
              <a:rPr lang="en-US" sz="700" dirty="0">
                <a:hlinkClick r:id="rId39"/>
              </a:rPr>
              <a:t> RIT officially launches MAGIC Spell Studios, aimed at convergence of digital media disciplines</a:t>
            </a:r>
            <a:endParaRPr lang="en-US" sz="700" dirty="0"/>
          </a:p>
          <a:p>
            <a:pPr marL="0" indent="0" fontAlgn="base">
              <a:spcBef>
                <a:spcPts val="0"/>
              </a:spcBef>
              <a:buNone/>
            </a:pPr>
            <a:r>
              <a:rPr lang="en-US" sz="700" dirty="0"/>
              <a:t>11/10/2016</a:t>
            </a:r>
            <a:r>
              <a:rPr lang="en-US" sz="700" dirty="0">
                <a:hlinkClick r:id="rId40"/>
              </a:rPr>
              <a:t> Local video game developers, entrepreneurs will speak on campus Nov. 14</a:t>
            </a:r>
            <a:endParaRPr lang="en-US" sz="700" dirty="0"/>
          </a:p>
        </p:txBody>
      </p:sp>
      <p:sp>
        <p:nvSpPr>
          <p:cNvPr id="4" name="Content Placeholder 2"/>
          <p:cNvSpPr txBox="1">
            <a:spLocks/>
          </p:cNvSpPr>
          <p:nvPr/>
        </p:nvSpPr>
        <p:spPr>
          <a:xfrm>
            <a:off x="2743200" y="0"/>
            <a:ext cx="2590800" cy="4161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US" sz="200" dirty="0"/>
          </a:p>
        </p:txBody>
      </p:sp>
      <p:sp>
        <p:nvSpPr>
          <p:cNvPr id="5" name="Rectangle 4"/>
          <p:cNvSpPr/>
          <p:nvPr/>
        </p:nvSpPr>
        <p:spPr>
          <a:xfrm>
            <a:off x="2438400" y="0"/>
            <a:ext cx="2514600" cy="6447919"/>
          </a:xfrm>
          <a:prstGeom prst="rect">
            <a:avLst/>
          </a:prstGeom>
        </p:spPr>
        <p:txBody>
          <a:bodyPr wrap="square">
            <a:spAutoFit/>
          </a:bodyPr>
          <a:lstStyle/>
          <a:p>
            <a:pPr fontAlgn="base"/>
            <a:r>
              <a:rPr lang="en-US" sz="600" dirty="0"/>
              <a:t>11/01/2016</a:t>
            </a:r>
            <a:r>
              <a:rPr lang="en-US" sz="600" dirty="0">
                <a:hlinkClick r:id="rId41"/>
              </a:rPr>
              <a:t> Rochester Philharmonic Orchestra partners with RIT, MAGIC Spell Studios for ‘Legend of Zelda’ performance Nov. 11</a:t>
            </a:r>
            <a:endParaRPr lang="en-US" sz="600" dirty="0"/>
          </a:p>
          <a:p>
            <a:pPr fontAlgn="base"/>
            <a:r>
              <a:rPr lang="en-US" sz="600" dirty="0"/>
              <a:t>09/15/2016</a:t>
            </a:r>
            <a:r>
              <a:rPr lang="en-US" sz="600" dirty="0">
                <a:hlinkClick r:id="rId42"/>
              </a:rPr>
              <a:t> Card game created by RIT students now licensed by Hasbro</a:t>
            </a:r>
            <a:endParaRPr lang="en-US" sz="600" dirty="0"/>
          </a:p>
          <a:p>
            <a:pPr fontAlgn="base"/>
            <a:r>
              <a:rPr lang="en-US" sz="600" dirty="0"/>
              <a:t>09/12/2016</a:t>
            </a:r>
            <a:r>
              <a:rPr lang="en-US" sz="600" dirty="0">
                <a:hlinkClick r:id="rId43"/>
              </a:rPr>
              <a:t> RIT’s MAGIC speaker series kicks off 2016-2017 season on Sept. 16</a:t>
            </a:r>
            <a:endParaRPr lang="en-US" sz="600" dirty="0"/>
          </a:p>
          <a:p>
            <a:pPr fontAlgn="base"/>
            <a:r>
              <a:rPr lang="en-US" sz="600" dirty="0"/>
              <a:t>08/29/2016</a:t>
            </a:r>
            <a:r>
              <a:rPr lang="en-US" sz="600" dirty="0">
                <a:hlinkClick r:id="rId44"/>
              </a:rPr>
              <a:t> RIT to become first university to publish video game on Xbox One platform</a:t>
            </a:r>
            <a:endParaRPr lang="en-US" sz="600" dirty="0"/>
          </a:p>
          <a:p>
            <a:pPr fontAlgn="base"/>
            <a:r>
              <a:rPr lang="en-US" sz="600" dirty="0"/>
              <a:t>05/09/2017</a:t>
            </a:r>
            <a:r>
              <a:rPr lang="en-US" sz="600" dirty="0">
                <a:hlinkClick r:id="rId25"/>
              </a:rPr>
              <a:t> RIT MAGIC Center announces winners of statewide Game Development Challenge</a:t>
            </a:r>
            <a:endParaRPr lang="en-US" sz="600" dirty="0"/>
          </a:p>
          <a:p>
            <a:pPr fontAlgn="base"/>
            <a:r>
              <a:rPr lang="en-US" sz="600" dirty="0"/>
              <a:t>05/04/2017</a:t>
            </a:r>
            <a:r>
              <a:rPr lang="en-US" sz="600" dirty="0">
                <a:hlinkClick r:id="rId26"/>
              </a:rPr>
              <a:t> RIT ranked No. 1 game design school on the East Coast</a:t>
            </a:r>
            <a:endParaRPr lang="en-US" sz="600" dirty="0"/>
          </a:p>
          <a:p>
            <a:pPr fontAlgn="base"/>
            <a:r>
              <a:rPr lang="en-US" sz="600" dirty="0"/>
              <a:t>05/03/2017</a:t>
            </a:r>
            <a:r>
              <a:rPr lang="en-US" sz="600" dirty="0">
                <a:hlinkClick r:id="rId27"/>
              </a:rPr>
              <a:t> RIT featured among ‘Colleges That Create Futures’</a:t>
            </a:r>
            <a:endParaRPr lang="en-US" sz="600" dirty="0"/>
          </a:p>
          <a:p>
            <a:pPr fontAlgn="base"/>
            <a:r>
              <a:rPr lang="en-US" sz="600" dirty="0"/>
              <a:t>04/25/2017</a:t>
            </a:r>
            <a:r>
              <a:rPr lang="en-US" sz="600" dirty="0">
                <a:hlinkClick r:id="rId28"/>
              </a:rPr>
              <a:t> RIT is local site for 2017 International NASA Space Apps Challenge, April 29–30</a:t>
            </a:r>
            <a:endParaRPr lang="en-US" sz="600" dirty="0"/>
          </a:p>
          <a:p>
            <a:pPr fontAlgn="base"/>
            <a:r>
              <a:rPr lang="en-US" sz="600" dirty="0"/>
              <a:t>04/25/2017</a:t>
            </a:r>
            <a:r>
              <a:rPr lang="en-US" sz="600" dirty="0">
                <a:hlinkClick r:id="rId29"/>
              </a:rPr>
              <a:t> RIT’s MAGIC speaker series wraps up 2016-2017 season on April 26</a:t>
            </a:r>
            <a:endParaRPr lang="en-US" sz="600" dirty="0"/>
          </a:p>
          <a:p>
            <a:pPr fontAlgn="base"/>
            <a:r>
              <a:rPr lang="en-US" sz="600" dirty="0"/>
              <a:t>03/21/2017</a:t>
            </a:r>
            <a:r>
              <a:rPr lang="en-US" sz="600" dirty="0">
                <a:hlinkClick r:id="rId30"/>
              </a:rPr>
              <a:t> RIT’s video game design programs jump in Princeton Review rankings</a:t>
            </a:r>
            <a:endParaRPr lang="en-US" sz="600" dirty="0"/>
          </a:p>
          <a:p>
            <a:pPr fontAlgn="base"/>
            <a:r>
              <a:rPr lang="en-US" sz="600" dirty="0"/>
              <a:t>03/09/2017</a:t>
            </a:r>
            <a:r>
              <a:rPr lang="en-US" sz="600" dirty="0">
                <a:hlinkClick r:id="rId31"/>
              </a:rPr>
              <a:t> RIT to host statewide Game Dev Challenge kickoff March 10</a:t>
            </a:r>
            <a:endParaRPr lang="en-US" sz="600" dirty="0"/>
          </a:p>
          <a:p>
            <a:pPr fontAlgn="base"/>
            <a:r>
              <a:rPr lang="en-US" sz="600" dirty="0"/>
              <a:t>03/03/2017</a:t>
            </a:r>
            <a:r>
              <a:rPr lang="en-US" sz="600" dirty="0">
                <a:hlinkClick r:id="rId32"/>
              </a:rPr>
              <a:t> RIT student-created game competes in 2017 Intel University Games Showcase</a:t>
            </a:r>
            <a:endParaRPr lang="en-US" sz="600" dirty="0"/>
          </a:p>
          <a:p>
            <a:pPr fontAlgn="base"/>
            <a:r>
              <a:rPr lang="en-US" sz="600" dirty="0"/>
              <a:t>03/01/2017</a:t>
            </a:r>
            <a:r>
              <a:rPr lang="en-US" sz="600" dirty="0">
                <a:hlinkClick r:id="rId33"/>
              </a:rPr>
              <a:t> RIT student John Miller hopes to make an impact at national gaming conference</a:t>
            </a:r>
            <a:endParaRPr lang="en-US" sz="600" dirty="0"/>
          </a:p>
          <a:p>
            <a:pPr fontAlgn="base"/>
            <a:r>
              <a:rPr lang="en-US" sz="600" dirty="0"/>
              <a:t>02/20/2017</a:t>
            </a:r>
            <a:r>
              <a:rPr lang="en-US" sz="600" dirty="0">
                <a:hlinkClick r:id="rId34"/>
              </a:rPr>
              <a:t> RIT students, faculty head to California for annual Game Developers Conference</a:t>
            </a:r>
            <a:endParaRPr lang="en-US" sz="600" dirty="0"/>
          </a:p>
          <a:p>
            <a:pPr fontAlgn="base"/>
            <a:r>
              <a:rPr lang="en-US" sz="600" dirty="0"/>
              <a:t>12/19/2016</a:t>
            </a:r>
            <a:r>
              <a:rPr lang="en-US" sz="600" dirty="0">
                <a:hlinkClick r:id="rId35"/>
              </a:rPr>
              <a:t> RIT professor awarded NEH grant to enhance religious literacy through gaming</a:t>
            </a:r>
            <a:endParaRPr lang="en-US" sz="600" dirty="0"/>
          </a:p>
          <a:p>
            <a:pPr fontAlgn="base"/>
            <a:r>
              <a:rPr lang="en-US" sz="600" dirty="0"/>
              <a:t>12/12/2016</a:t>
            </a:r>
            <a:r>
              <a:rPr lang="en-US" sz="600" dirty="0">
                <a:hlinkClick r:id="rId36"/>
              </a:rPr>
              <a:t> RIT professor awarded NSF grant to benefit the next generation of games and learning scholars</a:t>
            </a:r>
            <a:endParaRPr lang="en-US" sz="600" dirty="0"/>
          </a:p>
          <a:p>
            <a:pPr fontAlgn="base"/>
            <a:r>
              <a:rPr lang="en-US" sz="600" dirty="0"/>
              <a:t>12/09/2016</a:t>
            </a:r>
            <a:r>
              <a:rPr lang="en-US" sz="600" dirty="0">
                <a:hlinkClick r:id="rId37"/>
              </a:rPr>
              <a:t> MAGIC Spell Studios celebrates official launch</a:t>
            </a:r>
            <a:endParaRPr lang="en-US" sz="600" dirty="0"/>
          </a:p>
          <a:p>
            <a:pPr fontAlgn="base"/>
            <a:r>
              <a:rPr lang="en-US" sz="600" dirty="0"/>
              <a:t>12/01/2016</a:t>
            </a:r>
            <a:r>
              <a:rPr lang="en-US" sz="600" dirty="0">
                <a:hlinkClick r:id="rId38"/>
              </a:rPr>
              <a:t> Top RIT News stories and videos for November 2016</a:t>
            </a:r>
            <a:endParaRPr lang="en-US" sz="600" dirty="0"/>
          </a:p>
          <a:p>
            <a:pPr fontAlgn="base"/>
            <a:r>
              <a:rPr lang="en-US" sz="600" dirty="0"/>
              <a:t>11/15/2016</a:t>
            </a:r>
            <a:r>
              <a:rPr lang="en-US" sz="600" dirty="0">
                <a:hlinkClick r:id="rId39"/>
              </a:rPr>
              <a:t> RIT officially launches MAGIC Spell Studios, aimed at convergence of digital media disciplines</a:t>
            </a:r>
            <a:endParaRPr lang="en-US" sz="600" dirty="0"/>
          </a:p>
          <a:p>
            <a:pPr fontAlgn="base"/>
            <a:r>
              <a:rPr lang="en-US" sz="600" dirty="0"/>
              <a:t>11/10/2016</a:t>
            </a:r>
            <a:r>
              <a:rPr lang="en-US" sz="600" dirty="0">
                <a:hlinkClick r:id="rId40"/>
              </a:rPr>
              <a:t> Local video game developers, entrepreneurs will speak on campus Nov. 14</a:t>
            </a:r>
            <a:endParaRPr lang="en-US" sz="600" dirty="0"/>
          </a:p>
          <a:p>
            <a:pPr fontAlgn="base"/>
            <a:r>
              <a:rPr lang="en-US" sz="600" dirty="0"/>
              <a:t>11/01/2016</a:t>
            </a:r>
            <a:r>
              <a:rPr lang="en-US" sz="600" dirty="0">
                <a:hlinkClick r:id="rId41"/>
              </a:rPr>
              <a:t> Rochester Philharmonic Orchestra partners with RIT, MAGIC Spell Studios for ‘Legend of Zelda’ performance Nov. 11</a:t>
            </a:r>
            <a:endParaRPr lang="en-US" sz="600" dirty="0"/>
          </a:p>
          <a:p>
            <a:pPr fontAlgn="base"/>
            <a:r>
              <a:rPr lang="en-US" sz="600" dirty="0"/>
              <a:t>09/15/2016</a:t>
            </a:r>
            <a:r>
              <a:rPr lang="en-US" sz="600" dirty="0">
                <a:hlinkClick r:id="rId42"/>
              </a:rPr>
              <a:t> Card game created by RIT students now licensed by Hasbro</a:t>
            </a:r>
            <a:endParaRPr lang="en-US" sz="600" dirty="0"/>
          </a:p>
          <a:p>
            <a:pPr fontAlgn="base"/>
            <a:r>
              <a:rPr lang="en-US" sz="600" dirty="0"/>
              <a:t>09/12/2016</a:t>
            </a:r>
            <a:r>
              <a:rPr lang="en-US" sz="600" dirty="0">
                <a:hlinkClick r:id="rId43"/>
              </a:rPr>
              <a:t> RIT’s MAGIC speaker series kicks off 2016-2017 season on Sept. 16</a:t>
            </a:r>
            <a:endParaRPr lang="en-US" sz="600" dirty="0"/>
          </a:p>
          <a:p>
            <a:pPr fontAlgn="base"/>
            <a:r>
              <a:rPr lang="en-US" sz="600" dirty="0"/>
              <a:t>08/29/2016</a:t>
            </a:r>
            <a:r>
              <a:rPr lang="en-US" sz="600" dirty="0">
                <a:hlinkClick r:id="rId44"/>
              </a:rPr>
              <a:t> RIT to become first university to publish video game on Xbox One platform</a:t>
            </a:r>
            <a:endParaRPr lang="en-US" sz="600" dirty="0"/>
          </a:p>
          <a:p>
            <a:pPr fontAlgn="base"/>
            <a:r>
              <a:rPr lang="en-US" sz="600" dirty="0"/>
              <a:t>08/26/2016</a:t>
            </a:r>
            <a:r>
              <a:rPr lang="en-US" sz="600" dirty="0">
                <a:hlinkClick r:id="rId45"/>
              </a:rPr>
              <a:t> Top RIT News stories and videos from summer 2016</a:t>
            </a:r>
            <a:endParaRPr lang="en-US" sz="600" dirty="0"/>
          </a:p>
          <a:p>
            <a:pPr fontAlgn="base"/>
            <a:r>
              <a:rPr lang="en-US" sz="600" dirty="0"/>
              <a:t>08/17/2016</a:t>
            </a:r>
            <a:r>
              <a:rPr lang="en-US" sz="600" dirty="0">
                <a:hlinkClick r:id="rId46"/>
              </a:rPr>
              <a:t> MAGIC’s trustee-funded Co-Up program wraps up with second successful year</a:t>
            </a:r>
            <a:endParaRPr lang="en-US" sz="600" dirty="0"/>
          </a:p>
          <a:p>
            <a:pPr fontAlgn="base"/>
            <a:r>
              <a:rPr lang="en-US" sz="600" dirty="0"/>
              <a:t>08/17/2016</a:t>
            </a:r>
            <a:r>
              <a:rPr lang="en-US" sz="600" dirty="0">
                <a:hlinkClick r:id="rId47"/>
              </a:rPr>
              <a:t> An Innovation Ecosystem</a:t>
            </a:r>
            <a:endParaRPr lang="en-US" sz="600" dirty="0"/>
          </a:p>
          <a:p>
            <a:pPr fontAlgn="base"/>
            <a:r>
              <a:rPr lang="en-US" sz="600" dirty="0"/>
              <a:t>08/02/2016</a:t>
            </a:r>
            <a:r>
              <a:rPr lang="en-US" sz="600" dirty="0">
                <a:hlinkClick r:id="rId48"/>
              </a:rPr>
              <a:t> We’ve Got the Next Big Idea</a:t>
            </a:r>
            <a:endParaRPr lang="en-US" sz="600" dirty="0"/>
          </a:p>
          <a:p>
            <a:pPr fontAlgn="base"/>
            <a:r>
              <a:rPr lang="en-US" sz="600" dirty="0"/>
              <a:t>06/17/2016</a:t>
            </a:r>
            <a:r>
              <a:rPr lang="en-US" sz="600" dirty="0">
                <a:hlinkClick r:id="rId49"/>
              </a:rPr>
              <a:t> RIT’s Dan Schneiderman represents New York state at White House ‘makers’ event</a:t>
            </a:r>
            <a:endParaRPr lang="en-US" sz="600" dirty="0"/>
          </a:p>
          <a:p>
            <a:pPr fontAlgn="base"/>
            <a:r>
              <a:rPr lang="en-US" sz="600" dirty="0"/>
              <a:t>04/29/2016</a:t>
            </a:r>
            <a:r>
              <a:rPr lang="en-US" sz="600" dirty="0">
                <a:hlinkClick r:id="rId50"/>
              </a:rPr>
              <a:t> Imagine RIT exhibit allows visitors to ‘delve into dungeons’</a:t>
            </a:r>
            <a:endParaRPr lang="en-US" sz="600" dirty="0"/>
          </a:p>
          <a:p>
            <a:pPr fontAlgn="base"/>
            <a:r>
              <a:rPr lang="en-US" sz="600" dirty="0"/>
              <a:t>04/27/2016</a:t>
            </a:r>
            <a:r>
              <a:rPr lang="en-US" sz="600" dirty="0">
                <a:hlinkClick r:id="rId51"/>
              </a:rPr>
              <a:t> Three video games with ties to RIT featured at PAX East Indie showcase</a:t>
            </a:r>
            <a:endParaRPr lang="en-US" sz="600" dirty="0"/>
          </a:p>
          <a:p>
            <a:pPr fontAlgn="base"/>
            <a:r>
              <a:rPr lang="en-US" sz="700" dirty="0"/>
              <a:t>04/21/2016</a:t>
            </a:r>
            <a:r>
              <a:rPr lang="en-US" sz="700" dirty="0">
                <a:hlinkClick r:id="rId52"/>
              </a:rPr>
              <a:t> RIT is local site for 2016 International NASA Space Apps Challenge, April 23–24</a:t>
            </a:r>
            <a:endParaRPr lang="en-US" sz="700" dirty="0"/>
          </a:p>
          <a:p>
            <a:pPr fontAlgn="base"/>
            <a:r>
              <a:rPr lang="en-US" sz="700" dirty="0"/>
              <a:t>04/07/2016</a:t>
            </a:r>
            <a:r>
              <a:rPr lang="en-US" sz="700" dirty="0">
                <a:hlinkClick r:id="rId53"/>
              </a:rPr>
              <a:t> 2016 Imagine RIT set for May 7</a:t>
            </a:r>
            <a:endParaRPr lang="en-US" sz="700" dirty="0"/>
          </a:p>
          <a:p>
            <a:pPr fontAlgn="base"/>
            <a:r>
              <a:rPr lang="en-US" sz="700" dirty="0"/>
              <a:t>03/18/2016</a:t>
            </a:r>
            <a:r>
              <a:rPr lang="en-US" sz="700" dirty="0">
                <a:hlinkClick r:id="rId54"/>
              </a:rPr>
              <a:t> RIT takes third place in Best Visual Quality in 2016 Intel University Games Showcase</a:t>
            </a:r>
            <a:endParaRPr lang="en-US" sz="700" dirty="0"/>
          </a:p>
          <a:p>
            <a:pPr fontAlgn="base"/>
            <a:r>
              <a:rPr lang="en-US" sz="700" dirty="0"/>
              <a:t>03/17/2016</a:t>
            </a:r>
            <a:r>
              <a:rPr lang="en-US" sz="700" dirty="0">
                <a:hlinkClick r:id="rId55"/>
              </a:rPr>
              <a:t> RIT’s MAGIC Spell Studios joins forces with virtual reality giant, videogame developer </a:t>
            </a:r>
            <a:r>
              <a:rPr lang="en-US" sz="700" dirty="0" err="1">
                <a:hlinkClick r:id="rId55"/>
              </a:rPr>
              <a:t>Crytek</a:t>
            </a:r>
            <a:endParaRPr lang="en-US" sz="700" dirty="0"/>
          </a:p>
          <a:p>
            <a:pPr fontAlgn="base"/>
            <a:endParaRPr lang="en-US" sz="800" dirty="0"/>
          </a:p>
          <a:p>
            <a:pPr fontAlgn="base"/>
            <a:endParaRPr lang="en-US" sz="800" dirty="0"/>
          </a:p>
        </p:txBody>
      </p:sp>
      <p:sp>
        <p:nvSpPr>
          <p:cNvPr id="6" name="Rectangle 5"/>
          <p:cNvSpPr/>
          <p:nvPr/>
        </p:nvSpPr>
        <p:spPr>
          <a:xfrm>
            <a:off x="4793776" y="0"/>
            <a:ext cx="2514600" cy="6278642"/>
          </a:xfrm>
          <a:prstGeom prst="rect">
            <a:avLst/>
          </a:prstGeom>
        </p:spPr>
        <p:txBody>
          <a:bodyPr wrap="square">
            <a:spAutoFit/>
          </a:bodyPr>
          <a:lstStyle/>
          <a:p>
            <a:pPr fontAlgn="base"/>
            <a:r>
              <a:rPr lang="en-US" sz="600" dirty="0"/>
              <a:t>03/15/2016</a:t>
            </a:r>
            <a:r>
              <a:rPr lang="en-US" sz="600" dirty="0">
                <a:hlinkClick r:id="rId56"/>
              </a:rPr>
              <a:t> RIT student earns Intel Award for female, underrepresented game design students at international Game Developers Conference</a:t>
            </a:r>
            <a:endParaRPr lang="en-US" sz="600" dirty="0"/>
          </a:p>
          <a:p>
            <a:pPr fontAlgn="base"/>
            <a:r>
              <a:rPr lang="en-US" sz="600" dirty="0"/>
              <a:t>03/15/2016</a:t>
            </a:r>
            <a:r>
              <a:rPr lang="en-US" sz="600" dirty="0">
                <a:hlinkClick r:id="rId57"/>
              </a:rPr>
              <a:t> Princeton Review Ranks RIT as a top video-game design school</a:t>
            </a:r>
            <a:endParaRPr lang="en-US" sz="600" dirty="0"/>
          </a:p>
          <a:p>
            <a:pPr fontAlgn="base"/>
            <a:r>
              <a:rPr lang="en-US" sz="600" dirty="0"/>
              <a:t>03/14/2016</a:t>
            </a:r>
            <a:r>
              <a:rPr lang="en-US" sz="600" dirty="0">
                <a:hlinkClick r:id="rId58"/>
              </a:rPr>
              <a:t> RIT students, faculty head to California for annual Game Developers Conference</a:t>
            </a:r>
            <a:endParaRPr lang="en-US" sz="600" dirty="0"/>
          </a:p>
          <a:p>
            <a:pPr fontAlgn="base"/>
            <a:r>
              <a:rPr lang="en-US" sz="600" dirty="0"/>
              <a:t>02/22/2016</a:t>
            </a:r>
            <a:r>
              <a:rPr lang="en-US" sz="600" dirty="0">
                <a:hlinkClick r:id="rId59"/>
              </a:rPr>
              <a:t> RIT hosts all-women hackathon Feb. 27 and 28</a:t>
            </a:r>
            <a:endParaRPr lang="en-US" sz="600" dirty="0"/>
          </a:p>
          <a:p>
            <a:pPr fontAlgn="base"/>
            <a:r>
              <a:rPr lang="en-US" sz="600" dirty="0"/>
              <a:t>02/15/2016</a:t>
            </a:r>
            <a:r>
              <a:rPr lang="en-US" sz="600" dirty="0">
                <a:hlinkClick r:id="rId60"/>
              </a:rPr>
              <a:t> RIT MAGIC Center kicks off spring speaker series with privacy expert Feb. 18</a:t>
            </a:r>
            <a:endParaRPr lang="en-US" sz="600" dirty="0"/>
          </a:p>
          <a:p>
            <a:pPr fontAlgn="base"/>
            <a:r>
              <a:rPr lang="en-US" sz="600" dirty="0"/>
              <a:t>02/04/2016</a:t>
            </a:r>
            <a:r>
              <a:rPr lang="en-US" sz="600" dirty="0">
                <a:hlinkClick r:id="rId61"/>
              </a:rPr>
              <a:t> Electronic Gaming Society president prepares for Fusion Fest 2016</a:t>
            </a:r>
            <a:endParaRPr lang="en-US" sz="600" dirty="0"/>
          </a:p>
          <a:p>
            <a:pPr fontAlgn="base"/>
            <a:r>
              <a:rPr lang="en-US" sz="600" dirty="0"/>
              <a:t>02/03/2016</a:t>
            </a:r>
            <a:r>
              <a:rPr lang="en-US" sz="600" dirty="0">
                <a:hlinkClick r:id="rId62"/>
              </a:rPr>
              <a:t> Gaming for good: RIT gamers host LAN party to support Cancer Wellness Connections, Feb. 5-6</a:t>
            </a:r>
            <a:endParaRPr lang="en-US" sz="600" dirty="0"/>
          </a:p>
          <a:p>
            <a:pPr fontAlgn="base"/>
            <a:r>
              <a:rPr lang="en-US" sz="600" dirty="0"/>
              <a:t>01/26/2016</a:t>
            </a:r>
            <a:r>
              <a:rPr lang="en-US" sz="600" dirty="0">
                <a:hlinkClick r:id="rId63"/>
              </a:rPr>
              <a:t> RIT named one of three Digital Gaming Hubs in New York state</a:t>
            </a:r>
            <a:endParaRPr lang="en-US" sz="600" dirty="0"/>
          </a:p>
          <a:p>
            <a:pPr fontAlgn="base"/>
            <a:r>
              <a:rPr lang="en-US" sz="600" dirty="0"/>
              <a:t>01/14/2016</a:t>
            </a:r>
            <a:r>
              <a:rPr lang="en-US" sz="600" dirty="0">
                <a:hlinkClick r:id="rId64"/>
              </a:rPr>
              <a:t> MAGIC Spell Studios video game to be displayed at Smithsonian ‘pop-up’ arcade Jan. 16</a:t>
            </a:r>
            <a:endParaRPr lang="en-US" sz="600" dirty="0"/>
          </a:p>
          <a:p>
            <a:pPr fontAlgn="base"/>
            <a:r>
              <a:rPr lang="en-US" sz="600" dirty="0"/>
              <a:t>12/11/2015</a:t>
            </a:r>
            <a:r>
              <a:rPr lang="en-US" sz="600" dirty="0">
                <a:hlinkClick r:id="rId65"/>
              </a:rPr>
              <a:t> RIT to host second annual Congressional App Challenge kick-off event Dec. 12</a:t>
            </a:r>
            <a:endParaRPr lang="en-US" sz="600" dirty="0"/>
          </a:p>
          <a:p>
            <a:pPr fontAlgn="base"/>
            <a:r>
              <a:rPr lang="en-US" sz="600" dirty="0"/>
              <a:t>12/10/2015</a:t>
            </a:r>
            <a:r>
              <a:rPr lang="en-US" sz="600" dirty="0">
                <a:hlinkClick r:id="rId66"/>
              </a:rPr>
              <a:t> MAGIC virtual reality lab will serve as a one-stop shop for interface development, enhancing user experience</a:t>
            </a:r>
            <a:endParaRPr lang="en-US" sz="600" dirty="0"/>
          </a:p>
          <a:p>
            <a:pPr fontAlgn="base"/>
            <a:r>
              <a:rPr lang="en-US" sz="600" dirty="0"/>
              <a:t>11/20/2015</a:t>
            </a:r>
            <a:r>
              <a:rPr lang="en-US" sz="600" dirty="0">
                <a:hlinkClick r:id="rId67"/>
              </a:rPr>
              <a:t> Merging art history with digital gaming</a:t>
            </a:r>
            <a:endParaRPr lang="en-US" sz="600" dirty="0"/>
          </a:p>
          <a:p>
            <a:pPr fontAlgn="base"/>
            <a:r>
              <a:rPr lang="en-US" sz="600" dirty="0"/>
              <a:t>11/04/2015</a:t>
            </a:r>
            <a:r>
              <a:rPr lang="en-US" sz="600" dirty="0">
                <a:hlinkClick r:id="rId68"/>
              </a:rPr>
              <a:t> RIT students vying for Hasbro top prize</a:t>
            </a:r>
            <a:endParaRPr lang="en-US" sz="600" dirty="0"/>
          </a:p>
          <a:p>
            <a:pPr fontAlgn="base"/>
            <a:r>
              <a:rPr lang="en-US" sz="600" dirty="0"/>
              <a:t>10/29/2015</a:t>
            </a:r>
            <a:r>
              <a:rPr lang="en-US" sz="600" dirty="0">
                <a:hlinkClick r:id="rId69"/>
              </a:rPr>
              <a:t> RIT MAGIC Center director briefs Congressional members on U.S. video game industry</a:t>
            </a:r>
            <a:endParaRPr lang="en-US" sz="600" dirty="0"/>
          </a:p>
          <a:p>
            <a:pPr fontAlgn="base"/>
            <a:r>
              <a:rPr lang="en-US" sz="600" dirty="0"/>
              <a:t>10/16/2015</a:t>
            </a:r>
            <a:r>
              <a:rPr lang="en-US" sz="600" dirty="0">
                <a:hlinkClick r:id="rId70"/>
              </a:rPr>
              <a:t> Noted jazz biographer to talk on former </a:t>
            </a:r>
            <a:r>
              <a:rPr lang="en-US" sz="600" dirty="0" err="1">
                <a:hlinkClick r:id="rId70"/>
              </a:rPr>
              <a:t>Rochesterian</a:t>
            </a:r>
            <a:r>
              <a:rPr lang="en-US" sz="600" dirty="0">
                <a:hlinkClick r:id="rId70"/>
              </a:rPr>
              <a:t> Pepper Adams</a:t>
            </a:r>
            <a:endParaRPr lang="en-US" sz="600" dirty="0"/>
          </a:p>
          <a:p>
            <a:pPr fontAlgn="base"/>
            <a:r>
              <a:rPr lang="en-US" sz="600" dirty="0"/>
              <a:t>10/13/2015</a:t>
            </a:r>
            <a:r>
              <a:rPr lang="en-US" sz="600" dirty="0">
                <a:hlinkClick r:id="rId71"/>
              </a:rPr>
              <a:t> RIT’s Center for MAGIC welcomes social-media etiquette expert Oct. 22</a:t>
            </a:r>
            <a:endParaRPr lang="en-US" sz="600" dirty="0"/>
          </a:p>
          <a:p>
            <a:pPr fontAlgn="base"/>
            <a:r>
              <a:rPr lang="en-US" sz="600" dirty="0"/>
              <a:t>09/23/2015</a:t>
            </a:r>
            <a:r>
              <a:rPr lang="en-US" sz="600" dirty="0">
                <a:hlinkClick r:id="rId72"/>
              </a:rPr>
              <a:t> Plans for RIT’s new film industry-standard sound stage begin to come into focus</a:t>
            </a:r>
            <a:endParaRPr lang="en-US" sz="600" dirty="0"/>
          </a:p>
          <a:p>
            <a:pPr fontAlgn="base"/>
            <a:r>
              <a:rPr lang="en-US" sz="600" dirty="0"/>
              <a:t>08/26/2015</a:t>
            </a:r>
            <a:r>
              <a:rPr lang="en-US" sz="600" dirty="0">
                <a:hlinkClick r:id="rId73"/>
              </a:rPr>
              <a:t> Top RIT News stories from the summer</a:t>
            </a:r>
            <a:endParaRPr lang="en-US" sz="600" dirty="0"/>
          </a:p>
          <a:p>
            <a:pPr fontAlgn="base"/>
            <a:r>
              <a:rPr lang="en-US" sz="600" dirty="0"/>
              <a:t>08/14/2015</a:t>
            </a:r>
            <a:r>
              <a:rPr lang="en-US" sz="600" dirty="0">
                <a:hlinkClick r:id="rId74"/>
              </a:rPr>
              <a:t> Co-op gets the MAGIC touch</a:t>
            </a:r>
            <a:endParaRPr lang="en-US" sz="600" dirty="0"/>
          </a:p>
          <a:p>
            <a:pPr fontAlgn="base"/>
            <a:r>
              <a:rPr lang="en-US" sz="600" dirty="0"/>
              <a:t>08/14/2015</a:t>
            </a:r>
            <a:r>
              <a:rPr lang="en-US" sz="600" dirty="0">
                <a:hlinkClick r:id="rId75"/>
              </a:rPr>
              <a:t> RIT announces investments in MAGIC Spell Studios, aimed at spurring growth of local digital media industry</a:t>
            </a:r>
            <a:endParaRPr lang="en-US" sz="600" dirty="0"/>
          </a:p>
          <a:p>
            <a:pPr fontAlgn="base"/>
            <a:r>
              <a:rPr lang="en-US" sz="600" dirty="0"/>
              <a:t>07/22/2015</a:t>
            </a:r>
            <a:r>
              <a:rPr lang="en-US" sz="600" dirty="0">
                <a:hlinkClick r:id="rId76"/>
              </a:rPr>
              <a:t> RIT’s Center for MAGIC develops new initiative to encourage student humanitarian work through technology</a:t>
            </a:r>
            <a:endParaRPr lang="en-US" sz="600" dirty="0"/>
          </a:p>
          <a:p>
            <a:pPr fontAlgn="base"/>
            <a:r>
              <a:rPr lang="en-US" sz="600" dirty="0"/>
              <a:t>07/20/2015</a:t>
            </a:r>
            <a:r>
              <a:rPr lang="en-US" sz="600" dirty="0">
                <a:hlinkClick r:id="rId77"/>
              </a:rPr>
              <a:t> Free and open source software culture at RIT continues to grow</a:t>
            </a:r>
            <a:endParaRPr lang="en-US" sz="600" dirty="0"/>
          </a:p>
          <a:p>
            <a:pPr fontAlgn="base"/>
            <a:r>
              <a:rPr lang="en-US" sz="600" dirty="0"/>
              <a:t>07/09/2015</a:t>
            </a:r>
            <a:r>
              <a:rPr lang="en-US" sz="600" dirty="0">
                <a:hlinkClick r:id="rId78"/>
              </a:rPr>
              <a:t> RIT announces investments in MAGIC Spell Studios, aimed at spurring growth of local digital media industry</a:t>
            </a:r>
            <a:endParaRPr lang="en-US" sz="600" dirty="0"/>
          </a:p>
          <a:p>
            <a:pPr fontAlgn="base"/>
            <a:r>
              <a:rPr lang="en-US" sz="600" dirty="0"/>
              <a:t>06/19/2015</a:t>
            </a:r>
            <a:r>
              <a:rPr lang="en-US" sz="600" dirty="0">
                <a:hlinkClick r:id="rId79"/>
              </a:rPr>
              <a:t> RIT recognized for public relations work at 2015 </a:t>
            </a:r>
            <a:r>
              <a:rPr lang="en-US" sz="600" dirty="0" err="1">
                <a:hlinkClick r:id="rId79"/>
              </a:rPr>
              <a:t>PRism</a:t>
            </a:r>
            <a:r>
              <a:rPr lang="en-US" sz="600" dirty="0">
                <a:hlinkClick r:id="rId79"/>
              </a:rPr>
              <a:t> Awards</a:t>
            </a:r>
            <a:endParaRPr lang="en-US" sz="600" dirty="0"/>
          </a:p>
          <a:p>
            <a:pPr fontAlgn="base"/>
            <a:r>
              <a:rPr lang="en-US" sz="600" dirty="0"/>
              <a:t>06/15/2015</a:t>
            </a:r>
            <a:r>
              <a:rPr lang="en-US" sz="600" dirty="0">
                <a:hlinkClick r:id="rId80"/>
              </a:rPr>
              <a:t> RIT selected to host New Media Consortium in June 2016</a:t>
            </a:r>
            <a:endParaRPr lang="en-US" sz="600" dirty="0"/>
          </a:p>
          <a:p>
            <a:pPr fontAlgn="base"/>
            <a:r>
              <a:rPr lang="en-US" sz="600" dirty="0"/>
              <a:t>06/03/2015</a:t>
            </a:r>
            <a:r>
              <a:rPr lang="en-US" sz="600" dirty="0">
                <a:hlinkClick r:id="rId81"/>
              </a:rPr>
              <a:t> Adobe sponsors new media senior projects for student designers and developers</a:t>
            </a:r>
            <a:endParaRPr lang="en-US" sz="600" dirty="0"/>
          </a:p>
          <a:p>
            <a:pPr fontAlgn="base"/>
            <a:r>
              <a:rPr lang="en-US" sz="600" dirty="0"/>
              <a:t>05/21/2015</a:t>
            </a:r>
            <a:r>
              <a:rPr lang="en-US" sz="600" dirty="0">
                <a:hlinkClick r:id="rId82"/>
              </a:rPr>
              <a:t> RIT center continues to make ‘MAGIC’</a:t>
            </a:r>
            <a:endParaRPr lang="en-US" sz="600" dirty="0"/>
          </a:p>
          <a:p>
            <a:pPr fontAlgn="base"/>
            <a:r>
              <a:rPr lang="en-US" sz="600" dirty="0"/>
              <a:t>04/30/2015</a:t>
            </a:r>
            <a:r>
              <a:rPr lang="en-US" sz="600" dirty="0">
                <a:hlinkClick r:id="rId83"/>
              </a:rPr>
              <a:t> RIT students create video game to help children learn to read</a:t>
            </a:r>
            <a:endParaRPr lang="en-US" sz="600" dirty="0"/>
          </a:p>
          <a:p>
            <a:pPr fontAlgn="base"/>
            <a:r>
              <a:rPr lang="en-US" sz="600" dirty="0"/>
              <a:t>04/24/2015</a:t>
            </a:r>
            <a:r>
              <a:rPr lang="en-US" sz="600" dirty="0">
                <a:hlinkClick r:id="rId84"/>
              </a:rPr>
              <a:t> RIT students take top prize in Microsoft’s U.S. Imagine Cup National Finals</a:t>
            </a:r>
            <a:endParaRPr lang="en-US" sz="600" dirty="0"/>
          </a:p>
          <a:p>
            <a:pPr fontAlgn="base"/>
            <a:r>
              <a:rPr lang="en-US" sz="600" dirty="0"/>
              <a:t>04/14/2015</a:t>
            </a:r>
            <a:r>
              <a:rPr lang="en-US" sz="600" dirty="0">
                <a:hlinkClick r:id="rId85"/>
              </a:rPr>
              <a:t> MAGIC Speaker Series welcomes three speakers in April to discuss digital culture</a:t>
            </a:r>
            <a:endParaRPr lang="en-US" sz="600" dirty="0"/>
          </a:p>
          <a:p>
            <a:pPr fontAlgn="base"/>
            <a:r>
              <a:rPr lang="en-US" sz="600" dirty="0"/>
              <a:t>04/03/2015</a:t>
            </a:r>
            <a:r>
              <a:rPr lang="en-US" sz="600" dirty="0">
                <a:hlinkClick r:id="rId86"/>
              </a:rPr>
              <a:t> The Harmonica and the Blues</a:t>
            </a:r>
            <a:endParaRPr lang="en-US" sz="600" dirty="0"/>
          </a:p>
          <a:p>
            <a:pPr fontAlgn="base"/>
            <a:r>
              <a:rPr lang="en-US" sz="600" dirty="0"/>
              <a:t>04/03/2015</a:t>
            </a:r>
            <a:r>
              <a:rPr lang="en-US" sz="600" dirty="0">
                <a:hlinkClick r:id="rId87"/>
              </a:rPr>
              <a:t> Student-created video game selected for international exhibit</a:t>
            </a:r>
            <a:endParaRPr lang="en-US" sz="600" dirty="0"/>
          </a:p>
          <a:p>
            <a:pPr fontAlgn="base"/>
            <a:r>
              <a:rPr lang="en-US" sz="600" dirty="0"/>
              <a:t>03/24/2015</a:t>
            </a:r>
            <a:r>
              <a:rPr lang="en-US" sz="600" dirty="0">
                <a:hlinkClick r:id="rId88"/>
              </a:rPr>
              <a:t> RIT’s video game design programs jump in Princeton Review rankings</a:t>
            </a:r>
            <a:endParaRPr lang="en-US" sz="600" dirty="0"/>
          </a:p>
          <a:p>
            <a:pPr fontAlgn="base"/>
            <a:r>
              <a:rPr lang="en-US" sz="600" dirty="0"/>
              <a:t>03/17/2015</a:t>
            </a:r>
            <a:r>
              <a:rPr lang="en-US" sz="600" dirty="0">
                <a:hlinkClick r:id="rId89"/>
              </a:rPr>
              <a:t> RIT gamers support Cancer Wellness Connections through LAN party March 20</a:t>
            </a:r>
            <a:endParaRPr lang="en-US" sz="600" dirty="0"/>
          </a:p>
          <a:p>
            <a:pPr fontAlgn="base"/>
            <a:r>
              <a:rPr lang="en-US" sz="600" dirty="0"/>
              <a:t>03/06/2015</a:t>
            </a:r>
            <a:r>
              <a:rPr lang="en-US" sz="600" dirty="0">
                <a:hlinkClick r:id="rId90"/>
              </a:rPr>
              <a:t> RIT students take top award in Intel University Games Showcase</a:t>
            </a:r>
            <a:endParaRPr lang="en-US" sz="600" dirty="0"/>
          </a:p>
          <a:p>
            <a:pPr fontAlgn="base"/>
            <a:r>
              <a:rPr lang="en-US" sz="600" dirty="0"/>
              <a:t>03/04/2015</a:t>
            </a:r>
            <a:r>
              <a:rPr lang="en-US" sz="600" dirty="0">
                <a:hlinkClick r:id="rId91"/>
              </a:rPr>
              <a:t> Class of RIT students develop and publish </a:t>
            </a:r>
            <a:r>
              <a:rPr lang="en-US" sz="600" dirty="0" err="1">
                <a:hlinkClick r:id="rId91"/>
              </a:rPr>
              <a:t>Splattershmup</a:t>
            </a:r>
            <a:r>
              <a:rPr lang="en-US" sz="600" dirty="0">
                <a:hlinkClick r:id="rId91"/>
              </a:rPr>
              <a:t> video game</a:t>
            </a:r>
            <a:endParaRPr lang="en-US" sz="600" dirty="0"/>
          </a:p>
          <a:p>
            <a:pPr fontAlgn="base"/>
            <a:endParaRPr lang="en-US" sz="600" dirty="0"/>
          </a:p>
        </p:txBody>
      </p:sp>
      <p:sp>
        <p:nvSpPr>
          <p:cNvPr id="7" name="Rectangle 6"/>
          <p:cNvSpPr/>
          <p:nvPr/>
        </p:nvSpPr>
        <p:spPr>
          <a:xfrm>
            <a:off x="7086600" y="0"/>
            <a:ext cx="2514600" cy="6278642"/>
          </a:xfrm>
          <a:prstGeom prst="rect">
            <a:avLst/>
          </a:prstGeom>
        </p:spPr>
        <p:txBody>
          <a:bodyPr wrap="square">
            <a:spAutoFit/>
          </a:bodyPr>
          <a:lstStyle/>
          <a:p>
            <a:pPr fontAlgn="base"/>
            <a:r>
              <a:rPr lang="en-US" sz="600" dirty="0"/>
              <a:t>03/03/2015</a:t>
            </a:r>
            <a:r>
              <a:rPr lang="en-US" sz="600" dirty="0">
                <a:hlinkClick r:id="rId92"/>
              </a:rPr>
              <a:t> Top RIT News stories and videos for February 2015</a:t>
            </a:r>
            <a:endParaRPr lang="en-US" sz="600" dirty="0"/>
          </a:p>
          <a:p>
            <a:pPr fontAlgn="base"/>
            <a:r>
              <a:rPr lang="en-US" sz="600" dirty="0"/>
              <a:t>03/02/2015</a:t>
            </a:r>
            <a:r>
              <a:rPr lang="en-US" sz="600" dirty="0">
                <a:hlinkClick r:id="rId93"/>
              </a:rPr>
              <a:t> RIT students California-bound for Game Developers Conference</a:t>
            </a:r>
            <a:endParaRPr lang="en-US" sz="600" dirty="0"/>
          </a:p>
          <a:p>
            <a:pPr fontAlgn="base"/>
            <a:r>
              <a:rPr lang="en-US" sz="600" dirty="0"/>
              <a:t>02/12/2015</a:t>
            </a:r>
            <a:r>
              <a:rPr lang="en-US" sz="600" dirty="0">
                <a:hlinkClick r:id="rId94"/>
              </a:rPr>
              <a:t> RIT MAGIC Center publishes student video game on Steam for the first time</a:t>
            </a:r>
            <a:endParaRPr lang="en-US" sz="600" dirty="0"/>
          </a:p>
          <a:p>
            <a:pPr fontAlgn="base"/>
            <a:r>
              <a:rPr lang="en-US" sz="600" dirty="0"/>
              <a:t>02/03/2015</a:t>
            </a:r>
            <a:r>
              <a:rPr lang="en-US" sz="600" dirty="0">
                <a:hlinkClick r:id="rId95"/>
              </a:rPr>
              <a:t> Top RIT News stories and videos for January 2015</a:t>
            </a:r>
            <a:endParaRPr lang="en-US" sz="600" dirty="0"/>
          </a:p>
          <a:p>
            <a:pPr fontAlgn="base"/>
            <a:r>
              <a:rPr lang="en-US" sz="600" dirty="0"/>
              <a:t>02/02/2015</a:t>
            </a:r>
            <a:r>
              <a:rPr lang="en-US" sz="600" dirty="0">
                <a:hlinkClick r:id="rId96"/>
              </a:rPr>
              <a:t> MAGIC Speaker Series looks to spark ideas about digital culture at RIT</a:t>
            </a:r>
            <a:endParaRPr lang="en-US" sz="600" dirty="0"/>
          </a:p>
          <a:p>
            <a:pPr fontAlgn="base"/>
            <a:r>
              <a:rPr lang="en-US" sz="600" dirty="0"/>
              <a:t>01/07/2015</a:t>
            </a:r>
            <a:r>
              <a:rPr lang="en-US" sz="600" dirty="0">
                <a:hlinkClick r:id="rId97"/>
              </a:rPr>
              <a:t> Top RIT News stories and videos for 2014</a:t>
            </a:r>
            <a:endParaRPr lang="en-US" sz="600" dirty="0"/>
          </a:p>
          <a:p>
            <a:pPr fontAlgn="base"/>
            <a:r>
              <a:rPr lang="en-US" sz="600" dirty="0"/>
              <a:t>01/07/2015</a:t>
            </a:r>
            <a:r>
              <a:rPr lang="en-US" sz="600" dirty="0">
                <a:hlinkClick r:id="rId98"/>
              </a:rPr>
              <a:t> Top RIT News stories and videos for December 2014</a:t>
            </a:r>
            <a:endParaRPr lang="en-US" sz="600" dirty="0"/>
          </a:p>
          <a:p>
            <a:pPr fontAlgn="base"/>
            <a:r>
              <a:rPr lang="en-US" sz="600" dirty="0"/>
              <a:t>12/17/2014</a:t>
            </a:r>
            <a:r>
              <a:rPr lang="en-US" sz="600" dirty="0">
                <a:hlinkClick r:id="rId99"/>
              </a:rPr>
              <a:t> RIT featured in Google’s Year in Search 2014 video</a:t>
            </a:r>
            <a:endParaRPr lang="en-US" sz="600" dirty="0"/>
          </a:p>
          <a:p>
            <a:pPr fontAlgn="base"/>
            <a:r>
              <a:rPr lang="en-US" sz="600" dirty="0"/>
              <a:t>12/16/2014</a:t>
            </a:r>
            <a:r>
              <a:rPr lang="en-US" sz="600" dirty="0">
                <a:hlinkClick r:id="rId100"/>
              </a:rPr>
              <a:t> Jewish Play Project explores relationship between Jewish creators and the play industries</a:t>
            </a:r>
            <a:endParaRPr lang="en-US" sz="600" dirty="0"/>
          </a:p>
          <a:p>
            <a:pPr fontAlgn="base"/>
            <a:r>
              <a:rPr lang="en-US" sz="600" dirty="0"/>
              <a:t>12/11/2014</a:t>
            </a:r>
            <a:r>
              <a:rPr lang="en-US" sz="600" dirty="0">
                <a:hlinkClick r:id="rId101"/>
              </a:rPr>
              <a:t> RIT project wins funding in NYS Regional Economic Development Councils competition</a:t>
            </a:r>
            <a:endParaRPr lang="en-US" sz="600" dirty="0"/>
          </a:p>
          <a:p>
            <a:pPr fontAlgn="base"/>
            <a:r>
              <a:rPr lang="en-US" sz="600" dirty="0"/>
              <a:t>12/01/2014</a:t>
            </a:r>
            <a:r>
              <a:rPr lang="en-US" sz="600" dirty="0">
                <a:hlinkClick r:id="rId102"/>
              </a:rPr>
              <a:t> Top RIT News stories and videos for November 2014</a:t>
            </a:r>
            <a:endParaRPr lang="en-US" sz="600" dirty="0"/>
          </a:p>
          <a:p>
            <a:pPr fontAlgn="base"/>
            <a:r>
              <a:rPr lang="en-US" sz="600" dirty="0"/>
              <a:t>11/18/2014</a:t>
            </a:r>
            <a:r>
              <a:rPr lang="en-US" sz="600" dirty="0">
                <a:hlinkClick r:id="rId103"/>
              </a:rPr>
              <a:t> Girl Develop It aims to bridge gender gap in tech fields</a:t>
            </a:r>
            <a:endParaRPr lang="en-US" sz="600" dirty="0"/>
          </a:p>
          <a:p>
            <a:pPr fontAlgn="base"/>
            <a:r>
              <a:rPr lang="en-US" sz="600" dirty="0"/>
              <a:t>11/18/2014</a:t>
            </a:r>
            <a:r>
              <a:rPr lang="en-US" sz="600" dirty="0">
                <a:hlinkClick r:id="rId104"/>
              </a:rPr>
              <a:t> The science behind 3D-printed prostheses</a:t>
            </a:r>
            <a:endParaRPr lang="en-US" sz="600" dirty="0"/>
          </a:p>
          <a:p>
            <a:pPr fontAlgn="base"/>
            <a:r>
              <a:rPr lang="en-US" sz="600" dirty="0"/>
              <a:t>11/18/2014</a:t>
            </a:r>
            <a:r>
              <a:rPr lang="en-US" sz="600" dirty="0">
                <a:hlinkClick r:id="rId105"/>
              </a:rPr>
              <a:t> A new hand for Lucas</a:t>
            </a:r>
            <a:endParaRPr lang="en-US" sz="600" dirty="0"/>
          </a:p>
          <a:p>
            <a:pPr fontAlgn="base"/>
            <a:r>
              <a:rPr lang="en-US" sz="600" dirty="0"/>
              <a:t>11/11/2014</a:t>
            </a:r>
            <a:r>
              <a:rPr lang="en-US" sz="600" dirty="0">
                <a:hlinkClick r:id="rId106"/>
              </a:rPr>
              <a:t> MAGIC Speaker Series looks to spark ideas about digital culture at RIT</a:t>
            </a:r>
            <a:endParaRPr lang="en-US" sz="600" dirty="0"/>
          </a:p>
          <a:p>
            <a:pPr fontAlgn="base"/>
            <a:r>
              <a:rPr lang="en-US" sz="600" dirty="0"/>
              <a:t>10/02/2014</a:t>
            </a:r>
            <a:r>
              <a:rPr lang="en-US" sz="600" dirty="0">
                <a:hlinkClick r:id="rId107"/>
              </a:rPr>
              <a:t> Top RIT News stories and videos for September 2014</a:t>
            </a:r>
            <a:endParaRPr lang="en-US" sz="600" dirty="0"/>
          </a:p>
          <a:p>
            <a:pPr fontAlgn="base"/>
            <a:r>
              <a:rPr lang="en-US" sz="600" dirty="0"/>
              <a:t>09/29/2014</a:t>
            </a:r>
            <a:r>
              <a:rPr lang="en-US" sz="600" dirty="0">
                <a:hlinkClick r:id="rId108"/>
              </a:rPr>
              <a:t> RIT takes part in national conference devoted to inexpensive 3D-printed prosthetic devices</a:t>
            </a:r>
            <a:endParaRPr lang="en-US" sz="600" dirty="0"/>
          </a:p>
          <a:p>
            <a:pPr fontAlgn="base"/>
            <a:r>
              <a:rPr lang="en-US" sz="600" dirty="0"/>
              <a:t>09/22/2014</a:t>
            </a:r>
            <a:r>
              <a:rPr lang="en-US" sz="600" dirty="0">
                <a:hlinkClick r:id="rId109"/>
              </a:rPr>
              <a:t> National conference to focus on work begun at RIT</a:t>
            </a:r>
            <a:endParaRPr lang="en-US" sz="600" dirty="0"/>
          </a:p>
          <a:p>
            <a:pPr fontAlgn="base"/>
            <a:r>
              <a:rPr lang="en-US" sz="600" dirty="0"/>
              <a:t>09/16/2014</a:t>
            </a:r>
            <a:r>
              <a:rPr lang="en-US" sz="600" dirty="0">
                <a:hlinkClick r:id="rId110"/>
              </a:rPr>
              <a:t> RIT hosts 2014 Software Freedom Day Rochester Sept. 20–21</a:t>
            </a:r>
            <a:endParaRPr lang="en-US" sz="600" dirty="0"/>
          </a:p>
          <a:p>
            <a:pPr fontAlgn="base"/>
            <a:r>
              <a:rPr lang="en-US" sz="600" dirty="0"/>
              <a:t>08/05/2014</a:t>
            </a:r>
            <a:r>
              <a:rPr lang="en-US" sz="600" dirty="0">
                <a:hlinkClick r:id="rId111"/>
              </a:rPr>
              <a:t> Hackathons help students get jobs, make a difference</a:t>
            </a:r>
            <a:endParaRPr lang="en-US" sz="600" dirty="0"/>
          </a:p>
          <a:p>
            <a:pPr fontAlgn="base"/>
            <a:r>
              <a:rPr lang="en-US" sz="600" dirty="0"/>
              <a:t>07/28/2014</a:t>
            </a:r>
            <a:r>
              <a:rPr lang="en-US" sz="600" dirty="0">
                <a:hlinkClick r:id="rId112"/>
              </a:rPr>
              <a:t> U.S. Assistant Secretary of Commerce tours RIT to review federal investments</a:t>
            </a:r>
            <a:endParaRPr lang="en-US" sz="600" dirty="0"/>
          </a:p>
          <a:p>
            <a:pPr fontAlgn="base"/>
            <a:r>
              <a:rPr lang="en-US" sz="600" dirty="0"/>
              <a:t>07/08/2014</a:t>
            </a:r>
            <a:r>
              <a:rPr lang="en-US" sz="600" dirty="0">
                <a:hlinkClick r:id="rId113"/>
              </a:rPr>
              <a:t> RIT students study abroad to explore video game industry in Germany</a:t>
            </a:r>
            <a:endParaRPr lang="en-US" sz="600" dirty="0"/>
          </a:p>
          <a:p>
            <a:pPr fontAlgn="base"/>
            <a:r>
              <a:rPr lang="en-US" sz="600" dirty="0"/>
              <a:t>07/01/2014</a:t>
            </a:r>
            <a:r>
              <a:rPr lang="en-US" sz="600" dirty="0">
                <a:hlinkClick r:id="rId114"/>
              </a:rPr>
              <a:t> RIT joins top game design programs in founding Higher Education Video Game Alliance</a:t>
            </a:r>
            <a:endParaRPr lang="en-US" sz="600" dirty="0"/>
          </a:p>
          <a:p>
            <a:pPr fontAlgn="base"/>
            <a:r>
              <a:rPr lang="en-US" sz="600" dirty="0"/>
              <a:t>06/23/2014</a:t>
            </a:r>
            <a:r>
              <a:rPr lang="en-US" sz="600" dirty="0">
                <a:hlinkClick r:id="rId115"/>
              </a:rPr>
              <a:t> RIT professor receives Fulbright Grant to develop game design minor in Croatia</a:t>
            </a:r>
            <a:endParaRPr lang="en-US" sz="600" dirty="0"/>
          </a:p>
          <a:p>
            <a:pPr fontAlgn="base"/>
            <a:r>
              <a:rPr lang="en-US" sz="600" dirty="0"/>
              <a:t>05/26/2014</a:t>
            </a:r>
            <a:r>
              <a:rPr lang="en-US" sz="600" dirty="0">
                <a:hlinkClick r:id="rId116"/>
              </a:rPr>
              <a:t> RIT receives $300,000 NSF Innovation Corps Sites grant to advance commercialization</a:t>
            </a:r>
            <a:endParaRPr lang="en-US" sz="600" dirty="0"/>
          </a:p>
          <a:p>
            <a:pPr fontAlgn="base"/>
            <a:r>
              <a:rPr lang="en-US" sz="600" dirty="0"/>
              <a:t>05/14/2014</a:t>
            </a:r>
            <a:r>
              <a:rPr lang="en-US" sz="600" dirty="0">
                <a:hlinkClick r:id="rId117"/>
              </a:rPr>
              <a:t> RIT students, alumni and staff among winners of 2014 AT&amp;T Rochester Civic App Challenge</a:t>
            </a:r>
            <a:endParaRPr lang="en-US" sz="600" dirty="0"/>
          </a:p>
          <a:p>
            <a:pPr fontAlgn="base"/>
            <a:r>
              <a:rPr lang="en-US" sz="600" dirty="0"/>
              <a:t>04/25/2014</a:t>
            </a:r>
            <a:r>
              <a:rPr lang="en-US" sz="600" dirty="0">
                <a:hlinkClick r:id="rId118"/>
              </a:rPr>
              <a:t> Adobe Vice President of Experience Design and Creativity to attend Imagine RIT May 3</a:t>
            </a:r>
            <a:endParaRPr lang="en-US" sz="600" dirty="0"/>
          </a:p>
          <a:p>
            <a:pPr fontAlgn="base"/>
            <a:r>
              <a:rPr lang="en-US" sz="600" dirty="0"/>
              <a:t>04/03/2014</a:t>
            </a:r>
            <a:r>
              <a:rPr lang="en-US" sz="600" dirty="0">
                <a:hlinkClick r:id="rId119"/>
              </a:rPr>
              <a:t> App contest encourages community involvement</a:t>
            </a:r>
            <a:endParaRPr lang="en-US" sz="600" dirty="0"/>
          </a:p>
          <a:p>
            <a:pPr fontAlgn="base"/>
            <a:r>
              <a:rPr lang="en-US" sz="600" dirty="0"/>
              <a:t>04/01/2014</a:t>
            </a:r>
            <a:r>
              <a:rPr lang="en-US" sz="600" dirty="0">
                <a:hlinkClick r:id="rId120"/>
              </a:rPr>
              <a:t> Top RIT News Stories and Videos for March 2014</a:t>
            </a:r>
            <a:endParaRPr lang="en-US" sz="600" dirty="0"/>
          </a:p>
          <a:p>
            <a:pPr fontAlgn="base"/>
            <a:r>
              <a:rPr lang="en-US" sz="600" dirty="0"/>
              <a:t>03/17/2014</a:t>
            </a:r>
            <a:r>
              <a:rPr lang="en-US" sz="600" dirty="0">
                <a:hlinkClick r:id="rId121"/>
              </a:rPr>
              <a:t> MAGIC Speaker Series explores individual privacy on social networks March 19</a:t>
            </a:r>
            <a:endParaRPr lang="en-US" sz="600" dirty="0"/>
          </a:p>
          <a:p>
            <a:pPr fontAlgn="base"/>
            <a:r>
              <a:rPr lang="en-US" sz="600" dirty="0"/>
              <a:t>03/14/2014</a:t>
            </a:r>
            <a:r>
              <a:rPr lang="en-US" sz="600" dirty="0">
                <a:hlinkClick r:id="rId122"/>
              </a:rPr>
              <a:t> Unconference for Rochester area K-12 educators looks to discuss digital media in education</a:t>
            </a:r>
            <a:endParaRPr lang="en-US" sz="600" dirty="0"/>
          </a:p>
          <a:p>
            <a:pPr fontAlgn="base"/>
            <a:r>
              <a:rPr lang="en-US" sz="600" dirty="0"/>
              <a:t>03/11/2014</a:t>
            </a:r>
            <a:r>
              <a:rPr lang="en-US" sz="600" dirty="0">
                <a:hlinkClick r:id="rId123"/>
              </a:rPr>
              <a:t> Princeton Review Ranks RIT as a top video-game design school</a:t>
            </a:r>
            <a:endParaRPr lang="en-US" sz="600" dirty="0"/>
          </a:p>
          <a:p>
            <a:pPr fontAlgn="base"/>
            <a:r>
              <a:rPr lang="en-US" sz="600" dirty="0"/>
              <a:t>03/06/2014</a:t>
            </a:r>
            <a:r>
              <a:rPr lang="en-US" sz="600" dirty="0">
                <a:hlinkClick r:id="rId124"/>
              </a:rPr>
              <a:t> RIT launches nation’s first minor in free and open source software and free culture</a:t>
            </a:r>
            <a:endParaRPr lang="en-US" sz="600" dirty="0"/>
          </a:p>
          <a:p>
            <a:pPr fontAlgn="base"/>
            <a:r>
              <a:rPr lang="en-US" sz="600" dirty="0"/>
              <a:t>02/24/2014</a:t>
            </a:r>
            <a:r>
              <a:rPr lang="en-US" sz="600" dirty="0">
                <a:hlinkClick r:id="rId125"/>
              </a:rPr>
              <a:t> Online community of makers creates and improves 3D printed prosthetics for those in need</a:t>
            </a:r>
            <a:endParaRPr lang="en-US" sz="600" dirty="0"/>
          </a:p>
          <a:p>
            <a:pPr fontAlgn="base"/>
            <a:r>
              <a:rPr lang="en-US" sz="600" dirty="0"/>
              <a:t>02/20/2014</a:t>
            </a:r>
            <a:r>
              <a:rPr lang="en-US" sz="600" dirty="0">
                <a:hlinkClick r:id="rId126"/>
              </a:rPr>
              <a:t> Announcing the AT&amp;T Rochester Civic App Challenge</a:t>
            </a:r>
            <a:endParaRPr lang="en-US" sz="600" dirty="0"/>
          </a:p>
          <a:p>
            <a:pPr fontAlgn="base"/>
            <a:r>
              <a:rPr lang="en-US" sz="600" dirty="0"/>
              <a:t>02/13/2014</a:t>
            </a:r>
            <a:r>
              <a:rPr lang="en-US" sz="600" dirty="0">
                <a:hlinkClick r:id="rId127"/>
              </a:rPr>
              <a:t> Developer ‘breaks the chains’ of traditional video games</a:t>
            </a:r>
            <a:endParaRPr lang="en-US" sz="600" dirty="0"/>
          </a:p>
          <a:p>
            <a:pPr fontAlgn="base"/>
            <a:r>
              <a:rPr lang="en-US" sz="600" dirty="0"/>
              <a:t>01/28/2014</a:t>
            </a:r>
            <a:r>
              <a:rPr lang="en-US" sz="600" dirty="0">
                <a:hlinkClick r:id="rId128"/>
              </a:rPr>
              <a:t> RIT MAGIC Center explores digital media with two speakers Feb. 10 and 12</a:t>
            </a:r>
            <a:endParaRPr lang="en-US" sz="600" dirty="0"/>
          </a:p>
          <a:p>
            <a:pPr fontAlgn="base"/>
            <a:r>
              <a:rPr lang="en-US" sz="600" dirty="0"/>
              <a:t>01/23/2014</a:t>
            </a:r>
            <a:r>
              <a:rPr lang="en-US" sz="600" dirty="0">
                <a:hlinkClick r:id="rId129"/>
              </a:rPr>
              <a:t> RIT/NTID students accepted into high-tech business accelerator</a:t>
            </a:r>
            <a:endParaRPr lang="en-US" sz="600" dirty="0"/>
          </a:p>
          <a:p>
            <a:pPr fontAlgn="base"/>
            <a:r>
              <a:rPr lang="en-US" sz="600" dirty="0"/>
              <a:t>12/05/2013</a:t>
            </a:r>
            <a:r>
              <a:rPr lang="en-US" sz="600" dirty="0">
                <a:hlinkClick r:id="rId130"/>
              </a:rPr>
              <a:t> New treatment helps autistic children navigate the world</a:t>
            </a:r>
            <a:endParaRPr lang="en-US" sz="600" dirty="0"/>
          </a:p>
          <a:p>
            <a:pPr fontAlgn="base"/>
            <a:endParaRPr lang="en-US" sz="600" dirty="0"/>
          </a:p>
        </p:txBody>
      </p:sp>
      <p:sp>
        <p:nvSpPr>
          <p:cNvPr id="8" name="Rectangle 7"/>
          <p:cNvSpPr/>
          <p:nvPr/>
        </p:nvSpPr>
        <p:spPr>
          <a:xfrm>
            <a:off x="9525000" y="0"/>
            <a:ext cx="2667000" cy="2308324"/>
          </a:xfrm>
          <a:prstGeom prst="rect">
            <a:avLst/>
          </a:prstGeom>
        </p:spPr>
        <p:txBody>
          <a:bodyPr wrap="square">
            <a:spAutoFit/>
          </a:bodyPr>
          <a:lstStyle/>
          <a:p>
            <a:pPr fontAlgn="base"/>
            <a:r>
              <a:rPr lang="en-US" sz="600" dirty="0"/>
              <a:t>12/04/2013</a:t>
            </a:r>
            <a:r>
              <a:rPr lang="en-US" sz="600" dirty="0">
                <a:hlinkClick r:id="rId131"/>
              </a:rPr>
              <a:t> MAGIC Speaker Series looks to spark ideas about digital culture at RIT</a:t>
            </a:r>
            <a:endParaRPr lang="en-US" sz="600" dirty="0"/>
          </a:p>
          <a:p>
            <a:pPr fontAlgn="base"/>
            <a:r>
              <a:rPr lang="en-US" sz="600" dirty="0"/>
              <a:t>11/20/2013</a:t>
            </a:r>
            <a:r>
              <a:rPr lang="en-US" sz="600" dirty="0">
                <a:hlinkClick r:id="rId132"/>
              </a:rPr>
              <a:t> RIT professor earns more than $11,000 in Kickstarter for multi-player video game</a:t>
            </a:r>
            <a:endParaRPr lang="en-US" sz="600" dirty="0"/>
          </a:p>
          <a:p>
            <a:pPr fontAlgn="base"/>
            <a:r>
              <a:rPr lang="en-US" sz="600" dirty="0"/>
              <a:t>11/14/2013</a:t>
            </a:r>
            <a:r>
              <a:rPr lang="en-US" sz="600" dirty="0">
                <a:hlinkClick r:id="rId133"/>
              </a:rPr>
              <a:t> RIT ‘Celebration of Research’ set for Nov. 19</a:t>
            </a:r>
            <a:endParaRPr lang="en-US" sz="600" dirty="0"/>
          </a:p>
          <a:p>
            <a:pPr fontAlgn="base"/>
            <a:r>
              <a:rPr lang="en-US" sz="600" dirty="0"/>
              <a:t>11/07/2013</a:t>
            </a:r>
            <a:r>
              <a:rPr lang="en-US" sz="600" dirty="0">
                <a:hlinkClick r:id="rId134"/>
              </a:rPr>
              <a:t> RIT digital humanities series brings author, Internet freedom advocate to campus Nov. 11</a:t>
            </a:r>
            <a:endParaRPr lang="en-US" sz="600" dirty="0"/>
          </a:p>
          <a:p>
            <a:pPr fontAlgn="base"/>
            <a:r>
              <a:rPr lang="en-US" sz="600" dirty="0"/>
              <a:t>10/16/2013</a:t>
            </a:r>
            <a:r>
              <a:rPr lang="en-US" sz="600" dirty="0">
                <a:hlinkClick r:id="rId135"/>
              </a:rPr>
              <a:t> State Senate committee discussing ways to grow video game development industry</a:t>
            </a:r>
            <a:endParaRPr lang="en-US" sz="600" dirty="0"/>
          </a:p>
          <a:p>
            <a:pPr fontAlgn="base"/>
            <a:r>
              <a:rPr lang="en-US" sz="600" dirty="0"/>
              <a:t>10/10/2013</a:t>
            </a:r>
            <a:r>
              <a:rPr lang="en-US" sz="600" dirty="0">
                <a:hlinkClick r:id="rId136"/>
              </a:rPr>
              <a:t> RIT’s ‘MAGIC’ Center</a:t>
            </a:r>
            <a:endParaRPr lang="en-US" sz="600" dirty="0"/>
          </a:p>
          <a:p>
            <a:pPr fontAlgn="base"/>
            <a:r>
              <a:rPr lang="en-US" sz="600" dirty="0"/>
              <a:t>07/22/2013</a:t>
            </a:r>
            <a:r>
              <a:rPr lang="en-US" sz="600" dirty="0">
                <a:hlinkClick r:id="rId137"/>
              </a:rPr>
              <a:t> New digital media research center makes MAGIC</a:t>
            </a:r>
            <a:endParaRPr lang="en-US" sz="600" dirty="0"/>
          </a:p>
          <a:p>
            <a:pPr fontAlgn="base"/>
            <a:r>
              <a:rPr lang="en-US" sz="600" dirty="0"/>
              <a:t>07/11/2013</a:t>
            </a:r>
            <a:r>
              <a:rPr lang="en-US" sz="600" dirty="0">
                <a:hlinkClick r:id="rId138"/>
              </a:rPr>
              <a:t> ‘Sky Time’ video game selected for White House Champions of Change event July 23</a:t>
            </a:r>
            <a:endParaRPr lang="en-US" sz="600" dirty="0"/>
          </a:p>
          <a:p>
            <a:pPr fontAlgn="base"/>
            <a:r>
              <a:rPr lang="en-US" sz="600" dirty="0"/>
              <a:t>06/20/2013</a:t>
            </a:r>
            <a:r>
              <a:rPr lang="en-US" sz="600" dirty="0">
                <a:hlinkClick r:id="rId139"/>
              </a:rPr>
              <a:t> Q&amp;A with game designers John and Brenda Romero June 28 at RIT</a:t>
            </a:r>
            <a:endParaRPr lang="en-US" sz="600" dirty="0"/>
          </a:p>
          <a:p>
            <a:pPr fontAlgn="base"/>
            <a:r>
              <a:rPr lang="en-US" sz="600" dirty="0"/>
              <a:t>04/22/2013</a:t>
            </a:r>
            <a:r>
              <a:rPr lang="en-US" sz="600" dirty="0">
                <a:hlinkClick r:id="rId140"/>
              </a:rPr>
              <a:t> Two RIT teams head to International NASA Space Apps Challenge</a:t>
            </a:r>
            <a:endParaRPr lang="en-US" sz="600" dirty="0"/>
          </a:p>
          <a:p>
            <a:pPr fontAlgn="base"/>
            <a:r>
              <a:rPr lang="en-US" sz="600" dirty="0"/>
              <a:t>04/08/2013</a:t>
            </a:r>
            <a:r>
              <a:rPr lang="en-US" sz="600" dirty="0">
                <a:hlinkClick r:id="rId141"/>
              </a:rPr>
              <a:t> RIT hosts talk with active learning expert and author Walter Bender April 17</a:t>
            </a:r>
            <a:endParaRPr lang="en-US" sz="600" dirty="0"/>
          </a:p>
          <a:p>
            <a:pPr fontAlgn="base"/>
            <a:r>
              <a:rPr lang="en-US" sz="600" dirty="0"/>
              <a:t>03/28/2013</a:t>
            </a:r>
            <a:r>
              <a:rPr lang="en-US" sz="600" dirty="0">
                <a:hlinkClick r:id="rId142"/>
              </a:rPr>
              <a:t> Red Hat donates to RIT’s MAGIC Center for open source software education program</a:t>
            </a:r>
            <a:endParaRPr lang="en-US" sz="600" dirty="0"/>
          </a:p>
          <a:p>
            <a:pPr fontAlgn="base"/>
            <a:endParaRPr lang="en-US" dirty="0"/>
          </a:p>
        </p:txBody>
      </p:sp>
      <p:sp>
        <p:nvSpPr>
          <p:cNvPr id="9" name="Rectangle 8"/>
          <p:cNvSpPr/>
          <p:nvPr/>
        </p:nvSpPr>
        <p:spPr>
          <a:xfrm>
            <a:off x="9525000" y="1981200"/>
            <a:ext cx="2667000" cy="1077218"/>
          </a:xfrm>
          <a:prstGeom prst="rect">
            <a:avLst/>
          </a:prstGeom>
        </p:spPr>
        <p:txBody>
          <a:bodyPr wrap="square">
            <a:spAutoFit/>
          </a:bodyPr>
          <a:lstStyle/>
          <a:p>
            <a:pPr fontAlgn="base"/>
            <a:r>
              <a:rPr lang="en-US" sz="1600" dirty="0"/>
              <a:t>02/15/2013</a:t>
            </a:r>
            <a:r>
              <a:rPr lang="en-US" sz="1600" dirty="0">
                <a:hlinkClick r:id="rId143"/>
              </a:rPr>
              <a:t> RIT launches new research center dedicated to digital media</a:t>
            </a:r>
            <a:endParaRPr lang="en-US" sz="1600" dirty="0"/>
          </a:p>
        </p:txBody>
      </p:sp>
      <p:pic>
        <p:nvPicPr>
          <p:cNvPr id="11" name="Picture 10"/>
          <p:cNvPicPr>
            <a:picLocks noChangeAspect="1"/>
          </p:cNvPicPr>
          <p:nvPr/>
        </p:nvPicPr>
        <p:blipFill>
          <a:blip r:embed="rId144" cstate="email">
            <a:extLst>
              <a:ext uri="{28A0092B-C50C-407E-A947-70E740481C1C}">
                <a14:useLocalDpi xmlns:a14="http://schemas.microsoft.com/office/drawing/2010/main" val="0"/>
              </a:ext>
            </a:extLst>
          </a:blip>
          <a:stretch>
            <a:fillRect/>
          </a:stretch>
        </p:blipFill>
        <p:spPr>
          <a:xfrm>
            <a:off x="9829800" y="3048315"/>
            <a:ext cx="2000014" cy="2666685"/>
          </a:xfrm>
          <a:prstGeom prst="rect">
            <a:avLst/>
          </a:prstGeom>
        </p:spPr>
      </p:pic>
    </p:spTree>
    <p:extLst>
      <p:ext uri="{BB962C8B-B14F-4D97-AF65-F5344CB8AC3E}">
        <p14:creationId xmlns:p14="http://schemas.microsoft.com/office/powerpoint/2010/main" val="24926661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943600"/>
          </a:xfrm>
          <a:prstGeom prst="rect">
            <a:avLst/>
          </a:prstGeom>
        </p:spPr>
      </p:pic>
      <p:sp>
        <p:nvSpPr>
          <p:cNvPr id="2" name="Title 1"/>
          <p:cNvSpPr>
            <a:spLocks noGrp="1"/>
          </p:cNvSpPr>
          <p:nvPr>
            <p:ph type="title"/>
          </p:nvPr>
        </p:nvSpPr>
        <p:spPr>
          <a:xfrm>
            <a:off x="0" y="5343525"/>
            <a:ext cx="12192000" cy="609600"/>
          </a:xfrm>
          <a:solidFill>
            <a:schemeClr val="bg1">
              <a:alpha val="56000"/>
            </a:schemeClr>
          </a:solidFill>
        </p:spPr>
        <p:txBody>
          <a:bodyPr/>
          <a:lstStyle/>
          <a:p>
            <a:r>
              <a:rPr lang="en-US" dirty="0"/>
              <a:t>RILEY &amp; Make a wish FOUNDATION		</a:t>
            </a:r>
          </a:p>
        </p:txBody>
      </p:sp>
      <p:cxnSp>
        <p:nvCxnSpPr>
          <p:cNvPr id="7" name="Straight Connector 6"/>
          <p:cNvCxnSpPr/>
          <p:nvPr/>
        </p:nvCxnSpPr>
        <p:spPr>
          <a:xfrm>
            <a:off x="0" y="5334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59436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5328285"/>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939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 y="0"/>
            <a:ext cx="12185206" cy="5622965"/>
          </a:xfrm>
          <a:prstGeom prst="rect">
            <a:avLst/>
          </a:prstGeom>
        </p:spPr>
      </p:pic>
      <p:sp>
        <p:nvSpPr>
          <p:cNvPr id="5" name="Rectangle 4"/>
          <p:cNvSpPr/>
          <p:nvPr/>
        </p:nvSpPr>
        <p:spPr>
          <a:xfrm>
            <a:off x="1" y="73232"/>
            <a:ext cx="12192000" cy="571796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648200" y="1905000"/>
            <a:ext cx="2895600" cy="190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133600" y="4117172"/>
            <a:ext cx="7940040" cy="1293028"/>
          </a:xfrm>
        </p:spPr>
        <p:txBody>
          <a:bodyPr/>
          <a:lstStyle/>
          <a:p>
            <a:pPr algn="ctr"/>
            <a:r>
              <a:rPr lang="en-US" dirty="0"/>
              <a:t>I make things.</a:t>
            </a:r>
          </a:p>
        </p:txBody>
      </p:sp>
    </p:spTree>
    <p:extLst>
      <p:ext uri="{BB962C8B-B14F-4D97-AF65-F5344CB8AC3E}">
        <p14:creationId xmlns:p14="http://schemas.microsoft.com/office/powerpoint/2010/main" val="300412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76200"/>
            <a:ext cx="12192000" cy="5922819"/>
          </a:xfrm>
          <a:prstGeom prst="rect">
            <a:avLst/>
          </a:prstGeom>
        </p:spPr>
      </p:pic>
      <p:sp>
        <p:nvSpPr>
          <p:cNvPr id="2" name="Title 1"/>
          <p:cNvSpPr>
            <a:spLocks noGrp="1"/>
          </p:cNvSpPr>
          <p:nvPr>
            <p:ph type="title"/>
          </p:nvPr>
        </p:nvSpPr>
        <p:spPr>
          <a:xfrm>
            <a:off x="0" y="304800"/>
            <a:ext cx="11658600" cy="609600"/>
          </a:xfrm>
          <a:solidFill>
            <a:schemeClr val="bg1">
              <a:alpha val="37000"/>
            </a:schemeClr>
          </a:solidFill>
        </p:spPr>
        <p:txBody>
          <a:bodyPr/>
          <a:lstStyle/>
          <a:p>
            <a:r>
              <a:rPr lang="en-US" sz="3600" dirty="0" err="1"/>
              <a:t>Artech</a:t>
            </a:r>
            <a:r>
              <a:rPr lang="en-US" sz="3600" dirty="0"/>
              <a:t> CRE8-A-THON: CHANGING JAM CULTURE</a:t>
            </a:r>
            <a:endParaRPr lang="en-US" dirty="0"/>
          </a:p>
        </p:txBody>
      </p:sp>
      <p:sp>
        <p:nvSpPr>
          <p:cNvPr id="5" name="Title 1"/>
          <p:cNvSpPr txBox="1">
            <a:spLocks/>
          </p:cNvSpPr>
          <p:nvPr/>
        </p:nvSpPr>
        <p:spPr>
          <a:xfrm>
            <a:off x="11658600" y="304800"/>
            <a:ext cx="533400" cy="609600"/>
          </a:xfrm>
          <a:prstGeom prst="rect">
            <a:avLst/>
          </a:prstGeom>
          <a:solidFill>
            <a:schemeClr val="bg1">
              <a:alpha val="37000"/>
            </a:schemeClr>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en-US" dirty="0"/>
          </a:p>
        </p:txBody>
      </p:sp>
      <p:cxnSp>
        <p:nvCxnSpPr>
          <p:cNvPr id="7" name="Straight Connector 6"/>
          <p:cNvCxnSpPr/>
          <p:nvPr/>
        </p:nvCxnSpPr>
        <p:spPr>
          <a:xfrm>
            <a:off x="0" y="5867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304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720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yDYSKuUy0yr5p8ws85RtKHIhgVKFmDp_xi1he1fd_AFMwAaws_5zaqTWjC1I2ZWiNhSX4Pjl1LmWy16NCZpVZNDcn4ardLWH2W0jy_j9le-byw0-_saa2idoWVHQedcsq2Kpw6jeckk">
            <a:extLst>
              <a:ext uri="{FF2B5EF4-FFF2-40B4-BE49-F238E27FC236}">
                <a16:creationId xmlns:a16="http://schemas.microsoft.com/office/drawing/2014/main" id="{B965CB7B-9EF1-40A2-8597-EE65D7BD32F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92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E0E413-2EDB-44A2-A6D9-E0E29FE615BE}"/>
              </a:ext>
            </a:extLst>
          </p:cNvPr>
          <p:cNvSpPr/>
          <p:nvPr/>
        </p:nvSpPr>
        <p:spPr>
          <a:xfrm>
            <a:off x="0" y="0"/>
            <a:ext cx="12192000" cy="5943600"/>
          </a:xfrm>
          <a:prstGeom prst="rect">
            <a:avLst/>
          </a:prstGeom>
          <a:gradFill>
            <a:gsLst>
              <a:gs pos="0">
                <a:schemeClr val="bg1">
                  <a:alpha val="0"/>
                </a:schemeClr>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AF0B4E-DFA5-454B-8B07-DC989A97F329}"/>
              </a:ext>
            </a:extLst>
          </p:cNvPr>
          <p:cNvSpPr>
            <a:spLocks noGrp="1"/>
          </p:cNvSpPr>
          <p:nvPr>
            <p:ph type="title"/>
          </p:nvPr>
        </p:nvSpPr>
        <p:spPr>
          <a:xfrm>
            <a:off x="3124200" y="5029200"/>
            <a:ext cx="8610600" cy="1293028"/>
          </a:xfrm>
        </p:spPr>
        <p:txBody>
          <a:bodyPr/>
          <a:lstStyle/>
          <a:p>
            <a:r>
              <a:rPr lang="en-US" dirty="0"/>
              <a:t>Future work and IDEAS</a:t>
            </a:r>
            <a:br>
              <a:rPr lang="en-US" dirty="0"/>
            </a:br>
            <a:endParaRPr lang="en-US" dirty="0"/>
          </a:p>
        </p:txBody>
      </p:sp>
    </p:spTree>
    <p:extLst>
      <p:ext uri="{BB962C8B-B14F-4D97-AF65-F5344CB8AC3E}">
        <p14:creationId xmlns:p14="http://schemas.microsoft.com/office/powerpoint/2010/main" val="2962490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989ED3-05FC-4575-8D42-98FB4BABED20}"/>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419600" y="0"/>
            <a:ext cx="7772400" cy="5829299"/>
          </a:xfrm>
          <a:ln w="22225">
            <a:noFill/>
          </a:ln>
        </p:spPr>
      </p:pic>
      <p:sp>
        <p:nvSpPr>
          <p:cNvPr id="5" name="Rectangle 4">
            <a:extLst>
              <a:ext uri="{FF2B5EF4-FFF2-40B4-BE49-F238E27FC236}">
                <a16:creationId xmlns:a16="http://schemas.microsoft.com/office/drawing/2014/main" id="{74DEF937-086C-40EB-A826-FCB243DC9D43}"/>
              </a:ext>
            </a:extLst>
          </p:cNvPr>
          <p:cNvSpPr/>
          <p:nvPr/>
        </p:nvSpPr>
        <p:spPr>
          <a:xfrm>
            <a:off x="4419600" y="0"/>
            <a:ext cx="5791200" cy="5829299"/>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4634D9A-5CFD-454A-B1AF-61F8E69A71D5}"/>
              </a:ext>
            </a:extLst>
          </p:cNvPr>
          <p:cNvCxnSpPr/>
          <p:nvPr/>
        </p:nvCxnSpPr>
        <p:spPr>
          <a:xfrm>
            <a:off x="0" y="582929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116F59-1537-4091-B2A7-38AA32E43F65}"/>
              </a:ext>
            </a:extLst>
          </p:cNvPr>
          <p:cNvSpPr>
            <a:spLocks noGrp="1"/>
          </p:cNvSpPr>
          <p:nvPr>
            <p:ph type="title"/>
          </p:nvPr>
        </p:nvSpPr>
        <p:spPr>
          <a:xfrm>
            <a:off x="114300" y="5029200"/>
            <a:ext cx="8610600" cy="1293028"/>
          </a:xfrm>
        </p:spPr>
        <p:txBody>
          <a:bodyPr/>
          <a:lstStyle/>
          <a:p>
            <a:pPr algn="l"/>
            <a:r>
              <a:rPr lang="en-US" dirty="0"/>
              <a:t>RETHINKING APPRENTICESHIP ?</a:t>
            </a:r>
          </a:p>
        </p:txBody>
      </p:sp>
    </p:spTree>
    <p:extLst>
      <p:ext uri="{BB962C8B-B14F-4D97-AF65-F5344CB8AC3E}">
        <p14:creationId xmlns:p14="http://schemas.microsoft.com/office/powerpoint/2010/main" val="838572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0ED82-7944-400B-B200-C8E55EC3948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25"/>
          <a:stretch/>
        </p:blipFill>
        <p:spPr>
          <a:xfrm>
            <a:off x="0" y="1"/>
            <a:ext cx="12192000" cy="5943600"/>
          </a:xfrm>
          <a:prstGeom prst="rect">
            <a:avLst/>
          </a:prstGeom>
        </p:spPr>
      </p:pic>
      <p:sp>
        <p:nvSpPr>
          <p:cNvPr id="7" name="Rectangle 6">
            <a:extLst>
              <a:ext uri="{FF2B5EF4-FFF2-40B4-BE49-F238E27FC236}">
                <a16:creationId xmlns:a16="http://schemas.microsoft.com/office/drawing/2014/main" id="{38A166C3-F41A-4832-83CE-8A07B5E8B568}"/>
              </a:ext>
            </a:extLst>
          </p:cNvPr>
          <p:cNvSpPr/>
          <p:nvPr/>
        </p:nvSpPr>
        <p:spPr>
          <a:xfrm>
            <a:off x="0" y="0"/>
            <a:ext cx="12192000" cy="5943589"/>
          </a:xfrm>
          <a:prstGeom prst="rect">
            <a:avLst/>
          </a:prstGeom>
          <a:gradFill>
            <a:gsLst>
              <a:gs pos="0">
                <a:schemeClr val="bg1"/>
              </a:gs>
              <a:gs pos="100000">
                <a:schemeClr val="bg1">
                  <a:alpha val="4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5EBAD-12B9-4113-B63F-9058C3B531B2}"/>
              </a:ext>
            </a:extLst>
          </p:cNvPr>
          <p:cNvSpPr>
            <a:spLocks noGrp="1"/>
          </p:cNvSpPr>
          <p:nvPr>
            <p:ph type="title"/>
          </p:nvPr>
        </p:nvSpPr>
        <p:spPr/>
        <p:txBody>
          <a:bodyPr/>
          <a:lstStyle/>
          <a:p>
            <a:r>
              <a:rPr lang="en-US" dirty="0"/>
              <a:t>NICE SHEEP</a:t>
            </a:r>
          </a:p>
        </p:txBody>
      </p:sp>
      <p:cxnSp>
        <p:nvCxnSpPr>
          <p:cNvPr id="6" name="Straight Connector 5">
            <a:extLst>
              <a:ext uri="{FF2B5EF4-FFF2-40B4-BE49-F238E27FC236}">
                <a16:creationId xmlns:a16="http://schemas.microsoft.com/office/drawing/2014/main" id="{C2416075-C6B0-4D95-99D9-3C5E597F256C}"/>
              </a:ext>
            </a:extLst>
          </p:cNvPr>
          <p:cNvCxnSpPr/>
          <p:nvPr/>
        </p:nvCxnSpPr>
        <p:spPr>
          <a:xfrm>
            <a:off x="0" y="5943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06B9F1D-C2D5-4703-BFB6-231EBB04D91F}"/>
              </a:ext>
            </a:extLst>
          </p:cNvPr>
          <p:cNvSpPr>
            <a:spLocks noGrp="1"/>
          </p:cNvSpPr>
          <p:nvPr>
            <p:ph idx="1"/>
          </p:nvPr>
        </p:nvSpPr>
        <p:spPr>
          <a:xfrm>
            <a:off x="381000" y="1524000"/>
            <a:ext cx="10820400" cy="4024125"/>
          </a:xfrm>
        </p:spPr>
        <p:txBody>
          <a:bodyPr>
            <a:normAutofit/>
          </a:bodyPr>
          <a:lstStyle/>
          <a:p>
            <a:r>
              <a:rPr lang="en-US" dirty="0"/>
              <a:t>Game industry studies</a:t>
            </a:r>
          </a:p>
          <a:p>
            <a:pPr lvl="1"/>
            <a:r>
              <a:rPr lang="en-US" dirty="0"/>
              <a:t>Co-creativity (John Banks)</a:t>
            </a:r>
          </a:p>
          <a:p>
            <a:pPr lvl="1"/>
            <a:r>
              <a:rPr lang="en-US" dirty="0"/>
              <a:t>Game talk (Casey O’Donnell)</a:t>
            </a:r>
          </a:p>
          <a:p>
            <a:r>
              <a:rPr lang="en-US" dirty="0"/>
              <a:t>Live streaming gameplay</a:t>
            </a:r>
          </a:p>
          <a:p>
            <a:pPr lvl="1"/>
            <a:r>
              <a:rPr lang="en-US" dirty="0"/>
              <a:t>Broadcasting play (TL Taylor)</a:t>
            </a:r>
          </a:p>
          <a:p>
            <a:pPr lvl="1"/>
            <a:r>
              <a:rPr lang="en-US" dirty="0"/>
              <a:t>Hamilton W. A., Garretson O., &amp; </a:t>
            </a:r>
            <a:r>
              <a:rPr lang="en-US" dirty="0" err="1"/>
              <a:t>Kerne</a:t>
            </a:r>
            <a:r>
              <a:rPr lang="en-US" dirty="0"/>
              <a:t> A. (2014, April 26–May 1). </a:t>
            </a:r>
            <a:r>
              <a:rPr lang="en-US" i="1" dirty="0"/>
              <a:t>Streaming on Twitch: Fostering Participatory Communities of Play within Live Mixed Media</a:t>
            </a:r>
            <a:r>
              <a:rPr lang="en-US" dirty="0"/>
              <a:t>. In Proceedings of the SIGCHI Conference on Human Factors in Computing Systems (CHI ’14). New York, NY, USA.</a:t>
            </a:r>
          </a:p>
          <a:p>
            <a:endParaRPr lang="en-US" dirty="0"/>
          </a:p>
          <a:p>
            <a:pPr marL="0" indent="0">
              <a:buNone/>
            </a:pPr>
            <a:endParaRPr lang="en-US" dirty="0"/>
          </a:p>
        </p:txBody>
      </p:sp>
    </p:spTree>
    <p:extLst>
      <p:ext uri="{BB962C8B-B14F-4D97-AF65-F5344CB8AC3E}">
        <p14:creationId xmlns:p14="http://schemas.microsoft.com/office/powerpoint/2010/main" val="170903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tale of two Adams</a:t>
            </a:r>
          </a:p>
        </p:txBody>
      </p:sp>
      <p:sp>
        <p:nvSpPr>
          <p:cNvPr id="3" name="Content Placeholder 2"/>
          <p:cNvSpPr>
            <a:spLocks noGrp="1"/>
          </p:cNvSpPr>
          <p:nvPr>
            <p:ph sz="half" idx="1"/>
          </p:nvPr>
        </p:nvSpPr>
        <p:spPr/>
        <p:txBody>
          <a:bodyPr/>
          <a:lstStyle/>
          <a:p>
            <a:r>
              <a:rPr lang="en-US" dirty="0"/>
              <a:t>Adam (programmer making </a:t>
            </a:r>
            <a:r>
              <a:rPr lang="en-US" i="1" dirty="0"/>
              <a:t>Bot Land</a:t>
            </a:r>
            <a:r>
              <a:rPr lang="en-US" dirty="0"/>
              <a:t>)</a:t>
            </a:r>
          </a:p>
          <a:p>
            <a:r>
              <a:rPr lang="en-US" dirty="0" err="1"/>
              <a:t>Chluaid</a:t>
            </a:r>
            <a:r>
              <a:rPr lang="en-US" dirty="0"/>
              <a:t> (artist on </a:t>
            </a:r>
            <a:r>
              <a:rPr lang="en-US" i="1" dirty="0" err="1"/>
              <a:t>BrackenSack</a:t>
            </a:r>
            <a:r>
              <a:rPr lang="en-US" i="1" dirty="0"/>
              <a:t>: A </a:t>
            </a:r>
            <a:r>
              <a:rPr lang="en-US" i="1" dirty="0" err="1"/>
              <a:t>Dashkin</a:t>
            </a:r>
            <a:r>
              <a:rPr lang="en-US" i="1" dirty="0"/>
              <a:t> Game</a:t>
            </a:r>
            <a:r>
              <a:rPr lang="en-US" dirty="0"/>
              <a:t>) (and also named Adam IRL)</a:t>
            </a:r>
          </a:p>
        </p:txBody>
      </p:sp>
      <p:pic>
        <p:nvPicPr>
          <p:cNvPr id="5" name="Content Placeholder 4" descr="Screen Shot 2018-06-11 at 2.15.36 PM.png"/>
          <p:cNvPicPr>
            <a:picLocks noGrp="1" noChangeAspect="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6618345" y="1676400"/>
            <a:ext cx="4850749" cy="4076284"/>
          </a:xfrm>
          <a:ln w="25400">
            <a:solidFill>
              <a:schemeClr val="tx1"/>
            </a:solidFill>
          </a:ln>
        </p:spPr>
      </p:pic>
    </p:spTree>
    <p:extLst>
      <p:ext uri="{BB962C8B-B14F-4D97-AF65-F5344CB8AC3E}">
        <p14:creationId xmlns:p14="http://schemas.microsoft.com/office/powerpoint/2010/main" val="1221186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25F1F4-69B5-481E-BBB5-491DA7E7B2FD}"/>
              </a:ext>
            </a:extLst>
          </p:cNvPr>
          <p:cNvSpPr/>
          <p:nvPr/>
        </p:nvSpPr>
        <p:spPr>
          <a:xfrm>
            <a:off x="0" y="0"/>
            <a:ext cx="12192000" cy="1676400"/>
          </a:xfrm>
          <a:prstGeom prst="rect">
            <a:avLst/>
          </a:prstGeom>
          <a:gradFill>
            <a:gsLst>
              <a:gs pos="0">
                <a:srgbClr val="00B0F0"/>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B7CA55-91EF-4714-9300-E99ADA22F790}"/>
              </a:ext>
            </a:extLst>
          </p:cNvPr>
          <p:cNvSpPr/>
          <p:nvPr/>
        </p:nvSpPr>
        <p:spPr>
          <a:xfrm>
            <a:off x="0" y="1676400"/>
            <a:ext cx="12192000"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F994A-26C7-4F66-992B-10A793F7310C}"/>
              </a:ext>
            </a:extLst>
          </p:cNvPr>
          <p:cNvSpPr>
            <a:spLocks noGrp="1"/>
          </p:cNvSpPr>
          <p:nvPr>
            <p:ph type="title"/>
          </p:nvPr>
        </p:nvSpPr>
        <p:spPr/>
        <p:txBody>
          <a:bodyPr/>
          <a:lstStyle/>
          <a:p>
            <a:r>
              <a:rPr lang="en-US" dirty="0"/>
              <a:t>A Tale Of Two Adams</a:t>
            </a:r>
          </a:p>
        </p:txBody>
      </p:sp>
      <p:sp>
        <p:nvSpPr>
          <p:cNvPr id="3" name="Content Placeholder 2">
            <a:extLst>
              <a:ext uri="{FF2B5EF4-FFF2-40B4-BE49-F238E27FC236}">
                <a16:creationId xmlns:a16="http://schemas.microsoft.com/office/drawing/2014/main" id="{30E64711-2BA1-444A-86E9-27C3FD5EFA0A}"/>
              </a:ext>
            </a:extLst>
          </p:cNvPr>
          <p:cNvSpPr>
            <a:spLocks noGrp="1"/>
          </p:cNvSpPr>
          <p:nvPr>
            <p:ph idx="1"/>
          </p:nvPr>
        </p:nvSpPr>
        <p:spPr>
          <a:xfrm>
            <a:off x="762000" y="1828800"/>
            <a:ext cx="4343400" cy="3749040"/>
          </a:xfrm>
        </p:spPr>
        <p:txBody>
          <a:bodyPr/>
          <a:lstStyle/>
          <a:p>
            <a:pPr marL="0" indent="0">
              <a:buNone/>
            </a:pPr>
            <a:r>
              <a:rPr lang="en-US" sz="3200" b="1" dirty="0"/>
              <a:t>“coder </a:t>
            </a:r>
            <a:r>
              <a:rPr lang="en-US" sz="3200" b="1" dirty="0" err="1"/>
              <a:t>adam</a:t>
            </a:r>
            <a:r>
              <a:rPr lang="en-US" sz="3200" b="1" dirty="0"/>
              <a:t>”</a:t>
            </a:r>
          </a:p>
          <a:p>
            <a:r>
              <a:rPr lang="en-US" b="1" dirty="0"/>
              <a:t>Talk aloud protocol</a:t>
            </a:r>
          </a:p>
          <a:p>
            <a:r>
              <a:rPr lang="en-US" b="1" dirty="0"/>
              <a:t>Careful attention to chat</a:t>
            </a:r>
          </a:p>
          <a:p>
            <a:r>
              <a:rPr lang="en-US" b="1" dirty="0"/>
              <a:t>Lots of questions &amp; advice to/from other developers</a:t>
            </a:r>
          </a:p>
          <a:p>
            <a:r>
              <a:rPr lang="en-US" b="1" dirty="0"/>
              <a:t>Streams as a commitment to practice</a:t>
            </a:r>
          </a:p>
          <a:p>
            <a:r>
              <a:rPr lang="en-US" b="1" dirty="0"/>
              <a:t>Small community, not about audience per se</a:t>
            </a:r>
          </a:p>
          <a:p>
            <a:endParaRPr lang="en-US" dirty="0"/>
          </a:p>
        </p:txBody>
      </p:sp>
      <p:sp>
        <p:nvSpPr>
          <p:cNvPr id="4" name="Content Placeholder 2">
            <a:extLst>
              <a:ext uri="{FF2B5EF4-FFF2-40B4-BE49-F238E27FC236}">
                <a16:creationId xmlns:a16="http://schemas.microsoft.com/office/drawing/2014/main" id="{BB51390A-9788-476A-81C6-AA2449B092FA}"/>
              </a:ext>
            </a:extLst>
          </p:cNvPr>
          <p:cNvSpPr txBox="1">
            <a:spLocks/>
          </p:cNvSpPr>
          <p:nvPr/>
        </p:nvSpPr>
        <p:spPr>
          <a:xfrm>
            <a:off x="5715000" y="1828800"/>
            <a:ext cx="5486400" cy="3749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3200" b="1" dirty="0"/>
              <a:t>“artist </a:t>
            </a:r>
            <a:r>
              <a:rPr lang="en-US" sz="3200" b="1" dirty="0" err="1"/>
              <a:t>adam</a:t>
            </a:r>
            <a:r>
              <a:rPr lang="en-US" sz="3200" b="1" dirty="0"/>
              <a:t>”</a:t>
            </a:r>
          </a:p>
          <a:p>
            <a:r>
              <a:rPr lang="en-US" b="1" dirty="0"/>
              <a:t>A kind of ‘visual stepwise process’</a:t>
            </a:r>
          </a:p>
          <a:p>
            <a:r>
              <a:rPr lang="en-US" b="1" dirty="0"/>
              <a:t>Specifically wanted less feedback</a:t>
            </a:r>
          </a:p>
          <a:p>
            <a:r>
              <a:rPr lang="en-US" b="1" dirty="0"/>
              <a:t>Streams as a commitment to practice</a:t>
            </a:r>
          </a:p>
          <a:p>
            <a:r>
              <a:rPr lang="en-US" b="1" dirty="0"/>
              <a:t>Small community, not about audience per se</a:t>
            </a:r>
          </a:p>
          <a:p>
            <a:r>
              <a:rPr lang="en-US" b="1" dirty="0"/>
              <a:t>Cultivation of community for visibility / connections</a:t>
            </a:r>
          </a:p>
        </p:txBody>
      </p:sp>
    </p:spTree>
    <p:extLst>
      <p:ext uri="{BB962C8B-B14F-4D97-AF65-F5344CB8AC3E}">
        <p14:creationId xmlns:p14="http://schemas.microsoft.com/office/powerpoint/2010/main" val="1017737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38C946-2F69-4FAE-A7FC-7673D4D437F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971800" y="0"/>
            <a:ext cx="9220200" cy="5623193"/>
          </a:xfrm>
          <a:prstGeom prst="rect">
            <a:avLst/>
          </a:prstGeom>
        </p:spPr>
      </p:pic>
      <p:sp>
        <p:nvSpPr>
          <p:cNvPr id="6" name="Rectangle 5">
            <a:extLst>
              <a:ext uri="{FF2B5EF4-FFF2-40B4-BE49-F238E27FC236}">
                <a16:creationId xmlns:a16="http://schemas.microsoft.com/office/drawing/2014/main" id="{D937E3D8-CB97-4F6E-9942-8450C21EDE64}"/>
              </a:ext>
            </a:extLst>
          </p:cNvPr>
          <p:cNvSpPr/>
          <p:nvPr/>
        </p:nvSpPr>
        <p:spPr>
          <a:xfrm flipH="1">
            <a:off x="2971800" y="0"/>
            <a:ext cx="6553200" cy="5623193"/>
          </a:xfrm>
          <a:prstGeom prst="rect">
            <a:avLst/>
          </a:prstGeom>
          <a:gradFill>
            <a:gsLst>
              <a:gs pos="885">
                <a:schemeClr val="bg1">
                  <a:alpha val="0"/>
                </a:schemeClr>
              </a:gs>
              <a:gs pos="34000">
                <a:schemeClr val="bg1">
                  <a:alpha val="64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62E4E-4172-4A90-A584-FB1CBBBAFC16}"/>
              </a:ext>
            </a:extLst>
          </p:cNvPr>
          <p:cNvSpPr>
            <a:spLocks noGrp="1"/>
          </p:cNvSpPr>
          <p:nvPr>
            <p:ph type="title"/>
          </p:nvPr>
        </p:nvSpPr>
        <p:spPr>
          <a:xfrm>
            <a:off x="762000" y="639315"/>
            <a:ext cx="8610600" cy="1293028"/>
          </a:xfrm>
        </p:spPr>
        <p:txBody>
          <a:bodyPr/>
          <a:lstStyle/>
          <a:p>
            <a:pPr algn="l"/>
            <a:r>
              <a:rPr lang="en-US" dirty="0"/>
              <a:t>DEVELOPMENT Streaming…</a:t>
            </a:r>
          </a:p>
        </p:txBody>
      </p:sp>
      <p:sp>
        <p:nvSpPr>
          <p:cNvPr id="3" name="Content Placeholder 2">
            <a:extLst>
              <a:ext uri="{FF2B5EF4-FFF2-40B4-BE49-F238E27FC236}">
                <a16:creationId xmlns:a16="http://schemas.microsoft.com/office/drawing/2014/main" id="{28C919AA-63B0-40FF-B0C0-626A04A22CF2}"/>
              </a:ext>
            </a:extLst>
          </p:cNvPr>
          <p:cNvSpPr>
            <a:spLocks noGrp="1"/>
          </p:cNvSpPr>
          <p:nvPr>
            <p:ph idx="1"/>
          </p:nvPr>
        </p:nvSpPr>
        <p:spPr>
          <a:xfrm>
            <a:off x="685800" y="2194561"/>
            <a:ext cx="10820400" cy="3063240"/>
          </a:xfrm>
        </p:spPr>
        <p:txBody>
          <a:bodyPr/>
          <a:lstStyle/>
          <a:p>
            <a:r>
              <a:rPr lang="en-US" dirty="0"/>
              <a:t>A commitment to practice and function?</a:t>
            </a:r>
          </a:p>
          <a:p>
            <a:r>
              <a:rPr lang="en-US" dirty="0"/>
              <a:t>Less about audience, more about community (maybe?) </a:t>
            </a:r>
          </a:p>
          <a:p>
            <a:r>
              <a:rPr lang="en-US" dirty="0"/>
              <a:t>A scalable platform for observation, practice and critique?</a:t>
            </a:r>
          </a:p>
          <a:p>
            <a:r>
              <a:rPr lang="en-US" dirty="0"/>
              <a:t>A form of bi-directional apprenticeship?</a:t>
            </a:r>
          </a:p>
          <a:p>
            <a:r>
              <a:rPr lang="en-US" dirty="0"/>
              <a:t>A dialog platform for learning communities?</a:t>
            </a:r>
          </a:p>
          <a:p>
            <a:r>
              <a:rPr lang="en-US" dirty="0"/>
              <a:t>A potentially scaffolded environment? </a:t>
            </a:r>
          </a:p>
          <a:p>
            <a:r>
              <a:rPr lang="en-US" dirty="0"/>
              <a:t>A quest for authenticity and role models?</a:t>
            </a:r>
          </a:p>
          <a:p>
            <a:endParaRPr lang="en-US" dirty="0"/>
          </a:p>
          <a:p>
            <a:endParaRPr lang="en-US" dirty="0"/>
          </a:p>
        </p:txBody>
      </p:sp>
      <p:cxnSp>
        <p:nvCxnSpPr>
          <p:cNvPr id="7" name="Straight Connector 6">
            <a:extLst>
              <a:ext uri="{FF2B5EF4-FFF2-40B4-BE49-F238E27FC236}">
                <a16:creationId xmlns:a16="http://schemas.microsoft.com/office/drawing/2014/main" id="{30A3F3CC-6F7D-499E-A828-AED44A5B9A42}"/>
              </a:ext>
            </a:extLst>
          </p:cNvPr>
          <p:cNvCxnSpPr/>
          <p:nvPr/>
        </p:nvCxnSpPr>
        <p:spPr>
          <a:xfrm>
            <a:off x="0" y="5638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627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458BA51-04AD-45B2-AFA0-7ED1AF57AAEB}"/>
              </a:ext>
            </a:extLst>
          </p:cNvPr>
          <p:cNvSpPr>
            <a:spLocks noChangeArrowheads="1"/>
          </p:cNvSpPr>
          <p:nvPr/>
        </p:nvSpPr>
        <p:spPr bwMode="auto">
          <a:xfrm>
            <a:off x="381000" y="533400"/>
            <a:ext cx="11582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CFCFCF"/>
                </a:solidFill>
                <a:effectLst/>
                <a:latin typeface="Verdana" panose="020B0604030504040204" pitchFamily="34" charset="0"/>
              </a:rPr>
              <a:t>Consalvo</a:t>
            </a:r>
            <a:r>
              <a:rPr kumimoji="0" lang="en-US" altLang="en-US" sz="1600" b="0" i="0" u="none" strike="noStrike" cap="none" normalizeH="0" baseline="0" dirty="0">
                <a:ln>
                  <a:noFill/>
                </a:ln>
                <a:solidFill>
                  <a:srgbClr val="CFCFCF"/>
                </a:solidFill>
                <a:effectLst/>
                <a:latin typeface="Verdana" panose="020B0604030504040204" pitchFamily="34" charset="0"/>
              </a:rPr>
              <a:t>, M., &amp; Phelps, A. (2019). Performing game development live on Twitch. Presented at the Hawaii 	International Conference on Systems Science, Maui, HI.  Preliminary work presented at AOIR 2018.</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CFCFCF"/>
              </a:solidFill>
              <a:latin typeface="Verdana" panose="020B0604030504040204" pitchFamily="34" charset="0"/>
            </a:endParaRPr>
          </a:p>
          <a:p>
            <a:r>
              <a:rPr kumimoji="0" lang="en-US" altLang="en-US" sz="1600" b="0" i="0" u="none" strike="noStrike" cap="none" normalizeH="0" baseline="0" dirty="0">
                <a:ln>
                  <a:noFill/>
                </a:ln>
                <a:solidFill>
                  <a:srgbClr val="CFCFCF"/>
                </a:solidFill>
                <a:effectLst/>
                <a:latin typeface="Verdana" panose="020B0604030504040204" pitchFamily="34" charset="0"/>
              </a:rPr>
              <a:t>Phelps, A., &amp; </a:t>
            </a:r>
            <a:r>
              <a:rPr kumimoji="0" lang="en-US" altLang="en-US" sz="1600" b="0" i="0" u="none" strike="noStrike" cap="none" normalizeH="0" baseline="0" dirty="0" err="1">
                <a:ln>
                  <a:noFill/>
                </a:ln>
                <a:solidFill>
                  <a:srgbClr val="CFCFCF"/>
                </a:solidFill>
                <a:effectLst/>
                <a:latin typeface="Verdana" panose="020B0604030504040204" pitchFamily="34" charset="0"/>
              </a:rPr>
              <a:t>Consalvo</a:t>
            </a:r>
            <a:r>
              <a:rPr kumimoji="0" lang="en-US" altLang="en-US" sz="1600" b="0" i="0" u="none" strike="noStrike" cap="none" normalizeH="0" baseline="0" dirty="0">
                <a:ln>
                  <a:noFill/>
                </a:ln>
                <a:solidFill>
                  <a:srgbClr val="CFCFCF"/>
                </a:solidFill>
                <a:effectLst/>
                <a:latin typeface="Verdana" panose="020B0604030504040204" pitchFamily="34" charset="0"/>
              </a:rPr>
              <a:t>, M.  (2018) “</a:t>
            </a:r>
            <a:r>
              <a:rPr lang="en-US" sz="1600" dirty="0">
                <a:solidFill>
                  <a:srgbClr val="CFCFCF"/>
                </a:solidFill>
                <a:latin typeface="Verdana" panose="020B0604030504040204" pitchFamily="34" charset="0"/>
              </a:rPr>
              <a:t>Live streaming game design &amp; development: A glimpse behind the mystic 	curtain with pedagogical possibilities” at The </a:t>
            </a:r>
            <a:r>
              <a:rPr lang="en-US" sz="1600" dirty="0" err="1">
                <a:solidFill>
                  <a:srgbClr val="CFCFCF"/>
                </a:solidFill>
                <a:latin typeface="Verdana" panose="020B0604030504040204" pitchFamily="34" charset="0"/>
              </a:rPr>
              <a:t>InterPLAY</a:t>
            </a:r>
            <a:r>
              <a:rPr lang="en-US" sz="1600" dirty="0">
                <a:solidFill>
                  <a:srgbClr val="CFCFCF"/>
                </a:solidFill>
                <a:latin typeface="Verdana" panose="020B0604030504040204" pitchFamily="34" charset="0"/>
              </a:rPr>
              <a:t> of Game Studies and Game Design, 2018 NCA 	Preconference, University of Utah.  S Orme, University of Suffolk.  National Communication 	Association 104th Annual Conference, Salt Lake City, Utah.</a:t>
            </a:r>
            <a:br>
              <a:rPr kumimoji="0" lang="en-US" altLang="en-US" sz="1600" b="0" i="0" u="none" strike="noStrike" cap="none" normalizeH="0" baseline="0" dirty="0">
                <a:ln>
                  <a:noFill/>
                </a:ln>
                <a:solidFill>
                  <a:schemeClr val="tx1"/>
                </a:solidFill>
                <a:effectLst/>
              </a:rPr>
            </a:b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rgbClr val="CFCFCF"/>
                </a:solidFill>
                <a:effectLst/>
                <a:latin typeface="Verdana" panose="020B0604030504040204" pitchFamily="34" charset="0"/>
              </a:rPr>
              <a:t>Phelps, A., </a:t>
            </a:r>
            <a:r>
              <a:rPr kumimoji="0" lang="en-US" altLang="en-US" sz="1600" b="0" i="0" u="none" strike="noStrike" cap="none" normalizeH="0" baseline="0" dirty="0" err="1">
                <a:ln>
                  <a:noFill/>
                </a:ln>
                <a:solidFill>
                  <a:srgbClr val="CFCFCF"/>
                </a:solidFill>
                <a:effectLst/>
                <a:latin typeface="Verdana" panose="020B0604030504040204" pitchFamily="34" charset="0"/>
              </a:rPr>
              <a:t>Consalvo</a:t>
            </a:r>
            <a:r>
              <a:rPr kumimoji="0" lang="en-US" altLang="en-US" sz="1600" b="0" i="0" u="none" strike="noStrike" cap="none" normalizeH="0" baseline="0" dirty="0">
                <a:ln>
                  <a:noFill/>
                </a:ln>
                <a:solidFill>
                  <a:srgbClr val="CFCFCF"/>
                </a:solidFill>
                <a:effectLst/>
                <a:latin typeface="Verdana" panose="020B0604030504040204" pitchFamily="34" charset="0"/>
              </a:rPr>
              <a:t>, M., and </a:t>
            </a:r>
            <a:r>
              <a:rPr kumimoji="0" lang="en-US" altLang="en-US" sz="1600" b="0" i="0" u="none" strike="noStrike" cap="none" normalizeH="0" baseline="0" dirty="0" err="1">
                <a:ln>
                  <a:noFill/>
                </a:ln>
                <a:solidFill>
                  <a:srgbClr val="CFCFCF"/>
                </a:solidFill>
                <a:effectLst/>
                <a:latin typeface="Verdana" panose="020B0604030504040204" pitchFamily="34" charset="0"/>
              </a:rPr>
              <a:t>Egerct</a:t>
            </a:r>
            <a:r>
              <a:rPr kumimoji="0" lang="en-US" altLang="en-US" sz="1600" b="0" i="0" u="none" strike="noStrike" cap="none" normalizeH="0" baseline="0" dirty="0">
                <a:ln>
                  <a:noFill/>
                </a:ln>
                <a:solidFill>
                  <a:srgbClr val="CFCFCF"/>
                </a:solidFill>
                <a:effectLst/>
                <a:latin typeface="Verdana" panose="020B0604030504040204" pitchFamily="34" charset="0"/>
              </a:rPr>
              <a:t>, C. (2018) Development Streaming as a Pedagogical and Community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CFCFCF"/>
                </a:solidFill>
                <a:latin typeface="Verdana" panose="020B0604030504040204" pitchFamily="34" charset="0"/>
              </a:rPr>
              <a:t>	</a:t>
            </a:r>
            <a:r>
              <a:rPr kumimoji="0" lang="en-US" altLang="en-US" sz="1600" b="0" i="0" u="none" strike="noStrike" cap="none" normalizeH="0" baseline="0" dirty="0">
                <a:ln>
                  <a:noFill/>
                </a:ln>
                <a:solidFill>
                  <a:srgbClr val="CFCFCF"/>
                </a:solidFill>
                <a:effectLst/>
                <a:latin typeface="Verdana" panose="020B0604030504040204" pitchFamily="34" charset="0"/>
              </a:rPr>
              <a:t>Strategy for Games Education. Workshop on New Research Perspectives on Game Design &amp; 	Development Education. CHI PLAY 2018, October 28, 2018, Melbourne, Australia.</a:t>
            </a:r>
            <a:br>
              <a:rPr kumimoji="0" lang="en-US" altLang="en-US" sz="1600" b="0" i="0" u="none" strike="noStrike" cap="none" normalizeH="0" baseline="0" dirty="0">
                <a:ln>
                  <a:noFill/>
                </a:ln>
                <a:solidFill>
                  <a:schemeClr val="tx1"/>
                </a:solidFill>
                <a:effectLst/>
              </a:rPr>
            </a:br>
            <a:endParaRPr lang="en-US" altLang="en-US" sz="16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CFCFCF"/>
                </a:solidFill>
                <a:effectLst/>
                <a:latin typeface="Verdana" panose="020B0604030504040204" pitchFamily="34" charset="0"/>
              </a:rPr>
              <a:t>Decker, A., </a:t>
            </a:r>
            <a:r>
              <a:rPr kumimoji="0" lang="en-US" altLang="en-US" sz="1600" b="0" i="0" u="none" strike="noStrike" cap="none" normalizeH="0" baseline="0" dirty="0" err="1">
                <a:ln>
                  <a:noFill/>
                </a:ln>
                <a:solidFill>
                  <a:srgbClr val="CFCFCF"/>
                </a:solidFill>
                <a:effectLst/>
                <a:latin typeface="Verdana" panose="020B0604030504040204" pitchFamily="34" charset="0"/>
              </a:rPr>
              <a:t>Egert</a:t>
            </a:r>
            <a:r>
              <a:rPr kumimoji="0" lang="en-US" altLang="en-US" sz="1600" b="0" i="0" u="none" strike="noStrike" cap="none" normalizeH="0" baseline="0" dirty="0">
                <a:ln>
                  <a:noFill/>
                </a:ln>
                <a:solidFill>
                  <a:srgbClr val="CFCFCF"/>
                </a:solidFill>
                <a:effectLst/>
                <a:latin typeface="Verdana" panose="020B0604030504040204" pitchFamily="34" charset="0"/>
              </a:rPr>
              <a:t>. C, and Phelps, A. (2018) "Learning to Create or Creating to Learn" International Academic 	Conference on Meaningful Play, October 11, 2018 East Lansing, Michigan.</a:t>
            </a:r>
            <a:br>
              <a:rPr kumimoji="0" lang="en-US" altLang="en-US" sz="1600" b="0" i="0" u="none" strike="noStrike" cap="none" normalizeH="0" baseline="0" dirty="0">
                <a:ln>
                  <a:noFill/>
                </a:ln>
                <a:solidFill>
                  <a:schemeClr val="tx1"/>
                </a:solidFill>
                <a:effectLst/>
              </a:rPr>
            </a:b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rgbClr val="CFCFCF"/>
                </a:solidFill>
                <a:effectLst/>
                <a:latin typeface="Verdana" panose="020B0604030504040204" pitchFamily="34" charset="0"/>
              </a:rPr>
              <a:t>Phelps, A., C. </a:t>
            </a:r>
            <a:r>
              <a:rPr kumimoji="0" lang="en-US" altLang="en-US" sz="1600" b="0" i="0" u="none" strike="noStrike" cap="none" normalizeH="0" baseline="0" dirty="0" err="1">
                <a:ln>
                  <a:noFill/>
                </a:ln>
                <a:solidFill>
                  <a:srgbClr val="CFCFCF"/>
                </a:solidFill>
                <a:effectLst/>
                <a:latin typeface="Verdana" panose="020B0604030504040204" pitchFamily="34" charset="0"/>
              </a:rPr>
              <a:t>Egert</a:t>
            </a:r>
            <a:r>
              <a:rPr kumimoji="0" lang="en-US" altLang="en-US" sz="1600" b="0" i="0" u="none" strike="noStrike" cap="none" normalizeH="0" baseline="0" dirty="0">
                <a:ln>
                  <a:noFill/>
                </a:ln>
                <a:solidFill>
                  <a:srgbClr val="CFCFCF"/>
                </a:solidFill>
                <a:effectLst/>
                <a:latin typeface="Verdana" panose="020B0604030504040204" pitchFamily="34" charset="0"/>
              </a:rPr>
              <a:t> and A. Decker. (2018) "</a:t>
            </a:r>
            <a:r>
              <a:rPr kumimoji="0" lang="en-US" altLang="en-US" sz="1600" b="0" i="0" u="none" strike="noStrike" cap="none" normalizeH="0" baseline="0" dirty="0" err="1">
                <a:ln>
                  <a:noFill/>
                </a:ln>
                <a:solidFill>
                  <a:srgbClr val="CFCFCF"/>
                </a:solidFill>
                <a:effectLst/>
                <a:latin typeface="Verdana" panose="020B0604030504040204" pitchFamily="34" charset="0"/>
              </a:rPr>
              <a:t>Splattershmup</a:t>
            </a:r>
            <a:r>
              <a:rPr kumimoji="0" lang="en-US" altLang="en-US" sz="1600" b="0" i="0" u="none" strike="noStrike" cap="none" normalizeH="0" baseline="0" dirty="0">
                <a:ln>
                  <a:noFill/>
                </a:ln>
                <a:solidFill>
                  <a:srgbClr val="CFCFCF"/>
                </a:solidFill>
                <a:effectLst/>
                <a:latin typeface="Verdana" panose="020B0604030504040204" pitchFamily="34" charset="0"/>
              </a:rPr>
              <a:t>: A Game of Art &amp; Motion". Learning in Games Book 	3. Ed. K. Schrier. ETC Press, Carnegie Mellon University. (in press, forthcoming)</a:t>
            </a:r>
            <a:br>
              <a:rPr kumimoji="0" lang="en-US" altLang="en-US" sz="1600" b="0" i="0" u="none" strike="noStrike" cap="none" normalizeH="0" baseline="0" dirty="0">
                <a:ln>
                  <a:noFill/>
                </a:ln>
                <a:solidFill>
                  <a:schemeClr val="tx1"/>
                </a:solidFill>
                <a:effectLst/>
              </a:rPr>
            </a:br>
            <a:endParaRPr lang="en-US" altLang="en-US" sz="16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CFCFCF"/>
                </a:solidFill>
                <a:effectLst/>
                <a:latin typeface="Verdana" panose="020B0604030504040204" pitchFamily="34" charset="0"/>
              </a:rPr>
              <a:t>Decker, A. C. </a:t>
            </a:r>
            <a:r>
              <a:rPr kumimoji="0" lang="en-US" altLang="en-US" sz="1600" b="0" i="0" u="none" strike="noStrike" cap="none" normalizeH="0" baseline="0" dirty="0" err="1">
                <a:ln>
                  <a:noFill/>
                </a:ln>
                <a:solidFill>
                  <a:srgbClr val="CFCFCF"/>
                </a:solidFill>
                <a:effectLst/>
                <a:latin typeface="Verdana" panose="020B0604030504040204" pitchFamily="34" charset="0"/>
              </a:rPr>
              <a:t>Egert</a:t>
            </a:r>
            <a:r>
              <a:rPr kumimoji="0" lang="en-US" altLang="en-US" sz="1600" b="0" i="0" u="none" strike="noStrike" cap="none" normalizeH="0" baseline="0" dirty="0">
                <a:ln>
                  <a:noFill/>
                </a:ln>
                <a:solidFill>
                  <a:srgbClr val="CFCFCF"/>
                </a:solidFill>
                <a:effectLst/>
                <a:latin typeface="Verdana" panose="020B0604030504040204" pitchFamily="34" charset="0"/>
              </a:rPr>
              <a:t>, A. Phelps, (2017) “Trial by a Many-Colored Flame: A Multi-disciplinary, Community-Centric</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CFCFCF"/>
                </a:solidFill>
                <a:latin typeface="Verdana" panose="020B0604030504040204" pitchFamily="34" charset="0"/>
              </a:rPr>
              <a:t>	</a:t>
            </a:r>
            <a:r>
              <a:rPr kumimoji="0" lang="en-US" altLang="en-US" sz="1600" b="0" i="0" u="none" strike="noStrike" cap="none" normalizeH="0" baseline="0" dirty="0">
                <a:ln>
                  <a:noFill/>
                </a:ln>
                <a:solidFill>
                  <a:srgbClr val="CFCFCF"/>
                </a:solidFill>
                <a:effectLst/>
                <a:latin typeface="Verdana" panose="020B0604030504040204" pitchFamily="34" charset="0"/>
              </a:rPr>
              <a:t>Approach to Digital Media and Computing Education”, in New Directions for Computing Education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CFCFCF"/>
                </a:solidFill>
                <a:latin typeface="Verdana" panose="020B0604030504040204" pitchFamily="34" charset="0"/>
              </a:rPr>
              <a:t>	</a:t>
            </a:r>
            <a:r>
              <a:rPr kumimoji="0" lang="en-US" altLang="en-US" sz="1600" b="0" i="0" u="none" strike="noStrike" cap="none" normalizeH="0" baseline="0" dirty="0">
                <a:ln>
                  <a:noFill/>
                </a:ln>
                <a:solidFill>
                  <a:srgbClr val="CFCFCF"/>
                </a:solidFill>
                <a:effectLst/>
                <a:latin typeface="Verdana" panose="020B0604030504040204" pitchFamily="34" charset="0"/>
              </a:rPr>
              <a:t>(S. Fee, et al, ed.), pp. 237-257.  Springer International Publishing, Cham, Switzerland. 2017.</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9931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E882F-2091-4D65-945C-DA7A7B5B5FE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8353872" cy="6858000"/>
          </a:xfrm>
          <a:prstGeom prst="rect">
            <a:avLst/>
          </a:prstGeom>
        </p:spPr>
      </p:pic>
      <p:sp>
        <p:nvSpPr>
          <p:cNvPr id="6" name="Rectangle 5">
            <a:extLst>
              <a:ext uri="{FF2B5EF4-FFF2-40B4-BE49-F238E27FC236}">
                <a16:creationId xmlns:a16="http://schemas.microsoft.com/office/drawing/2014/main" id="{A4F4AF90-3933-4659-B0FF-169393B3E334}"/>
              </a:ext>
            </a:extLst>
          </p:cNvPr>
          <p:cNvSpPr/>
          <p:nvPr/>
        </p:nvSpPr>
        <p:spPr>
          <a:xfrm>
            <a:off x="8353872" y="0"/>
            <a:ext cx="383812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t>WHILE ON SABBATICAL</a:t>
            </a:r>
          </a:p>
          <a:p>
            <a:endParaRPr lang="en-US" sz="2400" dirty="0"/>
          </a:p>
          <a:p>
            <a:r>
              <a:rPr lang="en-US" sz="2400" dirty="0"/>
              <a:t>A RECOMMITTMENT TO DAILY PROCESS, NOT UNLIKE STREAMING (WHICH I AM THINKING ABOUT…)</a:t>
            </a:r>
          </a:p>
          <a:p>
            <a:endParaRPr lang="en-US" sz="2400" dirty="0"/>
          </a:p>
          <a:p>
            <a:r>
              <a:rPr lang="en-US" sz="2400" dirty="0"/>
              <a:t>CURRENTLY EXPLORING MOVING HUNDREDS OF IMAGES INTO VR AND AR, AND WHAT THAT LOOKS LIKE IN COMPARISON TO TRADITIONAL PUBLIC GALLERY &amp; EXHIBITION SPACES</a:t>
            </a:r>
          </a:p>
        </p:txBody>
      </p:sp>
    </p:spTree>
    <p:extLst>
      <p:ext uri="{BB962C8B-B14F-4D97-AF65-F5344CB8AC3E}">
        <p14:creationId xmlns:p14="http://schemas.microsoft.com/office/powerpoint/2010/main" val="2139242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152400" y="1295400"/>
            <a:ext cx="11811000" cy="769441"/>
          </a:xfrm>
          <a:prstGeom prst="rect">
            <a:avLst/>
          </a:prstGeom>
          <a:noFill/>
        </p:spPr>
        <p:txBody>
          <a:bodyPr wrap="square" rtlCol="0">
            <a:spAutoFit/>
          </a:bodyPr>
          <a:lstStyle/>
          <a:p>
            <a:pPr algn="ctr"/>
            <a:r>
              <a:rPr lang="en-US" sz="2200" b="1" dirty="0"/>
              <a:t>ANDYWORLD.IO | PROFESSORANDREWPHELPS.NET | @RITIGM1 | ANDY@MAIL.RIT.EDU</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1430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B8A3D-C4FA-48C6-8207-FE7D5C257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 y="-11113"/>
            <a:ext cx="12181609" cy="6848771"/>
          </a:xfrm>
          <a:prstGeom prst="rect">
            <a:avLst/>
          </a:prstGeom>
        </p:spPr>
      </p:pic>
      <p:sp>
        <p:nvSpPr>
          <p:cNvPr id="5" name="Rectangle 4">
            <a:extLst>
              <a:ext uri="{FF2B5EF4-FFF2-40B4-BE49-F238E27FC236}">
                <a16:creationId xmlns:a16="http://schemas.microsoft.com/office/drawing/2014/main" id="{5BB1471F-5747-488F-B65E-255022C96ADA}"/>
              </a:ext>
            </a:extLst>
          </p:cNvPr>
          <p:cNvSpPr/>
          <p:nvPr/>
        </p:nvSpPr>
        <p:spPr>
          <a:xfrm flipV="1">
            <a:off x="0" y="-11113"/>
            <a:ext cx="12192000" cy="5802313"/>
          </a:xfrm>
          <a:prstGeom prst="rect">
            <a:avLst/>
          </a:prstGeom>
          <a:gradFill>
            <a:gsLst>
              <a:gs pos="0">
                <a:schemeClr val="bg1">
                  <a:alpha val="0"/>
                </a:schemeClr>
              </a:gs>
              <a:gs pos="81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60019-91AC-4EA7-9854-C4F46942CB51}"/>
              </a:ext>
            </a:extLst>
          </p:cNvPr>
          <p:cNvSpPr>
            <a:spLocks noGrp="1"/>
          </p:cNvSpPr>
          <p:nvPr>
            <p:ph type="title"/>
          </p:nvPr>
        </p:nvSpPr>
        <p:spPr>
          <a:xfrm>
            <a:off x="1371600" y="764373"/>
            <a:ext cx="10134600" cy="1293028"/>
          </a:xfrm>
        </p:spPr>
        <p:txBody>
          <a:bodyPr/>
          <a:lstStyle/>
          <a:p>
            <a:r>
              <a:rPr lang="en-US" dirty="0" err="1"/>
              <a:t>Art|dev|EDU|art|ADMIN|dev|art</a:t>
            </a:r>
            <a:endParaRPr lang="en-US" dirty="0"/>
          </a:p>
        </p:txBody>
      </p:sp>
    </p:spTree>
    <p:extLst>
      <p:ext uri="{BB962C8B-B14F-4D97-AF65-F5344CB8AC3E}">
        <p14:creationId xmlns:p14="http://schemas.microsoft.com/office/powerpoint/2010/main" val="3484593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886" y="-31805"/>
            <a:ext cx="12185206" cy="5376474"/>
          </a:xfrm>
          <a:prstGeom prst="rect">
            <a:avLst/>
          </a:prstGeom>
        </p:spPr>
      </p:pic>
      <p:sp>
        <p:nvSpPr>
          <p:cNvPr id="5" name="Rectangle 4"/>
          <p:cNvSpPr/>
          <p:nvPr/>
        </p:nvSpPr>
        <p:spPr>
          <a:xfrm>
            <a:off x="0" y="4564912"/>
            <a:ext cx="12199092" cy="8382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65000"/>
                    <a:lumOff val="35000"/>
                  </a:schemeClr>
                </a:solidFill>
              </a:rPr>
              <a:t>andy@mail.rit.edu | andyworld.io| @ritigm1</a:t>
            </a:r>
          </a:p>
        </p:txBody>
      </p:sp>
      <p:sp>
        <p:nvSpPr>
          <p:cNvPr id="8" name="Rectangle 7"/>
          <p:cNvSpPr/>
          <p:nvPr/>
        </p:nvSpPr>
        <p:spPr>
          <a:xfrm>
            <a:off x="0" y="3726712"/>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7" name="Straight Connector 6"/>
          <p:cNvCxnSpPr/>
          <p:nvPr/>
        </p:nvCxnSpPr>
        <p:spPr>
          <a:xfrm>
            <a:off x="0" y="4564912"/>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5387786"/>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733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67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BB230-3906-434B-8157-B336DE77D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59686" cy="6019800"/>
          </a:xfrm>
          <a:prstGeom prst="rect">
            <a:avLst/>
          </a:prstGeom>
        </p:spPr>
      </p:pic>
      <p:sp>
        <p:nvSpPr>
          <p:cNvPr id="6" name="Rectangle 5">
            <a:extLst>
              <a:ext uri="{FF2B5EF4-FFF2-40B4-BE49-F238E27FC236}">
                <a16:creationId xmlns:a16="http://schemas.microsoft.com/office/drawing/2014/main" id="{30B0F640-B361-4EB6-BCE1-4FB70F41A0F5}"/>
              </a:ext>
            </a:extLst>
          </p:cNvPr>
          <p:cNvSpPr/>
          <p:nvPr/>
        </p:nvSpPr>
        <p:spPr>
          <a:xfrm>
            <a:off x="0" y="0"/>
            <a:ext cx="9459686" cy="6019800"/>
          </a:xfrm>
          <a:prstGeom prst="rect">
            <a:avLst/>
          </a:prstGeom>
          <a:gradFill>
            <a:gsLst>
              <a:gs pos="1800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28D66-BA7D-4293-9F8B-5DFD5A2610A6}"/>
              </a:ext>
            </a:extLst>
          </p:cNvPr>
          <p:cNvSpPr>
            <a:spLocks noGrp="1"/>
          </p:cNvSpPr>
          <p:nvPr>
            <p:ph type="title"/>
          </p:nvPr>
        </p:nvSpPr>
        <p:spPr>
          <a:xfrm>
            <a:off x="3733800" y="533400"/>
            <a:ext cx="8458200" cy="1293028"/>
          </a:xfrm>
        </p:spPr>
        <p:txBody>
          <a:bodyPr/>
          <a:lstStyle/>
          <a:p>
            <a:pPr algn="ctr"/>
            <a:r>
              <a:rPr lang="en-US" dirty="0"/>
              <a:t>GAME DESIGN &amp; DEVELOPMENT &amp; WHY &amp; HOW</a:t>
            </a:r>
          </a:p>
        </p:txBody>
      </p:sp>
      <p:sp>
        <p:nvSpPr>
          <p:cNvPr id="3" name="Content Placeholder 2">
            <a:extLst>
              <a:ext uri="{FF2B5EF4-FFF2-40B4-BE49-F238E27FC236}">
                <a16:creationId xmlns:a16="http://schemas.microsoft.com/office/drawing/2014/main" id="{E99C1FF0-DDCC-4955-BED8-D178149698ED}"/>
              </a:ext>
            </a:extLst>
          </p:cNvPr>
          <p:cNvSpPr>
            <a:spLocks noGrp="1"/>
          </p:cNvSpPr>
          <p:nvPr>
            <p:ph idx="1"/>
          </p:nvPr>
        </p:nvSpPr>
        <p:spPr>
          <a:xfrm>
            <a:off x="3810000" y="1963587"/>
            <a:ext cx="7696200" cy="4024125"/>
          </a:xfrm>
        </p:spPr>
        <p:txBody>
          <a:bodyPr/>
          <a:lstStyle/>
          <a:p>
            <a:r>
              <a:rPr lang="en-US" dirty="0"/>
              <a:t>Really, really humble beginnings in 2000 or so</a:t>
            </a:r>
          </a:p>
          <a:p>
            <a:r>
              <a:rPr lang="en-US" dirty="0"/>
              <a:t>The NYT covered my intro course, and my mom saw it before me</a:t>
            </a:r>
          </a:p>
          <a:p>
            <a:r>
              <a:rPr lang="en-US" dirty="0"/>
              <a:t>RIT is a very applied, very engineering-oriented place</a:t>
            </a:r>
          </a:p>
          <a:p>
            <a:r>
              <a:rPr lang="en-US" dirty="0"/>
              <a:t>There was an ongoing culture war around application</a:t>
            </a:r>
          </a:p>
          <a:p>
            <a:r>
              <a:rPr lang="en-US" dirty="0"/>
              <a:t>I was someone with an art background developing an MS degree in a college of computing and information science (</a:t>
            </a:r>
            <a:r>
              <a:rPr lang="en-US" dirty="0" err="1"/>
              <a:t>eeeeek</a:t>
            </a:r>
            <a:r>
              <a:rPr lang="en-US" dirty="0"/>
              <a:t>)</a:t>
            </a:r>
          </a:p>
          <a:p>
            <a:r>
              <a:rPr lang="en-US" dirty="0"/>
              <a:t>“A Little Bit Of Everything Goes A Long Way”</a:t>
            </a:r>
          </a:p>
          <a:p>
            <a:endParaRPr lang="en-US" dirty="0"/>
          </a:p>
        </p:txBody>
      </p:sp>
      <p:cxnSp>
        <p:nvCxnSpPr>
          <p:cNvPr id="8" name="Straight Connector 7">
            <a:extLst>
              <a:ext uri="{FF2B5EF4-FFF2-40B4-BE49-F238E27FC236}">
                <a16:creationId xmlns:a16="http://schemas.microsoft.com/office/drawing/2014/main" id="{0E00E790-EDD6-4758-9CE1-DB1BF3AF1378}"/>
              </a:ext>
            </a:extLst>
          </p:cNvPr>
          <p:cNvCxnSpPr/>
          <p:nvPr/>
        </p:nvCxnSpPr>
        <p:spPr>
          <a:xfrm>
            <a:off x="0" y="6019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010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email">
            <a:extLst>
              <a:ext uri="{28A0092B-C50C-407E-A947-70E740481C1C}">
                <a14:useLocalDpi xmlns:a14="http://schemas.microsoft.com/office/drawing/2010/main" val="0"/>
              </a:ext>
            </a:extLst>
          </a:blip>
          <a:srcRect l="-2"/>
          <a:stretch/>
        </p:blipFill>
        <p:spPr>
          <a:xfrm>
            <a:off x="1" y="553500"/>
            <a:ext cx="5203686" cy="5313899"/>
          </a:xfrm>
          <a:prstGeom prst="rect">
            <a:avLst/>
          </a:prstGeom>
        </p:spPr>
      </p:pic>
      <p:sp>
        <p:nvSpPr>
          <p:cNvPr id="42" name="Rectangle 41"/>
          <p:cNvSpPr/>
          <p:nvPr/>
        </p:nvSpPr>
        <p:spPr bwMode="auto">
          <a:xfrm>
            <a:off x="-9718" y="2637513"/>
            <a:ext cx="5191319" cy="3226464"/>
          </a:xfrm>
          <a:prstGeom prst="rect">
            <a:avLst/>
          </a:prstGeom>
          <a:gradFill>
            <a:gsLst>
              <a:gs pos="0">
                <a:schemeClr val="accent1">
                  <a:lumMod val="5000"/>
                  <a:lumOff val="95000"/>
                  <a:alpha val="0"/>
                </a:schemeClr>
              </a:gs>
              <a:gs pos="65000">
                <a:schemeClr val="tx1">
                  <a:alpha val="94000"/>
                </a:schemeClr>
              </a:gs>
              <a:gs pos="100000">
                <a:schemeClr val="tx1"/>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kumimoji="1" lang="en-US" sz="3200" dirty="0">
              <a:latin typeface="Verdana" pitchFamily="45" charset="0"/>
            </a:endParaRPr>
          </a:p>
        </p:txBody>
      </p:sp>
      <p:cxnSp>
        <p:nvCxnSpPr>
          <p:cNvPr id="35" name="Straight Connector 34"/>
          <p:cNvCxnSpPr>
            <a:cxnSpLocks/>
          </p:cNvCxnSpPr>
          <p:nvPr/>
        </p:nvCxnSpPr>
        <p:spPr bwMode="auto">
          <a:xfrm>
            <a:off x="5181600" y="533400"/>
            <a:ext cx="0" cy="5330577"/>
          </a:xfrm>
          <a:prstGeom prst="line">
            <a:avLst/>
          </a:prstGeom>
          <a:solidFill>
            <a:schemeClr val="accent1"/>
          </a:solidFill>
          <a:ln w="69850" cap="flat" cmpd="sng" algn="ctr">
            <a:solidFill>
              <a:schemeClr val="tx1"/>
            </a:solidFill>
            <a:prstDash val="solid"/>
            <a:round/>
            <a:headEnd type="none" w="med" len="med"/>
            <a:tailEnd type="none" w="med" len="med"/>
          </a:ln>
          <a:effectLst/>
        </p:spPr>
      </p:cxnSp>
      <p:sp>
        <p:nvSpPr>
          <p:cNvPr id="6145" name="Title 1"/>
          <p:cNvSpPr>
            <a:spLocks noGrp="1"/>
          </p:cNvSpPr>
          <p:nvPr>
            <p:ph type="title"/>
          </p:nvPr>
        </p:nvSpPr>
        <p:spPr bwMode="auto">
          <a:xfrm>
            <a:off x="12368" y="4331392"/>
            <a:ext cx="5143832" cy="112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21920" tIns="60960" rIns="121920" bIns="60960" numCol="1" anchor="t" anchorCtr="0" compatLnSpc="1">
            <a:prstTxWarp prst="textNoShape">
              <a:avLst/>
            </a:prstTxWarp>
          </a:bodyPr>
          <a:lstStyle/>
          <a:p>
            <a:pPr algn="ctr"/>
            <a:r>
              <a:rPr lang="en-US" altLang="en-US" sz="3600" b="1" dirty="0">
                <a:solidFill>
                  <a:schemeClr val="bg1"/>
                </a:solidFill>
                <a:ea typeface="ヒラギノ角ゴ Pro W3" charset="-128"/>
                <a:cs typeface="ヒラギノ角ゴ Pro W3" charset="-128"/>
              </a:rPr>
              <a:t>RIT GAMES &amp; INTERACTIVE MEDIA TIMELINES</a:t>
            </a:r>
          </a:p>
        </p:txBody>
      </p:sp>
      <p:sp>
        <p:nvSpPr>
          <p:cNvPr id="2" name="Rectangle 1"/>
          <p:cNvSpPr/>
          <p:nvPr/>
        </p:nvSpPr>
        <p:spPr bwMode="auto">
          <a:xfrm>
            <a:off x="7017468" y="513301"/>
            <a:ext cx="5181600"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First course in games programming</a:t>
            </a:r>
          </a:p>
        </p:txBody>
      </p:sp>
      <p:sp>
        <p:nvSpPr>
          <p:cNvPr id="8" name="Rectangle 7"/>
          <p:cNvSpPr/>
          <p:nvPr/>
        </p:nvSpPr>
        <p:spPr bwMode="auto">
          <a:xfrm>
            <a:off x="7010400" y="912855"/>
            <a:ext cx="5181600"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Electronic Gaming Society</a:t>
            </a:r>
          </a:p>
        </p:txBody>
      </p:sp>
      <p:sp>
        <p:nvSpPr>
          <p:cNvPr id="9" name="Rectangle 8"/>
          <p:cNvSpPr/>
          <p:nvPr/>
        </p:nvSpPr>
        <p:spPr bwMode="auto">
          <a:xfrm>
            <a:off x="7010400" y="1710800"/>
            <a:ext cx="5181600"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MSc Game Design &amp; Development</a:t>
            </a:r>
            <a:endParaRPr kumimoji="1" lang="en-US" sz="1867" b="1" dirty="0">
              <a:latin typeface="Verdana" pitchFamily="45" charset="0"/>
            </a:endParaRPr>
          </a:p>
        </p:txBody>
      </p:sp>
      <p:sp>
        <p:nvSpPr>
          <p:cNvPr id="10" name="Rectangle 9"/>
          <p:cNvSpPr/>
          <p:nvPr/>
        </p:nvSpPr>
        <p:spPr bwMode="auto">
          <a:xfrm>
            <a:off x="7010400" y="2109416"/>
            <a:ext cx="5181600"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BSc Game Design &amp; Development</a:t>
            </a:r>
            <a:endParaRPr kumimoji="1" lang="en-US" sz="1867" b="1" dirty="0">
              <a:latin typeface="Verdana" pitchFamily="45" charset="0"/>
            </a:endParaRPr>
          </a:p>
        </p:txBody>
      </p:sp>
      <p:sp>
        <p:nvSpPr>
          <p:cNvPr id="11" name="Rectangle 10"/>
          <p:cNvSpPr/>
          <p:nvPr/>
        </p:nvSpPr>
        <p:spPr bwMode="auto">
          <a:xfrm>
            <a:off x="7010400" y="2503005"/>
            <a:ext cx="5181600"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Dept. of Interactive Games &amp; Media</a:t>
            </a:r>
          </a:p>
        </p:txBody>
      </p:sp>
      <p:sp>
        <p:nvSpPr>
          <p:cNvPr id="12" name="Rectangle 11"/>
          <p:cNvSpPr/>
          <p:nvPr/>
        </p:nvSpPr>
        <p:spPr bwMode="auto">
          <a:xfrm>
            <a:off x="7007749" y="2896265"/>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School of Interactive Games &amp; Media</a:t>
            </a:r>
          </a:p>
        </p:txBody>
      </p:sp>
      <p:sp>
        <p:nvSpPr>
          <p:cNvPr id="13" name="Rectangle 12"/>
          <p:cNvSpPr/>
          <p:nvPr/>
        </p:nvSpPr>
        <p:spPr bwMode="auto">
          <a:xfrm>
            <a:off x="7010400" y="3689685"/>
            <a:ext cx="5181600"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RIT Center for Media, Arts, Games, Interaction &amp; Creativity (MAGIC)</a:t>
            </a:r>
            <a:endParaRPr kumimoji="1" lang="en-US" sz="1867" b="1" dirty="0">
              <a:solidFill>
                <a:schemeClr val="bg2"/>
              </a:solidFill>
              <a:latin typeface="Verdana" pitchFamily="45" charset="0"/>
            </a:endParaRPr>
          </a:p>
        </p:txBody>
      </p:sp>
      <p:sp>
        <p:nvSpPr>
          <p:cNvPr id="14" name="Rectangle 13"/>
          <p:cNvSpPr/>
          <p:nvPr/>
        </p:nvSpPr>
        <p:spPr bwMode="auto">
          <a:xfrm>
            <a:off x="7017468" y="4331392"/>
            <a:ext cx="51816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MAGIC Spell Studios ®, LLC</a:t>
            </a:r>
            <a:endParaRPr kumimoji="1" lang="en-US" sz="1867" b="1" dirty="0">
              <a:solidFill>
                <a:schemeClr val="bg2"/>
              </a:solidFill>
              <a:latin typeface="Verdana" pitchFamily="45" charset="0"/>
            </a:endParaRPr>
          </a:p>
        </p:txBody>
      </p:sp>
      <p:sp>
        <p:nvSpPr>
          <p:cNvPr id="15" name="Rectangle 14"/>
          <p:cNvSpPr/>
          <p:nvPr/>
        </p:nvSpPr>
        <p:spPr bwMode="auto">
          <a:xfrm>
            <a:off x="7017468" y="4692996"/>
            <a:ext cx="51816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$30M MAGIC Spell Studios Initiative </a:t>
            </a:r>
          </a:p>
        </p:txBody>
      </p:sp>
      <p:sp>
        <p:nvSpPr>
          <p:cNvPr id="16" name="Rectangle 15"/>
          <p:cNvSpPr/>
          <p:nvPr/>
        </p:nvSpPr>
        <p:spPr bwMode="auto">
          <a:xfrm>
            <a:off x="7014816" y="5054600"/>
            <a:ext cx="5174533"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HUB</a:t>
            </a:r>
            <a:endParaRPr kumimoji="1" lang="en-US" sz="1867" b="1" dirty="0">
              <a:solidFill>
                <a:schemeClr val="bg2"/>
              </a:solidFill>
              <a:latin typeface="Verdana" pitchFamily="45" charset="0"/>
            </a:endParaRPr>
          </a:p>
        </p:txBody>
      </p:sp>
      <p:sp>
        <p:nvSpPr>
          <p:cNvPr id="18" name="Rectangle 17"/>
          <p:cNvSpPr/>
          <p:nvPr/>
        </p:nvSpPr>
        <p:spPr bwMode="auto">
          <a:xfrm>
            <a:off x="7010400" y="1308100"/>
            <a:ext cx="5181600"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1" hangingPunct="1"/>
            <a:r>
              <a:rPr lang="en-US" sz="1867" b="1" dirty="0">
                <a:latin typeface="Verdana" pitchFamily="45" charset="0"/>
              </a:rPr>
              <a:t>CS/IT Concentration in Game Prog</a:t>
            </a:r>
          </a:p>
        </p:txBody>
      </p:sp>
      <p:sp>
        <p:nvSpPr>
          <p:cNvPr id="23" name="Rectangle 22"/>
          <p:cNvSpPr/>
          <p:nvPr/>
        </p:nvSpPr>
        <p:spPr bwMode="auto">
          <a:xfrm>
            <a:off x="5191318" y="513301"/>
            <a:ext cx="1828801"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2001</a:t>
            </a:r>
            <a:r>
              <a:rPr kumimoji="1" lang="en-US" sz="1867" b="1" dirty="0">
                <a:latin typeface="Verdana" pitchFamily="45" charset="0"/>
              </a:rPr>
              <a:t> programming</a:t>
            </a:r>
          </a:p>
        </p:txBody>
      </p:sp>
      <p:sp>
        <p:nvSpPr>
          <p:cNvPr id="24" name="Rectangle 23"/>
          <p:cNvSpPr/>
          <p:nvPr/>
        </p:nvSpPr>
        <p:spPr bwMode="auto">
          <a:xfrm>
            <a:off x="5191318" y="912855"/>
            <a:ext cx="1821733"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2002</a:t>
            </a:r>
            <a:endParaRPr kumimoji="1" lang="en-US" sz="1867" b="1" dirty="0">
              <a:latin typeface="Verdana" pitchFamily="45" charset="0"/>
            </a:endParaRPr>
          </a:p>
        </p:txBody>
      </p:sp>
      <p:sp>
        <p:nvSpPr>
          <p:cNvPr id="25" name="Rectangle 24"/>
          <p:cNvSpPr/>
          <p:nvPr/>
        </p:nvSpPr>
        <p:spPr bwMode="auto">
          <a:xfrm>
            <a:off x="5191318" y="1710800"/>
            <a:ext cx="1821733"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2006</a:t>
            </a:r>
          </a:p>
        </p:txBody>
      </p:sp>
      <p:sp>
        <p:nvSpPr>
          <p:cNvPr id="26" name="Rectangle 25"/>
          <p:cNvSpPr/>
          <p:nvPr/>
        </p:nvSpPr>
        <p:spPr bwMode="auto">
          <a:xfrm>
            <a:off x="5191318" y="2109416"/>
            <a:ext cx="1821733"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2007</a:t>
            </a:r>
          </a:p>
        </p:txBody>
      </p:sp>
      <p:sp>
        <p:nvSpPr>
          <p:cNvPr id="27" name="Rectangle 26"/>
          <p:cNvSpPr/>
          <p:nvPr/>
        </p:nvSpPr>
        <p:spPr bwMode="auto">
          <a:xfrm>
            <a:off x="5191318" y="2503005"/>
            <a:ext cx="1821733"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2009</a:t>
            </a:r>
            <a:endParaRPr kumimoji="1" lang="en-US" sz="1867" b="1" dirty="0">
              <a:solidFill>
                <a:schemeClr val="bg2"/>
              </a:solidFill>
              <a:latin typeface="Verdana" pitchFamily="45" charset="0"/>
            </a:endParaRPr>
          </a:p>
        </p:txBody>
      </p:sp>
      <p:sp>
        <p:nvSpPr>
          <p:cNvPr id="28" name="Rectangle 27"/>
          <p:cNvSpPr/>
          <p:nvPr/>
        </p:nvSpPr>
        <p:spPr bwMode="auto">
          <a:xfrm>
            <a:off x="5191317" y="2896265"/>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2011</a:t>
            </a:r>
          </a:p>
        </p:txBody>
      </p:sp>
      <p:sp>
        <p:nvSpPr>
          <p:cNvPr id="29" name="Rectangle 28"/>
          <p:cNvSpPr/>
          <p:nvPr/>
        </p:nvSpPr>
        <p:spPr bwMode="auto">
          <a:xfrm>
            <a:off x="5191319" y="3689685"/>
            <a:ext cx="1821732"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2013</a:t>
            </a:r>
          </a:p>
        </p:txBody>
      </p:sp>
      <p:sp>
        <p:nvSpPr>
          <p:cNvPr id="30" name="Rectangle 29"/>
          <p:cNvSpPr/>
          <p:nvPr/>
        </p:nvSpPr>
        <p:spPr bwMode="auto">
          <a:xfrm>
            <a:off x="5191319" y="4331392"/>
            <a:ext cx="18288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2013</a:t>
            </a:r>
            <a:endParaRPr kumimoji="1" lang="en-US" sz="1867" b="1" dirty="0">
              <a:solidFill>
                <a:schemeClr val="bg2"/>
              </a:solidFill>
              <a:latin typeface="Verdana" pitchFamily="45" charset="0"/>
            </a:endParaRPr>
          </a:p>
        </p:txBody>
      </p:sp>
      <p:sp>
        <p:nvSpPr>
          <p:cNvPr id="31" name="Rectangle 30"/>
          <p:cNvSpPr/>
          <p:nvPr/>
        </p:nvSpPr>
        <p:spPr bwMode="auto">
          <a:xfrm>
            <a:off x="5191319" y="4692996"/>
            <a:ext cx="18288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endParaRPr kumimoji="1" lang="en-US" sz="1867" b="1" dirty="0">
              <a:latin typeface="Verdana" pitchFamily="45" charset="0"/>
            </a:endParaRPr>
          </a:p>
        </p:txBody>
      </p:sp>
      <p:sp>
        <p:nvSpPr>
          <p:cNvPr id="32" name="Rectangle 31"/>
          <p:cNvSpPr/>
          <p:nvPr/>
        </p:nvSpPr>
        <p:spPr bwMode="auto">
          <a:xfrm>
            <a:off x="5191317" y="5054600"/>
            <a:ext cx="1823499"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p>
        </p:txBody>
      </p:sp>
      <p:sp>
        <p:nvSpPr>
          <p:cNvPr id="33" name="Rectangle 32"/>
          <p:cNvSpPr/>
          <p:nvPr/>
        </p:nvSpPr>
        <p:spPr bwMode="auto">
          <a:xfrm>
            <a:off x="5191318" y="1308100"/>
            <a:ext cx="1821733"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2003</a:t>
            </a:r>
          </a:p>
        </p:txBody>
      </p:sp>
      <p:sp>
        <p:nvSpPr>
          <p:cNvPr id="38" name="Rectangle 37"/>
          <p:cNvSpPr/>
          <p:nvPr/>
        </p:nvSpPr>
        <p:spPr bwMode="auto">
          <a:xfrm>
            <a:off x="7007749" y="3291539"/>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Minor in Game Design</a:t>
            </a:r>
          </a:p>
        </p:txBody>
      </p:sp>
      <p:sp>
        <p:nvSpPr>
          <p:cNvPr id="39" name="Rectangle 38"/>
          <p:cNvSpPr/>
          <p:nvPr/>
        </p:nvSpPr>
        <p:spPr bwMode="auto">
          <a:xfrm>
            <a:off x="5191317" y="3291539"/>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2012</a:t>
            </a:r>
          </a:p>
        </p:txBody>
      </p:sp>
      <p:sp>
        <p:nvSpPr>
          <p:cNvPr id="40" name="Rectangle 39"/>
          <p:cNvSpPr/>
          <p:nvPr/>
        </p:nvSpPr>
        <p:spPr bwMode="auto">
          <a:xfrm>
            <a:off x="7005100" y="5457577"/>
            <a:ext cx="5181600"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Challenge</a:t>
            </a:r>
            <a:endParaRPr kumimoji="1" lang="en-US" sz="1867" b="1" dirty="0">
              <a:solidFill>
                <a:schemeClr val="bg2"/>
              </a:solidFill>
              <a:latin typeface="Verdana" pitchFamily="45" charset="0"/>
            </a:endParaRPr>
          </a:p>
        </p:txBody>
      </p:sp>
      <p:sp>
        <p:nvSpPr>
          <p:cNvPr id="41" name="Rectangle 40"/>
          <p:cNvSpPr/>
          <p:nvPr/>
        </p:nvSpPr>
        <p:spPr bwMode="auto">
          <a:xfrm>
            <a:off x="5191317" y="5457577"/>
            <a:ext cx="1823499"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2017</a:t>
            </a:r>
          </a:p>
        </p:txBody>
      </p:sp>
      <p:cxnSp>
        <p:nvCxnSpPr>
          <p:cNvPr id="34" name="Straight Connector 33">
            <a:extLst>
              <a:ext uri="{FF2B5EF4-FFF2-40B4-BE49-F238E27FC236}">
                <a16:creationId xmlns:a16="http://schemas.microsoft.com/office/drawing/2014/main" id="{3869E563-C17C-4CE2-8CD8-84F0ABCA0F00}"/>
              </a:ext>
            </a:extLst>
          </p:cNvPr>
          <p:cNvCxnSpPr/>
          <p:nvPr/>
        </p:nvCxnSpPr>
        <p:spPr bwMode="auto">
          <a:xfrm>
            <a:off x="12368" y="5867400"/>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0" y="533400"/>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9D538C-01CF-4C75-ADAC-F946DA73E16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850466"/>
          </a:xfrm>
          <a:prstGeom prst="rect">
            <a:avLst/>
          </a:prstGeom>
        </p:spPr>
      </p:pic>
      <p:sp>
        <p:nvSpPr>
          <p:cNvPr id="8" name="Rectangle 7">
            <a:extLst>
              <a:ext uri="{FF2B5EF4-FFF2-40B4-BE49-F238E27FC236}">
                <a16:creationId xmlns:a16="http://schemas.microsoft.com/office/drawing/2014/main" id="{EA7260CF-EE19-472A-B394-3612FF1385DC}"/>
              </a:ext>
            </a:extLst>
          </p:cNvPr>
          <p:cNvSpPr/>
          <p:nvPr/>
        </p:nvSpPr>
        <p:spPr>
          <a:xfrm>
            <a:off x="0" y="0"/>
            <a:ext cx="12192000" cy="5850466"/>
          </a:xfrm>
          <a:prstGeom prst="rect">
            <a:avLst/>
          </a:prstGeom>
          <a:gradFill>
            <a:gsLst>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8640D-3599-413A-AF7E-1AFCCCB71954}"/>
              </a:ext>
            </a:extLst>
          </p:cNvPr>
          <p:cNvSpPr>
            <a:spLocks noGrp="1"/>
          </p:cNvSpPr>
          <p:nvPr>
            <p:ph type="title"/>
          </p:nvPr>
        </p:nvSpPr>
        <p:spPr>
          <a:xfrm>
            <a:off x="711200" y="381000"/>
            <a:ext cx="10769600" cy="1041400"/>
          </a:xfrm>
        </p:spPr>
        <p:txBody>
          <a:bodyPr/>
          <a:lstStyle/>
          <a:p>
            <a:r>
              <a:rPr lang="en-US" dirty="0"/>
              <a:t>GAME DESIGN &amp; DEVELOPMENT ROOTS</a:t>
            </a:r>
          </a:p>
        </p:txBody>
      </p:sp>
      <p:sp>
        <p:nvSpPr>
          <p:cNvPr id="3" name="Content Placeholder 2">
            <a:extLst>
              <a:ext uri="{FF2B5EF4-FFF2-40B4-BE49-F238E27FC236}">
                <a16:creationId xmlns:a16="http://schemas.microsoft.com/office/drawing/2014/main" id="{98E0EDEC-306F-41B0-B96C-7D47B14D2C4A}"/>
              </a:ext>
            </a:extLst>
          </p:cNvPr>
          <p:cNvSpPr>
            <a:spLocks noGrp="1"/>
          </p:cNvSpPr>
          <p:nvPr>
            <p:ph sz="quarter" idx="10"/>
          </p:nvPr>
        </p:nvSpPr>
        <p:spPr>
          <a:xfrm>
            <a:off x="1676400" y="1066800"/>
            <a:ext cx="9728200" cy="4250261"/>
          </a:xfrm>
        </p:spPr>
        <p:txBody>
          <a:bodyPr/>
          <a:lstStyle/>
          <a:p>
            <a:pPr algn="r"/>
            <a:r>
              <a:rPr lang="en-US" sz="2800" dirty="0"/>
              <a:t>Stories</a:t>
            </a:r>
          </a:p>
          <a:p>
            <a:pPr algn="r"/>
            <a:r>
              <a:rPr lang="en-US" sz="2800" dirty="0"/>
              <a:t>Mechanics</a:t>
            </a:r>
          </a:p>
          <a:p>
            <a:pPr algn="r"/>
            <a:r>
              <a:rPr lang="en-US" sz="2800" dirty="0"/>
              <a:t>Rules</a:t>
            </a:r>
          </a:p>
          <a:p>
            <a:pPr algn="r"/>
            <a:r>
              <a:rPr lang="en-US" sz="2800" dirty="0"/>
              <a:t>Culture</a:t>
            </a:r>
          </a:p>
          <a:p>
            <a:pPr algn="r"/>
            <a:r>
              <a:rPr lang="en-US" sz="2800" dirty="0"/>
              <a:t>Entertainment/Play</a:t>
            </a:r>
          </a:p>
          <a:p>
            <a:pPr algn="r"/>
            <a:r>
              <a:rPr lang="en-US" sz="2800" dirty="0"/>
              <a:t>Art</a:t>
            </a:r>
          </a:p>
          <a:p>
            <a:pPr algn="r"/>
            <a:r>
              <a:rPr lang="en-US" sz="2800" dirty="0"/>
              <a:t>Music</a:t>
            </a:r>
          </a:p>
          <a:p>
            <a:pPr algn="r"/>
            <a:r>
              <a:rPr lang="en-US" sz="2800" dirty="0"/>
              <a:t>Computing</a:t>
            </a:r>
          </a:p>
          <a:p>
            <a:pPr marL="0" indent="0" algn="r">
              <a:buNone/>
            </a:pPr>
            <a:r>
              <a:rPr lang="en-US" sz="2800" dirty="0"/>
              <a:t>… [and more]</a:t>
            </a:r>
            <a:endParaRPr lang="en-US" dirty="0"/>
          </a:p>
        </p:txBody>
      </p:sp>
      <p:cxnSp>
        <p:nvCxnSpPr>
          <p:cNvPr id="10" name="Straight Connector 9">
            <a:extLst>
              <a:ext uri="{FF2B5EF4-FFF2-40B4-BE49-F238E27FC236}">
                <a16:creationId xmlns:a16="http://schemas.microsoft.com/office/drawing/2014/main" id="{36F6755E-E4FF-49D6-81FE-FF848D481189}"/>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579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87DF-84BA-45FA-BECF-5EB6A4CCEEEA}"/>
              </a:ext>
            </a:extLst>
          </p:cNvPr>
          <p:cNvSpPr>
            <a:spLocks noGrp="1"/>
          </p:cNvSpPr>
          <p:nvPr>
            <p:ph type="title"/>
          </p:nvPr>
        </p:nvSpPr>
        <p:spPr>
          <a:xfrm>
            <a:off x="762000" y="609600"/>
            <a:ext cx="10896600" cy="1293028"/>
          </a:xfrm>
        </p:spPr>
        <p:txBody>
          <a:bodyPr/>
          <a:lstStyle/>
          <a:p>
            <a:r>
              <a:rPr lang="en-US" dirty="0"/>
              <a:t>MUPPETS CVE FOR INTRO DEVELOPMENT</a:t>
            </a:r>
          </a:p>
        </p:txBody>
      </p:sp>
      <p:pic>
        <p:nvPicPr>
          <p:cNvPr id="5" name="Picture 4">
            <a:extLst>
              <a:ext uri="{FF2B5EF4-FFF2-40B4-BE49-F238E27FC236}">
                <a16:creationId xmlns:a16="http://schemas.microsoft.com/office/drawing/2014/main" id="{45FA9671-A2DC-4CB5-BEC2-A64D29ABB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800" y="1636787"/>
            <a:ext cx="4630578" cy="3316212"/>
          </a:xfrm>
          <a:prstGeom prst="rect">
            <a:avLst/>
          </a:prstGeom>
        </p:spPr>
      </p:pic>
      <p:pic>
        <p:nvPicPr>
          <p:cNvPr id="7" name="Picture 6">
            <a:extLst>
              <a:ext uri="{FF2B5EF4-FFF2-40B4-BE49-F238E27FC236}">
                <a16:creationId xmlns:a16="http://schemas.microsoft.com/office/drawing/2014/main" id="{E4EB464F-A132-41B8-8C6D-7D20CF9138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945378" y="1636786"/>
            <a:ext cx="3236100" cy="3298127"/>
          </a:xfrm>
          <a:prstGeom prst="rect">
            <a:avLst/>
          </a:prstGeom>
        </p:spPr>
      </p:pic>
      <p:pic>
        <p:nvPicPr>
          <p:cNvPr id="9" name="Picture 8">
            <a:extLst>
              <a:ext uri="{FF2B5EF4-FFF2-40B4-BE49-F238E27FC236}">
                <a16:creationId xmlns:a16="http://schemas.microsoft.com/office/drawing/2014/main" id="{C6333477-68C8-4B0C-8A3B-D2B1ADD34F8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636788"/>
            <a:ext cx="4314800" cy="3298124"/>
          </a:xfrm>
          <a:prstGeom prst="rect">
            <a:avLst/>
          </a:prstGeom>
        </p:spPr>
      </p:pic>
      <p:cxnSp>
        <p:nvCxnSpPr>
          <p:cNvPr id="11" name="Straight Connector 10">
            <a:extLst>
              <a:ext uri="{FF2B5EF4-FFF2-40B4-BE49-F238E27FC236}">
                <a16:creationId xmlns:a16="http://schemas.microsoft.com/office/drawing/2014/main" id="{551C9F52-F83D-4854-9925-7DA6FB2E9666}"/>
              </a:ext>
            </a:extLst>
          </p:cNvPr>
          <p:cNvCxnSpPr/>
          <p:nvPr/>
        </p:nvCxnSpPr>
        <p:spPr>
          <a:xfrm>
            <a:off x="0" y="15240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3B28B6-7744-44BA-8DD8-B4E75D85F082}"/>
              </a:ext>
            </a:extLst>
          </p:cNvPr>
          <p:cNvCxnSpPr/>
          <p:nvPr/>
        </p:nvCxnSpPr>
        <p:spPr>
          <a:xfrm>
            <a:off x="0" y="49530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55488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17746</TotalTime>
  <Words>4665</Words>
  <Application>Microsoft Office PowerPoint</Application>
  <PresentationFormat>Widescreen</PresentationFormat>
  <Paragraphs>408</Paragraphs>
  <Slides>50</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Century Gothic</vt:lpstr>
      <vt:lpstr>Verdana</vt:lpstr>
      <vt:lpstr>ヒラギノ角ゴ Pro W3</vt:lpstr>
      <vt:lpstr>Vapor Trail</vt:lpstr>
      <vt:lpstr>A little bit on learning to make games</vt:lpstr>
      <vt:lpstr>Today’s Talk</vt:lpstr>
      <vt:lpstr>HI, I’m ANDY</vt:lpstr>
      <vt:lpstr>I make things.</vt:lpstr>
      <vt:lpstr>Art|dev|EDU|art|ADMIN|dev|art</vt:lpstr>
      <vt:lpstr>GAME DESIGN &amp; DEVELOPMENT &amp; WHY &amp; HOW</vt:lpstr>
      <vt:lpstr>RIT GAMES &amp; INTERACTIVE MEDIA TIMELINES</vt:lpstr>
      <vt:lpstr>GAME DESIGN &amp; DEVELOPMENT ROOTS</vt:lpstr>
      <vt:lpstr>MUPPETS CVE FOR INTRO DEVELOPMENT</vt:lpstr>
      <vt:lpstr>PowerPoint Presentation</vt:lpstr>
      <vt:lpstr>PowerPoint Presentation</vt:lpstr>
      <vt:lpstr> INCREDIBLE ALUMNI</vt:lpstr>
      <vt:lpstr>Teaching game production</vt:lpstr>
      <vt:lpstr> </vt:lpstr>
      <vt:lpstr>WE LEARN BY MAKING THINGS</vt:lpstr>
      <vt:lpstr>Why IS MAGIC?</vt:lpstr>
      <vt:lpstr>CONVERGENCE OF ANOTHER SORT</vt:lpstr>
      <vt:lpstr>   HOW IS MAGIC: </vt:lpstr>
      <vt:lpstr>FIVE YEARS, FIVE YEARLY GOALS, FIVE TIMES AT THE PLATE</vt:lpstr>
      <vt:lpstr>MAGIC TODAY &amp; TOMORROW</vt:lpstr>
      <vt:lpstr>HOW IS MAGIC:</vt:lpstr>
      <vt:lpstr>PowerPoint Presentation</vt:lpstr>
      <vt:lpstr>PowerPoint Presentation</vt:lpstr>
      <vt:lpstr>…The M is for Messy</vt:lpstr>
      <vt:lpstr>A BIT ABOUT THE GAMES…</vt:lpstr>
      <vt:lpstr> A Strange Game   for Strange Reasons</vt:lpstr>
      <vt:lpstr>PowerPoint Presentation</vt:lpstr>
      <vt:lpstr>PowerPoint Presentation</vt:lpstr>
      <vt:lpstr>A SUMMER WITH THE BUFFALO BILLS</vt:lpstr>
      <vt:lpstr>PowerPoint Presentation</vt:lpstr>
      <vt:lpstr>PowerPoint Presentation</vt:lpstr>
      <vt:lpstr>IN GAME UI, DESIGN, GAMEPLAY, ETC.</vt:lpstr>
      <vt:lpstr>OUT OF GAME UI/UX and MENUFLOW</vt:lpstr>
      <vt:lpstr>COMMUNICATIONS INFRASTRUCTURE</vt:lpstr>
      <vt:lpstr>PowerPoint Presentation</vt:lpstr>
      <vt:lpstr>WHAT BIG PROBLEMS WERE WE TRYING TO SOLVE?</vt:lpstr>
      <vt:lpstr>CORE DESIGN PRINCIPLE</vt:lpstr>
      <vt:lpstr>PowerPoint Presentation</vt:lpstr>
      <vt:lpstr>RILEY &amp; Make a wish FOUNDATION  </vt:lpstr>
      <vt:lpstr>Artech CRE8-A-THON: CHANGING JAM CULTURE</vt:lpstr>
      <vt:lpstr>Future work and IDEAS </vt:lpstr>
      <vt:lpstr>RETHINKING APPRENTICESHIP ?</vt:lpstr>
      <vt:lpstr>NICE SHEEP</vt:lpstr>
      <vt:lpstr>A tale of two Adams</vt:lpstr>
      <vt:lpstr>A Tale Of Two Adams</vt:lpstr>
      <vt:lpstr>DEVELOPMENT Streaming…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432</cp:revision>
  <dcterms:created xsi:type="dcterms:W3CDTF">2009-06-02T00:38:38Z</dcterms:created>
  <dcterms:modified xsi:type="dcterms:W3CDTF">2018-10-20T02:15:26Z</dcterms:modified>
</cp:coreProperties>
</file>