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9"/>
  </p:notesMasterIdLst>
  <p:sldIdLst>
    <p:sldId id="485" r:id="rId2"/>
    <p:sldId id="394" r:id="rId3"/>
    <p:sldId id="389" r:id="rId4"/>
    <p:sldId id="395" r:id="rId5"/>
    <p:sldId id="397" r:id="rId6"/>
    <p:sldId id="399" r:id="rId7"/>
    <p:sldId id="422" r:id="rId8"/>
    <p:sldId id="360" r:id="rId9"/>
    <p:sldId id="371" r:id="rId10"/>
    <p:sldId id="467" r:id="rId11"/>
    <p:sldId id="365" r:id="rId12"/>
    <p:sldId id="366" r:id="rId13"/>
    <p:sldId id="380" r:id="rId14"/>
    <p:sldId id="392" r:id="rId15"/>
    <p:sldId id="471" r:id="rId16"/>
    <p:sldId id="487" r:id="rId17"/>
    <p:sldId id="488" r:id="rId18"/>
    <p:sldId id="490" r:id="rId19"/>
    <p:sldId id="434" r:id="rId20"/>
    <p:sldId id="455" r:id="rId21"/>
    <p:sldId id="474" r:id="rId22"/>
    <p:sldId id="475" r:id="rId23"/>
    <p:sldId id="476" r:id="rId24"/>
    <p:sldId id="472" r:id="rId25"/>
    <p:sldId id="473" r:id="rId26"/>
    <p:sldId id="477" r:id="rId27"/>
    <p:sldId id="483" r:id="rId28"/>
    <p:sldId id="480" r:id="rId29"/>
    <p:sldId id="456" r:id="rId30"/>
    <p:sldId id="470" r:id="rId31"/>
    <p:sldId id="478" r:id="rId32"/>
    <p:sldId id="482" r:id="rId33"/>
    <p:sldId id="479" r:id="rId34"/>
    <p:sldId id="484" r:id="rId35"/>
    <p:sldId id="489" r:id="rId36"/>
    <p:sldId id="486" r:id="rId37"/>
    <p:sldId id="3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66FF"/>
    <a:srgbClr val="006C75"/>
    <a:srgbClr val="00717B"/>
    <a:srgbClr val="FF99FF"/>
    <a:srgbClr val="999999"/>
    <a:srgbClr val="FF5050"/>
    <a:srgbClr val="FFCCFF"/>
    <a:srgbClr val="BD92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4" autoAdjust="0"/>
    <p:restoredTop sz="83600" autoAdjust="0"/>
  </p:normalViewPr>
  <p:slideViewPr>
    <p:cSldViewPr>
      <p:cViewPr varScale="1">
        <p:scale>
          <a:sx n="80" d="100"/>
          <a:sy n="80" d="100"/>
        </p:scale>
        <p:origin x="48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08:57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9031 1810 9472,'-16'-33'3584,"16"33"-1920,0 0-2016,16 0 512,-16 0-288,0 0 96,0 0-64,0 0 32,0 0 64,0 0 0,0 0 0,0 0-96,0 0 64,0 0-320,0 0-96,0 0-480,0 0-224,0 17-512,0-17-160</inkml:trace>
  <inkml:trace contextRef="#ctx0" brushRef="#br0" timeOffset="893.9756">9612 1760 9216,'-33'0'3424,"33"17"-1856,0-17-1984,0 0 544,0 0-352,0 0 64,17 0 32,-17 0-32,0 0 128,0 0-64,16 0-32,-16 0-416,17 0-128,-17 0-512,0 17-128,0-17-1280,0 0-832,0 0 1504</inkml:trace>
  <inkml:trace contextRef="#ctx0" brushRef="#br0" timeOffset="2392.9542">17 781 10368,'-17'17'3872,"34"-17"-2112,33 16-2336,-50 17 448,33 1-416,0-1 0,0 0 128,17 0 192,17 0 128,-1 1 0,0-1-32,1 17 96,-1-17 0,17 17 32,17-17 64,-1 17-192,18-1-32,-1 18 64,0 16 32,17-17 128,16 1 96,1 16-416,-1 0-160,0-17-192,34 34-64,-17-17 224,17 16 192,-17 1 96,16 0 0,1 16 128,16-17 64,0 18 0,1 15-32,15-15 96,1 15 64,17-15-128,-1 32-32,17 0-64,17-16 0,-17 0 64,33 16 64,0 1-96,-16-1-64,-1 17 64,1-33 64,16 16 0,-16 18-32,-1-1-64,1 0 32,16 16 32,1 17 64,-1-16 32,-33-17 32,0-17 64,0-16 32,-17 33 32,1-16 0,-18-18-128,1 1-96,0-17-96,-17-16 32,17 33 32,-17-17 0,-33-16-96,0-1 0,-16-16 64,-17 0 64,-1-16 64,-32-1 32,-17-16-160,-17 16 32,1 1 0,-17-17 64,-1-1-32,1 1 64,17-17-576,-1 1-128,-16-18-2464</inkml:trace>
  <inkml:trace contextRef="#ctx0" brushRef="#br0" timeOffset="3187.5178">13364 5994 9984,'0'0'3680,"-16"-17"-1984,16 17-1760,0 0 640,0 0-512,0 0 0,0 0-128,0 0 0,0 0 64,0 0 64,16 17 32,-16-17 96,0 0 95,0 0 1,0 0 0,0 0-160,0 0-32,0 0-96,0 0-32,0 0-480,0 0-191,0 0-1409,0 0-640,0 0-1024</inkml:trace>
  <inkml:trace contextRef="#ctx0" brushRef="#br0" timeOffset="4719.9419">13896 5297 12800,'-17'0'4735,"17"0"-2559,-17 16-2400,17-16 768,0 0-416,0 0-96,0 0 0,0 17-32,0-17 128,0 16-64,0-16 32,0 0 32,0 0 0,0 0 0,0 0 0,0 0 0,0 0-64,0 0 32,0 0-64,0 0 64,0 0-64,0 0-32,0 0 32,0 0-32,0 0 0,0 0 64,0 0-96,0 0 0,0 0-32,0 0 0,0 0 128,0 0 32,0 0-128,0 0 32,0 0 0,0 0 64,0 0-96,0 0-64,0 0 128,0 0 32,0 0-96,0 0 32,0 0 0,0 0 64,0 0-32,0 0-32,0 0 32,0 0 32,0 0-32,0 0-32,0 0 32,0 0-32,0 0 0,0 0 0,0 0-352,0 0-96,0 0-1696,0 0-639,17-16-2401</inkml:trace>
  <inkml:trace contextRef="#ctx0" brushRef="#br0" timeOffset="9298.4127">67 1 15616,'0'16'5791,"0"1"-3135,16-17-3360,-16 17 768,17-1-288,-17-16 96,16 33-64,1-16 64,-17 0 64,0-1-32,0 1 32,17-1 128,-17 18-256,16-18 192,-16 1 128,34 16-224,-1 0 32,0 17 0,0-17 32,34 34-64,-18-1 64,18-16-128,32 33-32,1 0 0,16 0 128,17 0 32,16 0 32,-16 16-96,33-16 64,17 34-32,-1-1 0,1 0 0,33 17-64,0 0 160,-1 16 32,18 17-96,-1-16-32,1 16-192,32 16 0,-16-16 128,17 17 128,0-1-32,16 1 0,0 16-32,-16-16 0,49-1 64,-16 18 0,-17-1 0,17-17 0,50 51 0,-17-17 0,0-17 64,-50-16 32,17 16-128,-34-17-32,18 1-64,-18-17 96,-16 0 64,33 0 64,1-33-32,-18 16 32,17-16-128,-16 0-64,0 16 64,-1-16 0,-16 17 32,17-18 0,-17 18-96,-17-1 64,1-16 96,-1 33 32,1-17-128,-1 1 32,17 16-64,0 0 0,0-33 64,0 16 64,17 0-96,-1 1 0,18 16 32,-18-33 64,1 16-96,0 17 0,-17-16 32,16-1 0,-16 0 0,17 1 0,-34-1 64,17 17 96,-16-33 0,-1 0 0,-16 33-96,16-33 32,1 16 0,-34-16 32,17-17-64,-34 0-64,34 0 32,-33 1-32,-1-18 0,1 17 0,16 1-96,-33-1 64,0 0 32,0 0 64,-50-49-96,67 66 0,-50-50 32,50 33 0,-1-17 64,1-16 32,-50 17-128,16-17-32,-33 0-1120,0-33-384,-33-17-1407,-16-16-545,-17-1-640</inkml:trace>
  <inkml:trace contextRef="#ctx0" brushRef="#br0" timeOffset="10972.0784">3254 6193 9728,'0'0'3584,"0"0"-1920,0 17-2368,0-17 352,17 16-96,-17-16 160,0 0 256,0 17 96,0-17 0,0 16 288,0-16 256,0 0-32,0 17 32,0-17 320,0 0 159,0 0 513,0 0 192,0 0-704,0 0-224,0 0-512,0 0-224,0 0-256,0 0-64,0 0-64,0 0 0,0 0 160,0 0 96,0 0 32,0 0-32,0 0 32,0 0 32,0 0 32,0 0 32,0 0 0,-17 0 0,17-17-64,0 17 32,0 0-128,0 0 0,0 0-32,0 0-64,0 0 0,0 0 0,0 0-64,0 0 32,0 0 160,0 0 64,0 0 0,0 0-64,0-16 96,0 16 64,0 0-128,0 0-96,0 0 96,0 0 96,0 0-96,0 0-32,0-17 0,0 17 0,0 0 0,0 0 0,0 0 0,0-16 64,0 16 32,0 0-32,0 0 32,0-17-64,0 17 64,0 0-64,0 0-32,0 0 32,0 0-32,0 0-96,0-17 64,0 17 32,0-16-96,0 16 64,0 0-32,0 0 0,0-17 64,0 17 0,0 0-96,0 0 64,0 0 32,0 0 0,0 0 0,0 0 64,0 0-32,0 0 64,0 0-128,0 0 0,0 0 32,0 0 0,0 0-96,0 0 0,0 0-32,0 0 0,0 0 0,0 0 96,0 0-224,0 0-64,0 17-1568,0-17-2015,0 16-1025</inkml:trace>
  <inkml:trace contextRef="#ctx0" brushRef="#br0" timeOffset="11957.4419">3536 5728 9216,'0'0'3520,"0"0"-1920,0 0-2080,0 0 416,0 0-224,0 0 96,0 0 32,0 17 0,0-17 128,0 0 128,0 16 192,0-16 32,0 0 128,0 0-32,-16 0 0,16 0 320,0 0 223,0 0-351,0 0-160,0 0-384,0 0-32,0 0-32,0 0 0,0 0-96,0 0 64,0 0-32,0 0 0,0 0 64,0 0 0,0 0-96,0 0 0,0 0-32,0 0 96,0 0 64,0 0 128,0 0 0,0 0 0,0 0-32,0 0 0,0 17-64,0-17 32,0 0-128,-17 0 0,17 0 32,0 0 0,0 0-96,0 0 64,0 0 32,0 0 64,0 0-96,0 0 0,0 0 96,0 0 32,0 0-32,0 0 32,0 0-64,0 0-32,0 0-64,0 0 32,0 0 32,0 0 0,0 0 64,0 0 32,0-17-32,0 17-64,0 0-64,0 0-32,0 0-32,0 0 96,0 0 0,0 0 96,0 0 32,0 0 32,0 0-160,0 0-32,0 0 32,0 0 0,0 0 32,0 0 64,0 0-32,0 0-32,0 0-128,0 0-64,0 0-256,0 0-128,0 0-895,0 0-321,17-16-2464</inkml:trace>
  <inkml:trace contextRef="#ctx0" brushRef="#br0" timeOffset="12341.0084">3885 5695 10368,'0'0'3872,"-17"0"-2112,17 0-1984,0 0 608,0 0-480,-16 17-64,16-17-384,0 16-96,0-16 320,0 0-416,0 0-32,0 0-672,16 0-288,-16-16-1408</inkml:trace>
  <inkml:trace contextRef="#ctx0" brushRef="#br0" timeOffset="14942.7552">7570 4882 12288,'0'16'4639,"34"1"-2495,15 33-2560,-32-34 640,33 34-256,-17 16 64,17 17-64,16 0-64,1 17 64,-1-17 0,34 33 32,-1-16 0,1-1 0,16 1 64,0 0 96,1-1-64,32 1 0,-16 16-32,33 0-64,33 0-64,-16 1 32,32-1-1792,1-17-863,0-16-2017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9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9728,'-44'44'3680,"21"-22"-1984,23 22-1984,0-22 576,0 0-448,23 0 32,-23 0-7968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9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1 128,'-22'0'0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9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11520,'-66'0'4288,"44"22"-2305,0 0-2303,22-22 704,0 22-352,-22-22 64,22 22-64,0 1-32,0-1 32,0 0-128,0 0 0,0 0 192,0 0 160,0-22 224,0 22 96,0-22-96,0 22 32,-22-22-96,22 0 0,0 0-160,0 0-96,0 0-64,0 0-96,0 0 32,0 0-32,0 0 0,0 0 0,0-22 0,0 22 0,0-22-96,0 22 64,0 0 32,0 0 0,0 22-96,0-22 0,0 0-96,0 22 32,-23-22-320,23 0-192,0 0-896,0 0-351,-22 22-3105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0:0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8064,'44'0'3072,"-44"0"-1664,23 22-1440,-23-22 576,22 22-544,0 0-128,-22 0 128,22 0 32,0-22 32,0 23-1248,0-1-544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0:0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10240,'-22'0'3872,"22"0"-2112</inkml:trace>
  <inkml:trace contextRef="#ctx0" brushRef="#br0" timeOffset="177.6363">23 1 9728,'0'0'3584,"0"0"-1920,0 0-2368,0 0 352,0 0-1152,22 0-384,-22 0-1472,22 0-672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0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9344,'0'0'3520,"0"0"-1920,0 0-2784,0 0 96</inkml:trace>
  <inkml:trace contextRef="#ctx0" brushRef="#br0" timeOffset="272.6573">23 22 7232,'22'0'-4032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0:1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8320,'-22'0'3168,"0"44"-1728,22-66-1408,0 22 768,-22 22-480,0 1-128,0-1-160,0 0 0,-22-22-32,44 22 0,-22-22 0,0 22 64,22-22 160,-22 0 128,22 0 0,-23 0 96,23 0-32,0 0-1,0 0-223,0 0-64,0 0-128,0 0-32,0 0-32,0 0 0,0 0 64,0 0 0,-22 0 0,22 0 64,0 0-32,0 0 64,0 0 0,0 0 32,0 0-64,0 0-64,0 0 96,0 0 0,0 0 32,0 0 0,0 0-160,0 0-32,0 0 32,0 0 64,0 0 64,0 0 96,0 0-160,0 0-32,0 0 0,0 0 0,0 0 64,0 0 96,0 0-64,0 0 0,0 0-32,0 0-64,0 0 32,0 0-32,22-22 0,-22 22 64,0 0-32,0 0-32,0 0 96,0 0 0,0 0-128,0 0 32,0 0 0,0 0 0,0 0 0,0 0 64,0 0-32,0 0-32,0 0-64,0 0-32,0 0 64,0 0 0,0 0-320,0 0-160,-22 22-384,22-22-159,0 0-641,0 0-192,0 0-1824,0 0-864,0 0 2240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9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 9856,'0'-44'3680,"-22"44"-1984,22 0-1920,0 0 608,0 22-416,0 0-256,0 22-64,0 22 192,0-22-640,22 1-224,-22-1-896,0 0-384</inkml:trace>
  <inkml:trace contextRef="#ctx0" brushRef="#br0" timeOffset="792.4321">88 45 10880,'0'66'4032,"-22"-66"-2177,22 44-2430,0-22 447,-22 22-576,22-21-96,0 21-736,0 0-256,0-22-1760</inkml:trace>
  <inkml:trace contextRef="#ctx0" brushRef="#br0" timeOffset="29365.7138">155 266 10368,'-67'0'3872,"45"22"-2112,-22 22-1920,44-22 640,0-22-353,0 22-95,-22-22-287,22 22-97,0-22 192,0 0-704,0 22-288,0-22-320,0 0-128,0 0-640,0-22-1280,0 22 736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09:02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12672,'-22'-23'4735,"22"23"-2559,-22 0-2592,22 0 640,0 0-704,0 0-160,0 0-288,0 0-159,0 0 607,0 0-1184,0 0-352,0 0-1728,0 0-896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09:02:1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45 11648,'-66'-44'4288,"66"44"-2305,-22 0-2303,22 22 704,0-22-768,0 0-160,0 0-64,0 0 33,0 0 319,22 22 128,-22-22 32,0 44 64,0-22 96,0-22-32,0 22 64,0 0-64,0-22 64,0 22-64,0-22-32,0 0 32,0 0 32,22 0-32,-22 0-32,0 0 32,0 0 32,0 0-96,0 0 0,0 0 32,0 0 0,0 0 0,0 0 64,0 0-32,0 0-32,0 0-64,0 0 32,0 0 32,0 0 64,0 0 32,0 0 32,0 0 0,0 0 0,0 0-65,0 0-63,0 0 32,0 0 32,0 0-32,0 0-32,0 0 32,0 0-32,0 0-96,0 0 64,0 0 32,0 0 64,0 0-32,0 0-32,0 0 32,0 0-32,0 0 0,0 0 64,0 0-32,0 0-32,0 0-64,0 0-32,0 0-32,0 0 97,0 0-225,0 0 32,0 0-320,0 0-64,0 0-544,0 0-192,0 0-864,0 0-352,22 22-192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9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22 6912,'-44'-22'2624,"22"44"-1408,0-22-992,-23 0 576,23 0-288,0 0-32,-22 22-224,22-22 0,0 22-160,0-22-128,0 22-64,0-22-224,22 0-768,0 0 32,0-22-736,0 22-288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9:4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7808,'-45'0'2880,"45"0"-1536,0 0-1632,0 0 384,0 0-480,0 0-1088,-22 22-192,22-22-1056,0 22-416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39:4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89 133 8832,'-66'0'3328,"66"-22"-1792,-22 22-2016,22 0 512,0 0-224,0 0 32,0 0-192,0 0-32,0-22 224,0 22-128,22 0-64,0 0-416,-22 0-160,22-22-992,0-22-1376,0 22 768</inkml:trace>
  <inkml:trace contextRef="#ctx0" brushRef="#br0" timeOffset="286.2549">178 45 7680,'-45'-22'2880,"45"44"-1536,-22-22-1504,22 0 544,0 0-288,0 22-64,0-22-288,0 0-160,0 0 224,0 22-544,0-22-160,0 22-384,22-22-64,-22 0-224,0 0-736,0 0 448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8:4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7936,'0'-17'2976,"0"17"-1600,0 17-1664,0-17 384,0 0-128,0 17 0,0-17-64,0 16 64,0-16 32,0 17 0,0-17 64,0 0-736,0 16-352,0-16-2080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9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266 133 5376,'-44'0'2016,"44"0"-1088,0-22-1216,0 22 224,0 0-544,-22 0-160,0 0-384,22 0-64,-23 0 64,1-22 160,22 22 384,-22-22 288,0 22 864,0 0 320,0 0 800,22 0 320,-22 0-512,22-22-128,0 22-448,-22 0-160,22 0-3392,44 0-96,0-44-288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3-17T12:29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9856,'-22'0'3680,"0"0"-1984,-1 0-1824,23 0 576,0 0-480,0 22-32,-22-22-352,22 22-64,0-22 256,0 0-736,22 0-224,-22 0-864,0-22-320,23 22-384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5283-B290-4C9D-A495-3625915AE055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0A4E-9BF1-4BAD-84B0-B89A8DE8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1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 highlight those 3 because of the things we learned and as data points</a:t>
            </a:r>
            <a:r>
              <a:rPr lang="en-US" baseline="0" dirty="0"/>
              <a:t> of growth, but the thing is we did a LOT of stuff from a LOT of work for a LOT of people!  It’s a lot bigger a community than people even think about.  It’s easy when you are working on ‘your thing’ to not realize the scope and scale of everything else that’s happening and going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we’ve worked really hard on telling our own story, over and over, better and better…  this is just university press.  We’ve also done social</a:t>
            </a:r>
            <a:r>
              <a:rPr lang="en-US" baseline="0" dirty="0"/>
              <a:t> media, pictorials, just about every campus publication there is, regional press and television, and a couple of national news stories in Inside Higher Ed, the Chronicle, and a few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0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521 academic programs, 42812</a:t>
            </a:r>
            <a:r>
              <a:rPr lang="en-US" baseline="0" dirty="0"/>
              <a:t> game jammers in 108 countries…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</a:t>
            </a:r>
            <a:r>
              <a:rPr lang="en-US" baseline="0" dirty="0"/>
              <a:t> from https://pics.onsizzle.com/the-ultimate-q-trump-doom-videogames-arcade-crookedhillary-hillaryclinton-killary-12875002.png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seen game jams on every one of these topics and more, by the way…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0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fromhttps://wallpaperscraft.com/download/minecraft_planet_cube_cubes_world_2228/1920x1200#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49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Screenshot is King’s Quest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6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http://www.vaporplants.com/blog/growing-seeds-with-hydroponics-in-door-garden-easier-start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15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center; Barrington Campbell, left; and Matthew Barry are three of the five team members who created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MetroGnome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6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RIT group competed in a game jam with German students from the University of Paderborn. The teams had 48-hours to create video games with the theme of freedom of speech or fake news.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4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an event we recently hosted for Our Lady of Mercy</a:t>
            </a:r>
            <a:r>
              <a:rPr lang="en-US" baseline="0" dirty="0"/>
              <a:t> school in collaboration with our K-12 office and other partners.  We forget sometimes the role and impact that digital media has, and our obligation as educators to keep that alive, to use it to encourage a study of the mind and the soul.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22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6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46351"/>
            <a:ext cx="1320800" cy="6193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85977" y="6208501"/>
            <a:ext cx="6629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sz="120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RIT Center for Media, Arts, Games,</a:t>
            </a:r>
            <a:r>
              <a:rPr lang="en-US" sz="1200" baseline="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 Interaction &amp; Creativity</a:t>
            </a:r>
          </a:p>
          <a:p>
            <a:pPr algn="l"/>
            <a:r>
              <a:rPr lang="en-US" sz="1200" baseline="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MAGIC.RIT.EDU | WWW.RIT.EDU</a:t>
            </a:r>
            <a:endParaRPr lang="en-US" sz="1200" dirty="0">
              <a:solidFill>
                <a:schemeClr val="tx2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6046351"/>
            <a:ext cx="1660143" cy="6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png"/><Relationship Id="rId3" Type="http://schemas.openxmlformats.org/officeDocument/2006/relationships/image" Target="../media/image41.jpg"/><Relationship Id="rId21" Type="http://schemas.openxmlformats.org/officeDocument/2006/relationships/image" Target="../media/image59.jpeg"/><Relationship Id="rId34" Type="http://schemas.openxmlformats.org/officeDocument/2006/relationships/image" Target="../media/image72.jp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g"/><Relationship Id="rId25" Type="http://schemas.openxmlformats.org/officeDocument/2006/relationships/image" Target="../media/image63.png"/><Relationship Id="rId33" Type="http://schemas.openxmlformats.org/officeDocument/2006/relationships/image" Target="../media/image71.jpg"/><Relationship Id="rId38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29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jpg"/><Relationship Id="rId10" Type="http://schemas.openxmlformats.org/officeDocument/2006/relationships/image" Target="../media/image48.png"/><Relationship Id="rId19" Type="http://schemas.openxmlformats.org/officeDocument/2006/relationships/image" Target="../media/image57.jpe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Relationship Id="rId30" Type="http://schemas.openxmlformats.org/officeDocument/2006/relationships/image" Target="../media/image68.png"/><Relationship Id="rId35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rit.edu/news/story.php?id=61531" TargetMode="External"/><Relationship Id="rId117" Type="http://schemas.openxmlformats.org/officeDocument/2006/relationships/hyperlink" Target="http://www.rit.edu/news/story.php?id=50777" TargetMode="External"/><Relationship Id="rId21" Type="http://schemas.openxmlformats.org/officeDocument/2006/relationships/hyperlink" Target="http://www.rit.edu/news/story.php?id=62784" TargetMode="External"/><Relationship Id="rId42" Type="http://schemas.openxmlformats.org/officeDocument/2006/relationships/hyperlink" Target="http://www.rit.edu/news/story.php?id=56932" TargetMode="External"/><Relationship Id="rId47" Type="http://schemas.openxmlformats.org/officeDocument/2006/relationships/hyperlink" Target="http://www.rit.edu/news/story.php?id=56377" TargetMode="External"/><Relationship Id="rId63" Type="http://schemas.openxmlformats.org/officeDocument/2006/relationships/hyperlink" Target="http://www.rit.edu/news/story.php?id=54376" TargetMode="External"/><Relationship Id="rId68" Type="http://schemas.openxmlformats.org/officeDocument/2006/relationships/hyperlink" Target="http://www.rit.edu/news/story.php?id=53684" TargetMode="External"/><Relationship Id="rId84" Type="http://schemas.openxmlformats.org/officeDocument/2006/relationships/hyperlink" Target="http://www.rit.edu/news/story.php?id=51990" TargetMode="External"/><Relationship Id="rId89" Type="http://schemas.openxmlformats.org/officeDocument/2006/relationships/hyperlink" Target="http://www.rit.edu/news/story.php?id=51500" TargetMode="External"/><Relationship Id="rId112" Type="http://schemas.openxmlformats.org/officeDocument/2006/relationships/hyperlink" Target="http://www.rit.edu/news/story.php?id=50889" TargetMode="External"/><Relationship Id="rId133" Type="http://schemas.openxmlformats.org/officeDocument/2006/relationships/hyperlink" Target="http://www.rit.edu/news/story.php?id=50385" TargetMode="External"/><Relationship Id="rId138" Type="http://schemas.openxmlformats.org/officeDocument/2006/relationships/hyperlink" Target="http://www.rit.edu/news/story.php?id=50113" TargetMode="External"/><Relationship Id="rId16" Type="http://schemas.openxmlformats.org/officeDocument/2006/relationships/hyperlink" Target="http://www.rit.edu/news/story.php?id=63578" TargetMode="External"/><Relationship Id="rId107" Type="http://schemas.openxmlformats.org/officeDocument/2006/relationships/hyperlink" Target="http://www.rit.edu/news/story.php?id=51008" TargetMode="External"/><Relationship Id="rId11" Type="http://schemas.openxmlformats.org/officeDocument/2006/relationships/hyperlink" Target="http://www.rit.edu/news/story.php?id=65121" TargetMode="External"/><Relationship Id="rId32" Type="http://schemas.openxmlformats.org/officeDocument/2006/relationships/hyperlink" Target="http://www.rit.edu/news/story.php?id=59931" TargetMode="External"/><Relationship Id="rId37" Type="http://schemas.openxmlformats.org/officeDocument/2006/relationships/hyperlink" Target="http://www.rit.edu/news/story.php?id=58715" TargetMode="External"/><Relationship Id="rId53" Type="http://schemas.openxmlformats.org/officeDocument/2006/relationships/hyperlink" Target="http://www.rit.edu/news/story.php?id=55154" TargetMode="External"/><Relationship Id="rId58" Type="http://schemas.openxmlformats.org/officeDocument/2006/relationships/hyperlink" Target="http://www.rit.edu/news/story.php?id=54869" TargetMode="External"/><Relationship Id="rId74" Type="http://schemas.openxmlformats.org/officeDocument/2006/relationships/hyperlink" Target="http://www.rit.edu/news/story.php?id=52859" TargetMode="External"/><Relationship Id="rId79" Type="http://schemas.openxmlformats.org/officeDocument/2006/relationships/hyperlink" Target="http://www.rit.edu/news/story.php?id=52505" TargetMode="External"/><Relationship Id="rId102" Type="http://schemas.openxmlformats.org/officeDocument/2006/relationships/hyperlink" Target="http://www.rit.edu/news/story.php?id=51128" TargetMode="External"/><Relationship Id="rId123" Type="http://schemas.openxmlformats.org/officeDocument/2006/relationships/hyperlink" Target="http://www.rit.edu/news/story.php?id=50600" TargetMode="External"/><Relationship Id="rId128" Type="http://schemas.openxmlformats.org/officeDocument/2006/relationships/hyperlink" Target="http://www.rit.edu/news/story.php?id=50503" TargetMode="External"/><Relationship Id="rId144" Type="http://schemas.openxmlformats.org/officeDocument/2006/relationships/image" Target="../media/image77.png"/><Relationship Id="rId5" Type="http://schemas.openxmlformats.org/officeDocument/2006/relationships/hyperlink" Target="http://www.rit.edu/news/story.php?id=65470" TargetMode="External"/><Relationship Id="rId90" Type="http://schemas.openxmlformats.org/officeDocument/2006/relationships/hyperlink" Target="http://www.rit.edu/news/story.php?id=51346" TargetMode="External"/><Relationship Id="rId95" Type="http://schemas.openxmlformats.org/officeDocument/2006/relationships/hyperlink" Target="http://www.rit.edu/news/story.php?id=51190" TargetMode="External"/><Relationship Id="rId22" Type="http://schemas.openxmlformats.org/officeDocument/2006/relationships/hyperlink" Target="http://www.rit.edu/news/story.php?id=62409" TargetMode="External"/><Relationship Id="rId27" Type="http://schemas.openxmlformats.org/officeDocument/2006/relationships/hyperlink" Target="http://www.rit.edu/news/story.php?id=61501" TargetMode="External"/><Relationship Id="rId43" Type="http://schemas.openxmlformats.org/officeDocument/2006/relationships/hyperlink" Target="http://www.rit.edu/news/story.php?id=56887" TargetMode="External"/><Relationship Id="rId48" Type="http://schemas.openxmlformats.org/officeDocument/2006/relationships/hyperlink" Target="http://www.rit.edu/news/story.php?id=56195" TargetMode="External"/><Relationship Id="rId64" Type="http://schemas.openxmlformats.org/officeDocument/2006/relationships/hyperlink" Target="http://www.rit.edu/news/story.php?id=54321" TargetMode="External"/><Relationship Id="rId69" Type="http://schemas.openxmlformats.org/officeDocument/2006/relationships/hyperlink" Target="http://www.rit.edu/news/story.php?id=53639" TargetMode="External"/><Relationship Id="rId113" Type="http://schemas.openxmlformats.org/officeDocument/2006/relationships/hyperlink" Target="http://www.rit.edu/news/story.php?id=50863" TargetMode="External"/><Relationship Id="rId118" Type="http://schemas.openxmlformats.org/officeDocument/2006/relationships/hyperlink" Target="http://www.rit.edu/news/story.php?id=50729" TargetMode="External"/><Relationship Id="rId134" Type="http://schemas.openxmlformats.org/officeDocument/2006/relationships/hyperlink" Target="http://www.rit.edu/news/story.php?id=50371" TargetMode="External"/><Relationship Id="rId139" Type="http://schemas.openxmlformats.org/officeDocument/2006/relationships/hyperlink" Target="http://www.rit.edu/news/story.php?id=50096" TargetMode="External"/><Relationship Id="rId8" Type="http://schemas.openxmlformats.org/officeDocument/2006/relationships/hyperlink" Target="http://www.rit.edu/news/story.php?id=65362" TargetMode="External"/><Relationship Id="rId51" Type="http://schemas.openxmlformats.org/officeDocument/2006/relationships/hyperlink" Target="http://www.rit.edu/news/story.php?id=55514" TargetMode="External"/><Relationship Id="rId72" Type="http://schemas.openxmlformats.org/officeDocument/2006/relationships/hyperlink" Target="http://www.rit.edu/news/story.php?id=53154" TargetMode="External"/><Relationship Id="rId80" Type="http://schemas.openxmlformats.org/officeDocument/2006/relationships/hyperlink" Target="http://www.rit.edu/news/story.php?id=52485" TargetMode="External"/><Relationship Id="rId85" Type="http://schemas.openxmlformats.org/officeDocument/2006/relationships/hyperlink" Target="http://www.rit.edu/news/story.php?id=51787" TargetMode="External"/><Relationship Id="rId93" Type="http://schemas.openxmlformats.org/officeDocument/2006/relationships/hyperlink" Target="http://www.rit.edu/news/story.php?id=51278" TargetMode="External"/><Relationship Id="rId98" Type="http://schemas.openxmlformats.org/officeDocument/2006/relationships/hyperlink" Target="http://www.rit.edu/news/story.php?id=51171" TargetMode="External"/><Relationship Id="rId121" Type="http://schemas.openxmlformats.org/officeDocument/2006/relationships/hyperlink" Target="http://www.rit.edu/news/story.php?id=50606" TargetMode="External"/><Relationship Id="rId142" Type="http://schemas.openxmlformats.org/officeDocument/2006/relationships/hyperlink" Target="http://www.rit.edu/news/story.php?id=49884" TargetMode="External"/><Relationship Id="rId3" Type="http://schemas.openxmlformats.org/officeDocument/2006/relationships/hyperlink" Target="http://www.rit.edu/news/story.php?id=65775" TargetMode="External"/><Relationship Id="rId12" Type="http://schemas.openxmlformats.org/officeDocument/2006/relationships/hyperlink" Target="http://www.rit.edu/news/story.php?id=64748" TargetMode="External"/><Relationship Id="rId17" Type="http://schemas.openxmlformats.org/officeDocument/2006/relationships/hyperlink" Target="http://www.rit.edu/news/story.php?id=63458" TargetMode="External"/><Relationship Id="rId25" Type="http://schemas.openxmlformats.org/officeDocument/2006/relationships/hyperlink" Target="http://www.rit.edu/news/story.php?id=61601" TargetMode="External"/><Relationship Id="rId33" Type="http://schemas.openxmlformats.org/officeDocument/2006/relationships/hyperlink" Target="http://www.rit.edu/news/story.php?id=59881" TargetMode="External"/><Relationship Id="rId38" Type="http://schemas.openxmlformats.org/officeDocument/2006/relationships/hyperlink" Target="http://www.rit.edu/news/story.php?id=58585" TargetMode="External"/><Relationship Id="rId46" Type="http://schemas.openxmlformats.org/officeDocument/2006/relationships/hyperlink" Target="http://www.rit.edu/news/story.php?id=56557" TargetMode="External"/><Relationship Id="rId59" Type="http://schemas.openxmlformats.org/officeDocument/2006/relationships/hyperlink" Target="http://www.rit.edu/news/story.php?id=54696" TargetMode="External"/><Relationship Id="rId67" Type="http://schemas.openxmlformats.org/officeDocument/2006/relationships/hyperlink" Target="http://www.rit.edu/news/story.php?id=54029" TargetMode="External"/><Relationship Id="rId103" Type="http://schemas.openxmlformats.org/officeDocument/2006/relationships/hyperlink" Target="http://www.rit.edu/news/story.php?id=51102" TargetMode="External"/><Relationship Id="rId108" Type="http://schemas.openxmlformats.org/officeDocument/2006/relationships/hyperlink" Target="http://www.rit.edu/news/story.php?id=51002" TargetMode="External"/><Relationship Id="rId116" Type="http://schemas.openxmlformats.org/officeDocument/2006/relationships/hyperlink" Target="http://www.rit.edu/news/story.php?id=50820" TargetMode="External"/><Relationship Id="rId124" Type="http://schemas.openxmlformats.org/officeDocument/2006/relationships/hyperlink" Target="http://www.rit.edu/news/story.php?id=50590" TargetMode="External"/><Relationship Id="rId129" Type="http://schemas.openxmlformats.org/officeDocument/2006/relationships/hyperlink" Target="http://www.rit.edu/news/story.php?id=50493" TargetMode="External"/><Relationship Id="rId137" Type="http://schemas.openxmlformats.org/officeDocument/2006/relationships/hyperlink" Target="http://www.rit.edu/news/story.php?id=50127" TargetMode="External"/><Relationship Id="rId20" Type="http://schemas.openxmlformats.org/officeDocument/2006/relationships/hyperlink" Target="http://www.rit.edu/news/story.php?id=62973" TargetMode="External"/><Relationship Id="rId41" Type="http://schemas.openxmlformats.org/officeDocument/2006/relationships/hyperlink" Target="http://www.rit.edu/news/story.php?id=57849" TargetMode="External"/><Relationship Id="rId54" Type="http://schemas.openxmlformats.org/officeDocument/2006/relationships/hyperlink" Target="http://www.rit.edu/news/story.php?id=54929" TargetMode="External"/><Relationship Id="rId62" Type="http://schemas.openxmlformats.org/officeDocument/2006/relationships/hyperlink" Target="http://www.rit.edu/news/story.php?id=54471" TargetMode="External"/><Relationship Id="rId70" Type="http://schemas.openxmlformats.org/officeDocument/2006/relationships/hyperlink" Target="http://www.rit.edu/news/story.php?id=53524" TargetMode="External"/><Relationship Id="rId75" Type="http://schemas.openxmlformats.org/officeDocument/2006/relationships/hyperlink" Target="http://www.rit.edu/news/story.php?id=52829" TargetMode="External"/><Relationship Id="rId83" Type="http://schemas.openxmlformats.org/officeDocument/2006/relationships/hyperlink" Target="http://www.rit.edu/news/story.php?id=52085" TargetMode="External"/><Relationship Id="rId88" Type="http://schemas.openxmlformats.org/officeDocument/2006/relationships/hyperlink" Target="http://www.rit.edu/news/story.php?id=51548" TargetMode="External"/><Relationship Id="rId91" Type="http://schemas.openxmlformats.org/officeDocument/2006/relationships/hyperlink" Target="http://www.rit.edu/news/story.php?id=51302" TargetMode="External"/><Relationship Id="rId96" Type="http://schemas.openxmlformats.org/officeDocument/2006/relationships/hyperlink" Target="http://www.rit.edu/news/story.php?id=51188" TargetMode="External"/><Relationship Id="rId111" Type="http://schemas.openxmlformats.org/officeDocument/2006/relationships/hyperlink" Target="http://www.rit.edu/news/story.php?id=50910" TargetMode="External"/><Relationship Id="rId132" Type="http://schemas.openxmlformats.org/officeDocument/2006/relationships/hyperlink" Target="http://www.rit.edu/news/story.php?id=50418" TargetMode="External"/><Relationship Id="rId140" Type="http://schemas.openxmlformats.org/officeDocument/2006/relationships/hyperlink" Target="http://www.rit.edu/news/story.php?id=499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t.edu/news/story.php?id=65412" TargetMode="External"/><Relationship Id="rId15" Type="http://schemas.openxmlformats.org/officeDocument/2006/relationships/hyperlink" Target="http://www.rit.edu/news/story.php?id=63648" TargetMode="External"/><Relationship Id="rId23" Type="http://schemas.openxmlformats.org/officeDocument/2006/relationships/hyperlink" Target="http://www.rit.edu/news/story.php?id=62034" TargetMode="External"/><Relationship Id="rId28" Type="http://schemas.openxmlformats.org/officeDocument/2006/relationships/hyperlink" Target="http://www.rit.edu/news/story.php?id=61291" TargetMode="External"/><Relationship Id="rId36" Type="http://schemas.openxmlformats.org/officeDocument/2006/relationships/hyperlink" Target="http://www.rit.edu/news/story.php?id=58805" TargetMode="External"/><Relationship Id="rId49" Type="http://schemas.openxmlformats.org/officeDocument/2006/relationships/hyperlink" Target="http://www.rit.edu/news/story.php?id=55999" TargetMode="External"/><Relationship Id="rId57" Type="http://schemas.openxmlformats.org/officeDocument/2006/relationships/hyperlink" Target="http://www.rit.edu/news/story.php?id=54874" TargetMode="External"/><Relationship Id="rId106" Type="http://schemas.openxmlformats.org/officeDocument/2006/relationships/hyperlink" Target="http://www.rit.edu/news/story.php?id=51094" TargetMode="External"/><Relationship Id="rId114" Type="http://schemas.openxmlformats.org/officeDocument/2006/relationships/hyperlink" Target="http://www.rit.edu/news/story.php?id=50858" TargetMode="External"/><Relationship Id="rId119" Type="http://schemas.openxmlformats.org/officeDocument/2006/relationships/hyperlink" Target="http://www.rit.edu/news/story.php?id=50668" TargetMode="External"/><Relationship Id="rId127" Type="http://schemas.openxmlformats.org/officeDocument/2006/relationships/hyperlink" Target="http://www.rit.edu/news/story.php?id=50537" TargetMode="External"/><Relationship Id="rId10" Type="http://schemas.openxmlformats.org/officeDocument/2006/relationships/hyperlink" Target="http://www.rit.edu/news/story.php?id=65251" TargetMode="External"/><Relationship Id="rId31" Type="http://schemas.openxmlformats.org/officeDocument/2006/relationships/hyperlink" Target="http://www.rit.edu/news/story.php?id=60091" TargetMode="External"/><Relationship Id="rId44" Type="http://schemas.openxmlformats.org/officeDocument/2006/relationships/hyperlink" Target="http://www.rit.edu/news/story.php?id=56692" TargetMode="External"/><Relationship Id="rId52" Type="http://schemas.openxmlformats.org/officeDocument/2006/relationships/hyperlink" Target="http://www.rit.edu/news/story.php?id=55389" TargetMode="External"/><Relationship Id="rId60" Type="http://schemas.openxmlformats.org/officeDocument/2006/relationships/hyperlink" Target="http://www.rit.edu/news/story.php?id=54656" TargetMode="External"/><Relationship Id="rId65" Type="http://schemas.openxmlformats.org/officeDocument/2006/relationships/hyperlink" Target="http://www.rit.edu/news/story.php?id=54259" TargetMode="External"/><Relationship Id="rId73" Type="http://schemas.openxmlformats.org/officeDocument/2006/relationships/hyperlink" Target="http://www.rit.edu/news/story.php?id=52974" TargetMode="External"/><Relationship Id="rId78" Type="http://schemas.openxmlformats.org/officeDocument/2006/relationships/hyperlink" Target="http://www.rit.edu/news/story.php?id=52590" TargetMode="External"/><Relationship Id="rId81" Type="http://schemas.openxmlformats.org/officeDocument/2006/relationships/hyperlink" Target="http://www.rit.edu/news/story.php?id=52430" TargetMode="External"/><Relationship Id="rId86" Type="http://schemas.openxmlformats.org/officeDocument/2006/relationships/hyperlink" Target="http://www.rit.edu/news/story.php?id=51714" TargetMode="External"/><Relationship Id="rId94" Type="http://schemas.openxmlformats.org/officeDocument/2006/relationships/hyperlink" Target="http://www.rit.edu/news/story.php?id=51220" TargetMode="External"/><Relationship Id="rId99" Type="http://schemas.openxmlformats.org/officeDocument/2006/relationships/hyperlink" Target="http://www.rit.edu/news/story.php?id=51162" TargetMode="External"/><Relationship Id="rId101" Type="http://schemas.openxmlformats.org/officeDocument/2006/relationships/hyperlink" Target="http://www.rit.edu/news/story.php?id=51158" TargetMode="External"/><Relationship Id="rId122" Type="http://schemas.openxmlformats.org/officeDocument/2006/relationships/hyperlink" Target="http://www.rit.edu/news/story.php?id=50605" TargetMode="External"/><Relationship Id="rId130" Type="http://schemas.openxmlformats.org/officeDocument/2006/relationships/hyperlink" Target="http://www.rit.edu/news/story.php?id=50441" TargetMode="External"/><Relationship Id="rId135" Type="http://schemas.openxmlformats.org/officeDocument/2006/relationships/hyperlink" Target="http://www.rit.edu/news/story.php?id=50336" TargetMode="External"/><Relationship Id="rId143" Type="http://schemas.openxmlformats.org/officeDocument/2006/relationships/hyperlink" Target="http://www.rit.edu/news/story.php?id=49767" TargetMode="External"/><Relationship Id="rId4" Type="http://schemas.openxmlformats.org/officeDocument/2006/relationships/hyperlink" Target="http://www.rit.edu/news/story.php?id=65601" TargetMode="External"/><Relationship Id="rId9" Type="http://schemas.openxmlformats.org/officeDocument/2006/relationships/hyperlink" Target="http://www.rit.edu/news/story.php?id=65277" TargetMode="External"/><Relationship Id="rId13" Type="http://schemas.openxmlformats.org/officeDocument/2006/relationships/hyperlink" Target="http://www.rit.edu/news/story.php?id=64348" TargetMode="External"/><Relationship Id="rId18" Type="http://schemas.openxmlformats.org/officeDocument/2006/relationships/hyperlink" Target="http://www.rit.edu/news/story.php?id=63353" TargetMode="External"/><Relationship Id="rId39" Type="http://schemas.openxmlformats.org/officeDocument/2006/relationships/hyperlink" Target="http://www.rit.edu/news/story.php?id=58179" TargetMode="External"/><Relationship Id="rId109" Type="http://schemas.openxmlformats.org/officeDocument/2006/relationships/hyperlink" Target="http://www.rit.edu/news/story.php?id=50988" TargetMode="External"/><Relationship Id="rId34" Type="http://schemas.openxmlformats.org/officeDocument/2006/relationships/hyperlink" Target="http://www.rit.edu/news/story.php?id=59701" TargetMode="External"/><Relationship Id="rId50" Type="http://schemas.openxmlformats.org/officeDocument/2006/relationships/hyperlink" Target="http://www.rit.edu/news/story.php?id=55574" TargetMode="External"/><Relationship Id="rId55" Type="http://schemas.openxmlformats.org/officeDocument/2006/relationships/hyperlink" Target="http://www.rit.edu/news/story.php?id=54914" TargetMode="External"/><Relationship Id="rId76" Type="http://schemas.openxmlformats.org/officeDocument/2006/relationships/hyperlink" Target="http://www.rit.edu/news/story.php?id=52640" TargetMode="External"/><Relationship Id="rId97" Type="http://schemas.openxmlformats.org/officeDocument/2006/relationships/hyperlink" Target="http://www.rit.edu/news/story.php?id=51172" TargetMode="External"/><Relationship Id="rId104" Type="http://schemas.openxmlformats.org/officeDocument/2006/relationships/hyperlink" Target="http://www.rit.edu/news/story.php?id=51112" TargetMode="External"/><Relationship Id="rId120" Type="http://schemas.openxmlformats.org/officeDocument/2006/relationships/hyperlink" Target="http://www.rit.edu/news/story.php?id=50651" TargetMode="External"/><Relationship Id="rId125" Type="http://schemas.openxmlformats.org/officeDocument/2006/relationships/hyperlink" Target="http://www.rit.edu/news/story.php?id=50573" TargetMode="External"/><Relationship Id="rId141" Type="http://schemas.openxmlformats.org/officeDocument/2006/relationships/hyperlink" Target="http://www.rit.edu/news/story.php?id=49903" TargetMode="External"/><Relationship Id="rId7" Type="http://schemas.openxmlformats.org/officeDocument/2006/relationships/hyperlink" Target="http://www.rit.edu/news/story.php?id=65402" TargetMode="External"/><Relationship Id="rId71" Type="http://schemas.openxmlformats.org/officeDocument/2006/relationships/hyperlink" Target="http://www.rit.edu/news/story.php?id=53454" TargetMode="External"/><Relationship Id="rId92" Type="http://schemas.openxmlformats.org/officeDocument/2006/relationships/hyperlink" Target="http://www.rit.edu/news/story.php?id=51286" TargetMode="External"/><Relationship Id="rId2" Type="http://schemas.openxmlformats.org/officeDocument/2006/relationships/notesSlide" Target="../notesSlides/notesSlide12.xml"/><Relationship Id="rId29" Type="http://schemas.openxmlformats.org/officeDocument/2006/relationships/hyperlink" Target="http://www.rit.edu/news/story.php?id=61216" TargetMode="External"/><Relationship Id="rId24" Type="http://schemas.openxmlformats.org/officeDocument/2006/relationships/hyperlink" Target="http://www.rit.edu/news/story.php?id=61741" TargetMode="External"/><Relationship Id="rId40" Type="http://schemas.openxmlformats.org/officeDocument/2006/relationships/hyperlink" Target="http://www.rit.edu/news/story.php?id=58049" TargetMode="External"/><Relationship Id="rId45" Type="http://schemas.openxmlformats.org/officeDocument/2006/relationships/hyperlink" Target="http://www.rit.edu/news/story.php?id=56682" TargetMode="External"/><Relationship Id="rId66" Type="http://schemas.openxmlformats.org/officeDocument/2006/relationships/hyperlink" Target="http://www.rit.edu/news/story.php?id=54169" TargetMode="External"/><Relationship Id="rId87" Type="http://schemas.openxmlformats.org/officeDocument/2006/relationships/hyperlink" Target="http://www.rit.edu/news/story.php?id=51644" TargetMode="External"/><Relationship Id="rId110" Type="http://schemas.openxmlformats.org/officeDocument/2006/relationships/hyperlink" Target="http://www.rit.edu/news/story.php?id=50975" TargetMode="External"/><Relationship Id="rId115" Type="http://schemas.openxmlformats.org/officeDocument/2006/relationships/hyperlink" Target="http://www.rit.edu/news/story.php?id=50851" TargetMode="External"/><Relationship Id="rId131" Type="http://schemas.openxmlformats.org/officeDocument/2006/relationships/hyperlink" Target="http://www.rit.edu/news/story.php?id=50438" TargetMode="External"/><Relationship Id="rId136" Type="http://schemas.openxmlformats.org/officeDocument/2006/relationships/hyperlink" Target="http://www.rit.edu/news/story.php?id=50321" TargetMode="External"/><Relationship Id="rId61" Type="http://schemas.openxmlformats.org/officeDocument/2006/relationships/hyperlink" Target="http://www.rit.edu/news/story.php?id=54496" TargetMode="External"/><Relationship Id="rId82" Type="http://schemas.openxmlformats.org/officeDocument/2006/relationships/hyperlink" Target="http://www.rit.edu/news/story.php?id=52339" TargetMode="External"/><Relationship Id="rId19" Type="http://schemas.openxmlformats.org/officeDocument/2006/relationships/hyperlink" Target="http://www.rit.edu/news/story.php?id=63303" TargetMode="External"/><Relationship Id="rId14" Type="http://schemas.openxmlformats.org/officeDocument/2006/relationships/hyperlink" Target="http://www.rit.edu/news/story.php?id=63898" TargetMode="External"/><Relationship Id="rId30" Type="http://schemas.openxmlformats.org/officeDocument/2006/relationships/hyperlink" Target="http://www.rit.edu/news/story.php?id=60276" TargetMode="External"/><Relationship Id="rId35" Type="http://schemas.openxmlformats.org/officeDocument/2006/relationships/hyperlink" Target="http://www.rit.edu/news/story.php?id=58870" TargetMode="External"/><Relationship Id="rId56" Type="http://schemas.openxmlformats.org/officeDocument/2006/relationships/hyperlink" Target="http://www.rit.edu/news/story.php?id=54879" TargetMode="External"/><Relationship Id="rId77" Type="http://schemas.openxmlformats.org/officeDocument/2006/relationships/hyperlink" Target="http://www.rit.edu/news/story.php?id=52630" TargetMode="External"/><Relationship Id="rId100" Type="http://schemas.openxmlformats.org/officeDocument/2006/relationships/hyperlink" Target="http://www.rit.edu/news/story.php?id=51161" TargetMode="External"/><Relationship Id="rId105" Type="http://schemas.openxmlformats.org/officeDocument/2006/relationships/hyperlink" Target="http://www.rit.edu/news/story.php?id=51111" TargetMode="External"/><Relationship Id="rId126" Type="http://schemas.openxmlformats.org/officeDocument/2006/relationships/hyperlink" Target="http://www.rit.edu/news/story.php?id=5056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18" Type="http://schemas.openxmlformats.org/officeDocument/2006/relationships/image" Target="../media/image9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image" Target="../media/image9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19" Type="http://schemas.openxmlformats.org/officeDocument/2006/relationships/image" Target="../media/image94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jpeg"/><Relationship Id="rId3" Type="http://schemas.openxmlformats.org/officeDocument/2006/relationships/image" Target="../media/image96.gif"/><Relationship Id="rId7" Type="http://schemas.openxmlformats.org/officeDocument/2006/relationships/image" Target="../media/image100.jpe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9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customXml" Target="../ink/ink2.xml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13.jpe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6.png"/><Relationship Id="rId4" Type="http://schemas.openxmlformats.org/officeDocument/2006/relationships/customXml" Target="../ink/ink4.xml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31.pn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customXml" Target="../ink/ink12.xml"/><Relationship Id="rId18" Type="http://schemas.openxmlformats.org/officeDocument/2006/relationships/image" Target="../media/image152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49.png"/><Relationship Id="rId17" Type="http://schemas.openxmlformats.org/officeDocument/2006/relationships/customXml" Target="../ink/ink14.xml"/><Relationship Id="rId2" Type="http://schemas.openxmlformats.org/officeDocument/2006/relationships/image" Target="../media/image142.jpg"/><Relationship Id="rId16" Type="http://schemas.openxmlformats.org/officeDocument/2006/relationships/image" Target="../media/image151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customXml" Target="../ink/ink11.xml"/><Relationship Id="rId24" Type="http://schemas.openxmlformats.org/officeDocument/2006/relationships/image" Target="../media/image155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10" Type="http://schemas.openxmlformats.org/officeDocument/2006/relationships/image" Target="../media/image148.png"/><Relationship Id="rId19" Type="http://schemas.openxmlformats.org/officeDocument/2006/relationships/customXml" Target="../ink/ink15.xml"/><Relationship Id="rId4" Type="http://schemas.openxmlformats.org/officeDocument/2006/relationships/image" Target="../media/image145.png"/><Relationship Id="rId9" Type="http://schemas.openxmlformats.org/officeDocument/2006/relationships/customXml" Target="../ink/ink10.xml"/><Relationship Id="rId14" Type="http://schemas.openxmlformats.org/officeDocument/2006/relationships/image" Target="../media/image150.png"/><Relationship Id="rId22" Type="http://schemas.openxmlformats.org/officeDocument/2006/relationships/image" Target="../media/image1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4721AE-F9BF-44FB-8B2A-0B2673E4A346}"/>
                  </a:ext>
                </a:extLst>
              </p14:cNvPr>
              <p14:cNvContentPartPr/>
              <p14:nvPr/>
            </p14:nvContentPartPr>
            <p14:xfrm>
              <a:off x="304696" y="149151"/>
              <a:ext cx="7865280" cy="4954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4721AE-F9BF-44FB-8B2A-0B2673E4A3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696" y="140511"/>
                <a:ext cx="7882920" cy="49723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8D81BED-27F7-4FCF-A07B-9E7FB4A62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4373"/>
            <a:ext cx="11125200" cy="1293028"/>
          </a:xfrm>
        </p:spPr>
        <p:txBody>
          <a:bodyPr/>
          <a:lstStyle/>
          <a:p>
            <a:r>
              <a:rPr lang="en-US" dirty="0"/>
              <a:t>a bit MORE about Our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12192000" cy="4191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57912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6002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6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933" y="0"/>
            <a:ext cx="12208934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33" y="791633"/>
            <a:ext cx="12175067" cy="3733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12192002" cy="1143000"/>
          </a:xfrm>
          <a:solidFill>
            <a:schemeClr val="bg1">
              <a:alpha val="5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A Strange Game </a:t>
            </a:r>
            <a:br>
              <a:rPr lang="en-US" dirty="0"/>
            </a:br>
            <a:r>
              <a:rPr lang="en-US" dirty="0"/>
              <a:t>	for Strange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96732"/>
            <a:ext cx="11049000" cy="2523067"/>
          </a:xfrm>
        </p:spPr>
        <p:txBody>
          <a:bodyPr>
            <a:normAutofit/>
          </a:bodyPr>
          <a:lstStyle/>
          <a:p>
            <a:r>
              <a:rPr lang="en-US" dirty="0"/>
              <a:t>This game taught us (the campus) about making things, production, and scale</a:t>
            </a:r>
          </a:p>
          <a:p>
            <a:r>
              <a:rPr lang="en-US" dirty="0"/>
              <a:t>This game allowed us to explore using typical game forms for telling a unique story to a very targeted audience</a:t>
            </a:r>
          </a:p>
          <a:p>
            <a:r>
              <a:rPr lang="en-US" dirty="0"/>
              <a:t>Finalist at GLS Education Arcade, accepted to </a:t>
            </a:r>
            <a:r>
              <a:rPr lang="en-US" dirty="0" err="1"/>
              <a:t>DiGRA</a:t>
            </a:r>
            <a:r>
              <a:rPr lang="en-US" dirty="0"/>
              <a:t> Blank Arcade, and </a:t>
            </a:r>
            <a:r>
              <a:rPr lang="en-US" dirty="0" err="1"/>
              <a:t>IndieArcade</a:t>
            </a:r>
            <a:r>
              <a:rPr lang="en-US" dirty="0"/>
              <a:t> at the Smithsonian American Museum of Art</a:t>
            </a:r>
          </a:p>
          <a:p>
            <a:r>
              <a:rPr lang="en-US" dirty="0"/>
              <a:t>SPLATTERSHMUP.RIT.EDU – PLAY TODAY!  MAKE ART!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33528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2098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9600"/>
            <a:ext cx="5465615" cy="20319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761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95600" cy="5791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579120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579120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152400"/>
            <a:ext cx="28448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33" y="1828800"/>
            <a:ext cx="2878667" cy="1803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691594"/>
            <a:ext cx="28575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7800"/>
            <a:ext cx="1320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257800"/>
            <a:ext cx="1062038" cy="7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3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9525"/>
            <a:ext cx="12192000" cy="5724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0"/>
            <a:ext cx="12174513" cy="402335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SUMMER WITH THE</a:t>
            </a:r>
            <a:br>
              <a:rPr lang="en-US" dirty="0"/>
            </a:br>
            <a:r>
              <a:rPr lang="en-US" dirty="0"/>
              <a:t>BUFFALO BILLS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2895600"/>
            <a:ext cx="4191000" cy="2590800"/>
          </a:xfr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250"/>
            <a:ext cx="5105400" cy="25527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2248716"/>
            <a:ext cx="5857875" cy="32376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5715000"/>
            <a:ext cx="12192000" cy="8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7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6096000" cy="406400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8400"/>
            <a:ext cx="6096000" cy="4064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5249092"/>
            <a:ext cx="1219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134292"/>
            <a:ext cx="12192000" cy="87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8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1798639"/>
            <a:ext cx="909638" cy="88264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0"/>
            <a:ext cx="919164" cy="914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6412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" y="1790699"/>
            <a:ext cx="891779" cy="901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6" y="909638"/>
            <a:ext cx="909638" cy="8890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5824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890587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8" y="0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90963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923926" cy="9239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892" y="-14288"/>
            <a:ext cx="900108" cy="9239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7" y="1776413"/>
            <a:ext cx="876298" cy="909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6" y="935038"/>
            <a:ext cx="876298" cy="863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403" y="2706685"/>
            <a:ext cx="5843598" cy="27677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68" y="923398"/>
            <a:ext cx="1684423" cy="8752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16" y="-14288"/>
            <a:ext cx="1666875" cy="9258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8" y="1821815"/>
            <a:ext cx="1847848" cy="8642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058"/>
            <a:ext cx="911576" cy="91157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744" y="-3702"/>
            <a:ext cx="952500" cy="889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70" y="1824637"/>
            <a:ext cx="1647822" cy="8592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914400"/>
            <a:ext cx="952500" cy="8890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55" y="911223"/>
            <a:ext cx="2433645" cy="17700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0"/>
            <a:ext cx="952500" cy="9105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62" y="935038"/>
            <a:ext cx="907254" cy="863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92" y="935038"/>
            <a:ext cx="900108" cy="863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09" y="19578"/>
            <a:ext cx="1785943" cy="18092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-14288"/>
            <a:ext cx="1438275" cy="9001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46" y="1828800"/>
            <a:ext cx="1795454" cy="8524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98" y="1828800"/>
            <a:ext cx="952500" cy="8524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08278"/>
            <a:ext cx="2733676" cy="98319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9" y="2709864"/>
            <a:ext cx="1814511" cy="9816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92" y="2711274"/>
            <a:ext cx="1738308" cy="9801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15283"/>
            <a:ext cx="974807" cy="9933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283"/>
            <a:ext cx="2724150" cy="17591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57" y="3715283"/>
            <a:ext cx="2587544" cy="993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7963" y="4732420"/>
            <a:ext cx="3579270" cy="7420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1" name="Rectangle 40"/>
          <p:cNvSpPr/>
          <p:nvPr/>
        </p:nvSpPr>
        <p:spPr>
          <a:xfrm>
            <a:off x="3381728" y="5547340"/>
            <a:ext cx="859084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 YEARS OF LEARNING THROUGH MAKING.  5 YEARS OF PROJECTS &amp; MEDIA.</a:t>
            </a:r>
          </a:p>
        </p:txBody>
      </p:sp>
    </p:spTree>
    <p:extLst>
      <p:ext uri="{BB962C8B-B14F-4D97-AF65-F5344CB8AC3E}">
        <p14:creationId xmlns:p14="http://schemas.microsoft.com/office/powerpoint/2010/main" val="24021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590800" cy="4161285"/>
          </a:xfrm>
        </p:spPr>
        <p:txBody>
          <a:bodyPr numCol="1"/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02/09/2018</a:t>
            </a:r>
            <a:r>
              <a:rPr lang="en-US" sz="600" dirty="0">
                <a:hlinkClick r:id="rId3"/>
              </a:rPr>
              <a:t> Student-made game to be presented at Game Developers Conference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01/26/2018</a:t>
            </a:r>
            <a:r>
              <a:rPr lang="en-US" sz="600" dirty="0">
                <a:hlinkClick r:id="rId4"/>
              </a:rPr>
              <a:t> Emerging 3D-printing applications at RIT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01/11/2018</a:t>
            </a:r>
            <a:r>
              <a:rPr lang="en-US" sz="600" dirty="0">
                <a:hlinkClick r:id="rId5"/>
              </a:rPr>
              <a:t> Top RIT News stories and videos for 2017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01/03/2018</a:t>
            </a:r>
            <a:r>
              <a:rPr lang="en-US" sz="600" dirty="0">
                <a:hlinkClick r:id="rId6"/>
              </a:rPr>
              <a:t> RIT to host statewide Game Dev Challenge kick-off event Jan. 19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01/03/2018</a:t>
            </a:r>
            <a:r>
              <a:rPr lang="en-US" sz="600" dirty="0">
                <a:hlinkClick r:id="rId7"/>
              </a:rPr>
              <a:t> Top RIT News stories for December 2017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12/13/2017</a:t>
            </a:r>
            <a:r>
              <a:rPr lang="en-US" sz="600" dirty="0">
                <a:hlinkClick r:id="rId8"/>
              </a:rPr>
              <a:t> Learn more about RIT’s entrepreneurial ecosystem, leadership in cybersecurity, and donor Austin </a:t>
            </a:r>
            <a:r>
              <a:rPr lang="en-US" sz="600" dirty="0" err="1">
                <a:hlinkClick r:id="rId8"/>
              </a:rPr>
              <a:t>McChord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12/11/2017</a:t>
            </a:r>
            <a:r>
              <a:rPr lang="en-US" sz="600" dirty="0">
                <a:hlinkClick r:id="rId9"/>
              </a:rPr>
              <a:t> RIT professor launches table-top games to enhance people’s understanding of religion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12/07/2017</a:t>
            </a:r>
            <a:r>
              <a:rPr lang="en-US" sz="600" dirty="0">
                <a:hlinkClick r:id="rId10"/>
              </a:rPr>
              <a:t> Creating a </a:t>
            </a:r>
            <a:r>
              <a:rPr lang="en-US" sz="600" dirty="0" err="1">
                <a:hlinkClick r:id="rId10"/>
              </a:rPr>
              <a:t>Holo</a:t>
            </a:r>
            <a:r>
              <a:rPr lang="en-US" sz="600" dirty="0">
                <a:hlinkClick r:id="rId10"/>
              </a:rPr>
              <a:t>-Assistant with Chirag </a:t>
            </a:r>
            <a:r>
              <a:rPr lang="en-US" sz="600" dirty="0" err="1">
                <a:hlinkClick r:id="rId10"/>
              </a:rPr>
              <a:t>Kular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11/28/2017</a:t>
            </a:r>
            <a:r>
              <a:rPr lang="en-US" sz="600" dirty="0">
                <a:hlinkClick r:id="rId11"/>
              </a:rPr>
              <a:t> RIT’s Andrew Phelps named president of Higher Education Video Game Alliance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11/02/2017</a:t>
            </a:r>
            <a:r>
              <a:rPr lang="en-US" sz="600" dirty="0">
                <a:hlinkClick r:id="rId12"/>
              </a:rPr>
              <a:t> Student uses technology to help humanitarian causes at UNICEF International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10/16/2017</a:t>
            </a:r>
            <a:r>
              <a:rPr lang="en-US" sz="600" dirty="0">
                <a:hlinkClick r:id="rId13"/>
              </a:rPr>
              <a:t> Rochester Philharmonic Orchestra partners with RIT’s MAGIC Spell Studios, The Strong for ‘Heroes: A Video Game Symphony’ performance Oct. 26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10/03/2017</a:t>
            </a:r>
            <a:r>
              <a:rPr lang="en-US" sz="600" dirty="0">
                <a:hlinkClick r:id="rId14"/>
              </a:rPr>
              <a:t> Top RIT News stories and videos for September 2017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09/25/2017</a:t>
            </a:r>
            <a:r>
              <a:rPr lang="en-US" sz="600" dirty="0">
                <a:hlinkClick r:id="rId15"/>
              </a:rPr>
              <a:t> RIT MAGIC Center co-sponsors game festival at Irondequoit Public Library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09/20/2017</a:t>
            </a:r>
            <a:r>
              <a:rPr lang="en-US" sz="600" dirty="0">
                <a:hlinkClick r:id="rId16"/>
              </a:rPr>
              <a:t> RIT staffer, alumni win big at Digital Rochester GREAT Awards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09/14/2017</a:t>
            </a:r>
            <a:r>
              <a:rPr lang="en-US" sz="600" dirty="0">
                <a:hlinkClick r:id="rId17"/>
              </a:rPr>
              <a:t> Filmmaker </a:t>
            </a:r>
            <a:r>
              <a:rPr lang="en-US" sz="600" dirty="0" err="1">
                <a:hlinkClick r:id="rId17"/>
              </a:rPr>
              <a:t>Cailleah</a:t>
            </a:r>
            <a:r>
              <a:rPr lang="en-US" sz="600" dirty="0">
                <a:hlinkClick r:id="rId17"/>
              </a:rPr>
              <a:t> Scott-Grimes brings her award-winning documentary to RIT Sept. 21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09/11/2017</a:t>
            </a:r>
            <a:r>
              <a:rPr lang="en-US" sz="600" dirty="0">
                <a:hlinkClick r:id="rId18"/>
              </a:rPr>
              <a:t> RIT’s brightest experts to highlight Light and Sound Interactive Sept. 12–14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09/07/2017</a:t>
            </a:r>
            <a:r>
              <a:rPr lang="en-US" sz="600" dirty="0">
                <a:hlinkClick r:id="rId19"/>
              </a:rPr>
              <a:t> RIT helps create virtual reality ‘MAGIC’ for Buffalo Bills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08/18/2017</a:t>
            </a:r>
            <a:r>
              <a:rPr lang="en-US" sz="600" dirty="0">
                <a:hlinkClick r:id="rId20"/>
              </a:rPr>
              <a:t> Summertime, and the students were busy (and in business)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08/02/2017</a:t>
            </a:r>
            <a:r>
              <a:rPr lang="en-US" sz="600" dirty="0">
                <a:hlinkClick r:id="rId21"/>
              </a:rPr>
              <a:t> International conference on Japanese video game industry comes to Rochester Aug. 21–23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07/10/2017</a:t>
            </a:r>
            <a:r>
              <a:rPr lang="en-US" sz="600" dirty="0">
                <a:hlinkClick r:id="rId22"/>
              </a:rPr>
              <a:t> RIT names Adrienne Decker as </a:t>
            </a:r>
            <a:r>
              <a:rPr lang="en-US" sz="600" dirty="0" err="1">
                <a:hlinkClick r:id="rId22"/>
              </a:rPr>
              <a:t>Fram</a:t>
            </a:r>
            <a:r>
              <a:rPr lang="en-US" sz="600" dirty="0">
                <a:hlinkClick r:id="rId22"/>
              </a:rPr>
              <a:t> Faculty Fellow in Applied Critical Thinking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05/23/2017</a:t>
            </a:r>
            <a:r>
              <a:rPr lang="en-US" sz="600" dirty="0">
                <a:hlinkClick r:id="rId23"/>
              </a:rPr>
              <a:t> Staff Spotlight: Robert Mostyn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05/12/2017</a:t>
            </a:r>
            <a:r>
              <a:rPr lang="en-US" sz="600" dirty="0">
                <a:hlinkClick r:id="rId24"/>
              </a:rPr>
              <a:t> New nine-credit general education immersion course is a first for RIT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05/09/2017</a:t>
            </a:r>
            <a:r>
              <a:rPr lang="en-US" sz="600" dirty="0">
                <a:hlinkClick r:id="rId25"/>
              </a:rPr>
              <a:t> RIT MAGIC Center announces winners of statewide Game Development Challenge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05/04/2017</a:t>
            </a:r>
            <a:r>
              <a:rPr lang="en-US" sz="600" dirty="0">
                <a:hlinkClick r:id="rId26"/>
              </a:rPr>
              <a:t> RIT ranked No. 1 game design school on the East Coast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05/03/2017</a:t>
            </a:r>
            <a:r>
              <a:rPr lang="en-US" sz="600" dirty="0">
                <a:hlinkClick r:id="rId27"/>
              </a:rPr>
              <a:t> RIT featured among ‘Colleges That Create Futures’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04/25/2017</a:t>
            </a:r>
            <a:r>
              <a:rPr lang="en-US" sz="600" dirty="0">
                <a:hlinkClick r:id="rId28"/>
              </a:rPr>
              <a:t> RIT is local site for 2017 International NASA Space Apps Challenge, April 29–30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04/25/2017</a:t>
            </a:r>
            <a:r>
              <a:rPr lang="en-US" sz="600" dirty="0">
                <a:hlinkClick r:id="rId29"/>
              </a:rPr>
              <a:t> RIT’s MAGIC speaker series wraps up 2016-2017 season on April 26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03/21/2017</a:t>
            </a:r>
            <a:r>
              <a:rPr lang="en-US" sz="600" dirty="0">
                <a:hlinkClick r:id="rId30"/>
              </a:rPr>
              <a:t> RIT’s video game design programs jump in Princeton Review rankings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03/09/2017</a:t>
            </a:r>
            <a:r>
              <a:rPr lang="en-US" sz="600" dirty="0">
                <a:hlinkClick r:id="rId31"/>
              </a:rPr>
              <a:t> RIT to host statewide Game Dev Challenge kickoff March 10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03/03/2017</a:t>
            </a:r>
            <a:r>
              <a:rPr lang="en-US" sz="600" dirty="0">
                <a:hlinkClick r:id="rId32"/>
              </a:rPr>
              <a:t> RIT student-created game competes in 2017 Intel University Games Showcase</a:t>
            </a:r>
            <a:endParaRPr lang="en-US" sz="6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600" dirty="0"/>
              <a:t>03/01/2017</a:t>
            </a:r>
            <a:r>
              <a:rPr lang="en-US" sz="600" dirty="0">
                <a:hlinkClick r:id="rId33"/>
              </a:rPr>
              <a:t> RIT student John Miller hopes to make an impact at national gaming conference</a:t>
            </a:r>
            <a:endParaRPr lang="en-US" sz="8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02/20/2017</a:t>
            </a:r>
            <a:r>
              <a:rPr lang="en-US" sz="700" dirty="0">
                <a:hlinkClick r:id="rId34"/>
              </a:rPr>
              <a:t> RIT students, faculty head to California for annual Game Developers Conference</a:t>
            </a:r>
            <a:endParaRPr lang="en-US" sz="7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12/19/2016</a:t>
            </a:r>
            <a:r>
              <a:rPr lang="en-US" sz="700" dirty="0">
                <a:hlinkClick r:id="rId35"/>
              </a:rPr>
              <a:t> RIT professor awarded NEH grant to enhance religious literacy through gaming</a:t>
            </a:r>
            <a:endParaRPr lang="en-US" sz="7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12/12/2016</a:t>
            </a:r>
            <a:r>
              <a:rPr lang="en-US" sz="700" dirty="0">
                <a:hlinkClick r:id="rId36"/>
              </a:rPr>
              <a:t> RIT professor awarded NSF grant to benefit the next generation of games and learning scholars</a:t>
            </a:r>
            <a:endParaRPr lang="en-US" sz="7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12/09/2016</a:t>
            </a:r>
            <a:r>
              <a:rPr lang="en-US" sz="700" dirty="0">
                <a:hlinkClick r:id="rId37"/>
              </a:rPr>
              <a:t> MAGIC Spell Studios celebrates official launch</a:t>
            </a:r>
            <a:endParaRPr lang="en-US" sz="7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12/01/2016</a:t>
            </a:r>
            <a:r>
              <a:rPr lang="en-US" sz="700" dirty="0">
                <a:hlinkClick r:id="rId38"/>
              </a:rPr>
              <a:t> Top RIT News stories and videos for November 2016</a:t>
            </a:r>
            <a:endParaRPr lang="en-US" sz="7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11/15/2016</a:t>
            </a:r>
            <a:r>
              <a:rPr lang="en-US" sz="700" dirty="0">
                <a:hlinkClick r:id="rId39"/>
              </a:rPr>
              <a:t> RIT officially launches MAGIC Spell Studios, aimed at convergence of digital media disciplines</a:t>
            </a:r>
            <a:endParaRPr lang="en-US" sz="7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700" dirty="0"/>
              <a:t>11/10/2016</a:t>
            </a:r>
            <a:r>
              <a:rPr lang="en-US" sz="700" dirty="0">
                <a:hlinkClick r:id="rId40"/>
              </a:rPr>
              <a:t> Local video game developers, entrepreneurs will speak on campus Nov. 14</a:t>
            </a:r>
            <a:endParaRPr lang="en-US" sz="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3200" y="0"/>
            <a:ext cx="2590800" cy="4161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" dirty="0"/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25146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" dirty="0"/>
              <a:t>11/01/2016</a:t>
            </a:r>
            <a:r>
              <a:rPr lang="en-US" sz="600" dirty="0">
                <a:hlinkClick r:id="rId41"/>
              </a:rPr>
              <a:t> Rochester Philharmonic Orchestra partners with RIT, MAGIC Spell Studios for ‘Legend of Zelda’ performance Nov. 11</a:t>
            </a:r>
            <a:endParaRPr lang="en-US" sz="600" dirty="0"/>
          </a:p>
          <a:p>
            <a:pPr fontAlgn="base"/>
            <a:r>
              <a:rPr lang="en-US" sz="600" dirty="0"/>
              <a:t>09/15/2016</a:t>
            </a:r>
            <a:r>
              <a:rPr lang="en-US" sz="600" dirty="0">
                <a:hlinkClick r:id="rId42"/>
              </a:rPr>
              <a:t> Card game created by RIT students now licensed by Hasbro</a:t>
            </a:r>
            <a:endParaRPr lang="en-US" sz="600" dirty="0"/>
          </a:p>
          <a:p>
            <a:pPr fontAlgn="base"/>
            <a:r>
              <a:rPr lang="en-US" sz="600" dirty="0"/>
              <a:t>09/12/2016</a:t>
            </a:r>
            <a:r>
              <a:rPr lang="en-US" sz="600" dirty="0">
                <a:hlinkClick r:id="rId43"/>
              </a:rPr>
              <a:t> RIT’s MAGIC speaker series kicks off 2016-2017 season on Sept. 16</a:t>
            </a:r>
            <a:endParaRPr lang="en-US" sz="600" dirty="0"/>
          </a:p>
          <a:p>
            <a:pPr fontAlgn="base"/>
            <a:r>
              <a:rPr lang="en-US" sz="600" dirty="0"/>
              <a:t>08/29/2016</a:t>
            </a:r>
            <a:r>
              <a:rPr lang="en-US" sz="600" dirty="0">
                <a:hlinkClick r:id="rId44"/>
              </a:rPr>
              <a:t> RIT to become first university to publish video game on Xbox One platform</a:t>
            </a:r>
            <a:endParaRPr lang="en-US" sz="600" dirty="0"/>
          </a:p>
          <a:p>
            <a:pPr fontAlgn="base"/>
            <a:r>
              <a:rPr lang="en-US" sz="600" dirty="0"/>
              <a:t>05/09/2017</a:t>
            </a:r>
            <a:r>
              <a:rPr lang="en-US" sz="600" dirty="0">
                <a:hlinkClick r:id="rId25"/>
              </a:rPr>
              <a:t> RIT MAGIC Center announces winners of statewide Game Development Challenge</a:t>
            </a:r>
            <a:endParaRPr lang="en-US" sz="600" dirty="0"/>
          </a:p>
          <a:p>
            <a:pPr fontAlgn="base"/>
            <a:r>
              <a:rPr lang="en-US" sz="600" dirty="0"/>
              <a:t>05/04/2017</a:t>
            </a:r>
            <a:r>
              <a:rPr lang="en-US" sz="600" dirty="0">
                <a:hlinkClick r:id="rId26"/>
              </a:rPr>
              <a:t> RIT ranked No. 1 game design school on the East Coast</a:t>
            </a:r>
            <a:endParaRPr lang="en-US" sz="600" dirty="0"/>
          </a:p>
          <a:p>
            <a:pPr fontAlgn="base"/>
            <a:r>
              <a:rPr lang="en-US" sz="600" dirty="0"/>
              <a:t>05/03/2017</a:t>
            </a:r>
            <a:r>
              <a:rPr lang="en-US" sz="600" dirty="0">
                <a:hlinkClick r:id="rId27"/>
              </a:rPr>
              <a:t> RIT featured among ‘Colleges That Create Futures’</a:t>
            </a:r>
            <a:endParaRPr lang="en-US" sz="600" dirty="0"/>
          </a:p>
          <a:p>
            <a:pPr fontAlgn="base"/>
            <a:r>
              <a:rPr lang="en-US" sz="600" dirty="0"/>
              <a:t>04/25/2017</a:t>
            </a:r>
            <a:r>
              <a:rPr lang="en-US" sz="600" dirty="0">
                <a:hlinkClick r:id="rId28"/>
              </a:rPr>
              <a:t> RIT is local site for 2017 International NASA Space Apps Challenge, April 29–30</a:t>
            </a:r>
            <a:endParaRPr lang="en-US" sz="600" dirty="0"/>
          </a:p>
          <a:p>
            <a:pPr fontAlgn="base"/>
            <a:r>
              <a:rPr lang="en-US" sz="600" dirty="0"/>
              <a:t>04/25/2017</a:t>
            </a:r>
            <a:r>
              <a:rPr lang="en-US" sz="600" dirty="0">
                <a:hlinkClick r:id="rId29"/>
              </a:rPr>
              <a:t> RIT’s MAGIC speaker series wraps up 2016-2017 season on April 26</a:t>
            </a:r>
            <a:endParaRPr lang="en-US" sz="600" dirty="0"/>
          </a:p>
          <a:p>
            <a:pPr fontAlgn="base"/>
            <a:r>
              <a:rPr lang="en-US" sz="600" dirty="0"/>
              <a:t>03/21/2017</a:t>
            </a:r>
            <a:r>
              <a:rPr lang="en-US" sz="600" dirty="0">
                <a:hlinkClick r:id="rId30"/>
              </a:rPr>
              <a:t> RIT’s video game design programs jump in Princeton Review rankings</a:t>
            </a:r>
            <a:endParaRPr lang="en-US" sz="600" dirty="0"/>
          </a:p>
          <a:p>
            <a:pPr fontAlgn="base"/>
            <a:r>
              <a:rPr lang="en-US" sz="600" dirty="0"/>
              <a:t>03/09/2017</a:t>
            </a:r>
            <a:r>
              <a:rPr lang="en-US" sz="600" dirty="0">
                <a:hlinkClick r:id="rId31"/>
              </a:rPr>
              <a:t> RIT to host statewide Game Dev Challenge kickoff March 10</a:t>
            </a:r>
            <a:endParaRPr lang="en-US" sz="600" dirty="0"/>
          </a:p>
          <a:p>
            <a:pPr fontAlgn="base"/>
            <a:r>
              <a:rPr lang="en-US" sz="600" dirty="0"/>
              <a:t>03/03/2017</a:t>
            </a:r>
            <a:r>
              <a:rPr lang="en-US" sz="600" dirty="0">
                <a:hlinkClick r:id="rId32"/>
              </a:rPr>
              <a:t> RIT student-created game competes in 2017 Intel University Games Showcase</a:t>
            </a:r>
            <a:endParaRPr lang="en-US" sz="600" dirty="0"/>
          </a:p>
          <a:p>
            <a:pPr fontAlgn="base"/>
            <a:r>
              <a:rPr lang="en-US" sz="600" dirty="0"/>
              <a:t>03/01/2017</a:t>
            </a:r>
            <a:r>
              <a:rPr lang="en-US" sz="600" dirty="0">
                <a:hlinkClick r:id="rId33"/>
              </a:rPr>
              <a:t> RIT student John Miller hopes to make an impact at national gaming conference</a:t>
            </a:r>
            <a:endParaRPr lang="en-US" sz="600" dirty="0"/>
          </a:p>
          <a:p>
            <a:pPr fontAlgn="base"/>
            <a:r>
              <a:rPr lang="en-US" sz="600" dirty="0"/>
              <a:t>02/20/2017</a:t>
            </a:r>
            <a:r>
              <a:rPr lang="en-US" sz="600" dirty="0">
                <a:hlinkClick r:id="rId34"/>
              </a:rPr>
              <a:t> RIT students, faculty head to California for annual Game Developers Conference</a:t>
            </a:r>
            <a:endParaRPr lang="en-US" sz="600" dirty="0"/>
          </a:p>
          <a:p>
            <a:pPr fontAlgn="base"/>
            <a:r>
              <a:rPr lang="en-US" sz="600" dirty="0"/>
              <a:t>12/19/2016</a:t>
            </a:r>
            <a:r>
              <a:rPr lang="en-US" sz="600" dirty="0">
                <a:hlinkClick r:id="rId35"/>
              </a:rPr>
              <a:t> RIT professor awarded NEH grant to enhance religious literacy through gaming</a:t>
            </a:r>
            <a:endParaRPr lang="en-US" sz="600" dirty="0"/>
          </a:p>
          <a:p>
            <a:pPr fontAlgn="base"/>
            <a:r>
              <a:rPr lang="en-US" sz="600" dirty="0"/>
              <a:t>12/12/2016</a:t>
            </a:r>
            <a:r>
              <a:rPr lang="en-US" sz="600" dirty="0">
                <a:hlinkClick r:id="rId36"/>
              </a:rPr>
              <a:t> RIT professor awarded NSF grant to benefit the next generation of games and learning scholars</a:t>
            </a:r>
            <a:endParaRPr lang="en-US" sz="600" dirty="0"/>
          </a:p>
          <a:p>
            <a:pPr fontAlgn="base"/>
            <a:r>
              <a:rPr lang="en-US" sz="600" dirty="0"/>
              <a:t>12/09/2016</a:t>
            </a:r>
            <a:r>
              <a:rPr lang="en-US" sz="600" dirty="0">
                <a:hlinkClick r:id="rId37"/>
              </a:rPr>
              <a:t> MAGIC Spell Studios celebrates official launch</a:t>
            </a:r>
            <a:endParaRPr lang="en-US" sz="600" dirty="0"/>
          </a:p>
          <a:p>
            <a:pPr fontAlgn="base"/>
            <a:r>
              <a:rPr lang="en-US" sz="600" dirty="0"/>
              <a:t>12/01/2016</a:t>
            </a:r>
            <a:r>
              <a:rPr lang="en-US" sz="600" dirty="0">
                <a:hlinkClick r:id="rId38"/>
              </a:rPr>
              <a:t> Top RIT News stories and videos for November 2016</a:t>
            </a:r>
            <a:endParaRPr lang="en-US" sz="600" dirty="0"/>
          </a:p>
          <a:p>
            <a:pPr fontAlgn="base"/>
            <a:r>
              <a:rPr lang="en-US" sz="600" dirty="0"/>
              <a:t>11/15/2016</a:t>
            </a:r>
            <a:r>
              <a:rPr lang="en-US" sz="600" dirty="0">
                <a:hlinkClick r:id="rId39"/>
              </a:rPr>
              <a:t> RIT officially launches MAGIC Spell Studios, aimed at convergence of digital media disciplines</a:t>
            </a:r>
            <a:endParaRPr lang="en-US" sz="600" dirty="0"/>
          </a:p>
          <a:p>
            <a:pPr fontAlgn="base"/>
            <a:r>
              <a:rPr lang="en-US" sz="600" dirty="0"/>
              <a:t>11/10/2016</a:t>
            </a:r>
            <a:r>
              <a:rPr lang="en-US" sz="600" dirty="0">
                <a:hlinkClick r:id="rId40"/>
              </a:rPr>
              <a:t> Local video game developers, entrepreneurs will speak on campus Nov. 14</a:t>
            </a:r>
            <a:endParaRPr lang="en-US" sz="600" dirty="0"/>
          </a:p>
          <a:p>
            <a:pPr fontAlgn="base"/>
            <a:r>
              <a:rPr lang="en-US" sz="600" dirty="0"/>
              <a:t>11/01/2016</a:t>
            </a:r>
            <a:r>
              <a:rPr lang="en-US" sz="600" dirty="0">
                <a:hlinkClick r:id="rId41"/>
              </a:rPr>
              <a:t> Rochester Philharmonic Orchestra partners with RIT, MAGIC Spell Studios for ‘Legend of Zelda’ performance Nov. 11</a:t>
            </a:r>
            <a:endParaRPr lang="en-US" sz="600" dirty="0"/>
          </a:p>
          <a:p>
            <a:pPr fontAlgn="base"/>
            <a:r>
              <a:rPr lang="en-US" sz="600" dirty="0"/>
              <a:t>09/15/2016</a:t>
            </a:r>
            <a:r>
              <a:rPr lang="en-US" sz="600" dirty="0">
                <a:hlinkClick r:id="rId42"/>
              </a:rPr>
              <a:t> Card game created by RIT students now licensed by Hasbro</a:t>
            </a:r>
            <a:endParaRPr lang="en-US" sz="600" dirty="0"/>
          </a:p>
          <a:p>
            <a:pPr fontAlgn="base"/>
            <a:r>
              <a:rPr lang="en-US" sz="600" dirty="0"/>
              <a:t>09/12/2016</a:t>
            </a:r>
            <a:r>
              <a:rPr lang="en-US" sz="600" dirty="0">
                <a:hlinkClick r:id="rId43"/>
              </a:rPr>
              <a:t> RIT’s MAGIC speaker series kicks off 2016-2017 season on Sept. 16</a:t>
            </a:r>
            <a:endParaRPr lang="en-US" sz="600" dirty="0"/>
          </a:p>
          <a:p>
            <a:pPr fontAlgn="base"/>
            <a:r>
              <a:rPr lang="en-US" sz="600" dirty="0"/>
              <a:t>08/29/2016</a:t>
            </a:r>
            <a:r>
              <a:rPr lang="en-US" sz="600" dirty="0">
                <a:hlinkClick r:id="rId44"/>
              </a:rPr>
              <a:t> RIT to become first university to publish video game on Xbox One platform</a:t>
            </a:r>
            <a:endParaRPr lang="en-US" sz="600" dirty="0"/>
          </a:p>
          <a:p>
            <a:pPr fontAlgn="base"/>
            <a:r>
              <a:rPr lang="en-US" sz="600" dirty="0"/>
              <a:t>08/26/2016</a:t>
            </a:r>
            <a:r>
              <a:rPr lang="en-US" sz="600" dirty="0">
                <a:hlinkClick r:id="rId45"/>
              </a:rPr>
              <a:t> Top RIT News stories and videos from summer 2016</a:t>
            </a:r>
            <a:endParaRPr lang="en-US" sz="600" dirty="0"/>
          </a:p>
          <a:p>
            <a:pPr fontAlgn="base"/>
            <a:r>
              <a:rPr lang="en-US" sz="600" dirty="0"/>
              <a:t>08/17/2016</a:t>
            </a:r>
            <a:r>
              <a:rPr lang="en-US" sz="600" dirty="0">
                <a:hlinkClick r:id="rId46"/>
              </a:rPr>
              <a:t> MAGIC’s trustee-funded Co-Up program wraps up with second successful year</a:t>
            </a:r>
            <a:endParaRPr lang="en-US" sz="600" dirty="0"/>
          </a:p>
          <a:p>
            <a:pPr fontAlgn="base"/>
            <a:r>
              <a:rPr lang="en-US" sz="600" dirty="0"/>
              <a:t>08/17/2016</a:t>
            </a:r>
            <a:r>
              <a:rPr lang="en-US" sz="600" dirty="0">
                <a:hlinkClick r:id="rId47"/>
              </a:rPr>
              <a:t> An Innovation Ecosystem</a:t>
            </a:r>
            <a:endParaRPr lang="en-US" sz="600" dirty="0"/>
          </a:p>
          <a:p>
            <a:pPr fontAlgn="base"/>
            <a:r>
              <a:rPr lang="en-US" sz="600" dirty="0"/>
              <a:t>08/02/2016</a:t>
            </a:r>
            <a:r>
              <a:rPr lang="en-US" sz="600" dirty="0">
                <a:hlinkClick r:id="rId48"/>
              </a:rPr>
              <a:t> We’ve Got the Next Big Idea</a:t>
            </a:r>
            <a:endParaRPr lang="en-US" sz="600" dirty="0"/>
          </a:p>
          <a:p>
            <a:pPr fontAlgn="base"/>
            <a:r>
              <a:rPr lang="en-US" sz="600" dirty="0"/>
              <a:t>06/17/2016</a:t>
            </a:r>
            <a:r>
              <a:rPr lang="en-US" sz="600" dirty="0">
                <a:hlinkClick r:id="rId49"/>
              </a:rPr>
              <a:t> RIT’s Dan Schneiderman represents New York state at White House ‘makers’ event</a:t>
            </a:r>
            <a:endParaRPr lang="en-US" sz="600" dirty="0"/>
          </a:p>
          <a:p>
            <a:pPr fontAlgn="base"/>
            <a:r>
              <a:rPr lang="en-US" sz="600" dirty="0"/>
              <a:t>04/29/2016</a:t>
            </a:r>
            <a:r>
              <a:rPr lang="en-US" sz="600" dirty="0">
                <a:hlinkClick r:id="rId50"/>
              </a:rPr>
              <a:t> Imagine RIT exhibit allows visitors to ‘delve into dungeons’</a:t>
            </a:r>
            <a:endParaRPr lang="en-US" sz="600" dirty="0"/>
          </a:p>
          <a:p>
            <a:pPr fontAlgn="base"/>
            <a:r>
              <a:rPr lang="en-US" sz="600" dirty="0"/>
              <a:t>04/27/2016</a:t>
            </a:r>
            <a:r>
              <a:rPr lang="en-US" sz="600" dirty="0">
                <a:hlinkClick r:id="rId51"/>
              </a:rPr>
              <a:t> Three video games with ties to RIT featured at PAX East Indie showcase</a:t>
            </a:r>
            <a:endParaRPr lang="en-US" sz="600" dirty="0"/>
          </a:p>
          <a:p>
            <a:pPr fontAlgn="base"/>
            <a:r>
              <a:rPr lang="en-US" sz="700" dirty="0"/>
              <a:t>04/21/2016</a:t>
            </a:r>
            <a:r>
              <a:rPr lang="en-US" sz="700" dirty="0">
                <a:hlinkClick r:id="rId52"/>
              </a:rPr>
              <a:t> RIT is local site for 2016 International NASA Space Apps Challenge, April 23–24</a:t>
            </a:r>
            <a:endParaRPr lang="en-US" sz="700" dirty="0"/>
          </a:p>
          <a:p>
            <a:pPr fontAlgn="base"/>
            <a:r>
              <a:rPr lang="en-US" sz="700" dirty="0"/>
              <a:t>04/07/2016</a:t>
            </a:r>
            <a:r>
              <a:rPr lang="en-US" sz="700" dirty="0">
                <a:hlinkClick r:id="rId53"/>
              </a:rPr>
              <a:t> 2016 Imagine RIT set for May 7</a:t>
            </a:r>
            <a:endParaRPr lang="en-US" sz="700" dirty="0"/>
          </a:p>
          <a:p>
            <a:pPr fontAlgn="base"/>
            <a:r>
              <a:rPr lang="en-US" sz="700" dirty="0"/>
              <a:t>03/18/2016</a:t>
            </a:r>
            <a:r>
              <a:rPr lang="en-US" sz="700" dirty="0">
                <a:hlinkClick r:id="rId54"/>
              </a:rPr>
              <a:t> RIT takes third place in Best Visual Quality in 2016 Intel University Games Showcase</a:t>
            </a:r>
            <a:endParaRPr lang="en-US" sz="700" dirty="0"/>
          </a:p>
          <a:p>
            <a:pPr fontAlgn="base"/>
            <a:r>
              <a:rPr lang="en-US" sz="700" dirty="0"/>
              <a:t>03/17/2016</a:t>
            </a:r>
            <a:r>
              <a:rPr lang="en-US" sz="700" dirty="0">
                <a:hlinkClick r:id="rId55"/>
              </a:rPr>
              <a:t> RIT’s MAGIC Spell Studios joins forces with virtual reality giant, videogame developer </a:t>
            </a:r>
            <a:r>
              <a:rPr lang="en-US" sz="700" dirty="0" err="1">
                <a:hlinkClick r:id="rId55"/>
              </a:rPr>
              <a:t>Crytek</a:t>
            </a:r>
            <a:endParaRPr lang="en-US" sz="700" dirty="0"/>
          </a:p>
          <a:p>
            <a:pPr fontAlgn="base"/>
            <a:endParaRPr lang="en-US" sz="800" dirty="0"/>
          </a:p>
          <a:p>
            <a:pPr fontAlgn="base"/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4793776" y="0"/>
            <a:ext cx="2514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" dirty="0"/>
              <a:t>03/15/2016</a:t>
            </a:r>
            <a:r>
              <a:rPr lang="en-US" sz="600" dirty="0">
                <a:hlinkClick r:id="rId56"/>
              </a:rPr>
              <a:t> RIT student earns Intel Award for female, underrepresented game design students at international Game Developers Conference</a:t>
            </a:r>
            <a:endParaRPr lang="en-US" sz="600" dirty="0"/>
          </a:p>
          <a:p>
            <a:pPr fontAlgn="base"/>
            <a:r>
              <a:rPr lang="en-US" sz="600" dirty="0"/>
              <a:t>03/15/2016</a:t>
            </a:r>
            <a:r>
              <a:rPr lang="en-US" sz="600" dirty="0">
                <a:hlinkClick r:id="rId57"/>
              </a:rPr>
              <a:t> Princeton Review Ranks RIT as a top video-game design school</a:t>
            </a:r>
            <a:endParaRPr lang="en-US" sz="600" dirty="0"/>
          </a:p>
          <a:p>
            <a:pPr fontAlgn="base"/>
            <a:r>
              <a:rPr lang="en-US" sz="600" dirty="0"/>
              <a:t>03/14/2016</a:t>
            </a:r>
            <a:r>
              <a:rPr lang="en-US" sz="600" dirty="0">
                <a:hlinkClick r:id="rId58"/>
              </a:rPr>
              <a:t> RIT students, faculty head to California for annual Game Developers Conference</a:t>
            </a:r>
            <a:endParaRPr lang="en-US" sz="600" dirty="0"/>
          </a:p>
          <a:p>
            <a:pPr fontAlgn="base"/>
            <a:r>
              <a:rPr lang="en-US" sz="600" dirty="0"/>
              <a:t>02/22/2016</a:t>
            </a:r>
            <a:r>
              <a:rPr lang="en-US" sz="600" dirty="0">
                <a:hlinkClick r:id="rId59"/>
              </a:rPr>
              <a:t> RIT hosts all-women hackathon Feb. 27 and 28</a:t>
            </a:r>
            <a:endParaRPr lang="en-US" sz="600" dirty="0"/>
          </a:p>
          <a:p>
            <a:pPr fontAlgn="base"/>
            <a:r>
              <a:rPr lang="en-US" sz="600" dirty="0"/>
              <a:t>02/15/2016</a:t>
            </a:r>
            <a:r>
              <a:rPr lang="en-US" sz="600" dirty="0">
                <a:hlinkClick r:id="rId60"/>
              </a:rPr>
              <a:t> RIT MAGIC Center kicks off spring speaker series with privacy expert Feb. 18</a:t>
            </a:r>
            <a:endParaRPr lang="en-US" sz="600" dirty="0"/>
          </a:p>
          <a:p>
            <a:pPr fontAlgn="base"/>
            <a:r>
              <a:rPr lang="en-US" sz="600" dirty="0"/>
              <a:t>02/04/2016</a:t>
            </a:r>
            <a:r>
              <a:rPr lang="en-US" sz="600" dirty="0">
                <a:hlinkClick r:id="rId61"/>
              </a:rPr>
              <a:t> Electronic Gaming Society president prepares for Fusion Fest 2016</a:t>
            </a:r>
            <a:endParaRPr lang="en-US" sz="600" dirty="0"/>
          </a:p>
          <a:p>
            <a:pPr fontAlgn="base"/>
            <a:r>
              <a:rPr lang="en-US" sz="600" dirty="0"/>
              <a:t>02/03/2016</a:t>
            </a:r>
            <a:r>
              <a:rPr lang="en-US" sz="600" dirty="0">
                <a:hlinkClick r:id="rId62"/>
              </a:rPr>
              <a:t> Gaming for good: RIT gamers host LAN party to support Cancer Wellness Connections, Feb. 5-6</a:t>
            </a:r>
            <a:endParaRPr lang="en-US" sz="600" dirty="0"/>
          </a:p>
          <a:p>
            <a:pPr fontAlgn="base"/>
            <a:r>
              <a:rPr lang="en-US" sz="600" dirty="0"/>
              <a:t>01/26/2016</a:t>
            </a:r>
            <a:r>
              <a:rPr lang="en-US" sz="600" dirty="0">
                <a:hlinkClick r:id="rId63"/>
              </a:rPr>
              <a:t> RIT named one of three Digital Gaming Hubs in New York state</a:t>
            </a:r>
            <a:endParaRPr lang="en-US" sz="600" dirty="0"/>
          </a:p>
          <a:p>
            <a:pPr fontAlgn="base"/>
            <a:r>
              <a:rPr lang="en-US" sz="600" dirty="0"/>
              <a:t>01/14/2016</a:t>
            </a:r>
            <a:r>
              <a:rPr lang="en-US" sz="600" dirty="0">
                <a:hlinkClick r:id="rId64"/>
              </a:rPr>
              <a:t> MAGIC Spell Studios video game to be displayed at Smithsonian ‘pop-up’ arcade Jan. 16</a:t>
            </a:r>
            <a:endParaRPr lang="en-US" sz="600" dirty="0"/>
          </a:p>
          <a:p>
            <a:pPr fontAlgn="base"/>
            <a:r>
              <a:rPr lang="en-US" sz="600" dirty="0"/>
              <a:t>12/11/2015</a:t>
            </a:r>
            <a:r>
              <a:rPr lang="en-US" sz="600" dirty="0">
                <a:hlinkClick r:id="rId65"/>
              </a:rPr>
              <a:t> RIT to host second annual Congressional App Challenge kick-off event Dec. 12</a:t>
            </a:r>
            <a:endParaRPr lang="en-US" sz="600" dirty="0"/>
          </a:p>
          <a:p>
            <a:pPr fontAlgn="base"/>
            <a:r>
              <a:rPr lang="en-US" sz="600" dirty="0"/>
              <a:t>12/10/2015</a:t>
            </a:r>
            <a:r>
              <a:rPr lang="en-US" sz="600" dirty="0">
                <a:hlinkClick r:id="rId66"/>
              </a:rPr>
              <a:t> MAGIC virtual reality lab will serve as a one-stop shop for interface development, enhancing user experience</a:t>
            </a:r>
            <a:endParaRPr lang="en-US" sz="600" dirty="0"/>
          </a:p>
          <a:p>
            <a:pPr fontAlgn="base"/>
            <a:r>
              <a:rPr lang="en-US" sz="600" dirty="0"/>
              <a:t>11/20/2015</a:t>
            </a:r>
            <a:r>
              <a:rPr lang="en-US" sz="600" dirty="0">
                <a:hlinkClick r:id="rId67"/>
              </a:rPr>
              <a:t> Merging art history with digital gaming</a:t>
            </a:r>
            <a:endParaRPr lang="en-US" sz="600" dirty="0"/>
          </a:p>
          <a:p>
            <a:pPr fontAlgn="base"/>
            <a:r>
              <a:rPr lang="en-US" sz="600" dirty="0"/>
              <a:t>11/04/2015</a:t>
            </a:r>
            <a:r>
              <a:rPr lang="en-US" sz="600" dirty="0">
                <a:hlinkClick r:id="rId68"/>
              </a:rPr>
              <a:t> RIT students vying for Hasbro top prize</a:t>
            </a:r>
            <a:endParaRPr lang="en-US" sz="600" dirty="0"/>
          </a:p>
          <a:p>
            <a:pPr fontAlgn="base"/>
            <a:r>
              <a:rPr lang="en-US" sz="600" dirty="0"/>
              <a:t>10/29/2015</a:t>
            </a:r>
            <a:r>
              <a:rPr lang="en-US" sz="600" dirty="0">
                <a:hlinkClick r:id="rId69"/>
              </a:rPr>
              <a:t> RIT MAGIC Center director briefs Congressional members on U.S. video game industry</a:t>
            </a:r>
            <a:endParaRPr lang="en-US" sz="600" dirty="0"/>
          </a:p>
          <a:p>
            <a:pPr fontAlgn="base"/>
            <a:r>
              <a:rPr lang="en-US" sz="600" dirty="0"/>
              <a:t>10/16/2015</a:t>
            </a:r>
            <a:r>
              <a:rPr lang="en-US" sz="600" dirty="0">
                <a:hlinkClick r:id="rId70"/>
              </a:rPr>
              <a:t> Noted jazz biographer to talk on former </a:t>
            </a:r>
            <a:r>
              <a:rPr lang="en-US" sz="600" dirty="0" err="1">
                <a:hlinkClick r:id="rId70"/>
              </a:rPr>
              <a:t>Rochesterian</a:t>
            </a:r>
            <a:r>
              <a:rPr lang="en-US" sz="600" dirty="0">
                <a:hlinkClick r:id="rId70"/>
              </a:rPr>
              <a:t> Pepper Adams</a:t>
            </a:r>
            <a:endParaRPr lang="en-US" sz="600" dirty="0"/>
          </a:p>
          <a:p>
            <a:pPr fontAlgn="base"/>
            <a:r>
              <a:rPr lang="en-US" sz="600" dirty="0"/>
              <a:t>10/13/2015</a:t>
            </a:r>
            <a:r>
              <a:rPr lang="en-US" sz="600" dirty="0">
                <a:hlinkClick r:id="rId71"/>
              </a:rPr>
              <a:t> RIT’s Center for MAGIC welcomes social-media etiquette expert Oct. 22</a:t>
            </a:r>
            <a:endParaRPr lang="en-US" sz="600" dirty="0"/>
          </a:p>
          <a:p>
            <a:pPr fontAlgn="base"/>
            <a:r>
              <a:rPr lang="en-US" sz="600" dirty="0"/>
              <a:t>09/23/2015</a:t>
            </a:r>
            <a:r>
              <a:rPr lang="en-US" sz="600" dirty="0">
                <a:hlinkClick r:id="rId72"/>
              </a:rPr>
              <a:t> Plans for RIT’s new film industry-standard sound stage begin to come into focus</a:t>
            </a:r>
            <a:endParaRPr lang="en-US" sz="600" dirty="0"/>
          </a:p>
          <a:p>
            <a:pPr fontAlgn="base"/>
            <a:r>
              <a:rPr lang="en-US" sz="600" dirty="0"/>
              <a:t>08/26/2015</a:t>
            </a:r>
            <a:r>
              <a:rPr lang="en-US" sz="600" dirty="0">
                <a:hlinkClick r:id="rId73"/>
              </a:rPr>
              <a:t> Top RIT News stories from the summer</a:t>
            </a:r>
            <a:endParaRPr lang="en-US" sz="600" dirty="0"/>
          </a:p>
          <a:p>
            <a:pPr fontAlgn="base"/>
            <a:r>
              <a:rPr lang="en-US" sz="600" dirty="0"/>
              <a:t>08/14/2015</a:t>
            </a:r>
            <a:r>
              <a:rPr lang="en-US" sz="600" dirty="0">
                <a:hlinkClick r:id="rId74"/>
              </a:rPr>
              <a:t> Co-op gets the MAGIC touch</a:t>
            </a:r>
            <a:endParaRPr lang="en-US" sz="600" dirty="0"/>
          </a:p>
          <a:p>
            <a:pPr fontAlgn="base"/>
            <a:r>
              <a:rPr lang="en-US" sz="600" dirty="0"/>
              <a:t>08/14/2015</a:t>
            </a:r>
            <a:r>
              <a:rPr lang="en-US" sz="600" dirty="0">
                <a:hlinkClick r:id="rId75"/>
              </a:rPr>
              <a:t> RIT announces investments in MAGIC Spell Studios, aimed at spurring growth of local digital media industry</a:t>
            </a:r>
            <a:endParaRPr lang="en-US" sz="600" dirty="0"/>
          </a:p>
          <a:p>
            <a:pPr fontAlgn="base"/>
            <a:r>
              <a:rPr lang="en-US" sz="600" dirty="0"/>
              <a:t>07/22/2015</a:t>
            </a:r>
            <a:r>
              <a:rPr lang="en-US" sz="600" dirty="0">
                <a:hlinkClick r:id="rId76"/>
              </a:rPr>
              <a:t> RIT’s Center for MAGIC develops new initiative to encourage student humanitarian work through technology</a:t>
            </a:r>
            <a:endParaRPr lang="en-US" sz="600" dirty="0"/>
          </a:p>
          <a:p>
            <a:pPr fontAlgn="base"/>
            <a:r>
              <a:rPr lang="en-US" sz="600" dirty="0"/>
              <a:t>07/20/2015</a:t>
            </a:r>
            <a:r>
              <a:rPr lang="en-US" sz="600" dirty="0">
                <a:hlinkClick r:id="rId77"/>
              </a:rPr>
              <a:t> Free and open source software culture at RIT continues to grow</a:t>
            </a:r>
            <a:endParaRPr lang="en-US" sz="600" dirty="0"/>
          </a:p>
          <a:p>
            <a:pPr fontAlgn="base"/>
            <a:r>
              <a:rPr lang="en-US" sz="600" dirty="0"/>
              <a:t>07/09/2015</a:t>
            </a:r>
            <a:r>
              <a:rPr lang="en-US" sz="600" dirty="0">
                <a:hlinkClick r:id="rId78"/>
              </a:rPr>
              <a:t> RIT announces investments in MAGIC Spell Studios, aimed at spurring growth of local digital media industry</a:t>
            </a:r>
            <a:endParaRPr lang="en-US" sz="600" dirty="0"/>
          </a:p>
          <a:p>
            <a:pPr fontAlgn="base"/>
            <a:r>
              <a:rPr lang="en-US" sz="600" dirty="0"/>
              <a:t>06/19/2015</a:t>
            </a:r>
            <a:r>
              <a:rPr lang="en-US" sz="600" dirty="0">
                <a:hlinkClick r:id="rId79"/>
              </a:rPr>
              <a:t> RIT recognized for public relations work at 2015 </a:t>
            </a:r>
            <a:r>
              <a:rPr lang="en-US" sz="600" dirty="0" err="1">
                <a:hlinkClick r:id="rId79"/>
              </a:rPr>
              <a:t>PRism</a:t>
            </a:r>
            <a:r>
              <a:rPr lang="en-US" sz="600" dirty="0">
                <a:hlinkClick r:id="rId79"/>
              </a:rPr>
              <a:t> Awards</a:t>
            </a:r>
            <a:endParaRPr lang="en-US" sz="600" dirty="0"/>
          </a:p>
          <a:p>
            <a:pPr fontAlgn="base"/>
            <a:r>
              <a:rPr lang="en-US" sz="600" dirty="0"/>
              <a:t>06/15/2015</a:t>
            </a:r>
            <a:r>
              <a:rPr lang="en-US" sz="600" dirty="0">
                <a:hlinkClick r:id="rId80"/>
              </a:rPr>
              <a:t> RIT selected to host New Media Consortium in June 2016</a:t>
            </a:r>
            <a:endParaRPr lang="en-US" sz="600" dirty="0"/>
          </a:p>
          <a:p>
            <a:pPr fontAlgn="base"/>
            <a:r>
              <a:rPr lang="en-US" sz="600" dirty="0"/>
              <a:t>06/03/2015</a:t>
            </a:r>
            <a:r>
              <a:rPr lang="en-US" sz="600" dirty="0">
                <a:hlinkClick r:id="rId81"/>
              </a:rPr>
              <a:t> Adobe sponsors new media senior projects for student designers and developers</a:t>
            </a:r>
            <a:endParaRPr lang="en-US" sz="600" dirty="0"/>
          </a:p>
          <a:p>
            <a:pPr fontAlgn="base"/>
            <a:r>
              <a:rPr lang="en-US" sz="600" dirty="0"/>
              <a:t>05/21/2015</a:t>
            </a:r>
            <a:r>
              <a:rPr lang="en-US" sz="600" dirty="0">
                <a:hlinkClick r:id="rId82"/>
              </a:rPr>
              <a:t> RIT center continues to make ‘MAGIC’</a:t>
            </a:r>
            <a:endParaRPr lang="en-US" sz="600" dirty="0"/>
          </a:p>
          <a:p>
            <a:pPr fontAlgn="base"/>
            <a:r>
              <a:rPr lang="en-US" sz="600" dirty="0"/>
              <a:t>04/30/2015</a:t>
            </a:r>
            <a:r>
              <a:rPr lang="en-US" sz="600" dirty="0">
                <a:hlinkClick r:id="rId83"/>
              </a:rPr>
              <a:t> RIT students create video game to help children learn to read</a:t>
            </a:r>
            <a:endParaRPr lang="en-US" sz="600" dirty="0"/>
          </a:p>
          <a:p>
            <a:pPr fontAlgn="base"/>
            <a:r>
              <a:rPr lang="en-US" sz="600" dirty="0"/>
              <a:t>04/24/2015</a:t>
            </a:r>
            <a:r>
              <a:rPr lang="en-US" sz="600" dirty="0">
                <a:hlinkClick r:id="rId84"/>
              </a:rPr>
              <a:t> RIT students take top prize in Microsoft’s U.S. Imagine Cup National Finals</a:t>
            </a:r>
            <a:endParaRPr lang="en-US" sz="600" dirty="0"/>
          </a:p>
          <a:p>
            <a:pPr fontAlgn="base"/>
            <a:r>
              <a:rPr lang="en-US" sz="600" dirty="0"/>
              <a:t>04/14/2015</a:t>
            </a:r>
            <a:r>
              <a:rPr lang="en-US" sz="600" dirty="0">
                <a:hlinkClick r:id="rId85"/>
              </a:rPr>
              <a:t> MAGIC Speaker Series welcomes three speakers in April to discuss digital culture</a:t>
            </a:r>
            <a:endParaRPr lang="en-US" sz="600" dirty="0"/>
          </a:p>
          <a:p>
            <a:pPr fontAlgn="base"/>
            <a:r>
              <a:rPr lang="en-US" sz="600" dirty="0"/>
              <a:t>04/03/2015</a:t>
            </a:r>
            <a:r>
              <a:rPr lang="en-US" sz="600" dirty="0">
                <a:hlinkClick r:id="rId86"/>
              </a:rPr>
              <a:t> The Harmonica and the Blues</a:t>
            </a:r>
            <a:endParaRPr lang="en-US" sz="600" dirty="0"/>
          </a:p>
          <a:p>
            <a:pPr fontAlgn="base"/>
            <a:r>
              <a:rPr lang="en-US" sz="600" dirty="0"/>
              <a:t>04/03/2015</a:t>
            </a:r>
            <a:r>
              <a:rPr lang="en-US" sz="600" dirty="0">
                <a:hlinkClick r:id="rId87"/>
              </a:rPr>
              <a:t> Student-created video game selected for international exhibit</a:t>
            </a:r>
            <a:endParaRPr lang="en-US" sz="600" dirty="0"/>
          </a:p>
          <a:p>
            <a:pPr fontAlgn="base"/>
            <a:r>
              <a:rPr lang="en-US" sz="600" dirty="0"/>
              <a:t>03/24/2015</a:t>
            </a:r>
            <a:r>
              <a:rPr lang="en-US" sz="600" dirty="0">
                <a:hlinkClick r:id="rId88"/>
              </a:rPr>
              <a:t> RIT’s video game design programs jump in Princeton Review rankings</a:t>
            </a:r>
            <a:endParaRPr lang="en-US" sz="600" dirty="0"/>
          </a:p>
          <a:p>
            <a:pPr fontAlgn="base"/>
            <a:r>
              <a:rPr lang="en-US" sz="600" dirty="0"/>
              <a:t>03/17/2015</a:t>
            </a:r>
            <a:r>
              <a:rPr lang="en-US" sz="600" dirty="0">
                <a:hlinkClick r:id="rId89"/>
              </a:rPr>
              <a:t> RIT gamers support Cancer Wellness Connections through LAN party March 20</a:t>
            </a:r>
            <a:endParaRPr lang="en-US" sz="600" dirty="0"/>
          </a:p>
          <a:p>
            <a:pPr fontAlgn="base"/>
            <a:r>
              <a:rPr lang="en-US" sz="600" dirty="0"/>
              <a:t>03/06/2015</a:t>
            </a:r>
            <a:r>
              <a:rPr lang="en-US" sz="600" dirty="0">
                <a:hlinkClick r:id="rId90"/>
              </a:rPr>
              <a:t> RIT students take top award in Intel University Games Showcase</a:t>
            </a:r>
            <a:endParaRPr lang="en-US" sz="600" dirty="0"/>
          </a:p>
          <a:p>
            <a:pPr fontAlgn="base"/>
            <a:r>
              <a:rPr lang="en-US" sz="600" dirty="0"/>
              <a:t>03/04/2015</a:t>
            </a:r>
            <a:r>
              <a:rPr lang="en-US" sz="600" dirty="0">
                <a:hlinkClick r:id="rId91"/>
              </a:rPr>
              <a:t> Class of RIT students develop and publish </a:t>
            </a:r>
            <a:r>
              <a:rPr lang="en-US" sz="600" dirty="0" err="1">
                <a:hlinkClick r:id="rId91"/>
              </a:rPr>
              <a:t>Splattershmup</a:t>
            </a:r>
            <a:r>
              <a:rPr lang="en-US" sz="600" dirty="0">
                <a:hlinkClick r:id="rId91"/>
              </a:rPr>
              <a:t> video game</a:t>
            </a:r>
            <a:endParaRPr lang="en-US" sz="600" dirty="0"/>
          </a:p>
          <a:p>
            <a:pPr fontAlgn="base"/>
            <a:endParaRPr lang="en-US" sz="600" dirty="0"/>
          </a:p>
        </p:txBody>
      </p:sp>
      <p:sp>
        <p:nvSpPr>
          <p:cNvPr id="7" name="Rectangle 6"/>
          <p:cNvSpPr/>
          <p:nvPr/>
        </p:nvSpPr>
        <p:spPr>
          <a:xfrm>
            <a:off x="7086600" y="0"/>
            <a:ext cx="2514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" dirty="0"/>
              <a:t>03/03/2015</a:t>
            </a:r>
            <a:r>
              <a:rPr lang="en-US" sz="600" dirty="0">
                <a:hlinkClick r:id="rId92"/>
              </a:rPr>
              <a:t> Top RIT News stories and videos for February 2015</a:t>
            </a:r>
            <a:endParaRPr lang="en-US" sz="600" dirty="0"/>
          </a:p>
          <a:p>
            <a:pPr fontAlgn="base"/>
            <a:r>
              <a:rPr lang="en-US" sz="600" dirty="0"/>
              <a:t>03/02/2015</a:t>
            </a:r>
            <a:r>
              <a:rPr lang="en-US" sz="600" dirty="0">
                <a:hlinkClick r:id="rId93"/>
              </a:rPr>
              <a:t> RIT students California-bound for Game Developers Conference</a:t>
            </a:r>
            <a:endParaRPr lang="en-US" sz="600" dirty="0"/>
          </a:p>
          <a:p>
            <a:pPr fontAlgn="base"/>
            <a:r>
              <a:rPr lang="en-US" sz="600" dirty="0"/>
              <a:t>02/12/2015</a:t>
            </a:r>
            <a:r>
              <a:rPr lang="en-US" sz="600" dirty="0">
                <a:hlinkClick r:id="rId94"/>
              </a:rPr>
              <a:t> RIT MAGIC Center publishes student video game on Steam for the first time</a:t>
            </a:r>
            <a:endParaRPr lang="en-US" sz="600" dirty="0"/>
          </a:p>
          <a:p>
            <a:pPr fontAlgn="base"/>
            <a:r>
              <a:rPr lang="en-US" sz="600" dirty="0"/>
              <a:t>02/03/2015</a:t>
            </a:r>
            <a:r>
              <a:rPr lang="en-US" sz="600" dirty="0">
                <a:hlinkClick r:id="rId95"/>
              </a:rPr>
              <a:t> Top RIT News stories and videos for January 2015</a:t>
            </a:r>
            <a:endParaRPr lang="en-US" sz="600" dirty="0"/>
          </a:p>
          <a:p>
            <a:pPr fontAlgn="base"/>
            <a:r>
              <a:rPr lang="en-US" sz="600" dirty="0"/>
              <a:t>02/02/2015</a:t>
            </a:r>
            <a:r>
              <a:rPr lang="en-US" sz="600" dirty="0">
                <a:hlinkClick r:id="rId96"/>
              </a:rPr>
              <a:t> MAGIC Speaker Series looks to spark ideas about digital culture at RIT</a:t>
            </a:r>
            <a:endParaRPr lang="en-US" sz="600" dirty="0"/>
          </a:p>
          <a:p>
            <a:pPr fontAlgn="base"/>
            <a:r>
              <a:rPr lang="en-US" sz="600" dirty="0"/>
              <a:t>01/07/2015</a:t>
            </a:r>
            <a:r>
              <a:rPr lang="en-US" sz="600" dirty="0">
                <a:hlinkClick r:id="rId97"/>
              </a:rPr>
              <a:t> Top RIT News stories and videos for 2014</a:t>
            </a:r>
            <a:endParaRPr lang="en-US" sz="600" dirty="0"/>
          </a:p>
          <a:p>
            <a:pPr fontAlgn="base"/>
            <a:r>
              <a:rPr lang="en-US" sz="600" dirty="0"/>
              <a:t>01/07/2015</a:t>
            </a:r>
            <a:r>
              <a:rPr lang="en-US" sz="600" dirty="0">
                <a:hlinkClick r:id="rId98"/>
              </a:rPr>
              <a:t> Top RIT News stories and videos for December 2014</a:t>
            </a:r>
            <a:endParaRPr lang="en-US" sz="600" dirty="0"/>
          </a:p>
          <a:p>
            <a:pPr fontAlgn="base"/>
            <a:r>
              <a:rPr lang="en-US" sz="600" dirty="0"/>
              <a:t>12/17/2014</a:t>
            </a:r>
            <a:r>
              <a:rPr lang="en-US" sz="600" dirty="0">
                <a:hlinkClick r:id="rId99"/>
              </a:rPr>
              <a:t> RIT featured in Google’s Year in Search 2014 video</a:t>
            </a:r>
            <a:endParaRPr lang="en-US" sz="600" dirty="0"/>
          </a:p>
          <a:p>
            <a:pPr fontAlgn="base"/>
            <a:r>
              <a:rPr lang="en-US" sz="600" dirty="0"/>
              <a:t>12/16/2014</a:t>
            </a:r>
            <a:r>
              <a:rPr lang="en-US" sz="600" dirty="0">
                <a:hlinkClick r:id="rId100"/>
              </a:rPr>
              <a:t> Jewish Play Project explores relationship between Jewish creators and the play industries</a:t>
            </a:r>
            <a:endParaRPr lang="en-US" sz="600" dirty="0"/>
          </a:p>
          <a:p>
            <a:pPr fontAlgn="base"/>
            <a:r>
              <a:rPr lang="en-US" sz="600" dirty="0"/>
              <a:t>12/11/2014</a:t>
            </a:r>
            <a:r>
              <a:rPr lang="en-US" sz="600" dirty="0">
                <a:hlinkClick r:id="rId101"/>
              </a:rPr>
              <a:t> RIT project wins funding in NYS Regional Economic Development Councils competition</a:t>
            </a:r>
            <a:endParaRPr lang="en-US" sz="600" dirty="0"/>
          </a:p>
          <a:p>
            <a:pPr fontAlgn="base"/>
            <a:r>
              <a:rPr lang="en-US" sz="600" dirty="0"/>
              <a:t>12/01/2014</a:t>
            </a:r>
            <a:r>
              <a:rPr lang="en-US" sz="600" dirty="0">
                <a:hlinkClick r:id="rId102"/>
              </a:rPr>
              <a:t> Top RIT News stories and videos for November 2014</a:t>
            </a:r>
            <a:endParaRPr lang="en-US" sz="600" dirty="0"/>
          </a:p>
          <a:p>
            <a:pPr fontAlgn="base"/>
            <a:r>
              <a:rPr lang="en-US" sz="600" dirty="0"/>
              <a:t>11/18/2014</a:t>
            </a:r>
            <a:r>
              <a:rPr lang="en-US" sz="600" dirty="0">
                <a:hlinkClick r:id="rId103"/>
              </a:rPr>
              <a:t> Girl Develop It aims to bridge gender gap in tech fields</a:t>
            </a:r>
            <a:endParaRPr lang="en-US" sz="600" dirty="0"/>
          </a:p>
          <a:p>
            <a:pPr fontAlgn="base"/>
            <a:r>
              <a:rPr lang="en-US" sz="600" dirty="0"/>
              <a:t>11/18/2014</a:t>
            </a:r>
            <a:r>
              <a:rPr lang="en-US" sz="600" dirty="0">
                <a:hlinkClick r:id="rId104"/>
              </a:rPr>
              <a:t> The science behind 3D-printed prostheses</a:t>
            </a:r>
            <a:endParaRPr lang="en-US" sz="600" dirty="0"/>
          </a:p>
          <a:p>
            <a:pPr fontAlgn="base"/>
            <a:r>
              <a:rPr lang="en-US" sz="600" dirty="0"/>
              <a:t>11/18/2014</a:t>
            </a:r>
            <a:r>
              <a:rPr lang="en-US" sz="600" dirty="0">
                <a:hlinkClick r:id="rId105"/>
              </a:rPr>
              <a:t> A new hand for Lucas</a:t>
            </a:r>
            <a:endParaRPr lang="en-US" sz="600" dirty="0"/>
          </a:p>
          <a:p>
            <a:pPr fontAlgn="base"/>
            <a:r>
              <a:rPr lang="en-US" sz="600" dirty="0"/>
              <a:t>11/11/2014</a:t>
            </a:r>
            <a:r>
              <a:rPr lang="en-US" sz="600" dirty="0">
                <a:hlinkClick r:id="rId106"/>
              </a:rPr>
              <a:t> MAGIC Speaker Series looks to spark ideas about digital culture at RIT</a:t>
            </a:r>
            <a:endParaRPr lang="en-US" sz="600" dirty="0"/>
          </a:p>
          <a:p>
            <a:pPr fontAlgn="base"/>
            <a:r>
              <a:rPr lang="en-US" sz="600" dirty="0"/>
              <a:t>10/02/2014</a:t>
            </a:r>
            <a:r>
              <a:rPr lang="en-US" sz="600" dirty="0">
                <a:hlinkClick r:id="rId107"/>
              </a:rPr>
              <a:t> Top RIT News stories and videos for September 2014</a:t>
            </a:r>
            <a:endParaRPr lang="en-US" sz="600" dirty="0"/>
          </a:p>
          <a:p>
            <a:pPr fontAlgn="base"/>
            <a:r>
              <a:rPr lang="en-US" sz="600" dirty="0"/>
              <a:t>09/29/2014</a:t>
            </a:r>
            <a:r>
              <a:rPr lang="en-US" sz="600" dirty="0">
                <a:hlinkClick r:id="rId108"/>
              </a:rPr>
              <a:t> RIT takes part in national conference devoted to inexpensive 3D-printed prosthetic devices</a:t>
            </a:r>
            <a:endParaRPr lang="en-US" sz="600" dirty="0"/>
          </a:p>
          <a:p>
            <a:pPr fontAlgn="base"/>
            <a:r>
              <a:rPr lang="en-US" sz="600" dirty="0"/>
              <a:t>09/22/2014</a:t>
            </a:r>
            <a:r>
              <a:rPr lang="en-US" sz="600" dirty="0">
                <a:hlinkClick r:id="rId109"/>
              </a:rPr>
              <a:t> National conference to focus on work begun at RIT</a:t>
            </a:r>
            <a:endParaRPr lang="en-US" sz="600" dirty="0"/>
          </a:p>
          <a:p>
            <a:pPr fontAlgn="base"/>
            <a:r>
              <a:rPr lang="en-US" sz="600" dirty="0"/>
              <a:t>09/16/2014</a:t>
            </a:r>
            <a:r>
              <a:rPr lang="en-US" sz="600" dirty="0">
                <a:hlinkClick r:id="rId110"/>
              </a:rPr>
              <a:t> RIT hosts 2014 Software Freedom Day Rochester Sept. 20–21</a:t>
            </a:r>
            <a:endParaRPr lang="en-US" sz="600" dirty="0"/>
          </a:p>
          <a:p>
            <a:pPr fontAlgn="base"/>
            <a:r>
              <a:rPr lang="en-US" sz="600" dirty="0"/>
              <a:t>08/05/2014</a:t>
            </a:r>
            <a:r>
              <a:rPr lang="en-US" sz="600" dirty="0">
                <a:hlinkClick r:id="rId111"/>
              </a:rPr>
              <a:t> Hackathons help students get jobs, make a difference</a:t>
            </a:r>
            <a:endParaRPr lang="en-US" sz="600" dirty="0"/>
          </a:p>
          <a:p>
            <a:pPr fontAlgn="base"/>
            <a:r>
              <a:rPr lang="en-US" sz="600" dirty="0"/>
              <a:t>07/28/2014</a:t>
            </a:r>
            <a:r>
              <a:rPr lang="en-US" sz="600" dirty="0">
                <a:hlinkClick r:id="rId112"/>
              </a:rPr>
              <a:t> U.S. Assistant Secretary of Commerce tours RIT to review federal investments</a:t>
            </a:r>
            <a:endParaRPr lang="en-US" sz="600" dirty="0"/>
          </a:p>
          <a:p>
            <a:pPr fontAlgn="base"/>
            <a:r>
              <a:rPr lang="en-US" sz="600" dirty="0"/>
              <a:t>07/08/2014</a:t>
            </a:r>
            <a:r>
              <a:rPr lang="en-US" sz="600" dirty="0">
                <a:hlinkClick r:id="rId113"/>
              </a:rPr>
              <a:t> RIT students study abroad to explore video game industry in Germany</a:t>
            </a:r>
            <a:endParaRPr lang="en-US" sz="600" dirty="0"/>
          </a:p>
          <a:p>
            <a:pPr fontAlgn="base"/>
            <a:r>
              <a:rPr lang="en-US" sz="600" dirty="0"/>
              <a:t>07/01/2014</a:t>
            </a:r>
            <a:r>
              <a:rPr lang="en-US" sz="600" dirty="0">
                <a:hlinkClick r:id="rId114"/>
              </a:rPr>
              <a:t> RIT joins top game design programs in founding Higher Education Video Game Alliance</a:t>
            </a:r>
            <a:endParaRPr lang="en-US" sz="600" dirty="0"/>
          </a:p>
          <a:p>
            <a:pPr fontAlgn="base"/>
            <a:r>
              <a:rPr lang="en-US" sz="600" dirty="0"/>
              <a:t>06/23/2014</a:t>
            </a:r>
            <a:r>
              <a:rPr lang="en-US" sz="600" dirty="0">
                <a:hlinkClick r:id="rId115"/>
              </a:rPr>
              <a:t> RIT professor receives Fulbright Grant to develop game design minor in Croatia</a:t>
            </a:r>
            <a:endParaRPr lang="en-US" sz="600" dirty="0"/>
          </a:p>
          <a:p>
            <a:pPr fontAlgn="base"/>
            <a:r>
              <a:rPr lang="en-US" sz="600" dirty="0"/>
              <a:t>05/26/2014</a:t>
            </a:r>
            <a:r>
              <a:rPr lang="en-US" sz="600" dirty="0">
                <a:hlinkClick r:id="rId116"/>
              </a:rPr>
              <a:t> RIT receives $300,000 NSF Innovation Corps Sites grant to advance commercialization</a:t>
            </a:r>
            <a:endParaRPr lang="en-US" sz="600" dirty="0"/>
          </a:p>
          <a:p>
            <a:pPr fontAlgn="base"/>
            <a:r>
              <a:rPr lang="en-US" sz="600" dirty="0"/>
              <a:t>05/14/2014</a:t>
            </a:r>
            <a:r>
              <a:rPr lang="en-US" sz="600" dirty="0">
                <a:hlinkClick r:id="rId117"/>
              </a:rPr>
              <a:t> RIT students, alumni and staff among winners of 2014 AT&amp;T Rochester Civic App Challenge</a:t>
            </a:r>
            <a:endParaRPr lang="en-US" sz="600" dirty="0"/>
          </a:p>
          <a:p>
            <a:pPr fontAlgn="base"/>
            <a:r>
              <a:rPr lang="en-US" sz="600" dirty="0"/>
              <a:t>04/25/2014</a:t>
            </a:r>
            <a:r>
              <a:rPr lang="en-US" sz="600" dirty="0">
                <a:hlinkClick r:id="rId118"/>
              </a:rPr>
              <a:t> Adobe Vice President of Experience Design and Creativity to attend Imagine RIT May 3</a:t>
            </a:r>
            <a:endParaRPr lang="en-US" sz="600" dirty="0"/>
          </a:p>
          <a:p>
            <a:pPr fontAlgn="base"/>
            <a:r>
              <a:rPr lang="en-US" sz="600" dirty="0"/>
              <a:t>04/03/2014</a:t>
            </a:r>
            <a:r>
              <a:rPr lang="en-US" sz="600" dirty="0">
                <a:hlinkClick r:id="rId119"/>
              </a:rPr>
              <a:t> App contest encourages community involvement</a:t>
            </a:r>
            <a:endParaRPr lang="en-US" sz="600" dirty="0"/>
          </a:p>
          <a:p>
            <a:pPr fontAlgn="base"/>
            <a:r>
              <a:rPr lang="en-US" sz="600" dirty="0"/>
              <a:t>04/01/2014</a:t>
            </a:r>
            <a:r>
              <a:rPr lang="en-US" sz="600" dirty="0">
                <a:hlinkClick r:id="rId120"/>
              </a:rPr>
              <a:t> Top RIT News Stories and Videos for March 2014</a:t>
            </a:r>
            <a:endParaRPr lang="en-US" sz="600" dirty="0"/>
          </a:p>
          <a:p>
            <a:pPr fontAlgn="base"/>
            <a:r>
              <a:rPr lang="en-US" sz="600" dirty="0"/>
              <a:t>03/17/2014</a:t>
            </a:r>
            <a:r>
              <a:rPr lang="en-US" sz="600" dirty="0">
                <a:hlinkClick r:id="rId121"/>
              </a:rPr>
              <a:t> MAGIC Speaker Series explores individual privacy on social networks March 19</a:t>
            </a:r>
            <a:endParaRPr lang="en-US" sz="600" dirty="0"/>
          </a:p>
          <a:p>
            <a:pPr fontAlgn="base"/>
            <a:r>
              <a:rPr lang="en-US" sz="600" dirty="0"/>
              <a:t>03/14/2014</a:t>
            </a:r>
            <a:r>
              <a:rPr lang="en-US" sz="600" dirty="0">
                <a:hlinkClick r:id="rId122"/>
              </a:rPr>
              <a:t> Unconference for Rochester area K-12 educators looks to discuss digital media in education</a:t>
            </a:r>
            <a:endParaRPr lang="en-US" sz="600" dirty="0"/>
          </a:p>
          <a:p>
            <a:pPr fontAlgn="base"/>
            <a:r>
              <a:rPr lang="en-US" sz="600" dirty="0"/>
              <a:t>03/11/2014</a:t>
            </a:r>
            <a:r>
              <a:rPr lang="en-US" sz="600" dirty="0">
                <a:hlinkClick r:id="rId123"/>
              </a:rPr>
              <a:t> Princeton Review Ranks RIT as a top video-game design school</a:t>
            </a:r>
            <a:endParaRPr lang="en-US" sz="600" dirty="0"/>
          </a:p>
          <a:p>
            <a:pPr fontAlgn="base"/>
            <a:r>
              <a:rPr lang="en-US" sz="600" dirty="0"/>
              <a:t>03/06/2014</a:t>
            </a:r>
            <a:r>
              <a:rPr lang="en-US" sz="600" dirty="0">
                <a:hlinkClick r:id="rId124"/>
              </a:rPr>
              <a:t> RIT launches nation’s first minor in free and open source software and free culture</a:t>
            </a:r>
            <a:endParaRPr lang="en-US" sz="600" dirty="0"/>
          </a:p>
          <a:p>
            <a:pPr fontAlgn="base"/>
            <a:r>
              <a:rPr lang="en-US" sz="600" dirty="0"/>
              <a:t>02/24/2014</a:t>
            </a:r>
            <a:r>
              <a:rPr lang="en-US" sz="600" dirty="0">
                <a:hlinkClick r:id="rId125"/>
              </a:rPr>
              <a:t> Online community of makers creates and improves 3D printed prosthetics for those in need</a:t>
            </a:r>
            <a:endParaRPr lang="en-US" sz="600" dirty="0"/>
          </a:p>
          <a:p>
            <a:pPr fontAlgn="base"/>
            <a:r>
              <a:rPr lang="en-US" sz="600" dirty="0"/>
              <a:t>02/20/2014</a:t>
            </a:r>
            <a:r>
              <a:rPr lang="en-US" sz="600" dirty="0">
                <a:hlinkClick r:id="rId126"/>
              </a:rPr>
              <a:t> Announcing the AT&amp;T Rochester Civic App Challenge</a:t>
            </a:r>
            <a:endParaRPr lang="en-US" sz="600" dirty="0"/>
          </a:p>
          <a:p>
            <a:pPr fontAlgn="base"/>
            <a:r>
              <a:rPr lang="en-US" sz="600" dirty="0"/>
              <a:t>02/13/2014</a:t>
            </a:r>
            <a:r>
              <a:rPr lang="en-US" sz="600" dirty="0">
                <a:hlinkClick r:id="rId127"/>
              </a:rPr>
              <a:t> Developer ‘breaks the chains’ of traditional video games</a:t>
            </a:r>
            <a:endParaRPr lang="en-US" sz="600" dirty="0"/>
          </a:p>
          <a:p>
            <a:pPr fontAlgn="base"/>
            <a:r>
              <a:rPr lang="en-US" sz="600" dirty="0"/>
              <a:t>01/28/2014</a:t>
            </a:r>
            <a:r>
              <a:rPr lang="en-US" sz="600" dirty="0">
                <a:hlinkClick r:id="rId128"/>
              </a:rPr>
              <a:t> RIT MAGIC Center explores digital media with two speakers Feb. 10 and 12</a:t>
            </a:r>
            <a:endParaRPr lang="en-US" sz="600" dirty="0"/>
          </a:p>
          <a:p>
            <a:pPr fontAlgn="base"/>
            <a:r>
              <a:rPr lang="en-US" sz="600" dirty="0"/>
              <a:t>01/23/2014</a:t>
            </a:r>
            <a:r>
              <a:rPr lang="en-US" sz="600" dirty="0">
                <a:hlinkClick r:id="rId129"/>
              </a:rPr>
              <a:t> RIT/NTID students accepted into high-tech business accelerator</a:t>
            </a:r>
            <a:endParaRPr lang="en-US" sz="600" dirty="0"/>
          </a:p>
          <a:p>
            <a:pPr fontAlgn="base"/>
            <a:r>
              <a:rPr lang="en-US" sz="600" dirty="0"/>
              <a:t>12/05/2013</a:t>
            </a:r>
            <a:r>
              <a:rPr lang="en-US" sz="600" dirty="0">
                <a:hlinkClick r:id="rId130"/>
              </a:rPr>
              <a:t> New treatment helps autistic children navigate the world</a:t>
            </a:r>
            <a:endParaRPr lang="en-US" sz="600" dirty="0"/>
          </a:p>
          <a:p>
            <a:pPr fontAlgn="base"/>
            <a:endParaRPr lang="en-US" sz="600" dirty="0"/>
          </a:p>
        </p:txBody>
      </p:sp>
      <p:sp>
        <p:nvSpPr>
          <p:cNvPr id="8" name="Rectangle 7"/>
          <p:cNvSpPr/>
          <p:nvPr/>
        </p:nvSpPr>
        <p:spPr>
          <a:xfrm>
            <a:off x="9525000" y="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" dirty="0"/>
              <a:t>12/04/2013</a:t>
            </a:r>
            <a:r>
              <a:rPr lang="en-US" sz="600" dirty="0">
                <a:hlinkClick r:id="rId131"/>
              </a:rPr>
              <a:t> MAGIC Speaker Series looks to spark ideas about digital culture at RIT</a:t>
            </a:r>
            <a:endParaRPr lang="en-US" sz="600" dirty="0"/>
          </a:p>
          <a:p>
            <a:pPr fontAlgn="base"/>
            <a:r>
              <a:rPr lang="en-US" sz="600" dirty="0"/>
              <a:t>11/20/2013</a:t>
            </a:r>
            <a:r>
              <a:rPr lang="en-US" sz="600" dirty="0">
                <a:hlinkClick r:id="rId132"/>
              </a:rPr>
              <a:t> RIT professor earns more than $11,000 in Kickstarter for multi-player video game</a:t>
            </a:r>
            <a:endParaRPr lang="en-US" sz="600" dirty="0"/>
          </a:p>
          <a:p>
            <a:pPr fontAlgn="base"/>
            <a:r>
              <a:rPr lang="en-US" sz="600" dirty="0"/>
              <a:t>11/14/2013</a:t>
            </a:r>
            <a:r>
              <a:rPr lang="en-US" sz="600" dirty="0">
                <a:hlinkClick r:id="rId133"/>
              </a:rPr>
              <a:t> RIT ‘Celebration of Research’ set for Nov. 19</a:t>
            </a:r>
            <a:endParaRPr lang="en-US" sz="600" dirty="0"/>
          </a:p>
          <a:p>
            <a:pPr fontAlgn="base"/>
            <a:r>
              <a:rPr lang="en-US" sz="600" dirty="0"/>
              <a:t>11/07/2013</a:t>
            </a:r>
            <a:r>
              <a:rPr lang="en-US" sz="600" dirty="0">
                <a:hlinkClick r:id="rId134"/>
              </a:rPr>
              <a:t> RIT digital humanities series brings author, Internet freedom advocate to campus Nov. 11</a:t>
            </a:r>
            <a:endParaRPr lang="en-US" sz="600" dirty="0"/>
          </a:p>
          <a:p>
            <a:pPr fontAlgn="base"/>
            <a:r>
              <a:rPr lang="en-US" sz="600" dirty="0"/>
              <a:t>10/16/2013</a:t>
            </a:r>
            <a:r>
              <a:rPr lang="en-US" sz="600" dirty="0">
                <a:hlinkClick r:id="rId135"/>
              </a:rPr>
              <a:t> State Senate committee discussing ways to grow video game development industry</a:t>
            </a:r>
            <a:endParaRPr lang="en-US" sz="600" dirty="0"/>
          </a:p>
          <a:p>
            <a:pPr fontAlgn="base"/>
            <a:r>
              <a:rPr lang="en-US" sz="600" dirty="0"/>
              <a:t>10/10/2013</a:t>
            </a:r>
            <a:r>
              <a:rPr lang="en-US" sz="600" dirty="0">
                <a:hlinkClick r:id="rId136"/>
              </a:rPr>
              <a:t> RIT’s ‘MAGIC’ Center</a:t>
            </a:r>
            <a:endParaRPr lang="en-US" sz="600" dirty="0"/>
          </a:p>
          <a:p>
            <a:pPr fontAlgn="base"/>
            <a:r>
              <a:rPr lang="en-US" sz="600" dirty="0"/>
              <a:t>07/22/2013</a:t>
            </a:r>
            <a:r>
              <a:rPr lang="en-US" sz="600" dirty="0">
                <a:hlinkClick r:id="rId137"/>
              </a:rPr>
              <a:t> New digital media research center makes MAGIC</a:t>
            </a:r>
            <a:endParaRPr lang="en-US" sz="600" dirty="0"/>
          </a:p>
          <a:p>
            <a:pPr fontAlgn="base"/>
            <a:r>
              <a:rPr lang="en-US" sz="600" dirty="0"/>
              <a:t>07/11/2013</a:t>
            </a:r>
            <a:r>
              <a:rPr lang="en-US" sz="600" dirty="0">
                <a:hlinkClick r:id="rId138"/>
              </a:rPr>
              <a:t> ‘Sky Time’ video game selected for White House Champions of Change event July 23</a:t>
            </a:r>
            <a:endParaRPr lang="en-US" sz="600" dirty="0"/>
          </a:p>
          <a:p>
            <a:pPr fontAlgn="base"/>
            <a:r>
              <a:rPr lang="en-US" sz="600" dirty="0"/>
              <a:t>06/20/2013</a:t>
            </a:r>
            <a:r>
              <a:rPr lang="en-US" sz="600" dirty="0">
                <a:hlinkClick r:id="rId139"/>
              </a:rPr>
              <a:t> Q&amp;A with game designers John and Brenda Romero June 28 at RIT</a:t>
            </a:r>
            <a:endParaRPr lang="en-US" sz="600" dirty="0"/>
          </a:p>
          <a:p>
            <a:pPr fontAlgn="base"/>
            <a:r>
              <a:rPr lang="en-US" sz="600" dirty="0"/>
              <a:t>04/22/2013</a:t>
            </a:r>
            <a:r>
              <a:rPr lang="en-US" sz="600" dirty="0">
                <a:hlinkClick r:id="rId140"/>
              </a:rPr>
              <a:t> Two RIT teams head to International NASA Space Apps Challenge</a:t>
            </a:r>
            <a:endParaRPr lang="en-US" sz="600" dirty="0"/>
          </a:p>
          <a:p>
            <a:pPr fontAlgn="base"/>
            <a:r>
              <a:rPr lang="en-US" sz="600" dirty="0"/>
              <a:t>04/08/2013</a:t>
            </a:r>
            <a:r>
              <a:rPr lang="en-US" sz="600" dirty="0">
                <a:hlinkClick r:id="rId141"/>
              </a:rPr>
              <a:t> RIT hosts talk with active learning expert and author Walter Bender April 17</a:t>
            </a:r>
            <a:endParaRPr lang="en-US" sz="600" dirty="0"/>
          </a:p>
          <a:p>
            <a:pPr fontAlgn="base"/>
            <a:r>
              <a:rPr lang="en-US" sz="600" dirty="0"/>
              <a:t>03/28/2013</a:t>
            </a:r>
            <a:r>
              <a:rPr lang="en-US" sz="600" dirty="0">
                <a:hlinkClick r:id="rId142"/>
              </a:rPr>
              <a:t> Red Hat donates to RIT’s MAGIC Center for open source software education program</a:t>
            </a:r>
            <a:endParaRPr lang="en-US" sz="600" dirty="0"/>
          </a:p>
          <a:p>
            <a:pPr fontAlgn="base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25000" y="19812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/>
              <a:t>02/15/2013</a:t>
            </a:r>
            <a:r>
              <a:rPr lang="en-US" sz="1600" dirty="0">
                <a:hlinkClick r:id="rId143"/>
              </a:rPr>
              <a:t> RIT launches new research center dedicated to digital media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48315"/>
            <a:ext cx="2000014" cy="26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33" y="1267087"/>
            <a:ext cx="23368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2800" y="355600"/>
            <a:ext cx="2844800" cy="2133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9200" cy="2819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4" y="-109275"/>
            <a:ext cx="1804565" cy="1371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0175" y="352425"/>
            <a:ext cx="2819400" cy="21145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800" y="0"/>
            <a:ext cx="2768600" cy="2819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1961388" cy="15087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819399"/>
            <a:ext cx="1993900" cy="15335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819399"/>
            <a:ext cx="2108201" cy="1524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819399"/>
            <a:ext cx="2006601" cy="1524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0237" y="3205162"/>
            <a:ext cx="3057525" cy="228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199" y="2819399"/>
            <a:ext cx="2112964" cy="15240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1" y="4352924"/>
            <a:ext cx="2138362" cy="152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4352924"/>
            <a:ext cx="2035174" cy="1531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352924"/>
            <a:ext cx="2108199" cy="1531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1" y="4360068"/>
            <a:ext cx="1737360" cy="152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4360068"/>
            <a:ext cx="1933162" cy="1524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082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8" b="-98436"/>
          <a:stretch/>
        </p:blipFill>
        <p:spPr>
          <a:xfrm>
            <a:off x="-457200" y="2362200"/>
            <a:ext cx="6426398" cy="4284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174" r="-4919"/>
          <a:stretch/>
        </p:blipFill>
        <p:spPr>
          <a:xfrm>
            <a:off x="6019800" y="177800"/>
            <a:ext cx="6477000" cy="431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449580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362200"/>
            <a:ext cx="12877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Andrew Phelps\Desktop\andy_pac_m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3737102" cy="372146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355600" sx="116000" sy="116000" algn="ctr" rotWithShape="0">
              <a:prstClr val="black">
                <a:alpha val="7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8172"/>
            <a:ext cx="9144000" cy="1293028"/>
          </a:xfrm>
        </p:spPr>
        <p:txBody>
          <a:bodyPr/>
          <a:lstStyle/>
          <a:p>
            <a:pPr algn="ctr"/>
            <a:r>
              <a:rPr lang="en-US" dirty="0"/>
              <a:t>I’m ANDY &amp; I GREW UP A GAMER</a:t>
            </a:r>
          </a:p>
        </p:txBody>
      </p:sp>
    </p:spTree>
    <p:extLst>
      <p:ext uri="{BB962C8B-B14F-4D97-AF65-F5344CB8AC3E}">
        <p14:creationId xmlns:p14="http://schemas.microsoft.com/office/powerpoint/2010/main" val="403907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57401"/>
            <a:ext cx="12192000" cy="3581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86" y="3581400"/>
            <a:ext cx="2771775" cy="971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6172"/>
            <a:ext cx="10820400" cy="602655"/>
          </a:xfrm>
        </p:spPr>
        <p:txBody>
          <a:bodyPr/>
          <a:lstStyle/>
          <a:p>
            <a:r>
              <a:rPr lang="en-US" dirty="0"/>
              <a:t>DIGITAL &amp; PHYSICAL MAKING &amp; HACKING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83" y="2209801"/>
            <a:ext cx="2554897" cy="2514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48200"/>
            <a:ext cx="3200400" cy="757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3553" y="4666897"/>
            <a:ext cx="2250286" cy="791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45" y="2298192"/>
            <a:ext cx="153477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7" y="2209801"/>
            <a:ext cx="1694363" cy="1694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1" y="4387890"/>
            <a:ext cx="2945379" cy="10985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33" y="2133401"/>
            <a:ext cx="1371603" cy="1371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41" y="3370764"/>
            <a:ext cx="1530820" cy="10413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69" y="1905000"/>
            <a:ext cx="2234184" cy="22341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61" y="2743200"/>
            <a:ext cx="2921376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THAT IS JUST A LITTLE MICROCOSM in upstate NY…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2133600"/>
            <a:ext cx="5056495" cy="3268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45" y="2133601"/>
            <a:ext cx="7160363" cy="32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2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967229-7389-4952-8943-28E99503A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520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0" y="0"/>
            <a:ext cx="12198350" cy="533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47800"/>
            <a:ext cx="12198350" cy="388897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0875" y="4495800"/>
            <a:ext cx="10896600" cy="1216828"/>
          </a:xfrm>
        </p:spPr>
        <p:txBody>
          <a:bodyPr/>
          <a:lstStyle/>
          <a:p>
            <a:r>
              <a:rPr lang="en-US" dirty="0"/>
              <a:t>…AND THEN THERE’S THIS GUY SAYING STUFF ABOUT VIDEO GAMES…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D8ED7A-3BE8-4774-BC67-08B31252099D}"/>
                  </a:ext>
                </a:extLst>
              </p14:cNvPr>
              <p14:cNvContentPartPr/>
              <p14:nvPr/>
            </p14:nvContentPartPr>
            <p14:xfrm>
              <a:off x="4381059" y="3092901"/>
              <a:ext cx="16200" cy="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D8ED7A-3BE8-4774-BC67-08B3125209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2059" y="3083901"/>
                <a:ext cx="33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BE2A9E-AAB2-4A35-B220-D17F118F82A8}"/>
                  </a:ext>
                </a:extLst>
              </p14:cNvPr>
              <p14:cNvContentPartPr/>
              <p14:nvPr/>
            </p14:nvContentPartPr>
            <p14:xfrm>
              <a:off x="970059" y="643821"/>
              <a:ext cx="32040" cy="7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BE2A9E-AAB2-4A35-B220-D17F118F82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1059" y="635181"/>
                <a:ext cx="4968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671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I’VE STILL ONLY TALKED ABOUT GAMES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/>
          <a:lstStyle/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FF0000"/>
                </a:solidFill>
              </a:rPr>
              <a:t>GLOBAL WARMING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FFC000"/>
                </a:solidFill>
              </a:rPr>
              <a:t>HEALTH CARE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FFFF00"/>
                </a:solidFill>
              </a:rPr>
              <a:t>HUMAN RIGHTS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92D050"/>
                </a:solidFill>
              </a:rPr>
              <a:t>POVERTY &amp; WEALTH DISTRIBUTION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00B050"/>
                </a:solidFill>
              </a:rPr>
              <a:t>GOVERNMENT &amp; POLITICS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00B0F0"/>
                </a:solidFill>
              </a:rPr>
              <a:t>FOSSIL FUELS &amp; GREEN ENERGY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0070C0"/>
                </a:solidFill>
              </a:rPr>
              <a:t>NUCLEAR WEAPONS PROLIFERATION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7030A0"/>
                </a:solidFill>
              </a:rPr>
              <a:t>SOCIAL NETWORKS COMMUNICATIONS</a:t>
            </a:r>
          </a:p>
          <a:p>
            <a:r>
              <a:rPr lang="en-US" dirty="0"/>
              <a:t>I haven’t talked about </a:t>
            </a:r>
            <a:r>
              <a:rPr lang="en-US" b="1" dirty="0">
                <a:solidFill>
                  <a:srgbClr val="FF00FF"/>
                </a:solidFill>
              </a:rPr>
              <a:t>THE HUMAN GENOME</a:t>
            </a:r>
          </a:p>
        </p:txBody>
      </p:sp>
    </p:spTree>
    <p:extLst>
      <p:ext uri="{BB962C8B-B14F-4D97-AF65-F5344CB8AC3E}">
        <p14:creationId xmlns:p14="http://schemas.microsoft.com/office/powerpoint/2010/main" val="2226548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8610600" cy="1293028"/>
          </a:xfrm>
        </p:spPr>
        <p:txBody>
          <a:bodyPr/>
          <a:lstStyle/>
          <a:p>
            <a:r>
              <a:rPr lang="en-US" dirty="0"/>
              <a:t>And if I had to describe all of that to people in a single word it might be that I would struggle with that and it would be difficult and people ask you what you do and its hard to explain and in the end perhaps a single word that wraps all that up is </a:t>
            </a:r>
            <a:r>
              <a:rPr lang="en-US" sz="5400" b="1" dirty="0">
                <a:solidFill>
                  <a:srgbClr val="FF00FF"/>
                </a:solidFill>
              </a:rPr>
              <a:t>EXHAUSTING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389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94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609600"/>
            <a:ext cx="4451350" cy="5029200"/>
          </a:xfrm>
          <a:noFill/>
        </p:spPr>
        <p:txBody>
          <a:bodyPr/>
          <a:lstStyle/>
          <a:p>
            <a:r>
              <a:rPr lang="en-US" dirty="0"/>
              <a:t>The pace &amp; COMPLEXITY of the world is COMPLETELY out of control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1265" y="5937069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63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24200"/>
            <a:ext cx="8610600" cy="1293028"/>
          </a:xfrm>
        </p:spPr>
        <p:txBody>
          <a:bodyPr/>
          <a:lstStyle/>
          <a:p>
            <a:r>
              <a:rPr lang="en-US" dirty="0"/>
              <a:t>Wat do?</a:t>
            </a:r>
          </a:p>
        </p:txBody>
      </p:sp>
    </p:spTree>
    <p:extLst>
      <p:ext uri="{BB962C8B-B14F-4D97-AF65-F5344CB8AC3E}">
        <p14:creationId xmlns:p14="http://schemas.microsoft.com/office/powerpoint/2010/main" val="367757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92000" cy="1293028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r>
              <a:rPr lang="en-US" dirty="0"/>
              <a:t>Games teach us something profound in	 dealing with the world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10200"/>
            <a:ext cx="12192000" cy="457200"/>
          </a:xfrm>
          <a:solidFill>
            <a:schemeClr val="bg1">
              <a:alpha val="56000"/>
            </a:scheme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/>
              <a:t>START SMALL.   JOURNEY WELL.   SAVE EVERYTHING.   PRACTICE.    STEP BY STEP.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1265" y="5867400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21265" y="5410200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1265" y="2057400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1265" y="762000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3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3021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29000"/>
            <a:ext cx="12192000" cy="187310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11201400" cy="1951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Put </a:t>
            </a:r>
            <a:r>
              <a:rPr lang="en-US" b="1" dirty="0">
                <a:solidFill>
                  <a:srgbClr val="FF0000"/>
                </a:solidFill>
              </a:rPr>
              <a:t>PEOPLE</a:t>
            </a:r>
            <a:r>
              <a:rPr lang="en-US" dirty="0"/>
              <a:t> in a </a:t>
            </a:r>
            <a:r>
              <a:rPr lang="en-US" b="1" dirty="0">
                <a:solidFill>
                  <a:srgbClr val="FFC000"/>
                </a:solidFill>
              </a:rPr>
              <a:t>SHARED ENVIRONMENT </a:t>
            </a:r>
            <a:r>
              <a:rPr lang="en-US" dirty="0"/>
              <a:t>with some </a:t>
            </a:r>
            <a:r>
              <a:rPr lang="en-US" b="1" dirty="0">
                <a:solidFill>
                  <a:srgbClr val="92D050"/>
                </a:solidFill>
              </a:rPr>
              <a:t>FOOD &amp; CONVERSATION</a:t>
            </a:r>
            <a:r>
              <a:rPr lang="en-US" dirty="0"/>
              <a:t>, some </a:t>
            </a:r>
            <a:r>
              <a:rPr lang="en-US" b="1" dirty="0">
                <a:solidFill>
                  <a:srgbClr val="00B0F0"/>
                </a:solidFill>
              </a:rPr>
              <a:t>SIMPLE SHARED HIGH-LEVEL GOALS</a:t>
            </a:r>
            <a:r>
              <a:rPr lang="en-US" dirty="0"/>
              <a:t>, and a purposeful </a:t>
            </a:r>
            <a:r>
              <a:rPr lang="en-US" b="1" dirty="0">
                <a:solidFill>
                  <a:srgbClr val="FF00FF"/>
                </a:solidFill>
              </a:rPr>
              <a:t>LACK OF STRUCTURE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/>
              <a:t>WAIT for SEEDS of GREATNESS amidst FUN &amp; FAILURE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1233B0-305E-4348-BF7A-418423C045AA}"/>
                  </a:ext>
                </a:extLst>
              </p14:cNvPr>
              <p14:cNvContentPartPr/>
              <p14:nvPr/>
            </p14:nvContentPartPr>
            <p14:xfrm>
              <a:off x="3585819" y="4699221"/>
              <a:ext cx="119520" cy="3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1233B0-305E-4348-BF7A-418423C045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7179" y="4690221"/>
                <a:ext cx="137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529DC7-0C77-4276-A12A-B0303D7E3BFD}"/>
                  </a:ext>
                </a:extLst>
              </p14:cNvPr>
              <p14:cNvContentPartPr/>
              <p14:nvPr/>
            </p14:nvContentPartPr>
            <p14:xfrm>
              <a:off x="3562059" y="4865901"/>
              <a:ext cx="2412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529DC7-0C77-4276-A12A-B0303D7E3B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3059" y="4857261"/>
                <a:ext cx="41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289836-5D27-4178-B4C0-5527382FA0A9}"/>
                  </a:ext>
                </a:extLst>
              </p14:cNvPr>
              <p14:cNvContentPartPr/>
              <p14:nvPr/>
            </p14:nvContentPartPr>
            <p14:xfrm>
              <a:off x="3156339" y="4762581"/>
              <a:ext cx="64080" cy="4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289836-5D27-4178-B4C0-5527382FA0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7699" y="4753941"/>
                <a:ext cx="8172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857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92000" cy="1293028"/>
          </a:xfrm>
          <a:solidFill>
            <a:schemeClr val="bg1">
              <a:alpha val="51000"/>
            </a:schemeClr>
          </a:solidFill>
        </p:spPr>
        <p:txBody>
          <a:bodyPr anchor="ctr" anchorCtr="0"/>
          <a:lstStyle/>
          <a:p>
            <a:r>
              <a:rPr lang="en-US" dirty="0"/>
              <a:t>ELECTION NIGHT HACKATHON	</a:t>
            </a:r>
            <a:br>
              <a:rPr lang="en-US" dirty="0"/>
            </a:br>
            <a:r>
              <a:rPr lang="en-US" dirty="0"/>
              <a:t>MAGIC &amp; PUBLIC POLICY 		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708469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21265" y="2054135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766982"/>
            <a:ext cx="12192000" cy="6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1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" y="0"/>
            <a:ext cx="12185206" cy="5622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73232"/>
            <a:ext cx="12192000" cy="57179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Z:\Andystuff\My Pictures\2004-05-04_0001\Top.bm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1905000"/>
            <a:ext cx="2895600" cy="1905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4117172"/>
            <a:ext cx="7940040" cy="1293028"/>
          </a:xfrm>
        </p:spPr>
        <p:txBody>
          <a:bodyPr/>
          <a:lstStyle/>
          <a:p>
            <a:pPr algn="ctr"/>
            <a:r>
              <a:rPr lang="en-US" dirty="0"/>
              <a:t>I make things.</a:t>
            </a:r>
          </a:p>
        </p:txBody>
      </p:sp>
    </p:spTree>
    <p:extLst>
      <p:ext uri="{BB962C8B-B14F-4D97-AF65-F5344CB8AC3E}">
        <p14:creationId xmlns:p14="http://schemas.microsoft.com/office/powerpoint/2010/main" val="300412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12192000" cy="5922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1658600" cy="609600"/>
          </a:xfrm>
          <a:solidFill>
            <a:schemeClr val="bg1">
              <a:alpha val="37000"/>
            </a:schemeClr>
          </a:solidFill>
        </p:spPr>
        <p:txBody>
          <a:bodyPr/>
          <a:lstStyle/>
          <a:p>
            <a:r>
              <a:rPr lang="en-US" sz="3600" dirty="0"/>
              <a:t>ART &amp; tech together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58600" y="304800"/>
            <a:ext cx="533400" cy="60960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867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048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309091" cy="2667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sx="108000" sy="108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72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11" y="1841101"/>
            <a:ext cx="3177763" cy="26546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972" y="3185711"/>
            <a:ext cx="4145027" cy="26054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8" y="594912"/>
            <a:ext cx="5006563" cy="37945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92" y="-14687"/>
            <a:ext cx="2850176" cy="176728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4" y="0"/>
            <a:ext cx="2179692" cy="17525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78" y="0"/>
            <a:ext cx="3864177" cy="2171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72" y="7377"/>
            <a:ext cx="4121622" cy="21689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19" y="1853799"/>
            <a:ext cx="1522863" cy="22098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72" y="1853799"/>
            <a:ext cx="2622913" cy="220981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7" y="4114800"/>
            <a:ext cx="2241567" cy="167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3" y="4114800"/>
            <a:ext cx="3101561" cy="1676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83428"/>
            <a:ext cx="2737464" cy="13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7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951494" cy="160669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399"/>
            <a:ext cx="3951494" cy="203397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94423"/>
            <a:ext cx="3951494" cy="157750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0" y="228600"/>
            <a:ext cx="3648758" cy="19812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31066"/>
            <a:ext cx="6172200" cy="30861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1861447" y="1676399"/>
            <a:ext cx="838200" cy="762000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836047" y="3886200"/>
            <a:ext cx="838200" cy="762000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369588" y="2057400"/>
            <a:ext cx="838200" cy="762000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-Up Arrow 35"/>
          <p:cNvSpPr/>
          <p:nvPr/>
        </p:nvSpPr>
        <p:spPr>
          <a:xfrm rot="5400000" flipH="1">
            <a:off x="3338295" y="2007470"/>
            <a:ext cx="4885791" cy="2133600"/>
          </a:xfrm>
          <a:prstGeom prst="bentUpArrow">
            <a:avLst>
              <a:gd name="adj1" fmla="val 20993"/>
              <a:gd name="adj2" fmla="val 26623"/>
              <a:gd name="adj3" fmla="val 25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14800" y="5105400"/>
            <a:ext cx="1042416" cy="411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4724400" y="4641848"/>
            <a:ext cx="420624" cy="60960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1"/>
            <a:ext cx="9282362" cy="5162548"/>
          </a:xfr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800" y="0"/>
            <a:ext cx="3105149" cy="2590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7800" y="2590800"/>
            <a:ext cx="3124200" cy="25717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162549"/>
            <a:ext cx="12172949" cy="400051"/>
          </a:xfrm>
          <a:noFill/>
        </p:spPr>
        <p:txBody>
          <a:bodyPr anchor="ctr" anchorCtr="0"/>
          <a:lstStyle/>
          <a:p>
            <a:r>
              <a:rPr lang="en-US" sz="2400" dirty="0"/>
              <a:t>FROM GAME JAM TO GDC GAME &amp; INTEL UNIVERSITY GAME CHALLENGE</a:t>
            </a:r>
            <a:r>
              <a:rPr lang="en-US" dirty="0"/>
              <a:t>		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3962400"/>
            <a:ext cx="7162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/>
              <a:t>METROGNOME</a:t>
            </a:r>
          </a:p>
        </p:txBody>
      </p:sp>
    </p:spTree>
    <p:extLst>
      <p:ext uri="{BB962C8B-B14F-4D97-AF65-F5344CB8AC3E}">
        <p14:creationId xmlns:p14="http://schemas.microsoft.com/office/powerpoint/2010/main" val="3026007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594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" y="3733799"/>
            <a:ext cx="12161520" cy="220742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0"/>
            <a:ext cx="12192000" cy="37337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820400" cy="1293028"/>
          </a:xfrm>
        </p:spPr>
        <p:txBody>
          <a:bodyPr/>
          <a:lstStyle/>
          <a:p>
            <a:r>
              <a:rPr lang="en-US" dirty="0"/>
              <a:t>Game jams and hackathons allow us to get out of our own way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648200"/>
            <a:ext cx="108204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THEY REMIND US THAT </a:t>
            </a:r>
          </a:p>
          <a:p>
            <a:pPr algn="l"/>
            <a:r>
              <a:rPr lang="en-US" dirty="0"/>
              <a:t>MAKING THINGS IS A FORM OF PLAY</a:t>
            </a:r>
          </a:p>
        </p:txBody>
      </p:sp>
    </p:spTree>
    <p:extLst>
      <p:ext uri="{BB962C8B-B14F-4D97-AF65-F5344CB8AC3E}">
        <p14:creationId xmlns:p14="http://schemas.microsoft.com/office/powerpoint/2010/main" val="144283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915"/>
            <a:ext cx="12192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92000" cy="607227"/>
          </a:xfrm>
          <a:solidFill>
            <a:schemeClr val="bg1">
              <a:alpha val="26000"/>
            </a:schemeClr>
          </a:solidFill>
        </p:spPr>
        <p:txBody>
          <a:bodyPr/>
          <a:lstStyle/>
          <a:p>
            <a:r>
              <a:rPr lang="en-US" dirty="0"/>
              <a:t>REMEMBERING THAT MAKING IS MAGICAL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8674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762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40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8610600" cy="1293028"/>
          </a:xfrm>
        </p:spPr>
        <p:txBody>
          <a:bodyPr/>
          <a:lstStyle/>
          <a:p>
            <a:r>
              <a:rPr lang="en-US" dirty="0"/>
              <a:t>NEXT WEEK WE GO BACK TO MAKING THINGS.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362200"/>
            <a:ext cx="1905000" cy="1905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689FBC-7C69-4A1D-B0F1-FCA0FB5286FF}"/>
                  </a:ext>
                </a:extLst>
              </p14:cNvPr>
              <p14:cNvContentPartPr/>
              <p14:nvPr/>
            </p14:nvContentPartPr>
            <p14:xfrm>
              <a:off x="8110068" y="740948"/>
              <a:ext cx="360" cy="3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689FBC-7C69-4A1D-B0F1-FCA0FB5286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1068" y="731948"/>
                <a:ext cx="1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36A44B-5B2E-4DE3-A404-4255DDDB5EC7}"/>
                  </a:ext>
                </a:extLst>
              </p14:cNvPr>
              <p14:cNvContentPartPr/>
              <p14:nvPr/>
            </p14:nvContentPartPr>
            <p14:xfrm>
              <a:off x="4062819" y="2917941"/>
              <a:ext cx="95760" cy="4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36A44B-5B2E-4DE3-A404-4255DDDB5E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4179" y="2909301"/>
                <a:ext cx="1134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B9DF2F-26AC-45B3-829B-D4CF9E2A8C90}"/>
                  </a:ext>
                </a:extLst>
              </p14:cNvPr>
              <p14:cNvContentPartPr/>
              <p14:nvPr/>
            </p14:nvContentPartPr>
            <p14:xfrm>
              <a:off x="4206099" y="3013341"/>
              <a:ext cx="32040" cy="1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B9DF2F-26AC-45B3-829B-D4CF9E2A8C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7099" y="3004701"/>
                <a:ext cx="49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AF923-725D-454B-931F-D7ABEB52D04B}"/>
                  </a:ext>
                </a:extLst>
              </p14:cNvPr>
              <p14:cNvContentPartPr/>
              <p14:nvPr/>
            </p14:nvContentPartPr>
            <p14:xfrm>
              <a:off x="3848259" y="3021261"/>
              <a:ext cx="24120" cy="72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AF923-725D-454B-931F-D7ABEB52D0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9259" y="3012621"/>
                <a:ext cx="417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71CE8E-AFB6-4B70-BF83-6917D484E0DB}"/>
                  </a:ext>
                </a:extLst>
              </p14:cNvPr>
              <p14:cNvContentPartPr/>
              <p14:nvPr/>
            </p14:nvContentPartPr>
            <p14:xfrm>
              <a:off x="2814699" y="3140421"/>
              <a:ext cx="82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71CE8E-AFB6-4B70-BF83-6917D484E0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05699" y="3131781"/>
                <a:ext cx="25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CB219-72F3-4C21-B60B-9715F5A85755}"/>
                  </a:ext>
                </a:extLst>
              </p14:cNvPr>
              <p14:cNvContentPartPr/>
              <p14:nvPr/>
            </p14:nvContentPartPr>
            <p14:xfrm>
              <a:off x="3013419" y="2973741"/>
              <a:ext cx="72000" cy="10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CB219-72F3-4C21-B60B-9715F5A857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04419" y="2964741"/>
                <a:ext cx="89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5850E3-062A-4242-9D1F-E7369DDAF613}"/>
                  </a:ext>
                </a:extLst>
              </p14:cNvPr>
              <p14:cNvContentPartPr/>
              <p14:nvPr/>
            </p14:nvContentPartPr>
            <p14:xfrm>
              <a:off x="6026979" y="4794621"/>
              <a:ext cx="72000" cy="56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5850E3-062A-4242-9D1F-E7369DDAF6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7979" y="4785621"/>
                <a:ext cx="896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423DD4-6AA3-44C5-BE34-4A9B183C41A5}"/>
                  </a:ext>
                </a:extLst>
              </p14:cNvPr>
              <p14:cNvContentPartPr/>
              <p14:nvPr/>
            </p14:nvContentPartPr>
            <p14:xfrm>
              <a:off x="3872019" y="3116661"/>
              <a:ext cx="241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423DD4-6AA3-44C5-BE34-4A9B183C41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63379" y="3108021"/>
                <a:ext cx="41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7BB59FF-F549-4C84-837E-45EC94EF4D6E}"/>
                  </a:ext>
                </a:extLst>
              </p14:cNvPr>
              <p14:cNvContentPartPr/>
              <p14:nvPr/>
            </p14:nvContentPartPr>
            <p14:xfrm>
              <a:off x="3935739" y="2536341"/>
              <a:ext cx="1620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7BB59FF-F549-4C84-837E-45EC94EF4D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26739" y="2527341"/>
                <a:ext cx="33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867596-CCBC-4842-98E4-92991EBA878B}"/>
                  </a:ext>
                </a:extLst>
              </p14:cNvPr>
              <p14:cNvContentPartPr/>
              <p14:nvPr/>
            </p14:nvContentPartPr>
            <p14:xfrm>
              <a:off x="3927819" y="2711301"/>
              <a:ext cx="103680" cy="56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867596-CCBC-4842-98E4-92991EBA878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18819" y="2702301"/>
                <a:ext cx="121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7E9EB5C-FFCA-4526-AA56-D88A742C0AC3}"/>
                  </a:ext>
                </a:extLst>
              </p14:cNvPr>
              <p14:cNvContentPartPr/>
              <p14:nvPr/>
            </p14:nvContentPartPr>
            <p14:xfrm>
              <a:off x="3896139" y="2830461"/>
              <a:ext cx="56160" cy="151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7E9EB5C-FFCA-4526-AA56-D88A742C0AC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7139" y="2821821"/>
                <a:ext cx="7380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308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6" y="-31805"/>
            <a:ext cx="12185206" cy="5376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64912"/>
            <a:ext cx="12199092" cy="8382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andy@magic.rit.edu | magic.rit.edu | @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ritmagic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26712"/>
            <a:ext cx="12199092" cy="838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Thanks &amp; Questions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64912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387786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73380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7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846" y="7381"/>
            <a:ext cx="5168154" cy="5936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6967657" y="0"/>
            <a:ext cx="3200402" cy="609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8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381000"/>
            <a:ext cx="11539538" cy="994172"/>
          </a:xfrm>
          <a:noFill/>
        </p:spPr>
        <p:txBody>
          <a:bodyPr/>
          <a:lstStyle/>
          <a:p>
            <a:pPr algn="l"/>
            <a:r>
              <a:rPr lang="en-US" dirty="0"/>
              <a:t> LUCKY TO HAVE MADE THINGS AT 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219200"/>
            <a:ext cx="11249025" cy="45720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FIRST graduate course in games at RIT (2001-2002!)</a:t>
            </a:r>
          </a:p>
          <a:p>
            <a:r>
              <a:rPr lang="en-US" dirty="0"/>
              <a:t>Undergraduate course and later concentration in game design and technology</a:t>
            </a:r>
          </a:p>
          <a:p>
            <a:r>
              <a:rPr lang="en-US" dirty="0"/>
              <a:t>Degree programs in game design &amp; development (bachelors and masters)</a:t>
            </a:r>
          </a:p>
          <a:p>
            <a:r>
              <a:rPr lang="en-US" dirty="0" err="1"/>
              <a:t>Dept</a:t>
            </a:r>
            <a:r>
              <a:rPr lang="en-US" dirty="0"/>
              <a:t> / School of Interactive Games and Media</a:t>
            </a:r>
          </a:p>
          <a:p>
            <a:r>
              <a:rPr lang="en-US" dirty="0"/>
              <a:t>Research &amp; Scholarship practices for Game Design &amp; Development</a:t>
            </a:r>
          </a:p>
          <a:p>
            <a:r>
              <a:rPr lang="en-US" dirty="0"/>
              <a:t>The MAGIC Center &amp; MAGIC Spell Studios</a:t>
            </a:r>
          </a:p>
          <a:p>
            <a:r>
              <a:rPr lang="en-US" dirty="0"/>
              <a:t>University game shipped on XBOX One </a:t>
            </a:r>
          </a:p>
          <a:p>
            <a:r>
              <a:rPr lang="en-US" dirty="0"/>
              <a:t>Higher Education Video Game Alliance</a:t>
            </a:r>
          </a:p>
          <a:p>
            <a:r>
              <a:rPr lang="en-US" dirty="0"/>
              <a:t>NY State Games HUB</a:t>
            </a:r>
          </a:p>
          <a:p>
            <a:r>
              <a:rPr lang="en-US" dirty="0"/>
              <a:t>New MAGIC Spell Studios campus facility (fall 2018)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943601"/>
            <a:ext cx="6400800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381000" y="5943600"/>
            <a:ext cx="125730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2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763"/>
            <a:ext cx="12192000" cy="579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6772"/>
            <a:ext cx="12192000" cy="1064428"/>
          </a:xfrm>
          <a:solidFill>
            <a:schemeClr val="bg1">
              <a:alpha val="57000"/>
            </a:schemeClr>
          </a:solidFill>
        </p:spPr>
        <p:txBody>
          <a:bodyPr/>
          <a:lstStyle/>
          <a:p>
            <a:pPr algn="ctr"/>
            <a:r>
              <a:rPr lang="en-US" dirty="0"/>
              <a:t>WE LEARN BY MAKING THINGS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7912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76200" y="5334000"/>
            <a:ext cx="1226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4722009"/>
            <a:ext cx="12268200" cy="4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33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5334000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4" y="3693481"/>
            <a:ext cx="3960016" cy="1788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57601"/>
            <a:ext cx="4191000" cy="2357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5519" y="3805239"/>
            <a:ext cx="45719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14800" y="1565667"/>
            <a:ext cx="5486400" cy="1293028"/>
          </a:xfrm>
        </p:spPr>
        <p:txBody>
          <a:bodyPr>
            <a:normAutofit/>
          </a:bodyPr>
          <a:lstStyle/>
          <a:p>
            <a:r>
              <a:rPr lang="en-US" dirty="0"/>
              <a:t>   HOW IS MAGIC:</a:t>
            </a:r>
            <a:br>
              <a:rPr lang="en-US" dirty="0"/>
            </a:b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168850" y="2212181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VERY IMPORTANT DIVISION:</a:t>
            </a:r>
          </a:p>
        </p:txBody>
      </p:sp>
    </p:spTree>
    <p:extLst>
      <p:ext uri="{BB962C8B-B14F-4D97-AF65-F5344CB8AC3E}">
        <p14:creationId xmlns:p14="http://schemas.microsoft.com/office/powerpoint/2010/main" val="403713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4290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383372"/>
            <a:ext cx="7955280" cy="1293028"/>
          </a:xfrm>
        </p:spPr>
        <p:txBody>
          <a:bodyPr/>
          <a:lstStyle/>
          <a:p>
            <a:r>
              <a:rPr lang="en-US" dirty="0"/>
              <a:t>HOW IS MAGIC: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143000"/>
            <a:ext cx="8458200" cy="514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Several programs from a variety of funding sources: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Co-UP (with Simone Center, i-Core NSF, RIT </a:t>
            </a:r>
            <a:r>
              <a:rPr lang="en-US" dirty="0" err="1">
                <a:solidFill>
                  <a:srgbClr val="C00000"/>
                </a:solidFill>
              </a:rPr>
              <a:t>BoT</a:t>
            </a:r>
            <a:r>
              <a:rPr lang="en-US" dirty="0">
                <a:solidFill>
                  <a:srgbClr val="C00000"/>
                </a:solidFill>
              </a:rPr>
              <a:t>, etc.)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Funded research &amp; development in digital media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MAGIC academic projects (games, apps, others), and commercial projects (games, apps, others)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Annual Speaker Series, hackathon series, cre8-a-thons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Several “initiatives” that operate as mini-centers or labs inside MAGIC including FOSS, RC&amp;P, Frameless labs, LSC, etc.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Large grant designation from ESD as a ‘NY Games Center” along with RPI and NYU + NYS Game Dev Challenge</a:t>
            </a:r>
          </a:p>
          <a:p>
            <a:pPr lvl="1"/>
            <a:r>
              <a:rPr lang="en-US" dirty="0">
                <a:solidFill>
                  <a:srgbClr val="FF00FF"/>
                </a:solidFill>
              </a:rPr>
              <a:t>Commercial studio projects and client engagement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Publication of student work and entrepreneurial efforts</a:t>
            </a:r>
          </a:p>
          <a:p>
            <a:pPr lvl="1"/>
            <a:r>
              <a:rPr lang="en-US" dirty="0">
                <a:solidFill>
                  <a:srgbClr val="FF99FF"/>
                </a:solidFill>
              </a:rPr>
              <a:t>NYS ESD Affiliated Public-Private partnership with MAGIC Spell Studios facility and associated economic development effort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24112" y="0"/>
            <a:ext cx="4888" cy="5029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" y="914400"/>
            <a:ext cx="3505199" cy="4114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-15025"/>
            <a:ext cx="3048000" cy="1706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937311"/>
            <a:ext cx="3028950" cy="1927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146715"/>
            <a:ext cx="3048000" cy="11331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3611860"/>
            <a:ext cx="3051503" cy="1722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2289715"/>
            <a:ext cx="3048000" cy="1325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5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88" y="4736778"/>
            <a:ext cx="10515600" cy="1325563"/>
          </a:xfrm>
        </p:spPr>
        <p:txBody>
          <a:bodyPr/>
          <a:lstStyle/>
          <a:p>
            <a:r>
              <a:rPr lang="en-US" dirty="0"/>
              <a:t>…The M is for Messy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82" y="1939797"/>
            <a:ext cx="5764191" cy="26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8198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11582</TotalTime>
  <Words>2978</Words>
  <Application>Microsoft Office PowerPoint</Application>
  <PresentationFormat>Widescreen</PresentationFormat>
  <Paragraphs>264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Century Gothic</vt:lpstr>
      <vt:lpstr>Vapor Trail</vt:lpstr>
      <vt:lpstr>PowerPoint Presentation</vt:lpstr>
      <vt:lpstr>I’m ANDY &amp; I GREW UP A GAMER</vt:lpstr>
      <vt:lpstr>I make things.</vt:lpstr>
      <vt:lpstr> LUCKY TO HAVE MADE THINGS AT RIT</vt:lpstr>
      <vt:lpstr>WE LEARN BY MAKING THINGS</vt:lpstr>
      <vt:lpstr>   HOW IS MAGIC: </vt:lpstr>
      <vt:lpstr>HOW IS MAGIC:</vt:lpstr>
      <vt:lpstr>PowerPoint Presentation</vt:lpstr>
      <vt:lpstr>…The M is for Messy</vt:lpstr>
      <vt:lpstr>a bit MORE about Our WORK</vt:lpstr>
      <vt:lpstr> A Strange Game   for Strange Reasons</vt:lpstr>
      <vt:lpstr>PowerPoint Presentation</vt:lpstr>
      <vt:lpstr>PowerPoint Presentation</vt:lpstr>
      <vt:lpstr>A SUMMER WITH THE BUFFALO BILLS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&amp; PHYSICAL MAKING &amp; HACKING</vt:lpstr>
      <vt:lpstr>…AND THAT IS JUST A LITTLE MICROCOSM in upstate NY…</vt:lpstr>
      <vt:lpstr>…AND THEN THERE’S THIS GUY SAYING STUFF ABOUT VIDEO GAMES…</vt:lpstr>
      <vt:lpstr>AND I’VE STILL ONLY TALKED ABOUT GAMES SO FAR</vt:lpstr>
      <vt:lpstr>And if I had to describe all of that to people in a single word it might be that I would struggle with that and it would be difficult and people ask you what you do and its hard to explain and in the end perhaps a single word that wraps all that up is EXHAUSTING.</vt:lpstr>
      <vt:lpstr>The pace &amp; COMPLEXITY of the world is COMPLETELY out of control</vt:lpstr>
      <vt:lpstr>Wat do?</vt:lpstr>
      <vt:lpstr>Games teach us something profound in  dealing with the world </vt:lpstr>
      <vt:lpstr>PowerPoint Presentation</vt:lpstr>
      <vt:lpstr>ELECTION NIGHT HACKATHON  MAGIC &amp; PUBLIC POLICY    </vt:lpstr>
      <vt:lpstr>ART &amp; tech together</vt:lpstr>
      <vt:lpstr>PowerPoint Presentation</vt:lpstr>
      <vt:lpstr>PowerPoint Presentation</vt:lpstr>
      <vt:lpstr>FROM GAME JAM TO GDC GAME &amp; INTEL UNIVERSITY GAME CHALLENGE   </vt:lpstr>
      <vt:lpstr>Game jams and hackathons allow us to get out of our own way</vt:lpstr>
      <vt:lpstr>REMEMBERING THAT MAKING IS MAGICAL </vt:lpstr>
      <vt:lpstr>NEXT WEEK WE GO BACK TO MAKING THINGS.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andy phelps</cp:lastModifiedBy>
  <cp:revision>338</cp:revision>
  <dcterms:created xsi:type="dcterms:W3CDTF">2009-06-02T00:38:38Z</dcterms:created>
  <dcterms:modified xsi:type="dcterms:W3CDTF">2018-03-17T20:11:42Z</dcterms:modified>
</cp:coreProperties>
</file>