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3"/>
  </p:notesMasterIdLst>
  <p:sldIdLst>
    <p:sldId id="557" r:id="rId2"/>
    <p:sldId id="544" r:id="rId3"/>
    <p:sldId id="394" r:id="rId4"/>
    <p:sldId id="389" r:id="rId5"/>
    <p:sldId id="272" r:id="rId6"/>
    <p:sldId id="552" r:id="rId7"/>
    <p:sldId id="516" r:id="rId8"/>
    <p:sldId id="434" r:id="rId9"/>
    <p:sldId id="397" r:id="rId10"/>
    <p:sldId id="399" r:id="rId11"/>
    <p:sldId id="478" r:id="rId12"/>
    <p:sldId id="558" r:id="rId13"/>
    <p:sldId id="560" r:id="rId14"/>
    <p:sldId id="536" r:id="rId15"/>
    <p:sldId id="365" r:id="rId16"/>
    <p:sldId id="366" r:id="rId17"/>
    <p:sldId id="380" r:id="rId18"/>
    <p:sldId id="263" r:id="rId19"/>
    <p:sldId id="392" r:id="rId20"/>
    <p:sldId id="554" r:id="rId21"/>
    <p:sldId id="569" r:id="rId22"/>
    <p:sldId id="471" r:id="rId23"/>
    <p:sldId id="517" r:id="rId24"/>
    <p:sldId id="518" r:id="rId25"/>
    <p:sldId id="531" r:id="rId26"/>
    <p:sldId id="502" r:id="rId27"/>
    <p:sldId id="476" r:id="rId28"/>
    <p:sldId id="371" r:id="rId29"/>
    <p:sldId id="563" r:id="rId30"/>
    <p:sldId id="565" r:id="rId31"/>
    <p:sldId id="523" r:id="rId32"/>
    <p:sldId id="561" r:id="rId33"/>
    <p:sldId id="559" r:id="rId34"/>
    <p:sldId id="566" r:id="rId35"/>
    <p:sldId id="567" r:id="rId36"/>
    <p:sldId id="564" r:id="rId37"/>
    <p:sldId id="568" r:id="rId38"/>
    <p:sldId id="530" r:id="rId39"/>
    <p:sldId id="562" r:id="rId40"/>
    <p:sldId id="533" r:id="rId41"/>
    <p:sldId id="52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3C3"/>
    <a:srgbClr val="317ACA"/>
    <a:srgbClr val="FF2CF8"/>
    <a:srgbClr val="82F1F9"/>
    <a:srgbClr val="266998"/>
    <a:srgbClr val="FF00FF"/>
    <a:srgbClr val="9966FF"/>
    <a:srgbClr val="006C75"/>
    <a:srgbClr val="00717B"/>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83600" autoAdjust="0"/>
  </p:normalViewPr>
  <p:slideViewPr>
    <p:cSldViewPr>
      <p:cViewPr varScale="1">
        <p:scale>
          <a:sx n="63" d="100"/>
          <a:sy n="63" d="100"/>
        </p:scale>
        <p:origin x="45"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6/4/2019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191992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398365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85672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395401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big high-vis project that was (a) external client through the studio, (b) multi-disciplinary team, (c) primarily managed entirely by staff</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19</a:t>
            </a:fld>
            <a:endParaRPr lang="en-US"/>
          </a:p>
        </p:txBody>
      </p:sp>
    </p:spTree>
    <p:extLst>
      <p:ext uri="{BB962C8B-B14F-4D97-AF65-F5344CB8AC3E}">
        <p14:creationId xmlns:p14="http://schemas.microsoft.com/office/powerpoint/2010/main" val="196020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highlight those 3 because of the things we learned and as data points</a:t>
            </a:r>
            <a:r>
              <a:rPr lang="en-US" baseline="0" dirty="0"/>
              <a:t> of growth, but the thing is we did a LOT of stuff from a LOT of work for a LOT of people!  It’s a lot bigger a community than people even think about.  It’s easy when you are working on ‘your thing’ to not realize the scope and scale of everything else that’s happening and going on.</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26</a:t>
            </a:fld>
            <a:endParaRPr lang="en-US"/>
          </a:p>
        </p:txBody>
      </p:sp>
    </p:spTree>
    <p:extLst>
      <p:ext uri="{BB962C8B-B14F-4D97-AF65-F5344CB8AC3E}">
        <p14:creationId xmlns:p14="http://schemas.microsoft.com/office/powerpoint/2010/main" val="7334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 is for Messy.</a:t>
            </a:r>
          </a:p>
        </p:txBody>
      </p:sp>
      <p:sp>
        <p:nvSpPr>
          <p:cNvPr id="4" name="Slide Number Placeholder 3"/>
          <p:cNvSpPr>
            <a:spLocks noGrp="1"/>
          </p:cNvSpPr>
          <p:nvPr>
            <p:ph type="sldNum" sz="quarter" idx="10"/>
          </p:nvPr>
        </p:nvSpPr>
        <p:spPr/>
        <p:txBody>
          <a:bodyPr/>
          <a:lstStyle/>
          <a:p>
            <a:fld id="{22150A4E-9BF1-4BAD-84B0-B89A8DE868A6}" type="slidenum">
              <a:rPr lang="en-US" smtClean="0"/>
              <a:t>28</a:t>
            </a:fld>
            <a:endParaRPr lang="en-US"/>
          </a:p>
        </p:txBody>
      </p:sp>
    </p:spTree>
    <p:extLst>
      <p:ext uri="{BB962C8B-B14F-4D97-AF65-F5344CB8AC3E}">
        <p14:creationId xmlns:p14="http://schemas.microsoft.com/office/powerpoint/2010/main" val="275017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31</a:t>
            </a:fld>
            <a:endParaRPr lang="en-US"/>
          </a:p>
        </p:txBody>
      </p:sp>
    </p:spTree>
    <p:extLst>
      <p:ext uri="{BB962C8B-B14F-4D97-AF65-F5344CB8AC3E}">
        <p14:creationId xmlns:p14="http://schemas.microsoft.com/office/powerpoint/2010/main" val="2680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41</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276290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2150A4E-9BF1-4BAD-84B0-B89A8DE868A6}" type="slidenum">
              <a:rPr lang="en-US" smtClean="0"/>
              <a:t>8</a:t>
            </a:fld>
            <a:endParaRPr lang="en-US"/>
          </a:p>
        </p:txBody>
      </p:sp>
    </p:spTree>
    <p:extLst>
      <p:ext uri="{BB962C8B-B14F-4D97-AF65-F5344CB8AC3E}">
        <p14:creationId xmlns:p14="http://schemas.microsoft.com/office/powerpoint/2010/main" val="365749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architectural rendering of the lobby of the new MAGIC</a:t>
            </a:r>
            <a:r>
              <a:rPr lang="en-US" baseline="0" dirty="0"/>
              <a:t> Spell Studios building.  It will display our tagline ‘We Learn By Making Things’ which is based in part off of Ian’s statement, and reflection that this is a core value of RIT (whether it remembers it all the time or not ;)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334334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from Bill’s ‘idea lab’ paper was the idea of an entrepreneurial effort inside the center to help publish and commercialize the things we make.  We wanted to call it ‘MAGIC Studios’ at first but we were very afraid we’d get in trouble with The Mouse.  </a:t>
            </a:r>
          </a:p>
        </p:txBody>
      </p:sp>
      <p:sp>
        <p:nvSpPr>
          <p:cNvPr id="4" name="Slide Number Placeholder 3"/>
          <p:cNvSpPr>
            <a:spLocks noGrp="1"/>
          </p:cNvSpPr>
          <p:nvPr>
            <p:ph type="sldNum" sz="quarter" idx="10"/>
          </p:nvPr>
        </p:nvSpPr>
        <p:spPr/>
        <p:txBody>
          <a:bodyPr/>
          <a:lstStyle/>
          <a:p>
            <a:fld id="{22150A4E-9BF1-4BAD-84B0-B89A8DE868A6}" type="slidenum">
              <a:rPr lang="en-US" smtClean="0"/>
              <a:t>10</a:t>
            </a:fld>
            <a:endParaRPr lang="en-US"/>
          </a:p>
        </p:txBody>
      </p:sp>
    </p:spTree>
    <p:extLst>
      <p:ext uri="{BB962C8B-B14F-4D97-AF65-F5344CB8AC3E}">
        <p14:creationId xmlns:p14="http://schemas.microsoft.com/office/powerpoint/2010/main" val="164791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little</a:t>
            </a:r>
            <a:r>
              <a:rPr lang="en-US" baseline="0" dirty="0"/>
              <a:t> look at where we are today, in our current home, what we’ve built, where we are going.</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2608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12</a:t>
            </a:fld>
            <a:endParaRPr lang="en-US"/>
          </a:p>
        </p:txBody>
      </p:sp>
    </p:spTree>
    <p:extLst>
      <p:ext uri="{BB962C8B-B14F-4D97-AF65-F5344CB8AC3E}">
        <p14:creationId xmlns:p14="http://schemas.microsoft.com/office/powerpoint/2010/main" val="231323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IN YOUR STATE?  Data map from Entertainment Software Association</a:t>
            </a:r>
          </a:p>
        </p:txBody>
      </p:sp>
      <p:sp>
        <p:nvSpPr>
          <p:cNvPr id="4" name="Slide Number Placeholder 3"/>
          <p:cNvSpPr>
            <a:spLocks noGrp="1"/>
          </p:cNvSpPr>
          <p:nvPr>
            <p:ph type="sldNum" sz="quarter" idx="5"/>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417860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15</a:t>
            </a:fld>
            <a:endParaRPr lang="en-US"/>
          </a:p>
        </p:txBody>
      </p:sp>
    </p:spTree>
    <p:extLst>
      <p:ext uri="{BB962C8B-B14F-4D97-AF65-F5344CB8AC3E}">
        <p14:creationId xmlns:p14="http://schemas.microsoft.com/office/powerpoint/2010/main" val="47593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6/4/2019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6/4/2019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6/4/2019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6/4/2019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6/4/2019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711200" y="889000"/>
            <a:ext cx="10769600" cy="1041400"/>
          </a:xfrm>
          <a:prstGeom prst="rect">
            <a:avLst/>
          </a:prstGeom>
        </p:spPr>
        <p:txBody>
          <a:bodyPr/>
          <a:lstStyle/>
          <a:p>
            <a:endParaRPr lang="en-US" dirty="0"/>
          </a:p>
        </p:txBody>
      </p:sp>
      <p:sp>
        <p:nvSpPr>
          <p:cNvPr id="9" name="Content Placeholder 2"/>
          <p:cNvSpPr>
            <a:spLocks noGrp="1"/>
          </p:cNvSpPr>
          <p:nvPr>
            <p:ph sz="quarter" idx="10"/>
          </p:nvPr>
        </p:nvSpPr>
        <p:spPr>
          <a:xfrm>
            <a:off x="711200" y="2006600"/>
            <a:ext cx="10769600" cy="3657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906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
        <p:nvSpPr>
          <p:cNvPr id="8" name="Content Placeholder 7">
            <a:extLst>
              <a:ext uri="{FF2B5EF4-FFF2-40B4-BE49-F238E27FC236}">
                <a16:creationId xmlns:a16="http://schemas.microsoft.com/office/drawing/2014/main" id="{D357899E-65A6-429F-95D4-6357C9626E24}"/>
              </a:ext>
            </a:extLst>
          </p:cNvPr>
          <p:cNvSpPr>
            <a:spLocks noGrp="1"/>
          </p:cNvSpPr>
          <p:nvPr>
            <p:ph sz="quarter" idx="13"/>
          </p:nvPr>
        </p:nvSpPr>
        <p:spPr>
          <a:xfrm>
            <a:off x="10210800" y="6356350"/>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69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6/4/2019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6/4/2019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6/4/2019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371600" y="61722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 PROFESSOR OF ART &amp; DESIGN</a:t>
            </a:r>
          </a:p>
          <a:p>
            <a:pPr algn="l"/>
            <a:r>
              <a:rPr lang="en-US" sz="1200" baseline="0" dirty="0">
                <a:solidFill>
                  <a:schemeClr val="tx2">
                    <a:lumMod val="90000"/>
                  </a:schemeClr>
                </a:solidFill>
                <a:latin typeface="Calibri" panose="020F0502020204030204" pitchFamily="34" charset="0"/>
              </a:rPr>
              <a:t>ROCHESTER INSTITUTE OF TECHNOLOGY</a:t>
            </a:r>
          </a:p>
          <a:p>
            <a:pPr algn="l"/>
            <a:r>
              <a:rPr lang="en-US" sz="1200" baseline="0" dirty="0">
                <a:solidFill>
                  <a:schemeClr val="tx2">
                    <a:lumMod val="90000"/>
                  </a:schemeClr>
                </a:solidFill>
                <a:latin typeface="Calibri" panose="020F0502020204030204" pitchFamily="34" charset="0"/>
              </a:rPr>
              <a:t>ANDYWORLD.IO | @RITIGM1 </a:t>
            </a:r>
            <a:endParaRPr lang="en-US" sz="1200" dirty="0">
              <a:solidFill>
                <a:schemeClr val="tx2">
                  <a:lumMod val="90000"/>
                </a:schemeClr>
              </a:solidFill>
              <a:latin typeface="Calibri" panose="020F0502020204030204" pitchFamily="34" charset="0"/>
            </a:endParaRPr>
          </a:p>
        </p:txBody>
      </p:sp>
      <p:pic>
        <p:nvPicPr>
          <p:cNvPr id="10" name="Picture 9"/>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0251407" y="6096000"/>
            <a:ext cx="1864394" cy="695550"/>
          </a:xfrm>
          <a:prstGeom prst="rect">
            <a:avLst/>
          </a:prstGeom>
        </p:spPr>
      </p:pic>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52400" y="6172200"/>
            <a:ext cx="1066800" cy="555131"/>
          </a:xfrm>
          <a:prstGeom prst="rect">
            <a:avLst/>
          </a:prstGeom>
        </p:spPr>
      </p:pic>
      <p:pic>
        <p:nvPicPr>
          <p:cNvPr id="5" name="Picture 4">
            <a:extLst>
              <a:ext uri="{FF2B5EF4-FFF2-40B4-BE49-F238E27FC236}">
                <a16:creationId xmlns:a16="http://schemas.microsoft.com/office/drawing/2014/main" id="{3A676D98-126E-4236-8D46-CA16B3B7F496}"/>
              </a:ext>
            </a:extLst>
          </p:cNvPr>
          <p:cNvPicPr>
            <a:picLocks noChangeAspect="1"/>
          </p:cNvPicPr>
          <p:nvPr userDrawn="1"/>
        </p:nvPicPr>
        <p:blipFill rotWithShape="1">
          <a:blip r:embed="rId23" cstate="email">
            <a:extLst>
              <a:ext uri="{28A0092B-C50C-407E-A947-70E740481C1C}">
                <a14:useLocalDpi xmlns:a14="http://schemas.microsoft.com/office/drawing/2010/main" val="0"/>
              </a:ext>
            </a:extLst>
          </a:blip>
          <a:srcRect/>
          <a:stretch/>
        </p:blipFill>
        <p:spPr>
          <a:xfrm>
            <a:off x="9571118" y="6172200"/>
            <a:ext cx="532926" cy="555131"/>
          </a:xfrm>
          <a:prstGeom prst="rect">
            <a:avLst/>
          </a:prstGeom>
          <a:ln w="12700">
            <a:solidFill>
              <a:schemeClr val="tx1"/>
            </a:solidFill>
          </a:ln>
        </p:spPr>
      </p:pic>
      <p:pic>
        <p:nvPicPr>
          <p:cNvPr id="6" name="Picture 5">
            <a:extLst>
              <a:ext uri="{FF2B5EF4-FFF2-40B4-BE49-F238E27FC236}">
                <a16:creationId xmlns:a16="http://schemas.microsoft.com/office/drawing/2014/main" id="{A4751B3E-32C5-4069-85EA-68A80BBA66C4}"/>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8763000" y="6155831"/>
            <a:ext cx="571500" cy="571500"/>
          </a:xfrm>
          <a:prstGeom prst="rect">
            <a:avLst/>
          </a:prstGeom>
          <a:ln w="12700">
            <a:solidFill>
              <a:schemeClr val="tx1"/>
            </a:solidFill>
          </a:ln>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jpeg"/><Relationship Id="rId4" Type="http://schemas.openxmlformats.org/officeDocument/2006/relationships/image" Target="../media/image64.pn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jpeg"/><Relationship Id="rId18" Type="http://schemas.openxmlformats.org/officeDocument/2006/relationships/image" Target="../media/image99.jpeg"/><Relationship Id="rId26" Type="http://schemas.openxmlformats.org/officeDocument/2006/relationships/image" Target="../media/image107.png"/><Relationship Id="rId3" Type="http://schemas.openxmlformats.org/officeDocument/2006/relationships/image" Target="../media/image84.jpg"/><Relationship Id="rId21" Type="http://schemas.openxmlformats.org/officeDocument/2006/relationships/image" Target="../media/image102.jpeg"/><Relationship Id="rId34" Type="http://schemas.openxmlformats.org/officeDocument/2006/relationships/image" Target="../media/image115.jpg"/><Relationship Id="rId7" Type="http://schemas.openxmlformats.org/officeDocument/2006/relationships/image" Target="../media/image88.jpeg"/><Relationship Id="rId12" Type="http://schemas.openxmlformats.org/officeDocument/2006/relationships/image" Target="../media/image93.jpeg"/><Relationship Id="rId17" Type="http://schemas.openxmlformats.org/officeDocument/2006/relationships/image" Target="../media/image98.jpg"/><Relationship Id="rId25" Type="http://schemas.openxmlformats.org/officeDocument/2006/relationships/image" Target="../media/image106.png"/><Relationship Id="rId33" Type="http://schemas.openxmlformats.org/officeDocument/2006/relationships/image" Target="../media/image114.jpg"/><Relationship Id="rId38" Type="http://schemas.openxmlformats.org/officeDocument/2006/relationships/image" Target="../media/image119.png"/><Relationship Id="rId2" Type="http://schemas.openxmlformats.org/officeDocument/2006/relationships/notesSlide" Target="../notesSlides/notesSlide14.xml"/><Relationship Id="rId16" Type="http://schemas.openxmlformats.org/officeDocument/2006/relationships/image" Target="../media/image97.jpeg"/><Relationship Id="rId20" Type="http://schemas.openxmlformats.org/officeDocument/2006/relationships/image" Target="../media/image101.png"/><Relationship Id="rId29" Type="http://schemas.openxmlformats.org/officeDocument/2006/relationships/image" Target="../media/image110.jpg"/><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image" Target="../media/image92.jpeg"/><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7.jpg"/><Relationship Id="rId10" Type="http://schemas.openxmlformats.org/officeDocument/2006/relationships/image" Target="../media/image91.png"/><Relationship Id="rId19" Type="http://schemas.openxmlformats.org/officeDocument/2006/relationships/image" Target="../media/image100.jpeg"/><Relationship Id="rId31" Type="http://schemas.openxmlformats.org/officeDocument/2006/relationships/image" Target="../media/image112.png"/><Relationship Id="rId4" Type="http://schemas.openxmlformats.org/officeDocument/2006/relationships/image" Target="../media/image85.png"/><Relationship Id="rId9" Type="http://schemas.openxmlformats.org/officeDocument/2006/relationships/image" Target="../media/image90.jpeg"/><Relationship Id="rId14" Type="http://schemas.openxmlformats.org/officeDocument/2006/relationships/image" Target="../media/image95.png"/><Relationship Id="rId22" Type="http://schemas.openxmlformats.org/officeDocument/2006/relationships/image" Target="../media/image103.jpeg"/><Relationship Id="rId27" Type="http://schemas.openxmlformats.org/officeDocument/2006/relationships/image" Target="../media/image108.jpeg"/><Relationship Id="rId30" Type="http://schemas.openxmlformats.org/officeDocument/2006/relationships/image" Target="../media/image111.png"/><Relationship Id="rId35" Type="http://schemas.openxmlformats.org/officeDocument/2006/relationships/image" Target="../media/image1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2.jpeg"/><Relationship Id="rId7" Type="http://schemas.openxmlformats.org/officeDocument/2006/relationships/image" Target="../media/image10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stle on top of a body of water&#10;&#10;Description automatically generated">
            <a:extLst>
              <a:ext uri="{FF2B5EF4-FFF2-40B4-BE49-F238E27FC236}">
                <a16:creationId xmlns:a16="http://schemas.microsoft.com/office/drawing/2014/main" id="{1B4FC809-2195-458B-AB3B-ECDC03D4CDF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600" y="0"/>
            <a:ext cx="12173400" cy="3533217"/>
          </a:xfrm>
          <a:prstGeom prst="rect">
            <a:avLst/>
          </a:prstGeom>
        </p:spPr>
      </p:pic>
      <p:sp>
        <p:nvSpPr>
          <p:cNvPr id="14" name="Rectangle 13"/>
          <p:cNvSpPr/>
          <p:nvPr/>
        </p:nvSpPr>
        <p:spPr>
          <a:xfrm>
            <a:off x="0" y="0"/>
            <a:ext cx="6248399" cy="3561376"/>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C125D9-D7D7-46BF-BF1B-08D7BFE3740D}"/>
              </a:ext>
            </a:extLst>
          </p:cNvPr>
          <p:cNvSpPr/>
          <p:nvPr/>
        </p:nvSpPr>
        <p:spPr>
          <a:xfrm>
            <a:off x="-13242" y="0"/>
            <a:ext cx="12213117" cy="3561375"/>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199"/>
            <a:ext cx="90678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Human Interface Technology, University of Canterbury, NZ</a:t>
            </a:r>
          </a:p>
          <a:p>
            <a:pPr marL="0" indent="0">
              <a:spcBef>
                <a:spcPts val="0"/>
              </a:spcBef>
              <a:buNone/>
            </a:pPr>
            <a:r>
              <a:rPr lang="en-US" sz="1400" b="1" dirty="0">
                <a:solidFill>
                  <a:schemeClr val="tx1"/>
                </a:solidFill>
              </a:rPr>
              <a:t>Professor of Art &amp; Design, Rochester Institute of Technology, USA</a:t>
            </a:r>
          </a:p>
          <a:p>
            <a:pPr marL="0" indent="0">
              <a:spcBef>
                <a:spcPts val="0"/>
              </a:spcBef>
              <a:buNone/>
            </a:pPr>
            <a:r>
              <a:rPr lang="en-US" sz="1400" b="1" dirty="0">
                <a:solidFill>
                  <a:schemeClr val="tx1"/>
                </a:solidFill>
              </a:rPr>
              <a:t>Games Scholar in Residence, American University, USA</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2" name="Rectangle 11">
            <a:extLst>
              <a:ext uri="{FF2B5EF4-FFF2-40B4-BE49-F238E27FC236}">
                <a16:creationId xmlns:a16="http://schemas.microsoft.com/office/drawing/2014/main" id="{1AE89B14-FE1F-48C1-8E7D-F0682AC312F6}"/>
              </a:ext>
            </a:extLst>
          </p:cNvPr>
          <p:cNvSpPr/>
          <p:nvPr/>
        </p:nvSpPr>
        <p:spPr>
          <a:xfrm>
            <a:off x="196104" y="1860646"/>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endParaRPr lang="en-US" sz="19900" b="1" dirty="0">
              <a:solidFill>
                <a:schemeClr val="bg1"/>
              </a:solidFill>
            </a:endParaRPr>
          </a:p>
        </p:txBody>
      </p:sp>
      <p:sp>
        <p:nvSpPr>
          <p:cNvPr id="15" name="Rectangle 14"/>
          <p:cNvSpPr/>
          <p:nvPr/>
        </p:nvSpPr>
        <p:spPr>
          <a:xfrm>
            <a:off x="19477" y="2453572"/>
            <a:ext cx="12186641" cy="78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TEACHING GAME PRODUCTION</a:t>
            </a:r>
          </a:p>
          <a:p>
            <a:pPr algn="ctr"/>
            <a:r>
              <a:rPr lang="en-US" sz="1600" b="1" dirty="0"/>
              <a:t>( at scale )</a:t>
            </a:r>
          </a:p>
        </p:txBody>
      </p:sp>
      <p:sp>
        <p:nvSpPr>
          <p:cNvPr id="21" name="Rectangle 20"/>
          <p:cNvSpPr/>
          <p:nvPr/>
        </p:nvSpPr>
        <p:spPr>
          <a:xfrm>
            <a:off x="-1" y="3547296"/>
            <a:ext cx="12199877" cy="981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E51F48-5912-43BA-A933-3B7F64ACAD4A}"/>
              </a:ext>
            </a:extLst>
          </p:cNvPr>
          <p:cNvSpPr/>
          <p:nvPr/>
        </p:nvSpPr>
        <p:spPr>
          <a:xfrm>
            <a:off x="0" y="4038600"/>
            <a:ext cx="12224418" cy="98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6E26B-8468-4C30-BA9F-64A6ED69193E}"/>
              </a:ext>
            </a:extLst>
          </p:cNvPr>
          <p:cNvSpPr/>
          <p:nvPr/>
        </p:nvSpPr>
        <p:spPr>
          <a:xfrm>
            <a:off x="0" y="3603403"/>
            <a:ext cx="12192000" cy="46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GOTLAND GAME CONFERENCE | GAME EDUCATORS SUMMIT | VISBY, SWEDEN 2019</a:t>
            </a:r>
          </a:p>
        </p:txBody>
      </p:sp>
      <p:sp>
        <p:nvSpPr>
          <p:cNvPr id="4" name="Rectangle 3">
            <a:extLst>
              <a:ext uri="{FF2B5EF4-FFF2-40B4-BE49-F238E27FC236}">
                <a16:creationId xmlns:a16="http://schemas.microsoft.com/office/drawing/2014/main" id="{4903BA4A-6716-4491-AB4E-09B04411F6B1}"/>
              </a:ext>
            </a:extLst>
          </p:cNvPr>
          <p:cNvSpPr/>
          <p:nvPr/>
        </p:nvSpPr>
        <p:spPr>
          <a:xfrm>
            <a:off x="0" y="0"/>
            <a:ext cx="12221674" cy="68579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A2346BFF-10BD-48D2-9465-3061262B2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3901" y="4304261"/>
            <a:ext cx="3133299" cy="1577093"/>
          </a:xfrm>
          <a:prstGeom prst="rect">
            <a:avLst/>
          </a:prstGeom>
        </p:spPr>
      </p:pic>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334000"/>
          </a:xfrm>
          <a:prstGeom prst="rect">
            <a:avLst/>
          </a:prstGeom>
        </p:spPr>
      </p:pic>
      <p:sp>
        <p:nvSpPr>
          <p:cNvPr id="9" name="Rectangle 8"/>
          <p:cNvSpPr/>
          <p:nvPr/>
        </p:nvSpPr>
        <p:spPr>
          <a:xfrm>
            <a:off x="0" y="0"/>
            <a:ext cx="12192000" cy="5334000"/>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4984" y="3693481"/>
            <a:ext cx="3960016" cy="178815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3657601"/>
            <a:ext cx="4191000" cy="2357439"/>
          </a:xfrm>
          <a:prstGeom prst="rect">
            <a:avLst/>
          </a:prstGeom>
        </p:spPr>
      </p:pic>
      <p:sp>
        <p:nvSpPr>
          <p:cNvPr id="7" name="Rectangle 6"/>
          <p:cNvSpPr/>
          <p:nvPr/>
        </p:nvSpPr>
        <p:spPr>
          <a:xfrm>
            <a:off x="6065519" y="3805239"/>
            <a:ext cx="4571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114800" y="1565667"/>
            <a:ext cx="5486400" cy="1293028"/>
          </a:xfrm>
        </p:spPr>
        <p:txBody>
          <a:bodyPr>
            <a:normAutofit/>
          </a:bodyPr>
          <a:lstStyle/>
          <a:p>
            <a:r>
              <a:rPr lang="en-US" dirty="0"/>
              <a:t>   HOW IS MAGIC:</a:t>
            </a:r>
            <a:br>
              <a:rPr lang="en-US" dirty="0"/>
            </a:br>
            <a:endParaRPr lang="en-US" sz="2000" dirty="0"/>
          </a:p>
        </p:txBody>
      </p:sp>
      <p:sp>
        <p:nvSpPr>
          <p:cNvPr id="11" name="Rectangle 10"/>
          <p:cNvSpPr/>
          <p:nvPr/>
        </p:nvSpPr>
        <p:spPr>
          <a:xfrm>
            <a:off x="6168850" y="2212181"/>
            <a:ext cx="3432350" cy="369332"/>
          </a:xfrm>
          <a:prstGeom prst="rect">
            <a:avLst/>
          </a:prstGeom>
        </p:spPr>
        <p:txBody>
          <a:bodyPr wrap="none">
            <a:spAutoFit/>
          </a:bodyPr>
          <a:lstStyle/>
          <a:p>
            <a:r>
              <a:rPr lang="en-US" dirty="0"/>
              <a:t>A VERY IMPORTANT DIVISION:</a:t>
            </a:r>
          </a:p>
        </p:txBody>
      </p:sp>
    </p:spTree>
    <p:extLst>
      <p:ext uri="{BB962C8B-B14F-4D97-AF65-F5344CB8AC3E}">
        <p14:creationId xmlns:p14="http://schemas.microsoft.com/office/powerpoint/2010/main" val="403713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226C78-2793-47B9-9CE0-E86CE55DE4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24000"/>
            <a:ext cx="12192000" cy="4267198"/>
          </a:xfrm>
          <a:prstGeom prst="rect">
            <a:avLst/>
          </a:prstGeom>
        </p:spPr>
      </p:pic>
      <p:sp>
        <p:nvSpPr>
          <p:cNvPr id="2" name="Title 1"/>
          <p:cNvSpPr>
            <a:spLocks noGrp="1"/>
          </p:cNvSpPr>
          <p:nvPr>
            <p:ph type="title"/>
          </p:nvPr>
        </p:nvSpPr>
        <p:spPr/>
        <p:txBody>
          <a:bodyPr/>
          <a:lstStyle/>
          <a:p>
            <a:r>
              <a:rPr lang="en-US" dirty="0"/>
              <a:t>MAGIC TODAY &amp; TOMORROW</a:t>
            </a:r>
          </a:p>
        </p:txBody>
      </p:sp>
      <p:cxnSp>
        <p:nvCxnSpPr>
          <p:cNvPr id="6" name="Straight Connector 5"/>
          <p:cNvCxnSpPr/>
          <p:nvPr/>
        </p:nvCxnSpPr>
        <p:spPr>
          <a:xfrm>
            <a:off x="0" y="1524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80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EECB-EA04-44E8-93FF-3A21BD014C52}"/>
              </a:ext>
            </a:extLst>
          </p:cNvPr>
          <p:cNvSpPr>
            <a:spLocks noGrp="1"/>
          </p:cNvSpPr>
          <p:nvPr>
            <p:ph type="title"/>
          </p:nvPr>
        </p:nvSpPr>
        <p:spPr>
          <a:xfrm>
            <a:off x="2895600" y="764372"/>
            <a:ext cx="8610600" cy="1293028"/>
          </a:xfrm>
        </p:spPr>
        <p:txBody>
          <a:bodyPr/>
          <a:lstStyle/>
          <a:p>
            <a:r>
              <a:rPr lang="en-US" dirty="0"/>
              <a:t>A little bit on the history of games in higher ed</a:t>
            </a:r>
          </a:p>
        </p:txBody>
      </p:sp>
      <p:sp>
        <p:nvSpPr>
          <p:cNvPr id="3" name="Content Placeholder 2">
            <a:extLst>
              <a:ext uri="{FF2B5EF4-FFF2-40B4-BE49-F238E27FC236}">
                <a16:creationId xmlns:a16="http://schemas.microsoft.com/office/drawing/2014/main" id="{35E0F53F-BC74-49D7-B9D3-60F50F98EF24}"/>
              </a:ext>
            </a:extLst>
          </p:cNvPr>
          <p:cNvSpPr>
            <a:spLocks noGrp="1"/>
          </p:cNvSpPr>
          <p:nvPr>
            <p:ph idx="1"/>
          </p:nvPr>
        </p:nvSpPr>
        <p:spPr>
          <a:xfrm>
            <a:off x="5334000" y="2034157"/>
            <a:ext cx="6553200" cy="3985643"/>
          </a:xfrm>
        </p:spPr>
        <p:txBody>
          <a:bodyPr/>
          <a:lstStyle/>
          <a:p>
            <a:pPr marL="0" indent="0">
              <a:buNone/>
            </a:pPr>
            <a:r>
              <a:rPr lang="en-US" dirty="0"/>
              <a:t>Circa 2001 I offered a course in ‘game programming’ that was so new the NY Times showed up to over my course.  It was a weird day.</a:t>
            </a:r>
          </a:p>
          <a:p>
            <a:pPr marL="0" indent="0">
              <a:buNone/>
            </a:pPr>
            <a:endParaRPr lang="en-US" dirty="0"/>
          </a:p>
          <a:p>
            <a:pPr marL="0" indent="0">
              <a:buNone/>
            </a:pPr>
            <a:r>
              <a:rPr lang="en-US" dirty="0"/>
              <a:t>There was a mailing list of the other folks I could find that had a game development course in the states.  There were 6 people on it.</a:t>
            </a:r>
          </a:p>
          <a:p>
            <a:pPr marL="0" indent="0">
              <a:buNone/>
            </a:pPr>
            <a:endParaRPr lang="en-US" dirty="0"/>
          </a:p>
          <a:p>
            <a:pPr marL="0" indent="0">
              <a:buNone/>
            </a:pPr>
            <a:r>
              <a:rPr lang="en-US" dirty="0"/>
              <a:t>Similar trajectory in game dev, games studies, game design, game art</a:t>
            </a:r>
          </a:p>
        </p:txBody>
      </p:sp>
      <p:sp>
        <p:nvSpPr>
          <p:cNvPr id="6" name="Oval 5">
            <a:extLst>
              <a:ext uri="{FF2B5EF4-FFF2-40B4-BE49-F238E27FC236}">
                <a16:creationId xmlns:a16="http://schemas.microsoft.com/office/drawing/2014/main" id="{21AAD89D-16C4-4AC2-BC7E-1E50695F1CF6}"/>
              </a:ext>
            </a:extLst>
          </p:cNvPr>
          <p:cNvSpPr/>
          <p:nvPr/>
        </p:nvSpPr>
        <p:spPr>
          <a:xfrm>
            <a:off x="377414" y="2350578"/>
            <a:ext cx="2590800" cy="2438400"/>
          </a:xfrm>
          <a:prstGeom prst="ellipse">
            <a:avLst/>
          </a:prstGeom>
          <a:solidFill>
            <a:schemeClr val="accent1">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DEV</a:t>
            </a:r>
          </a:p>
        </p:txBody>
      </p:sp>
      <p:sp>
        <p:nvSpPr>
          <p:cNvPr id="5" name="Oval 4">
            <a:extLst>
              <a:ext uri="{FF2B5EF4-FFF2-40B4-BE49-F238E27FC236}">
                <a16:creationId xmlns:a16="http://schemas.microsoft.com/office/drawing/2014/main" id="{75093584-DB10-4F53-9687-45758A6B0999}"/>
              </a:ext>
            </a:extLst>
          </p:cNvPr>
          <p:cNvSpPr/>
          <p:nvPr/>
        </p:nvSpPr>
        <p:spPr>
          <a:xfrm>
            <a:off x="1524000" y="1588578"/>
            <a:ext cx="2590800" cy="2438400"/>
          </a:xfrm>
          <a:prstGeom prst="ellipse">
            <a:avLst/>
          </a:prstGeom>
          <a:solidFill>
            <a:srgbClr val="0070C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STUDIES</a:t>
            </a:r>
          </a:p>
        </p:txBody>
      </p:sp>
      <p:sp>
        <p:nvSpPr>
          <p:cNvPr id="8" name="Oval 7">
            <a:extLst>
              <a:ext uri="{FF2B5EF4-FFF2-40B4-BE49-F238E27FC236}">
                <a16:creationId xmlns:a16="http://schemas.microsoft.com/office/drawing/2014/main" id="{1147DE0A-C76B-43E3-B3ED-6E3D2FA1B839}"/>
              </a:ext>
            </a:extLst>
          </p:cNvPr>
          <p:cNvSpPr/>
          <p:nvPr/>
        </p:nvSpPr>
        <p:spPr>
          <a:xfrm>
            <a:off x="1429422" y="3200497"/>
            <a:ext cx="2590800" cy="2438400"/>
          </a:xfrm>
          <a:prstGeom prst="ellipse">
            <a:avLst/>
          </a:prstGeom>
          <a:solidFill>
            <a:srgbClr val="FFC00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ART</a:t>
            </a:r>
          </a:p>
        </p:txBody>
      </p:sp>
      <p:sp>
        <p:nvSpPr>
          <p:cNvPr id="7" name="Oval 6">
            <a:extLst>
              <a:ext uri="{FF2B5EF4-FFF2-40B4-BE49-F238E27FC236}">
                <a16:creationId xmlns:a16="http://schemas.microsoft.com/office/drawing/2014/main" id="{B0A3DC96-BB9A-47D7-A8CF-92E1D582CD7E}"/>
              </a:ext>
            </a:extLst>
          </p:cNvPr>
          <p:cNvSpPr/>
          <p:nvPr/>
        </p:nvSpPr>
        <p:spPr>
          <a:xfrm>
            <a:off x="2590800" y="2350578"/>
            <a:ext cx="2590800" cy="2438400"/>
          </a:xfrm>
          <a:prstGeom prst="ellipse">
            <a:avLst/>
          </a:prstGeom>
          <a:solidFill>
            <a:schemeClr val="accent4">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DESIGN</a:t>
            </a:r>
          </a:p>
        </p:txBody>
      </p:sp>
    </p:spTree>
    <p:extLst>
      <p:ext uri="{BB962C8B-B14F-4D97-AF65-F5344CB8AC3E}">
        <p14:creationId xmlns:p14="http://schemas.microsoft.com/office/powerpoint/2010/main" val="199549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73F3C8-5A94-49CB-84A7-3ECDBF045CCD}"/>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3006754" y="0"/>
            <a:ext cx="9185246" cy="5943600"/>
          </a:xfrm>
        </p:spPr>
      </p:pic>
      <p:sp>
        <p:nvSpPr>
          <p:cNvPr id="7" name="Rectangle 6">
            <a:extLst>
              <a:ext uri="{FF2B5EF4-FFF2-40B4-BE49-F238E27FC236}">
                <a16:creationId xmlns:a16="http://schemas.microsoft.com/office/drawing/2014/main" id="{D4A5EEDB-EC57-4DE8-A567-BDDBD4B5E553}"/>
              </a:ext>
            </a:extLst>
          </p:cNvPr>
          <p:cNvSpPr/>
          <p:nvPr/>
        </p:nvSpPr>
        <p:spPr>
          <a:xfrm>
            <a:off x="0" y="0"/>
            <a:ext cx="3006754"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B9482B-26DE-4A4D-94D3-71EA91643F48}"/>
              </a:ext>
            </a:extLst>
          </p:cNvPr>
          <p:cNvSpPr/>
          <p:nvPr/>
        </p:nvSpPr>
        <p:spPr>
          <a:xfrm>
            <a:off x="152400" y="152400"/>
            <a:ext cx="2667000" cy="5638800"/>
          </a:xfrm>
          <a:prstGeom prst="rect">
            <a:avLst/>
          </a:prstGeom>
          <a:solidFill>
            <a:srgbClr val="8DE5D8"/>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TODAY, THERE ARE 521 COLLEGE PROGRAMS IN NORTH AMERICA ALONE</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THESE RANGE FROM GAME DESIGN, GAME DEVELOPMENT, GAME STUDIES, GAME ART, COMPUTING, ENGINEERING, AND MORE IN FORMAL AND INFORMAL PROGRAMS, MAJORS, MINORS, AND COURSES</a:t>
            </a:r>
          </a:p>
        </p:txBody>
      </p:sp>
      <p:cxnSp>
        <p:nvCxnSpPr>
          <p:cNvPr id="9" name="Straight Connector 8">
            <a:extLst>
              <a:ext uri="{FF2B5EF4-FFF2-40B4-BE49-F238E27FC236}">
                <a16:creationId xmlns:a16="http://schemas.microsoft.com/office/drawing/2014/main" id="{EBAD26FE-6B7C-4756-B72F-B410D17399DB}"/>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11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9C141D-D6B6-4A23-A85D-626E2021EC3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953000" cy="5867400"/>
          </a:xfrm>
          <a:prstGeom prst="rect">
            <a:avLst/>
          </a:prstGeom>
        </p:spPr>
      </p:pic>
      <p:sp>
        <p:nvSpPr>
          <p:cNvPr id="6" name="Rectangle 5">
            <a:extLst>
              <a:ext uri="{FF2B5EF4-FFF2-40B4-BE49-F238E27FC236}">
                <a16:creationId xmlns:a16="http://schemas.microsoft.com/office/drawing/2014/main" id="{473250BE-CB41-468D-A7DB-CC8F8C6AA292}"/>
              </a:ext>
            </a:extLst>
          </p:cNvPr>
          <p:cNvSpPr/>
          <p:nvPr/>
        </p:nvSpPr>
        <p:spPr>
          <a:xfrm>
            <a:off x="1447800" y="0"/>
            <a:ext cx="3505200" cy="5867400"/>
          </a:xfrm>
          <a:prstGeom prst="rect">
            <a:avLst/>
          </a:prstGeom>
          <a:gradFill>
            <a:gsLst>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28D66-BA7D-4293-9F8B-5DFD5A2610A6}"/>
              </a:ext>
            </a:extLst>
          </p:cNvPr>
          <p:cNvSpPr>
            <a:spLocks noGrp="1"/>
          </p:cNvSpPr>
          <p:nvPr>
            <p:ph type="title"/>
          </p:nvPr>
        </p:nvSpPr>
        <p:spPr/>
        <p:txBody>
          <a:bodyPr/>
          <a:lstStyle/>
          <a:p>
            <a:r>
              <a:rPr lang="en-US" dirty="0"/>
              <a:t>Teaching game production</a:t>
            </a:r>
            <a:br>
              <a:rPr lang="en-US" dirty="0"/>
            </a:br>
            <a:r>
              <a:rPr lang="en-US" dirty="0"/>
              <a:t>(the last ~5 years)</a:t>
            </a:r>
          </a:p>
        </p:txBody>
      </p:sp>
      <p:cxnSp>
        <p:nvCxnSpPr>
          <p:cNvPr id="8" name="Straight Connector 7">
            <a:extLst>
              <a:ext uri="{FF2B5EF4-FFF2-40B4-BE49-F238E27FC236}">
                <a16:creationId xmlns:a16="http://schemas.microsoft.com/office/drawing/2014/main" id="{B2BBEF7D-6076-4DE4-9EED-EFF632F57E9C}"/>
              </a:ext>
            </a:extLst>
          </p:cNvPr>
          <p:cNvCxnSpPr/>
          <p:nvPr/>
        </p:nvCxnSpPr>
        <p:spPr>
          <a:xfrm>
            <a:off x="0" y="58674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28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3" y="0"/>
            <a:ext cx="12208934" cy="4495800"/>
          </a:xfrm>
          <a:prstGeom prst="rect">
            <a:avLst/>
          </a:prstGeom>
        </p:spPr>
      </p:pic>
      <p:sp>
        <p:nvSpPr>
          <p:cNvPr id="6" name="Rectangle 5"/>
          <p:cNvSpPr/>
          <p:nvPr/>
        </p:nvSpPr>
        <p:spPr>
          <a:xfrm>
            <a:off x="16933" y="791633"/>
            <a:ext cx="12175067" cy="3733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09800"/>
            <a:ext cx="12192002" cy="1143000"/>
          </a:xfrm>
          <a:solidFill>
            <a:schemeClr val="bg1">
              <a:alpha val="55000"/>
            </a:schemeClr>
          </a:solidFill>
        </p:spPr>
        <p:txBody>
          <a:bodyPr>
            <a:normAutofit fontScale="90000"/>
          </a:bodyPr>
          <a:lstStyle/>
          <a:p>
            <a:pPr algn="l"/>
            <a:r>
              <a:rPr lang="en-US" dirty="0"/>
              <a:t>	A Strange Game </a:t>
            </a:r>
            <a:br>
              <a:rPr lang="en-US" dirty="0"/>
            </a:br>
            <a:r>
              <a:rPr lang="en-US" dirty="0"/>
              <a:t>	for Strange Reasons</a:t>
            </a:r>
          </a:p>
        </p:txBody>
      </p:sp>
      <p:sp>
        <p:nvSpPr>
          <p:cNvPr id="3" name="Content Placeholder 2"/>
          <p:cNvSpPr>
            <a:spLocks noGrp="1"/>
          </p:cNvSpPr>
          <p:nvPr>
            <p:ph idx="1"/>
          </p:nvPr>
        </p:nvSpPr>
        <p:spPr>
          <a:xfrm>
            <a:off x="685800" y="3496732"/>
            <a:ext cx="11049000" cy="2523067"/>
          </a:xfrm>
        </p:spPr>
        <p:txBody>
          <a:bodyPr>
            <a:normAutofit/>
          </a:bodyPr>
          <a:lstStyle/>
          <a:p>
            <a:r>
              <a:rPr lang="en-US" dirty="0"/>
              <a:t>This game taught us (the campus) about making things, production, and scale</a:t>
            </a:r>
          </a:p>
          <a:p>
            <a:r>
              <a:rPr lang="en-US" dirty="0"/>
              <a:t>This game allowed us to explore using typical game forms for telling a unique story to a very targeted audience</a:t>
            </a:r>
          </a:p>
          <a:p>
            <a:r>
              <a:rPr lang="en-US" dirty="0"/>
              <a:t>Finalist at GLS Education Arcade, shown at </a:t>
            </a:r>
            <a:r>
              <a:rPr lang="en-US" dirty="0" err="1"/>
              <a:t>DiGRA</a:t>
            </a:r>
            <a:r>
              <a:rPr lang="en-US" dirty="0"/>
              <a:t> Blank Arcade, and </a:t>
            </a:r>
            <a:r>
              <a:rPr lang="en-US" dirty="0" err="1"/>
              <a:t>IndieArcade</a:t>
            </a:r>
            <a:r>
              <a:rPr lang="en-US" dirty="0"/>
              <a:t> at the Smithsonian American Museum of Art</a:t>
            </a:r>
          </a:p>
          <a:p>
            <a:r>
              <a:rPr lang="en-US" dirty="0"/>
              <a:t>SPLATTERSHMUP.RIT.EDU – PLAY TODAY!  MAKE ART!</a:t>
            </a:r>
          </a:p>
        </p:txBody>
      </p:sp>
      <p:cxnSp>
        <p:nvCxnSpPr>
          <p:cNvPr id="8" name="Straight Connector 7"/>
          <p:cNvCxnSpPr/>
          <p:nvPr/>
        </p:nvCxnSpPr>
        <p:spPr>
          <a:xfrm>
            <a:off x="1" y="3352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209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609600"/>
            <a:ext cx="5465615" cy="2031951"/>
          </a:xfrm>
          <a:prstGeom prst="rect">
            <a:avLst/>
          </a:prstGeom>
          <a:ln w="12700">
            <a:solidFill>
              <a:schemeClr val="tx1"/>
            </a:solidFill>
          </a:ln>
        </p:spPr>
      </p:pic>
    </p:spTree>
    <p:extLst>
      <p:ext uri="{BB962C8B-B14F-4D97-AF65-F5344CB8AC3E}">
        <p14:creationId xmlns:p14="http://schemas.microsoft.com/office/powerpoint/2010/main" val="339761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2895600" cy="5791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0400" y="152400"/>
            <a:ext cx="5791200" cy="2895600"/>
          </a:xfrm>
          <a:prstGeom prst="rect">
            <a:avLst/>
          </a:prstGeom>
          <a:ln w="1905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200400"/>
            <a:ext cx="5791200" cy="2743200"/>
          </a:xfrm>
          <a:prstGeom prst="rect">
            <a:avLst/>
          </a:prstGeom>
          <a:ln w="19050">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94800" y="152400"/>
            <a:ext cx="2844800" cy="16002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3633" y="1828800"/>
            <a:ext cx="2878667" cy="180352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4800" y="3691594"/>
            <a:ext cx="2857500" cy="142875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94800" y="5257800"/>
            <a:ext cx="1320800" cy="68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668000" y="5257800"/>
            <a:ext cx="1062038" cy="722186"/>
          </a:xfrm>
          <a:prstGeom prst="rect">
            <a:avLst/>
          </a:prstGeom>
        </p:spPr>
      </p:pic>
    </p:spTree>
    <p:extLst>
      <p:ext uri="{BB962C8B-B14F-4D97-AF65-F5344CB8AC3E}">
        <p14:creationId xmlns:p14="http://schemas.microsoft.com/office/powerpoint/2010/main" val="173615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793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095" y="372341"/>
            <a:ext cx="5623956" cy="1325563"/>
          </a:xfrm>
        </p:spPr>
        <p:txBody>
          <a:bodyPr/>
          <a:lstStyle/>
          <a:p>
            <a:r>
              <a:rPr lang="en-US" dirty="0"/>
              <a:t>Structure &amp; Schedule</a:t>
            </a:r>
          </a:p>
        </p:txBody>
      </p:sp>
      <p:sp>
        <p:nvSpPr>
          <p:cNvPr id="4" name="Rectangle 3"/>
          <p:cNvSpPr/>
          <p:nvPr/>
        </p:nvSpPr>
        <p:spPr>
          <a:xfrm>
            <a:off x="6143009" y="1372602"/>
            <a:ext cx="5706616" cy="474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400" dirty="0">
                <a:solidFill>
                  <a:srgbClr val="FF00FF"/>
                </a:solidFill>
              </a:rPr>
              <a:t>Art schedule was fixed at about week 4, for the bulk of the semester (character and </a:t>
            </a:r>
            <a:r>
              <a:rPr lang="en-US" sz="2400" dirty="0" err="1">
                <a:solidFill>
                  <a:srgbClr val="FF00FF"/>
                </a:solidFill>
              </a:rPr>
              <a:t>anim</a:t>
            </a:r>
            <a:r>
              <a:rPr lang="en-US" sz="2400" dirty="0">
                <a:solidFill>
                  <a:srgbClr val="FF00FF"/>
                </a:solidFill>
              </a:rPr>
              <a:t> every 2 weeks)</a:t>
            </a:r>
          </a:p>
          <a:p>
            <a:pPr lvl="0" algn="r"/>
            <a:endParaRPr lang="en-US" sz="2400" dirty="0"/>
          </a:p>
          <a:p>
            <a:pPr lvl="0" algn="r"/>
            <a:r>
              <a:rPr lang="en-US" sz="2400" dirty="0">
                <a:solidFill>
                  <a:srgbClr val="FF66FF"/>
                </a:solidFill>
              </a:rPr>
              <a:t>Dev was more fluid, need based, iterative for specific features &amp; systems... but still time-tasked  </a:t>
            </a:r>
          </a:p>
          <a:p>
            <a:pPr lvl="0" algn="r"/>
            <a:endParaRPr lang="en-US" sz="2400" dirty="0"/>
          </a:p>
          <a:p>
            <a:pPr algn="r"/>
            <a:r>
              <a:rPr lang="en-US" sz="2400" dirty="0">
                <a:solidFill>
                  <a:srgbClr val="FFCCFF"/>
                </a:solidFill>
              </a:rPr>
              <a:t>AGILE development model, SCRUM based, iterative in all areas, report outs between teams &amp; managers</a:t>
            </a:r>
          </a:p>
        </p:txBody>
      </p:sp>
      <p:sp>
        <p:nvSpPr>
          <p:cNvPr id="5" name="Rectangle 4"/>
          <p:cNvSpPr/>
          <p:nvPr/>
        </p:nvSpPr>
        <p:spPr>
          <a:xfrm>
            <a:off x="2209800" y="152400"/>
            <a:ext cx="168772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ANDY</a:t>
            </a:r>
          </a:p>
        </p:txBody>
      </p:sp>
      <p:sp>
        <p:nvSpPr>
          <p:cNvPr id="6" name="Rectangle 5"/>
          <p:cNvSpPr/>
          <p:nvPr/>
        </p:nvSpPr>
        <p:spPr>
          <a:xfrm>
            <a:off x="983851" y="2215474"/>
            <a:ext cx="168772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CREATIVE DIRECTOR</a:t>
            </a:r>
          </a:p>
        </p:txBody>
      </p:sp>
      <p:sp>
        <p:nvSpPr>
          <p:cNvPr id="7" name="Rectangle 6"/>
          <p:cNvSpPr/>
          <p:nvPr/>
        </p:nvSpPr>
        <p:spPr>
          <a:xfrm>
            <a:off x="2178231" y="3186922"/>
            <a:ext cx="168772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 MANAGER</a:t>
            </a:r>
          </a:p>
        </p:txBody>
      </p:sp>
      <p:sp>
        <p:nvSpPr>
          <p:cNvPr id="8" name="Rectangle 7"/>
          <p:cNvSpPr/>
          <p:nvPr/>
        </p:nvSpPr>
        <p:spPr>
          <a:xfrm>
            <a:off x="460820" y="4158371"/>
            <a:ext cx="168772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ART TEAM</a:t>
            </a:r>
          </a:p>
        </p:txBody>
      </p:sp>
      <p:sp>
        <p:nvSpPr>
          <p:cNvPr id="9" name="Rectangle 8"/>
          <p:cNvSpPr/>
          <p:nvPr/>
        </p:nvSpPr>
        <p:spPr>
          <a:xfrm>
            <a:off x="460820" y="5081132"/>
            <a:ext cx="168772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 TEAM</a:t>
            </a:r>
          </a:p>
        </p:txBody>
      </p:sp>
      <p:sp>
        <p:nvSpPr>
          <p:cNvPr id="10" name="Rectangle 9"/>
          <p:cNvSpPr/>
          <p:nvPr/>
        </p:nvSpPr>
        <p:spPr>
          <a:xfrm>
            <a:off x="3794977" y="5055352"/>
            <a:ext cx="168772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UI/UX TEAM</a:t>
            </a:r>
          </a:p>
        </p:txBody>
      </p:sp>
      <p:sp>
        <p:nvSpPr>
          <p:cNvPr id="11" name="Rectangle 10"/>
          <p:cNvSpPr/>
          <p:nvPr/>
        </p:nvSpPr>
        <p:spPr>
          <a:xfrm>
            <a:off x="3407467" y="2215474"/>
            <a:ext cx="2520326"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COMMUNICATIONS</a:t>
            </a:r>
          </a:p>
          <a:p>
            <a:pPr algn="ctr"/>
            <a:r>
              <a:rPr lang="en-US" dirty="0"/>
              <a:t>OFFICER</a:t>
            </a:r>
          </a:p>
        </p:txBody>
      </p:sp>
      <p:sp>
        <p:nvSpPr>
          <p:cNvPr id="12" name="Rectangle 11"/>
          <p:cNvSpPr/>
          <p:nvPr/>
        </p:nvSpPr>
        <p:spPr>
          <a:xfrm>
            <a:off x="3786031" y="4158371"/>
            <a:ext cx="168772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AUDIO TEAM</a:t>
            </a:r>
          </a:p>
        </p:txBody>
      </p:sp>
      <p:cxnSp>
        <p:nvCxnSpPr>
          <p:cNvPr id="14" name="Straight Connector 13"/>
          <p:cNvCxnSpPr>
            <a:stCxn id="8" idx="3"/>
          </p:cNvCxnSpPr>
          <p:nvPr/>
        </p:nvCxnSpPr>
        <p:spPr>
          <a:xfrm>
            <a:off x="2148541" y="4492092"/>
            <a:ext cx="523031"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63000" y="4474996"/>
            <a:ext cx="523031"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71572" y="3854364"/>
            <a:ext cx="0" cy="637728"/>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51560" y="3849144"/>
            <a:ext cx="0" cy="637728"/>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23972" y="3859807"/>
            <a:ext cx="0" cy="1627116"/>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48540" y="5475765"/>
            <a:ext cx="675432"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10599" y="5468566"/>
            <a:ext cx="675432"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91242" y="3859807"/>
            <a:ext cx="0" cy="1627116"/>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2"/>
            <a:endCxn id="7" idx="0"/>
          </p:cNvCxnSpPr>
          <p:nvPr/>
        </p:nvCxnSpPr>
        <p:spPr>
          <a:xfrm flipH="1">
            <a:off x="3022092" y="819842"/>
            <a:ext cx="0" cy="236708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55200" y="2882916"/>
            <a:ext cx="0" cy="69208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81616" y="2882916"/>
            <a:ext cx="7367" cy="656452"/>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55200" y="3582368"/>
            <a:ext cx="523031"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65952" y="3520643"/>
            <a:ext cx="523031"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648666" y="2007453"/>
            <a:ext cx="0" cy="225767"/>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81616" y="2007453"/>
            <a:ext cx="0" cy="208021"/>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10299" y="2007453"/>
            <a:ext cx="1171317"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48666" y="2007453"/>
            <a:ext cx="1175306"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729770" y="1084873"/>
            <a:ext cx="2198023"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OPERATIONS MANAGER</a:t>
            </a:r>
          </a:p>
        </p:txBody>
      </p:sp>
      <p:cxnSp>
        <p:nvCxnSpPr>
          <p:cNvPr id="46" name="Straight Connector 45"/>
          <p:cNvCxnSpPr/>
          <p:nvPr/>
        </p:nvCxnSpPr>
        <p:spPr>
          <a:xfrm>
            <a:off x="2823972" y="819842"/>
            <a:ext cx="0" cy="1197504"/>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10299" y="819842"/>
            <a:ext cx="0" cy="1197504"/>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83851" y="1072482"/>
            <a:ext cx="1118871" cy="667442"/>
          </a:xfrm>
          <a:prstGeom prst="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CTO</a:t>
            </a:r>
          </a:p>
        </p:txBody>
      </p:sp>
      <p:cxnSp>
        <p:nvCxnSpPr>
          <p:cNvPr id="51" name="Straight Connector 50"/>
          <p:cNvCxnSpPr/>
          <p:nvPr/>
        </p:nvCxnSpPr>
        <p:spPr>
          <a:xfrm flipH="1">
            <a:off x="2633306" y="819842"/>
            <a:ext cx="0" cy="586361"/>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407466" y="826295"/>
            <a:ext cx="0" cy="586361"/>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endCxn id="40" idx="1"/>
          </p:cNvCxnSpPr>
          <p:nvPr/>
        </p:nvCxnSpPr>
        <p:spPr>
          <a:xfrm>
            <a:off x="3407466" y="1409182"/>
            <a:ext cx="322304"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02722" y="1400235"/>
            <a:ext cx="530584" cy="5968"/>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2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9525"/>
            <a:ext cx="12192000" cy="5724525"/>
          </a:xfrm>
          <a:prstGeom prst="rect">
            <a:avLst/>
          </a:prstGeom>
        </p:spPr>
      </p:pic>
      <p:sp>
        <p:nvSpPr>
          <p:cNvPr id="9" name="Rectangle 8"/>
          <p:cNvSpPr/>
          <p:nvPr/>
        </p:nvSpPr>
        <p:spPr>
          <a:xfrm>
            <a:off x="-1" y="0"/>
            <a:ext cx="12174513" cy="402335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 SUMMER WITH THE</a:t>
            </a:r>
            <a:br>
              <a:rPr lang="en-US" dirty="0"/>
            </a:br>
            <a:r>
              <a:rPr lang="en-US" dirty="0"/>
              <a:t>BUFFALO BILLS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8712" y="2895600"/>
            <a:ext cx="4191000" cy="2590800"/>
          </a:xfrm>
          <a:ln w="285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38250"/>
            <a:ext cx="5105400" cy="2552700"/>
          </a:xfrm>
          <a:prstGeom prst="rect">
            <a:avLst/>
          </a:prstGeom>
          <a:ln w="28575">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9" y="2248716"/>
            <a:ext cx="5857875" cy="3237684"/>
          </a:xfrm>
          <a:prstGeom prst="rect">
            <a:avLst/>
          </a:prstGeom>
          <a:ln w="28575">
            <a:solidFill>
              <a:schemeClr val="tx1"/>
            </a:solidFill>
          </a:ln>
        </p:spPr>
      </p:pic>
      <p:cxnSp>
        <p:nvCxnSpPr>
          <p:cNvPr id="8" name="Straight Connector 7"/>
          <p:cNvCxnSpPr/>
          <p:nvPr/>
        </p:nvCxnSpPr>
        <p:spPr>
          <a:xfrm>
            <a:off x="0" y="57150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74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9F259-3DF9-45BE-811B-C23E7F2B9A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6" name="Rectangle 5">
            <a:extLst>
              <a:ext uri="{FF2B5EF4-FFF2-40B4-BE49-F238E27FC236}">
                <a16:creationId xmlns:a16="http://schemas.microsoft.com/office/drawing/2014/main" id="{7BCFB6C8-6E63-46F2-B2D6-D9408173CB72}"/>
              </a:ext>
            </a:extLst>
          </p:cNvPr>
          <p:cNvSpPr/>
          <p:nvPr/>
        </p:nvSpPr>
        <p:spPr>
          <a:xfrm flipH="1">
            <a:off x="0" y="0"/>
            <a:ext cx="12192000" cy="5867400"/>
          </a:xfrm>
          <a:prstGeom prst="rect">
            <a:avLst/>
          </a:prstGeom>
          <a:gradFill>
            <a:gsLst>
              <a:gs pos="91000">
                <a:srgbClr val="000000">
                  <a:alpha val="0"/>
                </a:srgbClr>
              </a:gs>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6710-3A75-4B9A-A8D3-F553A3C510A1}"/>
              </a:ext>
            </a:extLst>
          </p:cNvPr>
          <p:cNvSpPr>
            <a:spLocks noGrp="1"/>
          </p:cNvSpPr>
          <p:nvPr>
            <p:ph type="title"/>
          </p:nvPr>
        </p:nvSpPr>
        <p:spPr>
          <a:xfrm>
            <a:off x="457200" y="764373"/>
            <a:ext cx="11049000" cy="1293028"/>
          </a:xfrm>
        </p:spPr>
        <p:txBody>
          <a:bodyPr/>
          <a:lstStyle/>
          <a:p>
            <a:pPr algn="l"/>
            <a:r>
              <a:rPr lang="en-US" dirty="0"/>
              <a:t>Today’s Talk</a:t>
            </a:r>
          </a:p>
        </p:txBody>
      </p:sp>
      <p:sp>
        <p:nvSpPr>
          <p:cNvPr id="3" name="Content Placeholder 2">
            <a:extLst>
              <a:ext uri="{FF2B5EF4-FFF2-40B4-BE49-F238E27FC236}">
                <a16:creationId xmlns:a16="http://schemas.microsoft.com/office/drawing/2014/main" id="{294C24E5-A228-4647-BFF1-889234DBD6E2}"/>
              </a:ext>
            </a:extLst>
          </p:cNvPr>
          <p:cNvSpPr>
            <a:spLocks noGrp="1"/>
          </p:cNvSpPr>
          <p:nvPr>
            <p:ph idx="1"/>
          </p:nvPr>
        </p:nvSpPr>
        <p:spPr>
          <a:xfrm>
            <a:off x="304800" y="1413875"/>
            <a:ext cx="9067800" cy="2590800"/>
          </a:xfrm>
        </p:spPr>
        <p:txBody>
          <a:bodyPr/>
          <a:lstStyle/>
          <a:p>
            <a:r>
              <a:rPr lang="en-US" dirty="0"/>
              <a:t>Ancient history and setting the stage</a:t>
            </a:r>
          </a:p>
          <a:p>
            <a:r>
              <a:rPr lang="en-US" dirty="0"/>
              <a:t>Some case examples of game production</a:t>
            </a:r>
          </a:p>
          <a:p>
            <a:r>
              <a:rPr lang="en-US" dirty="0"/>
              <a:t>Some lessons learned in doing it</a:t>
            </a:r>
          </a:p>
          <a:p>
            <a:r>
              <a:rPr lang="en-US" dirty="0"/>
              <a:t>Some really messy bits under the hood</a:t>
            </a:r>
          </a:p>
          <a:p>
            <a:r>
              <a:rPr lang="en-US" dirty="0"/>
              <a:t>Hopefully some great Q&amp;A?  Or a beach walk?</a:t>
            </a:r>
          </a:p>
        </p:txBody>
      </p:sp>
      <p:cxnSp>
        <p:nvCxnSpPr>
          <p:cNvPr id="7" name="Straight Connector 6">
            <a:extLst>
              <a:ext uri="{FF2B5EF4-FFF2-40B4-BE49-F238E27FC236}">
                <a16:creationId xmlns:a16="http://schemas.microsoft.com/office/drawing/2014/main" id="{14360CA9-6068-4645-9A6B-7B7B6F05D725}"/>
              </a:ext>
            </a:extLst>
          </p:cNvPr>
          <p:cNvCxnSpPr/>
          <p:nvPr/>
        </p:nvCxnSpPr>
        <p:spPr>
          <a:xfrm>
            <a:off x="0" y="585046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0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BFE1D-7FAC-4D60-A80C-789FD14931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3095625"/>
          </a:xfrm>
          <a:prstGeom prst="rect">
            <a:avLst/>
          </a:prstGeom>
        </p:spPr>
      </p:pic>
      <p:pic>
        <p:nvPicPr>
          <p:cNvPr id="7" name="Picture 6">
            <a:extLst>
              <a:ext uri="{FF2B5EF4-FFF2-40B4-BE49-F238E27FC236}">
                <a16:creationId xmlns:a16="http://schemas.microsoft.com/office/drawing/2014/main" id="{EE92FE23-229B-42B2-8A40-0D21B5F143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29600" y="3394656"/>
            <a:ext cx="3962400" cy="2667000"/>
          </a:xfrm>
          <a:prstGeom prst="rect">
            <a:avLst/>
          </a:prstGeom>
        </p:spPr>
      </p:pic>
      <p:pic>
        <p:nvPicPr>
          <p:cNvPr id="9" name="Picture 8">
            <a:extLst>
              <a:ext uri="{FF2B5EF4-FFF2-40B4-BE49-F238E27FC236}">
                <a16:creationId xmlns:a16="http://schemas.microsoft.com/office/drawing/2014/main" id="{C5ACA09F-B9DE-4132-96D0-449FB510079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6440" y="3421486"/>
            <a:ext cx="4224270" cy="2640169"/>
          </a:xfrm>
          <a:prstGeom prst="rect">
            <a:avLst/>
          </a:prstGeom>
        </p:spPr>
      </p:pic>
      <p:pic>
        <p:nvPicPr>
          <p:cNvPr id="11" name="Picture 10">
            <a:extLst>
              <a:ext uri="{FF2B5EF4-FFF2-40B4-BE49-F238E27FC236}">
                <a16:creationId xmlns:a16="http://schemas.microsoft.com/office/drawing/2014/main" id="{80D3361F-AB1B-4B4A-B83F-C48A0B55399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3429000"/>
            <a:ext cx="3678848" cy="2632655"/>
          </a:xfrm>
          <a:prstGeom prst="rect">
            <a:avLst/>
          </a:prstGeom>
        </p:spPr>
      </p:pic>
      <p:cxnSp>
        <p:nvCxnSpPr>
          <p:cNvPr id="12" name="Straight Connector 11">
            <a:extLst>
              <a:ext uri="{FF2B5EF4-FFF2-40B4-BE49-F238E27FC236}">
                <a16:creationId xmlns:a16="http://schemas.microsoft.com/office/drawing/2014/main" id="{DBDE54EA-EA85-431B-B646-DBC0EA6D105A}"/>
              </a:ext>
            </a:extLst>
          </p:cNvPr>
          <p:cNvCxnSpPr/>
          <p:nvPr/>
        </p:nvCxnSpPr>
        <p:spPr>
          <a:xfrm>
            <a:off x="0" y="309562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F1E291A-6292-4930-A07F-525417BAF9F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20569" y="2235476"/>
            <a:ext cx="704631" cy="710634"/>
          </a:xfrm>
          <a:prstGeom prst="rect">
            <a:avLst/>
          </a:prstGeom>
        </p:spPr>
      </p:pic>
      <p:pic>
        <p:nvPicPr>
          <p:cNvPr id="14" name="Picture 13">
            <a:extLst>
              <a:ext uri="{FF2B5EF4-FFF2-40B4-BE49-F238E27FC236}">
                <a16:creationId xmlns:a16="http://schemas.microsoft.com/office/drawing/2014/main" id="{27FA83E7-B6F0-427E-B3E7-816A08B6967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277600" y="2235476"/>
            <a:ext cx="704631" cy="710634"/>
          </a:xfrm>
          <a:prstGeom prst="rect">
            <a:avLst/>
          </a:prstGeom>
        </p:spPr>
      </p:pic>
    </p:spTree>
    <p:extLst>
      <p:ext uri="{BB962C8B-B14F-4D97-AF65-F5344CB8AC3E}">
        <p14:creationId xmlns:p14="http://schemas.microsoft.com/office/powerpoint/2010/main" val="396362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33902C-72E4-4957-829F-8950B7E622CF}"/>
              </a:ext>
            </a:extLst>
          </p:cNvPr>
          <p:cNvSpPr/>
          <p:nvPr/>
        </p:nvSpPr>
        <p:spPr>
          <a:xfrm>
            <a:off x="76200" y="0"/>
            <a:ext cx="12115800" cy="601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BEE713F5-7094-48D5-B5FD-BF169E25E7C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5240"/>
            <a:ext cx="7010400" cy="599997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CC4F275-6CA6-4A3F-B6EE-C98B5C5677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68081" y="228600"/>
            <a:ext cx="4922859" cy="1735153"/>
          </a:xfrm>
          <a:prstGeom prst="rect">
            <a:avLst/>
          </a:prstGeom>
        </p:spPr>
      </p:pic>
      <p:pic>
        <p:nvPicPr>
          <p:cNvPr id="10" name="Picture 9" descr="A picture containing text, whiteboard&#10;&#10;Description automatically generated">
            <a:extLst>
              <a:ext uri="{FF2B5EF4-FFF2-40B4-BE49-F238E27FC236}">
                <a16:creationId xmlns:a16="http://schemas.microsoft.com/office/drawing/2014/main" id="{4EA6E5FA-347E-48A8-B188-84D217A1B7F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2133600"/>
            <a:ext cx="4904340" cy="3754456"/>
          </a:xfrm>
          <a:prstGeom prst="rect">
            <a:avLst/>
          </a:prstGeom>
        </p:spPr>
      </p:pic>
    </p:spTree>
    <p:extLst>
      <p:ext uri="{BB962C8B-B14F-4D97-AF65-F5344CB8AC3E}">
        <p14:creationId xmlns:p14="http://schemas.microsoft.com/office/powerpoint/2010/main" val="286885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29" y="3509846"/>
            <a:ext cx="2971800" cy="1937656"/>
          </a:xfrm>
          <a:ln w="25400">
            <a:solidFill>
              <a:schemeClr val="tx1"/>
            </a:solidFill>
          </a:ln>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31860" y="3512921"/>
            <a:ext cx="2863769" cy="1934580"/>
          </a:xfrm>
          <a:prstGeom prst="rect">
            <a:avLst/>
          </a:prstGeom>
          <a:ln w="25400">
            <a:solidFill>
              <a:schemeClr val="tx1"/>
            </a:solidFill>
          </a:ln>
        </p:spPr>
      </p:pic>
      <p:pic>
        <p:nvPicPr>
          <p:cNvPr id="3" name="Picture 2">
            <a:extLst>
              <a:ext uri="{FF2B5EF4-FFF2-40B4-BE49-F238E27FC236}">
                <a16:creationId xmlns:a16="http://schemas.microsoft.com/office/drawing/2014/main" id="{90BCFE95-1D20-4CC6-8F26-BA069245807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9229" y="3509846"/>
            <a:ext cx="3361232" cy="1937656"/>
          </a:xfrm>
          <a:prstGeom prst="rect">
            <a:avLst/>
          </a:prstGeom>
          <a:ln w="25400">
            <a:solidFill>
              <a:schemeClr val="tx1"/>
            </a:solidFill>
          </a:ln>
        </p:spPr>
      </p:pic>
      <p:pic>
        <p:nvPicPr>
          <p:cNvPr id="5" name="Picture 4">
            <a:extLst>
              <a:ext uri="{FF2B5EF4-FFF2-40B4-BE49-F238E27FC236}">
                <a16:creationId xmlns:a16="http://schemas.microsoft.com/office/drawing/2014/main" id="{2249138E-9E52-4E72-BE3C-10161FE2A65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60461" y="3512921"/>
            <a:ext cx="3191968" cy="1934579"/>
          </a:xfrm>
          <a:prstGeom prst="rect">
            <a:avLst/>
          </a:prstGeom>
          <a:ln w="25400">
            <a:solidFill>
              <a:schemeClr val="tx1"/>
            </a:solidFill>
          </a:ln>
        </p:spPr>
      </p:pic>
      <p:cxnSp>
        <p:nvCxnSpPr>
          <p:cNvPr id="10" name="Straight Connector 9"/>
          <p:cNvCxnSpPr/>
          <p:nvPr/>
        </p:nvCxnSpPr>
        <p:spPr>
          <a:xfrm>
            <a:off x="3629" y="5464193"/>
            <a:ext cx="1219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772" y="3512922"/>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1D614E5-C743-40B1-9F36-977D0F42AD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2" y="0"/>
            <a:ext cx="12192000" cy="3511296"/>
          </a:xfrm>
          <a:prstGeom prst="rect">
            <a:avLst/>
          </a:prstGeom>
        </p:spPr>
      </p:pic>
    </p:spTree>
    <p:extLst>
      <p:ext uri="{BB962C8B-B14F-4D97-AF65-F5344CB8AC3E}">
        <p14:creationId xmlns:p14="http://schemas.microsoft.com/office/powerpoint/2010/main" val="3528587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6EB9E2D-88E3-4733-87F3-511DE20226A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5925" y="2725313"/>
            <a:ext cx="3332675" cy="1807438"/>
          </a:xfrm>
          <a:prstGeom prst="rect">
            <a:avLst/>
          </a:prstGeom>
        </p:spPr>
      </p:pic>
      <p:pic>
        <p:nvPicPr>
          <p:cNvPr id="13" name="Picture 12">
            <a:extLst>
              <a:ext uri="{FF2B5EF4-FFF2-40B4-BE49-F238E27FC236}">
                <a16:creationId xmlns:a16="http://schemas.microsoft.com/office/drawing/2014/main" id="{BFAC0601-7D61-4D20-83D9-939DB797CD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flipH="1" flipV="1">
            <a:off x="4025231" y="4532752"/>
            <a:ext cx="2706909" cy="1487050"/>
          </a:xfrm>
          <a:prstGeom prst="rect">
            <a:avLst/>
          </a:prstGeom>
          <a:ln w="19050">
            <a:solidFill>
              <a:schemeClr val="tx1"/>
            </a:solidFill>
          </a:ln>
        </p:spPr>
      </p:pic>
      <p:pic>
        <p:nvPicPr>
          <p:cNvPr id="15" name="Picture 14">
            <a:extLst>
              <a:ext uri="{FF2B5EF4-FFF2-40B4-BE49-F238E27FC236}">
                <a16:creationId xmlns:a16="http://schemas.microsoft.com/office/drawing/2014/main" id="{AC5194CC-3569-4269-A0B4-D8B39CFA33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flipH="1" flipV="1">
            <a:off x="4025229" y="3048000"/>
            <a:ext cx="2706912" cy="1488041"/>
          </a:xfrm>
          <a:prstGeom prst="rect">
            <a:avLst/>
          </a:prstGeom>
          <a:ln w="19050">
            <a:solidFill>
              <a:schemeClr val="tx1"/>
            </a:solidFill>
          </a:ln>
        </p:spPr>
      </p:pic>
      <p:pic>
        <p:nvPicPr>
          <p:cNvPr id="17" name="Picture 16">
            <a:extLst>
              <a:ext uri="{FF2B5EF4-FFF2-40B4-BE49-F238E27FC236}">
                <a16:creationId xmlns:a16="http://schemas.microsoft.com/office/drawing/2014/main" id="{3B41CE68-C7EB-4556-A66A-7F7F4D9008D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0800000" flipH="1" flipV="1">
            <a:off x="4025227" y="1559960"/>
            <a:ext cx="2700293" cy="1488040"/>
          </a:xfrm>
          <a:prstGeom prst="rect">
            <a:avLst/>
          </a:prstGeom>
          <a:ln w="19050">
            <a:solidFill>
              <a:schemeClr val="tx1"/>
            </a:solidFill>
          </a:ln>
        </p:spPr>
      </p:pic>
      <p:pic>
        <p:nvPicPr>
          <p:cNvPr id="19" name="Picture 18">
            <a:extLst>
              <a:ext uri="{FF2B5EF4-FFF2-40B4-BE49-F238E27FC236}">
                <a16:creationId xmlns:a16="http://schemas.microsoft.com/office/drawing/2014/main" id="{D1AE600F-FC79-4CCB-9B66-FFC26D7C274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flipH="1" flipV="1">
            <a:off x="4005642" y="0"/>
            <a:ext cx="2693541" cy="1563249"/>
          </a:xfrm>
          <a:prstGeom prst="rect">
            <a:avLst/>
          </a:prstGeom>
          <a:ln w="19050">
            <a:solidFill>
              <a:schemeClr val="tx1"/>
            </a:solidFill>
          </a:ln>
        </p:spPr>
      </p:pic>
      <p:pic>
        <p:nvPicPr>
          <p:cNvPr id="21" name="Picture 20">
            <a:extLst>
              <a:ext uri="{FF2B5EF4-FFF2-40B4-BE49-F238E27FC236}">
                <a16:creationId xmlns:a16="http://schemas.microsoft.com/office/drawing/2014/main" id="{940E20FF-3978-449A-809E-BA827D125A0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0800000" flipV="1">
            <a:off x="-2" y="4549499"/>
            <a:ext cx="1404556" cy="673048"/>
          </a:xfrm>
          <a:prstGeom prst="rect">
            <a:avLst/>
          </a:prstGeom>
          <a:ln w="19050">
            <a:solidFill>
              <a:schemeClr val="tx1"/>
            </a:solidFill>
          </a:ln>
        </p:spPr>
      </p:pic>
      <p:pic>
        <p:nvPicPr>
          <p:cNvPr id="5" name="Picture 4">
            <a:extLst>
              <a:ext uri="{FF2B5EF4-FFF2-40B4-BE49-F238E27FC236}">
                <a16:creationId xmlns:a16="http://schemas.microsoft.com/office/drawing/2014/main" id="{A6B1C1C8-268D-42C2-988A-5AF18983B90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 y="-1"/>
            <a:ext cx="4005645" cy="2683487"/>
          </a:xfrm>
          <a:prstGeom prst="rect">
            <a:avLst/>
          </a:prstGeom>
          <a:ln w="19050">
            <a:solidFill>
              <a:schemeClr val="tx1"/>
            </a:solidFill>
          </a:ln>
        </p:spPr>
      </p:pic>
      <p:pic>
        <p:nvPicPr>
          <p:cNvPr id="11" name="Picture 10">
            <a:extLst>
              <a:ext uri="{FF2B5EF4-FFF2-40B4-BE49-F238E27FC236}">
                <a16:creationId xmlns:a16="http://schemas.microsoft.com/office/drawing/2014/main" id="{E4A850C6-D469-4C80-B82F-EB8B85CBE50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0800000" flipH="1" flipV="1">
            <a:off x="1404556" y="4549499"/>
            <a:ext cx="2601088" cy="1470301"/>
          </a:xfrm>
          <a:prstGeom prst="rect">
            <a:avLst/>
          </a:prstGeom>
          <a:ln w="19050">
            <a:solidFill>
              <a:schemeClr val="tx1"/>
            </a:solidFill>
          </a:ln>
        </p:spPr>
      </p:pic>
      <p:pic>
        <p:nvPicPr>
          <p:cNvPr id="27" name="Picture 26">
            <a:extLst>
              <a:ext uri="{FF2B5EF4-FFF2-40B4-BE49-F238E27FC236}">
                <a16:creationId xmlns:a16="http://schemas.microsoft.com/office/drawing/2014/main" id="{2942C065-9BF9-4F9C-B9B7-B0432AF6EEF9}"/>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5222547"/>
            <a:ext cx="1381980" cy="797254"/>
          </a:xfrm>
          <a:prstGeom prst="rect">
            <a:avLst/>
          </a:prstGeom>
          <a:ln w="19050">
            <a:solidFill>
              <a:schemeClr val="tx1"/>
            </a:solidFill>
          </a:ln>
        </p:spPr>
      </p:pic>
      <p:pic>
        <p:nvPicPr>
          <p:cNvPr id="7" name="Picture 6">
            <a:extLst>
              <a:ext uri="{FF2B5EF4-FFF2-40B4-BE49-F238E27FC236}">
                <a16:creationId xmlns:a16="http://schemas.microsoft.com/office/drawing/2014/main" id="{51B3FF2C-2E68-4DD6-90BC-7935E965311A}"/>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725520" y="3048000"/>
            <a:ext cx="5466480" cy="2971801"/>
          </a:xfrm>
          <a:prstGeom prst="rect">
            <a:avLst/>
          </a:prstGeom>
          <a:ln w="19050">
            <a:solidFill>
              <a:schemeClr val="tx1"/>
            </a:solidFill>
          </a:ln>
        </p:spPr>
      </p:pic>
      <p:pic>
        <p:nvPicPr>
          <p:cNvPr id="9" name="Picture 8">
            <a:extLst>
              <a:ext uri="{FF2B5EF4-FFF2-40B4-BE49-F238E27FC236}">
                <a16:creationId xmlns:a16="http://schemas.microsoft.com/office/drawing/2014/main" id="{90809DA2-992C-42EF-AA6F-F9213145A1CB}"/>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718768" y="0"/>
            <a:ext cx="5479649" cy="3048000"/>
          </a:xfrm>
          <a:prstGeom prst="rect">
            <a:avLst/>
          </a:prstGeom>
          <a:ln w="19050">
            <a:solidFill>
              <a:schemeClr val="tx1"/>
            </a:solidFill>
          </a:ln>
        </p:spPr>
      </p:pic>
      <p:sp>
        <p:nvSpPr>
          <p:cNvPr id="28" name="Rectangle 27">
            <a:extLst>
              <a:ext uri="{FF2B5EF4-FFF2-40B4-BE49-F238E27FC236}">
                <a16:creationId xmlns:a16="http://schemas.microsoft.com/office/drawing/2014/main" id="{5B6C7ED1-5F75-4870-BB6C-25EA321A113C}"/>
              </a:ext>
            </a:extLst>
          </p:cNvPr>
          <p:cNvSpPr/>
          <p:nvPr/>
        </p:nvSpPr>
        <p:spPr>
          <a:xfrm>
            <a:off x="0" y="3445484"/>
            <a:ext cx="12192000" cy="2574316"/>
          </a:xfrm>
          <a:prstGeom prst="rect">
            <a:avLst/>
          </a:prstGeom>
          <a:gradFill>
            <a:gsLst>
              <a:gs pos="885">
                <a:schemeClr val="bg1">
                  <a:alpha val="0"/>
                </a:schemeClr>
              </a:gs>
              <a:gs pos="49000">
                <a:schemeClr val="bg1">
                  <a:alpha val="64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4F90D7B1-387C-4D1E-99FB-63240C44119A}"/>
              </a:ext>
            </a:extLst>
          </p:cNvPr>
          <p:cNvSpPr>
            <a:spLocks noGrp="1"/>
          </p:cNvSpPr>
          <p:nvPr>
            <p:ph type="title"/>
          </p:nvPr>
        </p:nvSpPr>
        <p:spPr>
          <a:xfrm>
            <a:off x="2286001" y="5298040"/>
            <a:ext cx="9738756" cy="875433"/>
          </a:xfrm>
        </p:spPr>
        <p:txBody>
          <a:bodyPr/>
          <a:lstStyle/>
          <a:p>
            <a:r>
              <a:rPr lang="en-US" dirty="0"/>
              <a:t>IN GAME UI, DESIGN, GAMEPLAY, ETC.</a:t>
            </a:r>
          </a:p>
        </p:txBody>
      </p:sp>
    </p:spTree>
    <p:extLst>
      <p:ext uri="{BB962C8B-B14F-4D97-AF65-F5344CB8AC3E}">
        <p14:creationId xmlns:p14="http://schemas.microsoft.com/office/powerpoint/2010/main" val="88452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8F99-D833-4DC3-8E43-EC3544446745}"/>
              </a:ext>
            </a:extLst>
          </p:cNvPr>
          <p:cNvSpPr>
            <a:spLocks noGrp="1"/>
          </p:cNvSpPr>
          <p:nvPr>
            <p:ph type="title"/>
          </p:nvPr>
        </p:nvSpPr>
        <p:spPr>
          <a:xfrm>
            <a:off x="1905000" y="685800"/>
            <a:ext cx="10058400" cy="1293028"/>
          </a:xfrm>
        </p:spPr>
        <p:txBody>
          <a:bodyPr/>
          <a:lstStyle/>
          <a:p>
            <a:r>
              <a:rPr lang="en-US" dirty="0"/>
              <a:t>OUT OF GAME UI/UX and MENUFLOW</a:t>
            </a:r>
          </a:p>
        </p:txBody>
      </p:sp>
      <p:pic>
        <p:nvPicPr>
          <p:cNvPr id="5" name="Picture 4">
            <a:extLst>
              <a:ext uri="{FF2B5EF4-FFF2-40B4-BE49-F238E27FC236}">
                <a16:creationId xmlns:a16="http://schemas.microsoft.com/office/drawing/2014/main" id="{BB1EFADD-1937-497D-AE91-D4A26035351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99558" y="1410887"/>
            <a:ext cx="6292442" cy="3846913"/>
          </a:xfrm>
          <a:prstGeom prst="rect">
            <a:avLst/>
          </a:prstGeom>
          <a:ln w="25400">
            <a:solidFill>
              <a:schemeClr val="tx1"/>
            </a:solidFill>
          </a:ln>
        </p:spPr>
      </p:pic>
      <p:pic>
        <p:nvPicPr>
          <p:cNvPr id="7" name="Picture 6">
            <a:extLst>
              <a:ext uri="{FF2B5EF4-FFF2-40B4-BE49-F238E27FC236}">
                <a16:creationId xmlns:a16="http://schemas.microsoft.com/office/drawing/2014/main" id="{FE6661EF-C02E-4BBF-8BE4-85E28D5D6B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43" y="1410887"/>
            <a:ext cx="5978472" cy="3846913"/>
          </a:xfrm>
          <a:prstGeom prst="rect">
            <a:avLst/>
          </a:prstGeom>
          <a:ln w="25400">
            <a:solidFill>
              <a:schemeClr val="tx1"/>
            </a:solidFill>
          </a:ln>
        </p:spPr>
      </p:pic>
      <p:pic>
        <p:nvPicPr>
          <p:cNvPr id="15" name="Picture 14">
            <a:extLst>
              <a:ext uri="{FF2B5EF4-FFF2-40B4-BE49-F238E27FC236}">
                <a16:creationId xmlns:a16="http://schemas.microsoft.com/office/drawing/2014/main" id="{46C2F94E-2CF0-453D-BC6C-E2AC047206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53400" y="5633845"/>
            <a:ext cx="533399" cy="538355"/>
          </a:xfrm>
          <a:prstGeom prst="rect">
            <a:avLst/>
          </a:prstGeom>
        </p:spPr>
      </p:pic>
      <p:pic>
        <p:nvPicPr>
          <p:cNvPr id="17" name="Picture 16">
            <a:extLst>
              <a:ext uri="{FF2B5EF4-FFF2-40B4-BE49-F238E27FC236}">
                <a16:creationId xmlns:a16="http://schemas.microsoft.com/office/drawing/2014/main" id="{6CCB77B3-3E45-40E3-9459-EB42D313906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48800" y="5432040"/>
            <a:ext cx="2457010" cy="889836"/>
          </a:xfrm>
          <a:prstGeom prst="rect">
            <a:avLst/>
          </a:prstGeom>
        </p:spPr>
      </p:pic>
      <p:sp>
        <p:nvSpPr>
          <p:cNvPr id="18" name="Arrow: Up 17">
            <a:extLst>
              <a:ext uri="{FF2B5EF4-FFF2-40B4-BE49-F238E27FC236}">
                <a16:creationId xmlns:a16="http://schemas.microsoft.com/office/drawing/2014/main" id="{9B343FEB-4EEF-4B80-8B29-313AE5A8EC29}"/>
              </a:ext>
            </a:extLst>
          </p:cNvPr>
          <p:cNvSpPr/>
          <p:nvPr/>
        </p:nvSpPr>
        <p:spPr>
          <a:xfrm rot="5400000">
            <a:off x="3901143" y="3642657"/>
            <a:ext cx="304800" cy="4297086"/>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991153EE-5CBE-4A52-89CE-087C0CD6149C}"/>
              </a:ext>
            </a:extLst>
          </p:cNvPr>
          <p:cNvSpPr/>
          <p:nvPr/>
        </p:nvSpPr>
        <p:spPr>
          <a:xfrm rot="5400000">
            <a:off x="8388244" y="4344690"/>
            <a:ext cx="223645" cy="2354665"/>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BFB88CB9-A509-4B82-AA4E-FC39EE895B24}"/>
              </a:ext>
            </a:extLst>
          </p:cNvPr>
          <p:cNvSpPr/>
          <p:nvPr/>
        </p:nvSpPr>
        <p:spPr>
          <a:xfrm rot="5400000">
            <a:off x="7618709" y="5340245"/>
            <a:ext cx="223646" cy="830664"/>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81300645-8146-4EDA-83CE-560DD57B2138}"/>
              </a:ext>
            </a:extLst>
          </p:cNvPr>
          <p:cNvSpPr/>
          <p:nvPr/>
        </p:nvSpPr>
        <p:spPr>
          <a:xfrm rot="5400000">
            <a:off x="8962710" y="5370425"/>
            <a:ext cx="233553" cy="770302"/>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47AB3731-F06E-4F98-AB0B-6BBC2690675E}"/>
              </a:ext>
            </a:extLst>
          </p:cNvPr>
          <p:cNvSpPr/>
          <p:nvPr/>
        </p:nvSpPr>
        <p:spPr>
          <a:xfrm rot="5400000" flipV="1">
            <a:off x="3972220" y="3335502"/>
            <a:ext cx="157108" cy="4297087"/>
          </a:xfrm>
          <a:prstGeom prst="upArrow">
            <a:avLst>
              <a:gd name="adj1" fmla="val 50000"/>
              <a:gd name="adj2"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904987-51A5-41B8-AD8A-6D4046DC4C6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8996" y="4495800"/>
            <a:ext cx="1476004" cy="1447800"/>
          </a:xfrm>
          <a:prstGeom prst="rect">
            <a:avLst/>
          </a:prstGeom>
        </p:spPr>
      </p:pic>
      <p:pic>
        <p:nvPicPr>
          <p:cNvPr id="13" name="Picture 12">
            <a:extLst>
              <a:ext uri="{FF2B5EF4-FFF2-40B4-BE49-F238E27FC236}">
                <a16:creationId xmlns:a16="http://schemas.microsoft.com/office/drawing/2014/main" id="{605D64E8-4CDB-41C6-BF3C-3CBEDED3240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02086" y="4879173"/>
            <a:ext cx="1113113" cy="1054312"/>
          </a:xfrm>
          <a:prstGeom prst="rect">
            <a:avLst/>
          </a:prstGeom>
        </p:spPr>
      </p:pic>
    </p:spTree>
    <p:extLst>
      <p:ext uri="{BB962C8B-B14F-4D97-AF65-F5344CB8AC3E}">
        <p14:creationId xmlns:p14="http://schemas.microsoft.com/office/powerpoint/2010/main" val="24958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E1DCE4-4B01-4E4C-83C9-2BD0D1F010E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255" y="4730"/>
            <a:ext cx="12192000" cy="3424270"/>
          </a:xfrm>
          <a:prstGeom prst="rect">
            <a:avLst/>
          </a:prstGeom>
        </p:spPr>
      </p:pic>
      <p:cxnSp>
        <p:nvCxnSpPr>
          <p:cNvPr id="7" name="Straight Connector 6">
            <a:extLst>
              <a:ext uri="{FF2B5EF4-FFF2-40B4-BE49-F238E27FC236}">
                <a16:creationId xmlns:a16="http://schemas.microsoft.com/office/drawing/2014/main" id="{C0059E35-0861-49E4-97A2-4FDA2E92C0C0}"/>
              </a:ext>
            </a:extLst>
          </p:cNvPr>
          <p:cNvCxnSpPr/>
          <p:nvPr/>
        </p:nvCxnSpPr>
        <p:spPr>
          <a:xfrm>
            <a:off x="0" y="34290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29BE4AF-9EA5-487C-A62E-6ACE3BD7B8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981200"/>
            <a:ext cx="4953000" cy="3239797"/>
          </a:xfrm>
          <a:prstGeom prst="rect">
            <a:avLst/>
          </a:prstGeom>
          <a:ln w="25400">
            <a:solidFill>
              <a:schemeClr val="tx1"/>
            </a:solidFill>
          </a:ln>
          <a:effectLst>
            <a:outerShdw blurRad="63500" sx="114000" sy="114000" algn="ctr" rotWithShape="0">
              <a:prstClr val="black">
                <a:alpha val="66000"/>
              </a:prstClr>
            </a:outerShdw>
          </a:effectLst>
        </p:spPr>
      </p:pic>
      <p:pic>
        <p:nvPicPr>
          <p:cNvPr id="11" name="Picture 10">
            <a:extLst>
              <a:ext uri="{FF2B5EF4-FFF2-40B4-BE49-F238E27FC236}">
                <a16:creationId xmlns:a16="http://schemas.microsoft.com/office/drawing/2014/main" id="{52006499-F579-40EB-997A-217CE304F0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72655" y="1920585"/>
            <a:ext cx="3767790" cy="3361026"/>
          </a:xfrm>
          <a:prstGeom prst="rect">
            <a:avLst/>
          </a:prstGeom>
          <a:effectLst>
            <a:outerShdw blurRad="63500" sx="114000" sy="114000" algn="ctr" rotWithShape="0">
              <a:prstClr val="black">
                <a:alpha val="72000"/>
              </a:prstClr>
            </a:outerShdw>
          </a:effectLst>
        </p:spPr>
      </p:pic>
      <p:pic>
        <p:nvPicPr>
          <p:cNvPr id="13" name="Picture 12">
            <a:extLst>
              <a:ext uri="{FF2B5EF4-FFF2-40B4-BE49-F238E27FC236}">
                <a16:creationId xmlns:a16="http://schemas.microsoft.com/office/drawing/2014/main" id="{F3ECDEED-A224-4F01-87A4-023C00EAC85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02900" y="1628010"/>
            <a:ext cx="1479501" cy="1479501"/>
          </a:xfrm>
          <a:prstGeom prst="rect">
            <a:avLst/>
          </a:prstGeom>
          <a:effectLst>
            <a:outerShdw blurRad="63500" sx="129000" sy="129000" algn="ctr" rotWithShape="0">
              <a:prstClr val="black">
                <a:alpha val="66000"/>
              </a:prstClr>
            </a:outerShdw>
          </a:effectLst>
        </p:spPr>
      </p:pic>
      <p:pic>
        <p:nvPicPr>
          <p:cNvPr id="15" name="Picture 14">
            <a:extLst>
              <a:ext uri="{FF2B5EF4-FFF2-40B4-BE49-F238E27FC236}">
                <a16:creationId xmlns:a16="http://schemas.microsoft.com/office/drawing/2014/main" id="{F1F8AD42-08AE-4962-AA0B-884FFBA3AAF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102901" y="3802111"/>
            <a:ext cx="1479500" cy="1479500"/>
          </a:xfrm>
          <a:prstGeom prst="rect">
            <a:avLst/>
          </a:prstGeom>
        </p:spPr>
      </p:pic>
      <p:sp>
        <p:nvSpPr>
          <p:cNvPr id="16" name="Title 1">
            <a:extLst>
              <a:ext uri="{FF2B5EF4-FFF2-40B4-BE49-F238E27FC236}">
                <a16:creationId xmlns:a16="http://schemas.microsoft.com/office/drawing/2014/main" id="{30418F9D-86DD-4B21-B082-54D18287FCB6}"/>
              </a:ext>
            </a:extLst>
          </p:cNvPr>
          <p:cNvSpPr>
            <a:spLocks noGrp="1"/>
          </p:cNvSpPr>
          <p:nvPr>
            <p:ph type="title"/>
          </p:nvPr>
        </p:nvSpPr>
        <p:spPr>
          <a:xfrm>
            <a:off x="304800" y="5360095"/>
            <a:ext cx="10058400" cy="637410"/>
          </a:xfrm>
        </p:spPr>
        <p:txBody>
          <a:bodyPr/>
          <a:lstStyle/>
          <a:p>
            <a:pPr algn="l"/>
            <a:r>
              <a:rPr lang="en-US" sz="4100" dirty="0"/>
              <a:t>COMMUNICATIONS INFRASTRUCTURE</a:t>
            </a:r>
          </a:p>
        </p:txBody>
      </p:sp>
    </p:spTree>
    <p:extLst>
      <p:ext uri="{BB962C8B-B14F-4D97-AF65-F5344CB8AC3E}">
        <p14:creationId xmlns:p14="http://schemas.microsoft.com/office/powerpoint/2010/main" val="3009671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8" y="1798639"/>
            <a:ext cx="909638" cy="882647"/>
          </a:xfrm>
          <a:prstGeom prst="rect">
            <a:avLst/>
          </a:prstGeom>
          <a:ln w="2540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4150" y="0"/>
            <a:ext cx="919164" cy="914400"/>
          </a:xfrm>
          <a:prstGeom prst="rect">
            <a:avLst/>
          </a:prstGeom>
          <a:ln w="2540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 y="1776412"/>
            <a:ext cx="909638" cy="909638"/>
          </a:xfrm>
          <a:prstGeom prst="rect">
            <a:avLst/>
          </a:prstGeom>
          <a:ln w="25400">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240" y="1790699"/>
            <a:ext cx="891779" cy="901525"/>
          </a:xfrm>
          <a:prstGeom prst="rect">
            <a:avLst/>
          </a:prstGeom>
          <a:ln w="25400">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38326" y="909638"/>
            <a:ext cx="909638" cy="889001"/>
          </a:xfrm>
          <a:prstGeom prst="rect">
            <a:avLst/>
          </a:prstGeom>
          <a:ln w="25400">
            <a:solidFill>
              <a:schemeClr val="tx1"/>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4400" y="885824"/>
            <a:ext cx="909638" cy="909638"/>
          </a:xfrm>
          <a:prstGeom prst="rect">
            <a:avLst/>
          </a:prstGeom>
          <a:ln w="25400">
            <a:solidFill>
              <a:schemeClr val="tx1"/>
            </a:solidFill>
          </a:ln>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81" y="890587"/>
            <a:ext cx="909638" cy="909638"/>
          </a:xfrm>
          <a:prstGeom prst="rect">
            <a:avLst/>
          </a:prstGeom>
          <a:ln w="25400">
            <a:solidFill>
              <a:schemeClr val="tx1"/>
            </a:solidFill>
          </a:ln>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824038" y="0"/>
            <a:ext cx="909638" cy="909638"/>
          </a:xfrm>
          <a:prstGeom prst="rect">
            <a:avLst/>
          </a:prstGeom>
          <a:ln w="25400">
            <a:solidFill>
              <a:schemeClr val="tx1"/>
            </a:solidFill>
          </a:ln>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14400" y="0"/>
            <a:ext cx="909638" cy="909638"/>
          </a:xfrm>
          <a:prstGeom prst="rect">
            <a:avLst/>
          </a:prstGeom>
          <a:ln w="25400">
            <a:solidFill>
              <a:schemeClr val="tx1"/>
            </a:solidFill>
          </a:ln>
        </p:spPr>
      </p:pic>
      <p:pic>
        <p:nvPicPr>
          <p:cNvPr id="13" name="Picture 1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14288"/>
            <a:ext cx="923926" cy="923926"/>
          </a:xfrm>
          <a:prstGeom prst="rect">
            <a:avLst/>
          </a:prstGeom>
          <a:ln w="25400">
            <a:solidFill>
              <a:schemeClr val="tx1"/>
            </a:solidFill>
          </a:ln>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3671892" y="-14288"/>
            <a:ext cx="900108" cy="923927"/>
          </a:xfrm>
          <a:prstGeom prst="rect">
            <a:avLst/>
          </a:prstGeom>
          <a:ln w="25400">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67017" y="1776413"/>
            <a:ext cx="876298" cy="909638"/>
          </a:xfrm>
          <a:prstGeom prst="rect">
            <a:avLst/>
          </a:prstGeom>
          <a:ln w="25400">
            <a:solidFill>
              <a:schemeClr val="tx1"/>
            </a:solidFill>
          </a:ln>
        </p:spPr>
      </p:pic>
      <p:pic>
        <p:nvPicPr>
          <p:cNvPr id="16" name="Picture 15"/>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767016" y="935038"/>
            <a:ext cx="876298" cy="863601"/>
          </a:xfrm>
          <a:prstGeom prst="rect">
            <a:avLst/>
          </a:prstGeom>
          <a:ln w="25400">
            <a:solidFill>
              <a:schemeClr val="tx1"/>
            </a:solidFill>
          </a:ln>
        </p:spPr>
      </p:pic>
      <p:pic>
        <p:nvPicPr>
          <p:cNvPr id="17" name="Picture 16"/>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a:xfrm>
            <a:off x="6348403" y="2706685"/>
            <a:ext cx="5843598" cy="2767768"/>
          </a:xfrm>
          <a:prstGeom prst="rect">
            <a:avLst/>
          </a:prstGeom>
          <a:ln w="25400">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92668" y="923398"/>
            <a:ext cx="1684423" cy="875241"/>
          </a:xfrm>
          <a:prstGeom prst="rect">
            <a:avLst/>
          </a:prstGeom>
          <a:ln w="25400">
            <a:solidFill>
              <a:schemeClr val="tx1"/>
            </a:solidFill>
          </a:ln>
        </p:spPr>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510216" y="-14288"/>
            <a:ext cx="1666875" cy="925866"/>
          </a:xfrm>
          <a:prstGeom prst="rect">
            <a:avLst/>
          </a:prstGeom>
          <a:ln w="25400">
            <a:solidFill>
              <a:schemeClr val="tx1"/>
            </a:solidFill>
          </a:ln>
        </p:spPr>
      </p:pic>
      <p:pic>
        <p:nvPicPr>
          <p:cNvPr id="20" name="Picture 19"/>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662368" y="1821815"/>
            <a:ext cx="1847848" cy="864235"/>
          </a:xfrm>
          <a:prstGeom prst="rect">
            <a:avLst/>
          </a:prstGeom>
          <a:ln w="25400">
            <a:solidFill>
              <a:schemeClr val="tx1"/>
            </a:solidFill>
          </a:ln>
        </p:spPr>
      </p:pic>
      <p:pic>
        <p:nvPicPr>
          <p:cNvPr id="21" name="Picture 20"/>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598640" y="1058"/>
            <a:ext cx="911576" cy="911576"/>
          </a:xfrm>
          <a:prstGeom prst="rect">
            <a:avLst/>
          </a:prstGeom>
          <a:ln w="25400">
            <a:solidFill>
              <a:schemeClr val="tx1"/>
            </a:solidFill>
          </a:ln>
        </p:spPr>
      </p:pic>
      <p:pic>
        <p:nvPicPr>
          <p:cNvPr id="22" name="Picture 2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1219744" y="-3702"/>
            <a:ext cx="952500" cy="889526"/>
          </a:xfrm>
          <a:prstGeom prst="rect">
            <a:avLst/>
          </a:prstGeom>
          <a:ln w="25400">
            <a:solidFill>
              <a:schemeClr val="tx1"/>
            </a:solidFill>
          </a:ln>
        </p:spPr>
      </p:pic>
      <p:pic>
        <p:nvPicPr>
          <p:cNvPr id="24" name="Picture 23"/>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5529270" y="1824637"/>
            <a:ext cx="1647822" cy="859296"/>
          </a:xfrm>
          <a:prstGeom prst="rect">
            <a:avLst/>
          </a:prstGeom>
          <a:ln w="25400">
            <a:solidFill>
              <a:schemeClr val="tx1"/>
            </a:solidFill>
          </a:ln>
        </p:spPr>
      </p:pic>
      <p:pic>
        <p:nvPicPr>
          <p:cNvPr id="25" name="Picture 24"/>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200900" y="914400"/>
            <a:ext cx="952500" cy="889001"/>
          </a:xfrm>
          <a:prstGeom prst="rect">
            <a:avLst/>
          </a:prstGeom>
          <a:ln w="25400">
            <a:solidFill>
              <a:schemeClr val="tx1"/>
            </a:solidFill>
          </a:ln>
        </p:spPr>
      </p:pic>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986955" y="911223"/>
            <a:ext cx="2433645" cy="1770063"/>
          </a:xfrm>
          <a:prstGeom prst="rect">
            <a:avLst/>
          </a:prstGeom>
          <a:ln w="25400">
            <a:solidFill>
              <a:schemeClr val="tx1"/>
            </a:solidFill>
          </a:ln>
        </p:spPr>
      </p:pic>
      <p:pic>
        <p:nvPicPr>
          <p:cNvPr id="27" name="Picture 26"/>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7200900" y="0"/>
            <a:ext cx="952500" cy="910520"/>
          </a:xfrm>
          <a:prstGeom prst="rect">
            <a:avLst/>
          </a:prstGeom>
          <a:ln w="25400">
            <a:solidFill>
              <a:schemeClr val="tx1"/>
            </a:solidFill>
          </a:ln>
        </p:spPr>
      </p:pic>
      <p:pic>
        <p:nvPicPr>
          <p:cNvPr id="28" name="Picture 27"/>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602962" y="935038"/>
            <a:ext cx="907254" cy="863601"/>
          </a:xfrm>
          <a:prstGeom prst="rect">
            <a:avLst/>
          </a:prstGeom>
          <a:ln w="25400">
            <a:solidFill>
              <a:schemeClr val="tx1"/>
            </a:solidFill>
          </a:ln>
        </p:spPr>
      </p:pic>
      <p:pic>
        <p:nvPicPr>
          <p:cNvPr id="30" name="Picture 29"/>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3671892" y="935038"/>
            <a:ext cx="900108" cy="863601"/>
          </a:xfrm>
          <a:prstGeom prst="rect">
            <a:avLst/>
          </a:prstGeom>
          <a:ln w="25400">
            <a:solidFill>
              <a:schemeClr val="tx1"/>
            </a:solidFill>
          </a:ln>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77209" y="19578"/>
            <a:ext cx="1785943" cy="1809221"/>
          </a:xfrm>
          <a:prstGeom prst="rect">
            <a:avLst/>
          </a:prstGeom>
          <a:ln w="25400">
            <a:solidFill>
              <a:schemeClr val="tx1"/>
            </a:solidFill>
          </a:ln>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991725" y="-14288"/>
            <a:ext cx="1438275" cy="900112"/>
          </a:xfrm>
          <a:prstGeom prst="rect">
            <a:avLst/>
          </a:prstGeom>
          <a:ln w="25400">
            <a:solidFill>
              <a:schemeClr val="tx1"/>
            </a:solidFill>
          </a:ln>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96146" y="1828800"/>
            <a:ext cx="1795454" cy="852486"/>
          </a:xfrm>
          <a:prstGeom prst="rect">
            <a:avLst/>
          </a:prstGeom>
          <a:ln w="25400">
            <a:solidFill>
              <a:schemeClr val="tx1"/>
            </a:solidFill>
          </a:ln>
        </p:spPr>
      </p:pic>
      <p:pic>
        <p:nvPicPr>
          <p:cNvPr id="23" name="Picture 22"/>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9016298" y="1828800"/>
            <a:ext cx="952500" cy="852486"/>
          </a:xfrm>
          <a:prstGeom prst="rect">
            <a:avLst/>
          </a:prstGeom>
          <a:ln w="25400">
            <a:solidFill>
              <a:schemeClr val="tx1"/>
            </a:solidFill>
          </a:ln>
        </p:spPr>
      </p:pic>
      <p:pic>
        <p:nvPicPr>
          <p:cNvPr id="33" name="Picture 32"/>
          <p:cNvPicPr>
            <a:picLocks noChangeAspect="1"/>
          </p:cNvPicPr>
          <p:nvPr/>
        </p:nvPicPr>
        <p:blipFill rotWithShape="1">
          <a:blip r:embed="rId32" cstate="email">
            <a:extLst>
              <a:ext uri="{28A0092B-C50C-407E-A947-70E740481C1C}">
                <a14:useLocalDpi xmlns:a14="http://schemas.microsoft.com/office/drawing/2010/main" val="0"/>
              </a:ext>
            </a:extLst>
          </a:blip>
          <a:srcRect/>
          <a:stretch/>
        </p:blipFill>
        <p:spPr>
          <a:xfrm>
            <a:off x="0" y="2708278"/>
            <a:ext cx="2733676" cy="983192"/>
          </a:xfrm>
          <a:prstGeom prst="rect">
            <a:avLst/>
          </a:prstGeom>
          <a:ln w="25400">
            <a:solidFill>
              <a:schemeClr val="tx1"/>
            </a:solidFill>
          </a:ln>
        </p:spPr>
      </p:pic>
      <p:pic>
        <p:nvPicPr>
          <p:cNvPr id="34" name="Picture 3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757489" y="2709864"/>
            <a:ext cx="1814511" cy="981606"/>
          </a:xfrm>
          <a:prstGeom prst="rect">
            <a:avLst/>
          </a:prstGeom>
          <a:ln w="25400">
            <a:solidFill>
              <a:schemeClr val="tx1"/>
            </a:solidFill>
          </a:ln>
        </p:spPr>
      </p:pic>
      <p:pic>
        <p:nvPicPr>
          <p:cNvPr id="35" name="Picture 3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586292" y="2711274"/>
            <a:ext cx="1738308" cy="980196"/>
          </a:xfrm>
          <a:prstGeom prst="rect">
            <a:avLst/>
          </a:prstGeom>
          <a:ln w="25400">
            <a:solidFill>
              <a:schemeClr val="tx1"/>
            </a:solidFill>
          </a:ln>
        </p:spPr>
      </p:pic>
      <p:pic>
        <p:nvPicPr>
          <p:cNvPr id="36" name="Picture 35"/>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2743200" y="3715283"/>
            <a:ext cx="974807" cy="993324"/>
          </a:xfrm>
          <a:prstGeom prst="rect">
            <a:avLst/>
          </a:prstGeom>
          <a:ln w="25400">
            <a:solidFill>
              <a:schemeClr val="tx1"/>
            </a:solidFill>
          </a:ln>
        </p:spPr>
      </p:pic>
      <p:pic>
        <p:nvPicPr>
          <p:cNvPr id="38" name="Picture 3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0" y="3715283"/>
            <a:ext cx="2724150" cy="1759170"/>
          </a:xfrm>
          <a:prstGeom prst="rect">
            <a:avLst/>
          </a:prstGeom>
          <a:ln w="25400">
            <a:solidFill>
              <a:schemeClr val="tx1"/>
            </a:solidFill>
          </a:ln>
        </p:spPr>
      </p:pic>
      <p:pic>
        <p:nvPicPr>
          <p:cNvPr id="39" name="Picture 38"/>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3737057" y="3715283"/>
            <a:ext cx="2587544" cy="993325"/>
          </a:xfrm>
          <a:prstGeom prst="rect">
            <a:avLst/>
          </a:prstGeom>
          <a:ln w="25400">
            <a:solidFill>
              <a:schemeClr val="tx1"/>
            </a:solidFill>
          </a:ln>
        </p:spPr>
      </p:pic>
      <p:pic>
        <p:nvPicPr>
          <p:cNvPr id="40" name="Picture 39"/>
          <p:cNvPicPr>
            <a:picLocks noChangeAspect="1"/>
          </p:cNvPicPr>
          <p:nvPr/>
        </p:nvPicPr>
        <p:blipFill rotWithShape="1">
          <a:blip r:embed="rId38" cstate="email">
            <a:extLst>
              <a:ext uri="{28A0092B-C50C-407E-A947-70E740481C1C}">
                <a14:useLocalDpi xmlns:a14="http://schemas.microsoft.com/office/drawing/2010/main" val="0"/>
              </a:ext>
            </a:extLst>
          </a:blip>
          <a:srcRect/>
          <a:stretch/>
        </p:blipFill>
        <p:spPr>
          <a:xfrm>
            <a:off x="2747963" y="4732420"/>
            <a:ext cx="3579270" cy="742033"/>
          </a:xfrm>
          <a:prstGeom prst="rect">
            <a:avLst/>
          </a:prstGeom>
          <a:ln w="25400">
            <a:solidFill>
              <a:schemeClr val="tx1"/>
            </a:solidFill>
          </a:ln>
        </p:spPr>
      </p:pic>
      <p:sp>
        <p:nvSpPr>
          <p:cNvPr id="41" name="Rectangle 40"/>
          <p:cNvSpPr/>
          <p:nvPr/>
        </p:nvSpPr>
        <p:spPr>
          <a:xfrm>
            <a:off x="2133600" y="5547340"/>
            <a:ext cx="9838972" cy="38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 YEARS OF LEARNING THROUGH MAKING AT MAGIC.  5 YEARS OF PROJECTS &amp; MEDIA.</a:t>
            </a:r>
          </a:p>
        </p:txBody>
      </p:sp>
    </p:spTree>
    <p:extLst>
      <p:ext uri="{BB962C8B-B14F-4D97-AF65-F5344CB8AC3E}">
        <p14:creationId xmlns:p14="http://schemas.microsoft.com/office/powerpoint/2010/main" val="253699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DESIGN PRINCIPLE</a:t>
            </a:r>
          </a:p>
        </p:txBody>
      </p:sp>
      <p:sp>
        <p:nvSpPr>
          <p:cNvPr id="3" name="Content Placeholder 2"/>
          <p:cNvSpPr>
            <a:spLocks noGrp="1"/>
          </p:cNvSpPr>
          <p:nvPr>
            <p:ph idx="1"/>
          </p:nvPr>
        </p:nvSpPr>
        <p:spPr>
          <a:xfrm>
            <a:off x="5410200" y="1538475"/>
            <a:ext cx="6248400" cy="4024125"/>
          </a:xfrm>
        </p:spPr>
        <p:txBody>
          <a:bodyPr/>
          <a:lstStyle/>
          <a:p>
            <a:pPr marL="0" indent="0">
              <a:buNone/>
            </a:pPr>
            <a:r>
              <a:rPr lang="en-US" b="1" dirty="0"/>
              <a:t>NO SPACE SHOULD BE USED FOR ONLY ONE THING, OR BY ONLY ONE CONSTITUENCY</a:t>
            </a:r>
            <a:r>
              <a:rPr lang="en-US" dirty="0"/>
              <a:t>:  OUR COMMITMENT TO MULTI-DISCIPLINARY AND CROSS-DISCIPLINARY WORK SHOULD EXTEND TO THE PHYSICAL BUILDING DESIGN, TECHNOLOGY SELECTION, ADMINISTRATION AND OPERATIONS, CULTURE &amp; COMMUNITY.</a:t>
            </a:r>
          </a:p>
          <a:p>
            <a:pPr marL="0" indent="0">
              <a:buNone/>
            </a:pPr>
            <a:endParaRPr lang="en-US" sz="1000" dirty="0"/>
          </a:p>
          <a:p>
            <a:pPr marL="0" indent="0">
              <a:buNone/>
            </a:pPr>
            <a:r>
              <a:rPr lang="en-US" dirty="0"/>
              <a:t>WE WERE TRYING FOR A PARTICLE ACCELERATOR FOR THE HAPPY ACCIDENT.</a:t>
            </a:r>
          </a:p>
          <a:p>
            <a:pPr marL="0" indent="0">
              <a:buNone/>
            </a:pPr>
            <a:endParaRPr lang="en-US" sz="1000" dirty="0"/>
          </a:p>
          <a:p>
            <a:pPr marL="0" indent="0">
              <a:buNone/>
            </a:pPr>
            <a:r>
              <a:rPr lang="en-US" dirty="0"/>
              <a:t>(AND MODEL FOR OUR STUDENTS HOW COLLABORATION AND TEAMS FUNCTION)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914400"/>
            <a:ext cx="4876800" cy="3103418"/>
          </a:xfrm>
          <a:prstGeom prst="rect">
            <a:avLst/>
          </a:prstGeom>
          <a:ln w="28575">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3200400"/>
            <a:ext cx="4191000" cy="2357438"/>
          </a:xfrm>
          <a:prstGeom prst="rect">
            <a:avLst/>
          </a:prstGeom>
        </p:spPr>
      </p:pic>
    </p:spTree>
    <p:extLst>
      <p:ext uri="{BB962C8B-B14F-4D97-AF65-F5344CB8AC3E}">
        <p14:creationId xmlns:p14="http://schemas.microsoft.com/office/powerpoint/2010/main" val="3509824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88" y="4736778"/>
            <a:ext cx="10515600" cy="1325563"/>
          </a:xfrm>
        </p:spPr>
        <p:txBody>
          <a:bodyPr/>
          <a:lstStyle/>
          <a:p>
            <a:r>
              <a:rPr lang="en-US" dirty="0"/>
              <a:t>…The M is for Messy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1382" y="1939797"/>
            <a:ext cx="5764191" cy="2602841"/>
          </a:xfrm>
          <a:prstGeom prst="rect">
            <a:avLst/>
          </a:prstGeom>
        </p:spPr>
      </p:pic>
    </p:spTree>
    <p:extLst>
      <p:ext uri="{BB962C8B-B14F-4D97-AF65-F5344CB8AC3E}">
        <p14:creationId xmlns:p14="http://schemas.microsoft.com/office/powerpoint/2010/main" val="2664836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5658-D7CC-4A62-ADF5-591D96948CA6}"/>
              </a:ext>
            </a:extLst>
          </p:cNvPr>
          <p:cNvSpPr>
            <a:spLocks noGrp="1"/>
          </p:cNvSpPr>
          <p:nvPr>
            <p:ph type="title"/>
          </p:nvPr>
        </p:nvSpPr>
        <p:spPr/>
        <p:txBody>
          <a:bodyPr/>
          <a:lstStyle/>
          <a:p>
            <a:r>
              <a:rPr lang="en-US" dirty="0"/>
              <a:t>NO REALLY, REALLY, MESSY</a:t>
            </a:r>
          </a:p>
        </p:txBody>
      </p:sp>
      <p:sp>
        <p:nvSpPr>
          <p:cNvPr id="4" name="Oval 3">
            <a:extLst>
              <a:ext uri="{FF2B5EF4-FFF2-40B4-BE49-F238E27FC236}">
                <a16:creationId xmlns:a16="http://schemas.microsoft.com/office/drawing/2014/main" id="{8813EFE4-BB87-41AB-AF37-E1423586860F}"/>
              </a:ext>
            </a:extLst>
          </p:cNvPr>
          <p:cNvSpPr/>
          <p:nvPr/>
        </p:nvSpPr>
        <p:spPr>
          <a:xfrm>
            <a:off x="1905000" y="1810164"/>
            <a:ext cx="3124200" cy="3083727"/>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LAB</a:t>
            </a:r>
          </a:p>
          <a:p>
            <a:pPr algn="ctr"/>
            <a:r>
              <a:rPr lang="en-US" dirty="0"/>
              <a:t>(RESEARCH CENTER)</a:t>
            </a:r>
          </a:p>
        </p:txBody>
      </p:sp>
      <p:sp>
        <p:nvSpPr>
          <p:cNvPr id="5" name="Oval 4">
            <a:extLst>
              <a:ext uri="{FF2B5EF4-FFF2-40B4-BE49-F238E27FC236}">
                <a16:creationId xmlns:a16="http://schemas.microsoft.com/office/drawing/2014/main" id="{5852CE27-1CD0-4940-8741-CE5D142FAF8A}"/>
              </a:ext>
            </a:extLst>
          </p:cNvPr>
          <p:cNvSpPr/>
          <p:nvPr/>
        </p:nvSpPr>
        <p:spPr>
          <a:xfrm>
            <a:off x="228600" y="1215805"/>
            <a:ext cx="2458720" cy="2438400"/>
          </a:xfrm>
          <a:prstGeom prst="ellipse">
            <a:avLst/>
          </a:prstGeom>
          <a:solidFill>
            <a:srgbClr val="0070C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 DEPARTMENTS &amp; COLLEGES</a:t>
            </a:r>
          </a:p>
        </p:txBody>
      </p:sp>
      <p:sp>
        <p:nvSpPr>
          <p:cNvPr id="6" name="Oval 5">
            <a:extLst>
              <a:ext uri="{FF2B5EF4-FFF2-40B4-BE49-F238E27FC236}">
                <a16:creationId xmlns:a16="http://schemas.microsoft.com/office/drawing/2014/main" id="{ECD3B891-C220-4B96-8DED-52A18B54508B}"/>
              </a:ext>
            </a:extLst>
          </p:cNvPr>
          <p:cNvSpPr/>
          <p:nvPr/>
        </p:nvSpPr>
        <p:spPr>
          <a:xfrm>
            <a:off x="304800" y="2908965"/>
            <a:ext cx="2514600" cy="2362200"/>
          </a:xfrm>
          <a:prstGeom prst="ellipse">
            <a:avLst/>
          </a:prstGeom>
          <a:solidFill>
            <a:schemeClr val="accent4">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SPONSORED RESEARCH SERVICES</a:t>
            </a:r>
          </a:p>
        </p:txBody>
      </p:sp>
      <p:sp>
        <p:nvSpPr>
          <p:cNvPr id="7" name="Oval 6">
            <a:extLst>
              <a:ext uri="{FF2B5EF4-FFF2-40B4-BE49-F238E27FC236}">
                <a16:creationId xmlns:a16="http://schemas.microsoft.com/office/drawing/2014/main" id="{D6EF386D-D5A9-4B47-9655-9E5224CC3108}"/>
              </a:ext>
            </a:extLst>
          </p:cNvPr>
          <p:cNvSpPr/>
          <p:nvPr/>
        </p:nvSpPr>
        <p:spPr>
          <a:xfrm>
            <a:off x="1924050" y="4148651"/>
            <a:ext cx="1943100" cy="1844041"/>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ENTREPRENEURSHIP CENTER</a:t>
            </a:r>
          </a:p>
        </p:txBody>
      </p:sp>
      <p:sp>
        <p:nvSpPr>
          <p:cNvPr id="8" name="Oval 7">
            <a:extLst>
              <a:ext uri="{FF2B5EF4-FFF2-40B4-BE49-F238E27FC236}">
                <a16:creationId xmlns:a16="http://schemas.microsoft.com/office/drawing/2014/main" id="{76F83673-ADF2-4549-BB6D-1BE3E7DEE69C}"/>
              </a:ext>
            </a:extLst>
          </p:cNvPr>
          <p:cNvSpPr/>
          <p:nvPr/>
        </p:nvSpPr>
        <p:spPr>
          <a:xfrm>
            <a:off x="1924049" y="457200"/>
            <a:ext cx="2173605" cy="2072641"/>
          </a:xfrm>
          <a:prstGeom prst="ellipse">
            <a:avLst/>
          </a:prstGeom>
          <a:solidFill>
            <a:schemeClr val="accent2">
              <a:lumMod val="50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BUSINESS INCUBATOR &amp; TECHNOLOGY TRANSFER OFFICE</a:t>
            </a:r>
          </a:p>
        </p:txBody>
      </p:sp>
      <p:sp>
        <p:nvSpPr>
          <p:cNvPr id="9" name="Oval 8">
            <a:extLst>
              <a:ext uri="{FF2B5EF4-FFF2-40B4-BE49-F238E27FC236}">
                <a16:creationId xmlns:a16="http://schemas.microsoft.com/office/drawing/2014/main" id="{A3E3D91A-9ABE-4260-A023-D567FDEC8131}"/>
              </a:ext>
            </a:extLst>
          </p:cNvPr>
          <p:cNvSpPr/>
          <p:nvPr/>
        </p:nvSpPr>
        <p:spPr>
          <a:xfrm>
            <a:off x="5938520" y="1749098"/>
            <a:ext cx="3124200" cy="3083727"/>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SPELL STUDIOS, LLC</a:t>
            </a:r>
          </a:p>
        </p:txBody>
      </p:sp>
      <p:cxnSp>
        <p:nvCxnSpPr>
          <p:cNvPr id="13" name="Straight Arrow Connector 12">
            <a:extLst>
              <a:ext uri="{FF2B5EF4-FFF2-40B4-BE49-F238E27FC236}">
                <a16:creationId xmlns:a16="http://schemas.microsoft.com/office/drawing/2014/main" id="{F6766A0F-03DA-49DE-90C5-0DCD6DD291E4}"/>
              </a:ext>
            </a:extLst>
          </p:cNvPr>
          <p:cNvCxnSpPr/>
          <p:nvPr/>
        </p:nvCxnSpPr>
        <p:spPr>
          <a:xfrm flipV="1">
            <a:off x="2209800" y="2391684"/>
            <a:ext cx="838200" cy="21335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4CB6C5-4CCC-46A1-A479-849CDBFAEA57}"/>
              </a:ext>
            </a:extLst>
          </p:cNvPr>
          <p:cNvCxnSpPr>
            <a:cxnSpLocks/>
          </p:cNvCxnSpPr>
          <p:nvPr/>
        </p:nvCxnSpPr>
        <p:spPr>
          <a:xfrm flipH="1">
            <a:off x="1562100" y="2757444"/>
            <a:ext cx="800100" cy="611522"/>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969B88-BD58-4B7F-9A3A-CEDB7B95C4E2}"/>
              </a:ext>
            </a:extLst>
          </p:cNvPr>
          <p:cNvCxnSpPr>
            <a:cxnSpLocks/>
          </p:cNvCxnSpPr>
          <p:nvPr/>
        </p:nvCxnSpPr>
        <p:spPr>
          <a:xfrm>
            <a:off x="1752600" y="4817620"/>
            <a:ext cx="438150" cy="28778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AB276D-1BDC-42B2-8214-3C14A3BC8F3B}"/>
              </a:ext>
            </a:extLst>
          </p:cNvPr>
          <p:cNvCxnSpPr>
            <a:cxnSpLocks/>
          </p:cNvCxnSpPr>
          <p:nvPr/>
        </p:nvCxnSpPr>
        <p:spPr>
          <a:xfrm>
            <a:off x="2209800" y="3181765"/>
            <a:ext cx="685800" cy="1311565"/>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EE6048-9CCC-42B6-9309-99E401BE49D1}"/>
              </a:ext>
            </a:extLst>
          </p:cNvPr>
          <p:cNvCxnSpPr>
            <a:cxnSpLocks/>
          </p:cNvCxnSpPr>
          <p:nvPr/>
        </p:nvCxnSpPr>
        <p:spPr>
          <a:xfrm>
            <a:off x="3390900" y="2057401"/>
            <a:ext cx="228600" cy="414805"/>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1255DAA-5EF8-4737-82A5-CE60D43D3B0C}"/>
              </a:ext>
            </a:extLst>
          </p:cNvPr>
          <p:cNvCxnSpPr>
            <a:cxnSpLocks/>
          </p:cNvCxnSpPr>
          <p:nvPr/>
        </p:nvCxnSpPr>
        <p:spPr>
          <a:xfrm flipV="1">
            <a:off x="3333750" y="4148651"/>
            <a:ext cx="387985" cy="343754"/>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63BBFCA-9B18-4783-8ECB-8838C8809072}"/>
              </a:ext>
            </a:extLst>
          </p:cNvPr>
          <p:cNvCxnSpPr>
            <a:cxnSpLocks/>
            <a:stCxn id="4" idx="6"/>
          </p:cNvCxnSpPr>
          <p:nvPr/>
        </p:nvCxnSpPr>
        <p:spPr>
          <a:xfrm flipV="1">
            <a:off x="5029200" y="3352027"/>
            <a:ext cx="914400" cy="1"/>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0FA00493-765E-48B9-99E3-8BB9BF02FE42}"/>
              </a:ext>
            </a:extLst>
          </p:cNvPr>
          <p:cNvSpPr/>
          <p:nvPr/>
        </p:nvSpPr>
        <p:spPr>
          <a:xfrm>
            <a:off x="3619500" y="3910804"/>
            <a:ext cx="1943100" cy="1844041"/>
          </a:xfrm>
          <a:prstGeom prst="ellipse">
            <a:avLst/>
          </a:prstGeom>
          <a:solidFill>
            <a:srgbClr val="FF00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GOVERNMENT &amp; COMMUNITY RELATIONS</a:t>
            </a:r>
          </a:p>
          <a:p>
            <a:pPr algn="ctr"/>
            <a:endParaRPr lang="en-US" sz="1000" dirty="0"/>
          </a:p>
          <a:p>
            <a:pPr algn="ctr"/>
            <a:r>
              <a:rPr lang="en-US" sz="1000" dirty="0"/>
              <a:t> DEVELOPMENT &amp; ALUMNI RELATIONS</a:t>
            </a:r>
          </a:p>
        </p:txBody>
      </p:sp>
      <p:cxnSp>
        <p:nvCxnSpPr>
          <p:cNvPr id="36" name="Straight Arrow Connector 35">
            <a:extLst>
              <a:ext uri="{FF2B5EF4-FFF2-40B4-BE49-F238E27FC236}">
                <a16:creationId xmlns:a16="http://schemas.microsoft.com/office/drawing/2014/main" id="{33CF72B1-C9A7-4837-B653-003F48995906}"/>
              </a:ext>
            </a:extLst>
          </p:cNvPr>
          <p:cNvCxnSpPr>
            <a:cxnSpLocks/>
          </p:cNvCxnSpPr>
          <p:nvPr/>
        </p:nvCxnSpPr>
        <p:spPr>
          <a:xfrm>
            <a:off x="4097655" y="3853169"/>
            <a:ext cx="207645" cy="46735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Sun 38">
            <a:extLst>
              <a:ext uri="{FF2B5EF4-FFF2-40B4-BE49-F238E27FC236}">
                <a16:creationId xmlns:a16="http://schemas.microsoft.com/office/drawing/2014/main" id="{68000B92-C642-4522-A8A0-F505372CB4E8}"/>
              </a:ext>
            </a:extLst>
          </p:cNvPr>
          <p:cNvSpPr/>
          <p:nvPr/>
        </p:nvSpPr>
        <p:spPr>
          <a:xfrm>
            <a:off x="7612380" y="1890870"/>
            <a:ext cx="4269740" cy="4202757"/>
          </a:xfrm>
          <a:prstGeom prst="su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PUBLICLY VISIBLE ACTIVITIES AND PRODUCTS</a:t>
            </a:r>
          </a:p>
        </p:txBody>
      </p:sp>
      <p:cxnSp>
        <p:nvCxnSpPr>
          <p:cNvPr id="40" name="Straight Arrow Connector 39">
            <a:extLst>
              <a:ext uri="{FF2B5EF4-FFF2-40B4-BE49-F238E27FC236}">
                <a16:creationId xmlns:a16="http://schemas.microsoft.com/office/drawing/2014/main" id="{04D115F1-8179-44A6-8687-37311B3C6E1B}"/>
              </a:ext>
            </a:extLst>
          </p:cNvPr>
          <p:cNvCxnSpPr>
            <a:cxnSpLocks/>
          </p:cNvCxnSpPr>
          <p:nvPr/>
        </p:nvCxnSpPr>
        <p:spPr>
          <a:xfrm>
            <a:off x="8317230" y="3445887"/>
            <a:ext cx="674370" cy="287913"/>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2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7628" b="-98436"/>
          <a:stretch/>
        </p:blipFill>
        <p:spPr>
          <a:xfrm>
            <a:off x="-457200" y="2362200"/>
            <a:ext cx="6426398" cy="428426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t="-103174" r="-4919"/>
          <a:stretch/>
        </p:blipFill>
        <p:spPr>
          <a:xfrm>
            <a:off x="6019800" y="177800"/>
            <a:ext cx="6477000" cy="4318000"/>
          </a:xfrm>
          <a:prstGeom prst="rect">
            <a:avLst/>
          </a:prstGeom>
        </p:spPr>
      </p:pic>
      <p:cxnSp>
        <p:nvCxnSpPr>
          <p:cNvPr id="8" name="Straight Connector 7"/>
          <p:cNvCxnSpPr/>
          <p:nvPr/>
        </p:nvCxnSpPr>
        <p:spPr>
          <a:xfrm>
            <a:off x="0" y="4495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362200"/>
            <a:ext cx="1287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Andrew Phelps\Desktop\andy_pac_ma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752600"/>
            <a:ext cx="3737102" cy="3721464"/>
          </a:xfrm>
          <a:prstGeom prst="rect">
            <a:avLst/>
          </a:prstGeom>
          <a:noFill/>
          <a:ln w="15875">
            <a:solidFill>
              <a:schemeClr val="tx1"/>
            </a:solidFill>
          </a:ln>
          <a:effectLst>
            <a:outerShdw blurRad="355600" sx="116000" sy="116000" algn="ctr" rotWithShape="0">
              <a:prstClr val="black">
                <a:alpha val="77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688172"/>
            <a:ext cx="12192000" cy="1293028"/>
          </a:xfrm>
        </p:spPr>
        <p:txBody>
          <a:bodyPr/>
          <a:lstStyle/>
          <a:p>
            <a:pPr algn="ctr"/>
            <a:r>
              <a:rPr lang="en-US" dirty="0"/>
              <a:t>HI, I’m ANDY</a:t>
            </a:r>
          </a:p>
        </p:txBody>
      </p:sp>
    </p:spTree>
    <p:extLst>
      <p:ext uri="{BB962C8B-B14F-4D97-AF65-F5344CB8AC3E}">
        <p14:creationId xmlns:p14="http://schemas.microsoft.com/office/powerpoint/2010/main" val="403907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224B-CBC5-49D1-AD1B-EF0A6D72A3A6}"/>
              </a:ext>
            </a:extLst>
          </p:cNvPr>
          <p:cNvSpPr>
            <a:spLocks noGrp="1"/>
          </p:cNvSpPr>
          <p:nvPr>
            <p:ph type="title"/>
          </p:nvPr>
        </p:nvSpPr>
        <p:spPr/>
        <p:txBody>
          <a:bodyPr/>
          <a:lstStyle/>
          <a:p>
            <a:r>
              <a:rPr lang="en-US" dirty="0"/>
              <a:t>AND IT WAS MESSY PAYING FOR IT</a:t>
            </a:r>
          </a:p>
        </p:txBody>
      </p:sp>
      <p:sp>
        <p:nvSpPr>
          <p:cNvPr id="4" name="Oval 3">
            <a:extLst>
              <a:ext uri="{FF2B5EF4-FFF2-40B4-BE49-F238E27FC236}">
                <a16:creationId xmlns:a16="http://schemas.microsoft.com/office/drawing/2014/main" id="{C0A92CC2-880F-43EC-AAF7-3D348C58CC6B}"/>
              </a:ext>
            </a:extLst>
          </p:cNvPr>
          <p:cNvSpPr/>
          <p:nvPr/>
        </p:nvSpPr>
        <p:spPr>
          <a:xfrm>
            <a:off x="66040" y="1529080"/>
            <a:ext cx="2458720" cy="2438400"/>
          </a:xfrm>
          <a:prstGeom prst="ellipse">
            <a:avLst/>
          </a:prstGeom>
          <a:solidFill>
            <a:srgbClr val="7030A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UP FINDING FROM THE UNIVERSITY</a:t>
            </a:r>
          </a:p>
        </p:txBody>
      </p:sp>
      <p:sp>
        <p:nvSpPr>
          <p:cNvPr id="5" name="Oval 4">
            <a:extLst>
              <a:ext uri="{FF2B5EF4-FFF2-40B4-BE49-F238E27FC236}">
                <a16:creationId xmlns:a16="http://schemas.microsoft.com/office/drawing/2014/main" id="{1F42D675-6996-4E7D-A6A8-97443C3126C6}"/>
              </a:ext>
            </a:extLst>
          </p:cNvPr>
          <p:cNvSpPr/>
          <p:nvPr/>
        </p:nvSpPr>
        <p:spPr>
          <a:xfrm>
            <a:off x="1209040" y="3285075"/>
            <a:ext cx="2458720" cy="2438400"/>
          </a:xfrm>
          <a:prstGeom prst="ellipse">
            <a:avLst/>
          </a:prstGeom>
          <a:solidFill>
            <a:schemeClr val="accent3">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NSF I-CORE NODE GRANT MONEY</a:t>
            </a:r>
          </a:p>
        </p:txBody>
      </p:sp>
      <p:sp>
        <p:nvSpPr>
          <p:cNvPr id="6" name="Oval 5">
            <a:extLst>
              <a:ext uri="{FF2B5EF4-FFF2-40B4-BE49-F238E27FC236}">
                <a16:creationId xmlns:a16="http://schemas.microsoft.com/office/drawing/2014/main" id="{F5D4063A-1A37-47DA-A2DE-3EF426A2F8FC}"/>
              </a:ext>
            </a:extLst>
          </p:cNvPr>
          <p:cNvSpPr/>
          <p:nvPr/>
        </p:nvSpPr>
        <p:spPr>
          <a:xfrm>
            <a:off x="2199640" y="1529080"/>
            <a:ext cx="2458720" cy="2438400"/>
          </a:xfrm>
          <a:prstGeom prst="ellipse">
            <a:avLst/>
          </a:prstGeom>
          <a:solidFill>
            <a:schemeClr val="accent6">
              <a:lumMod val="50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 OF TRUSTEES RAISED GIFT FUNDS</a:t>
            </a:r>
          </a:p>
        </p:txBody>
      </p:sp>
      <p:sp>
        <p:nvSpPr>
          <p:cNvPr id="7" name="Oval 6">
            <a:extLst>
              <a:ext uri="{FF2B5EF4-FFF2-40B4-BE49-F238E27FC236}">
                <a16:creationId xmlns:a16="http://schemas.microsoft.com/office/drawing/2014/main" id="{8EEB8079-970D-4555-994B-80FA78AF368F}"/>
              </a:ext>
            </a:extLst>
          </p:cNvPr>
          <p:cNvSpPr/>
          <p:nvPr/>
        </p:nvSpPr>
        <p:spPr>
          <a:xfrm>
            <a:off x="3342640" y="3300315"/>
            <a:ext cx="2458720" cy="2438400"/>
          </a:xfrm>
          <a:prstGeom prst="ellipse">
            <a:avLst/>
          </a:prstGeom>
          <a:solidFill>
            <a:schemeClr val="accent2">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 GIFTS &amp; GIFT IN KIND SERVICES</a:t>
            </a:r>
          </a:p>
        </p:txBody>
      </p:sp>
      <p:sp>
        <p:nvSpPr>
          <p:cNvPr id="8" name="Oval 7">
            <a:extLst>
              <a:ext uri="{FF2B5EF4-FFF2-40B4-BE49-F238E27FC236}">
                <a16:creationId xmlns:a16="http://schemas.microsoft.com/office/drawing/2014/main" id="{60458F4A-B4EE-4551-A122-31FD412ED000}"/>
              </a:ext>
            </a:extLst>
          </p:cNvPr>
          <p:cNvSpPr/>
          <p:nvPr/>
        </p:nvSpPr>
        <p:spPr>
          <a:xfrm>
            <a:off x="4333240" y="1488440"/>
            <a:ext cx="2458720" cy="2438400"/>
          </a:xfrm>
          <a:prstGeom prst="ellipse">
            <a:avLst/>
          </a:prstGeom>
          <a:solidFill>
            <a:schemeClr val="accent6">
              <a:lumMod val="75000"/>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OVERHEAD &amp; “SPECIAL” RETURN RATE</a:t>
            </a:r>
          </a:p>
        </p:txBody>
      </p:sp>
      <p:sp>
        <p:nvSpPr>
          <p:cNvPr id="9" name="Oval 8">
            <a:extLst>
              <a:ext uri="{FF2B5EF4-FFF2-40B4-BE49-F238E27FC236}">
                <a16:creationId xmlns:a16="http://schemas.microsoft.com/office/drawing/2014/main" id="{F5C7F642-BE51-4C83-87F4-3D9E58212719}"/>
              </a:ext>
            </a:extLst>
          </p:cNvPr>
          <p:cNvSpPr/>
          <p:nvPr/>
        </p:nvSpPr>
        <p:spPr>
          <a:xfrm>
            <a:off x="5476240" y="3269835"/>
            <a:ext cx="2458720" cy="2438400"/>
          </a:xfrm>
          <a:prstGeom prst="ellipse">
            <a:avLst/>
          </a:prstGeom>
          <a:solidFill>
            <a:schemeClr val="accent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 R&amp;D CONTRACTS / CLIENT WORK</a:t>
            </a:r>
          </a:p>
        </p:txBody>
      </p:sp>
      <p:sp>
        <p:nvSpPr>
          <p:cNvPr id="10" name="Oval 9">
            <a:extLst>
              <a:ext uri="{FF2B5EF4-FFF2-40B4-BE49-F238E27FC236}">
                <a16:creationId xmlns:a16="http://schemas.microsoft.com/office/drawing/2014/main" id="{7EB9F3F1-F4F4-48DC-969D-587F5A2B9A98}"/>
              </a:ext>
            </a:extLst>
          </p:cNvPr>
          <p:cNvSpPr/>
          <p:nvPr/>
        </p:nvSpPr>
        <p:spPr>
          <a:xfrm>
            <a:off x="6466840" y="1447800"/>
            <a:ext cx="2458720" cy="2438400"/>
          </a:xfrm>
          <a:prstGeom prst="ellipse">
            <a:avLst/>
          </a:prstGeom>
          <a:solidFill>
            <a:srgbClr val="00B05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PERCENTAGE RETURN FOR GAMES &amp; MEDIA SALES</a:t>
            </a:r>
          </a:p>
        </p:txBody>
      </p:sp>
      <p:sp>
        <p:nvSpPr>
          <p:cNvPr id="11" name="Oval 10">
            <a:extLst>
              <a:ext uri="{FF2B5EF4-FFF2-40B4-BE49-F238E27FC236}">
                <a16:creationId xmlns:a16="http://schemas.microsoft.com/office/drawing/2014/main" id="{6605F70C-D22D-491F-906F-144DBD64F866}"/>
              </a:ext>
            </a:extLst>
          </p:cNvPr>
          <p:cNvSpPr/>
          <p:nvPr/>
        </p:nvSpPr>
        <p:spPr>
          <a:xfrm>
            <a:off x="7609840" y="3239355"/>
            <a:ext cx="2458720" cy="2438400"/>
          </a:xfrm>
          <a:prstGeom prst="ellipse">
            <a:avLst/>
          </a:prstGeom>
          <a:solidFill>
            <a:srgbClr val="FF2CF8">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 THROUGH FUNDING ON SBIR GRANTS</a:t>
            </a:r>
          </a:p>
        </p:txBody>
      </p:sp>
      <p:sp>
        <p:nvSpPr>
          <p:cNvPr id="12" name="Oval 11">
            <a:extLst>
              <a:ext uri="{FF2B5EF4-FFF2-40B4-BE49-F238E27FC236}">
                <a16:creationId xmlns:a16="http://schemas.microsoft.com/office/drawing/2014/main" id="{060F8DF6-5D28-4532-92A9-30418ED350D6}"/>
              </a:ext>
            </a:extLst>
          </p:cNvPr>
          <p:cNvSpPr/>
          <p:nvPr/>
        </p:nvSpPr>
        <p:spPr>
          <a:xfrm>
            <a:off x="8514080" y="1452880"/>
            <a:ext cx="2458720" cy="2438400"/>
          </a:xfrm>
          <a:prstGeom prst="ellipse">
            <a:avLst/>
          </a:prstGeom>
          <a:solidFill>
            <a:schemeClr val="accent4">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FUNDING FOR EVENTS &amp; SERVICES</a:t>
            </a:r>
          </a:p>
        </p:txBody>
      </p:sp>
      <p:sp>
        <p:nvSpPr>
          <p:cNvPr id="13" name="Oval 12">
            <a:extLst>
              <a:ext uri="{FF2B5EF4-FFF2-40B4-BE49-F238E27FC236}">
                <a16:creationId xmlns:a16="http://schemas.microsoft.com/office/drawing/2014/main" id="{55070C4B-8DFB-41F0-9BFE-AF9087117F10}"/>
              </a:ext>
            </a:extLst>
          </p:cNvPr>
          <p:cNvSpPr/>
          <p:nvPr/>
        </p:nvSpPr>
        <p:spPr>
          <a:xfrm>
            <a:off x="9657080" y="3219035"/>
            <a:ext cx="2458720" cy="2438400"/>
          </a:xfrm>
          <a:prstGeom prst="ellipse">
            <a:avLst/>
          </a:prstGeom>
          <a:solidFill>
            <a:srgbClr val="FF99FF">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NY STATE “GAMES HUB” DESIGNATION &amp; PROGRAM</a:t>
            </a:r>
          </a:p>
        </p:txBody>
      </p:sp>
      <p:sp>
        <p:nvSpPr>
          <p:cNvPr id="14" name="Rectangle 13">
            <a:extLst>
              <a:ext uri="{FF2B5EF4-FFF2-40B4-BE49-F238E27FC236}">
                <a16:creationId xmlns:a16="http://schemas.microsoft.com/office/drawing/2014/main" id="{F3F32966-FB72-4D54-AAF1-E2A8FD959028}"/>
              </a:ext>
            </a:extLst>
          </p:cNvPr>
          <p:cNvSpPr/>
          <p:nvPr/>
        </p:nvSpPr>
        <p:spPr>
          <a:xfrm>
            <a:off x="0" y="3352800"/>
            <a:ext cx="12192000" cy="457200"/>
          </a:xfrm>
          <a:prstGeom prst="rect">
            <a:avLst/>
          </a:prstGeom>
          <a:solidFill>
            <a:schemeClr val="tx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DIFFERENT GROUPS, METHODS, POOLS, PLATFORMS, &amp; REPORTING MECHANISMS</a:t>
            </a:r>
          </a:p>
        </p:txBody>
      </p:sp>
    </p:spTree>
    <p:extLst>
      <p:ext uri="{BB962C8B-B14F-4D97-AF65-F5344CB8AC3E}">
        <p14:creationId xmlns:p14="http://schemas.microsoft.com/office/powerpoint/2010/main" val="117380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yDYSKuUy0yr5p8ws85RtKHIhgVKFmDp_xi1he1fd_AFMwAaws_5zaqTWjC1I2ZWiNhSX4Pjl1LmWy16NCZpVZNDcn4ardLWH2W0jy_j9le-byw0-_saa2idoWVHQedcsq2Kpw6jeckk">
            <a:extLst>
              <a:ext uri="{FF2B5EF4-FFF2-40B4-BE49-F238E27FC236}">
                <a16:creationId xmlns:a16="http://schemas.microsoft.com/office/drawing/2014/main" id="{B965CB7B-9EF1-40A2-8597-EE65D7BD32FD}"/>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92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EE0E413-2EDB-44A2-A6D9-E0E29FE615BE}"/>
              </a:ext>
            </a:extLst>
          </p:cNvPr>
          <p:cNvSpPr/>
          <p:nvPr/>
        </p:nvSpPr>
        <p:spPr>
          <a:xfrm>
            <a:off x="0" y="2819400"/>
            <a:ext cx="12192000" cy="3124200"/>
          </a:xfrm>
          <a:prstGeom prst="rect">
            <a:avLst/>
          </a:prstGeom>
          <a:gradFill>
            <a:gsLst>
              <a:gs pos="0">
                <a:schemeClr val="bg1">
                  <a:alpha val="0"/>
                </a:schemeClr>
              </a:gs>
              <a:gs pos="7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F0B4E-DFA5-454B-8B07-DC989A97F329}"/>
              </a:ext>
            </a:extLst>
          </p:cNvPr>
          <p:cNvSpPr>
            <a:spLocks noGrp="1"/>
          </p:cNvSpPr>
          <p:nvPr>
            <p:ph type="title"/>
          </p:nvPr>
        </p:nvSpPr>
        <p:spPr>
          <a:xfrm>
            <a:off x="1143000" y="4650572"/>
            <a:ext cx="10744200" cy="1293028"/>
          </a:xfrm>
        </p:spPr>
        <p:txBody>
          <a:bodyPr/>
          <a:lstStyle/>
          <a:p>
            <a:r>
              <a:rPr lang="en-US" dirty="0"/>
              <a:t>SO WHAT DID I LEARN ABOUT TEACHING GAME PRODUCTION, IF ANYTHING?</a:t>
            </a:r>
            <a:br>
              <a:rPr lang="en-US" dirty="0"/>
            </a:br>
            <a:endParaRPr lang="en-US" dirty="0"/>
          </a:p>
        </p:txBody>
      </p:sp>
    </p:spTree>
    <p:extLst>
      <p:ext uri="{BB962C8B-B14F-4D97-AF65-F5344CB8AC3E}">
        <p14:creationId xmlns:p14="http://schemas.microsoft.com/office/powerpoint/2010/main" val="296249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383F59-5475-44DC-8FE8-AB0D3B4B314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8610600" cy="5948362"/>
          </a:xfrm>
          <a:prstGeom prst="rect">
            <a:avLst/>
          </a:prstGeom>
        </p:spPr>
      </p:pic>
      <p:sp>
        <p:nvSpPr>
          <p:cNvPr id="6" name="Rectangle 5">
            <a:extLst>
              <a:ext uri="{FF2B5EF4-FFF2-40B4-BE49-F238E27FC236}">
                <a16:creationId xmlns:a16="http://schemas.microsoft.com/office/drawing/2014/main" id="{8E6B1111-9A6F-4D1C-A6CB-106D2281BE26}"/>
              </a:ext>
            </a:extLst>
          </p:cNvPr>
          <p:cNvSpPr/>
          <p:nvPr/>
        </p:nvSpPr>
        <p:spPr>
          <a:xfrm>
            <a:off x="304800" y="0"/>
            <a:ext cx="8305800" cy="5943600"/>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368DFB-3A3E-4655-979B-E312DD006B8D}"/>
              </a:ext>
            </a:extLst>
          </p:cNvPr>
          <p:cNvSpPr>
            <a:spLocks noGrp="1"/>
          </p:cNvSpPr>
          <p:nvPr>
            <p:ph idx="1"/>
          </p:nvPr>
        </p:nvSpPr>
        <p:spPr>
          <a:xfrm>
            <a:off x="3962400" y="2057400"/>
            <a:ext cx="8001000" cy="4024125"/>
          </a:xfrm>
        </p:spPr>
        <p:txBody>
          <a:bodyPr/>
          <a:lstStyle/>
          <a:p>
            <a:r>
              <a:rPr lang="en-US" b="1" dirty="0"/>
              <a:t>COMMUNICATION – Things get “Lost in Translation” between UI/UX, art, design, dev/engineering, QA…</a:t>
            </a:r>
          </a:p>
          <a:p>
            <a:r>
              <a:rPr lang="en-US" dirty="0"/>
              <a:t>FORMAL and INFORMAL LEARNING – Not just skills but skills applied to complex practice, situated learning in context.  “learn by making things”</a:t>
            </a:r>
          </a:p>
          <a:p>
            <a:r>
              <a:rPr lang="en-US" dirty="0"/>
              <a:t>CULTURAL DEV &amp; CAPABILITY – Where do games come from?  What is a repeatable design process?  How do studios work? Maturity &amp; Palette?</a:t>
            </a:r>
          </a:p>
          <a:p>
            <a:r>
              <a:rPr lang="en-US" dirty="0"/>
              <a:t>ACADEMIC IMMERSION – creating a shared space between computing and the arts, between research and practice…</a:t>
            </a:r>
          </a:p>
        </p:txBody>
      </p:sp>
      <p:sp>
        <p:nvSpPr>
          <p:cNvPr id="2" name="Title 1">
            <a:extLst>
              <a:ext uri="{FF2B5EF4-FFF2-40B4-BE49-F238E27FC236}">
                <a16:creationId xmlns:a16="http://schemas.microsoft.com/office/drawing/2014/main" id="{7D7DE446-B105-4822-99A9-A108B671339C}"/>
              </a:ext>
            </a:extLst>
          </p:cNvPr>
          <p:cNvSpPr>
            <a:spLocks noGrp="1"/>
          </p:cNvSpPr>
          <p:nvPr>
            <p:ph type="title"/>
          </p:nvPr>
        </p:nvSpPr>
        <p:spPr/>
        <p:txBody>
          <a:bodyPr/>
          <a:lstStyle/>
          <a:p>
            <a:r>
              <a:rPr lang="en-US" dirty="0"/>
              <a:t>WHAT BIG PROBLEMS WERE WE TRYING TO SOLVE?</a:t>
            </a:r>
          </a:p>
        </p:txBody>
      </p:sp>
      <p:cxnSp>
        <p:nvCxnSpPr>
          <p:cNvPr id="8" name="Straight Connector 7">
            <a:extLst>
              <a:ext uri="{FF2B5EF4-FFF2-40B4-BE49-F238E27FC236}">
                <a16:creationId xmlns:a16="http://schemas.microsoft.com/office/drawing/2014/main" id="{8E762E82-A77B-4D0B-B009-8BD30F29EC87}"/>
              </a:ext>
            </a:extLst>
          </p:cNvPr>
          <p:cNvCxnSpPr/>
          <p:nvPr/>
        </p:nvCxnSpPr>
        <p:spPr>
          <a:xfrm>
            <a:off x="0" y="5943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326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0C2E-0428-472B-8DB0-7E3EEB72319B}"/>
              </a:ext>
            </a:extLst>
          </p:cNvPr>
          <p:cNvSpPr>
            <a:spLocks noGrp="1"/>
          </p:cNvSpPr>
          <p:nvPr>
            <p:ph type="title"/>
          </p:nvPr>
        </p:nvSpPr>
        <p:spPr>
          <a:xfrm>
            <a:off x="1219200" y="457200"/>
            <a:ext cx="10287000" cy="1293028"/>
          </a:xfrm>
        </p:spPr>
        <p:txBody>
          <a:bodyPr/>
          <a:lstStyle/>
          <a:p>
            <a:r>
              <a:rPr lang="en-US" dirty="0"/>
              <a:t>MOST SUCCESSFUL PROJECT (measuring by ACADEMIC impact)</a:t>
            </a:r>
          </a:p>
        </p:txBody>
      </p:sp>
      <p:sp>
        <p:nvSpPr>
          <p:cNvPr id="3" name="Content Placeholder 2">
            <a:extLst>
              <a:ext uri="{FF2B5EF4-FFF2-40B4-BE49-F238E27FC236}">
                <a16:creationId xmlns:a16="http://schemas.microsoft.com/office/drawing/2014/main" id="{6E047D8F-B2CB-4B34-89BD-57DAD60663E1}"/>
              </a:ext>
            </a:extLst>
          </p:cNvPr>
          <p:cNvSpPr>
            <a:spLocks noGrp="1"/>
          </p:cNvSpPr>
          <p:nvPr>
            <p:ph idx="1"/>
          </p:nvPr>
        </p:nvSpPr>
        <p:spPr>
          <a:xfrm>
            <a:off x="6096000" y="1887387"/>
            <a:ext cx="5410200" cy="4024125"/>
          </a:xfrm>
        </p:spPr>
        <p:txBody>
          <a:bodyPr/>
          <a:lstStyle/>
          <a:p>
            <a:r>
              <a:rPr lang="en-US" dirty="0"/>
              <a:t>Funded first internally</a:t>
            </a:r>
          </a:p>
          <a:p>
            <a:r>
              <a:rPr lang="en-US" dirty="0"/>
              <a:t>Then by NEH</a:t>
            </a:r>
          </a:p>
          <a:p>
            <a:r>
              <a:rPr lang="en-US" dirty="0"/>
              <a:t>Then by NEH (again)</a:t>
            </a:r>
          </a:p>
          <a:p>
            <a:r>
              <a:rPr lang="en-US" dirty="0"/>
              <a:t>Then we figured out board game creation and printing</a:t>
            </a:r>
          </a:p>
          <a:p>
            <a:r>
              <a:rPr lang="en-US" dirty="0"/>
              <a:t>Then we figured out publishing</a:t>
            </a:r>
          </a:p>
          <a:p>
            <a:r>
              <a:rPr lang="en-US" dirty="0"/>
              <a:t>Then we figured out distribution</a:t>
            </a:r>
          </a:p>
          <a:p>
            <a:r>
              <a:rPr lang="en-US" dirty="0"/>
              <a:t>Then we figured out marketing</a:t>
            </a:r>
          </a:p>
          <a:p>
            <a:r>
              <a:rPr lang="en-US" dirty="0"/>
              <a:t>You’ll see it here in May, or lots of other places, and ICHENG/SMOP</a:t>
            </a:r>
          </a:p>
        </p:txBody>
      </p:sp>
      <p:pic>
        <p:nvPicPr>
          <p:cNvPr id="4" name="Picture 3">
            <a:extLst>
              <a:ext uri="{FF2B5EF4-FFF2-40B4-BE49-F238E27FC236}">
                <a16:creationId xmlns:a16="http://schemas.microsoft.com/office/drawing/2014/main" id="{91F3755B-3062-47EB-9C18-0E20F8D3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5" y="1887387"/>
            <a:ext cx="5763448" cy="3749040"/>
          </a:xfrm>
          <a:prstGeom prst="rect">
            <a:avLst/>
          </a:prstGeom>
          <a:ln w="25400">
            <a:solidFill>
              <a:schemeClr val="tx1"/>
            </a:solidFill>
          </a:ln>
        </p:spPr>
      </p:pic>
    </p:spTree>
    <p:extLst>
      <p:ext uri="{BB962C8B-B14F-4D97-AF65-F5344CB8AC3E}">
        <p14:creationId xmlns:p14="http://schemas.microsoft.com/office/powerpoint/2010/main" val="3218990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F31F-6A06-4897-BA24-C7705B91DF04}"/>
              </a:ext>
            </a:extLst>
          </p:cNvPr>
          <p:cNvSpPr>
            <a:spLocks noGrp="1"/>
          </p:cNvSpPr>
          <p:nvPr>
            <p:ph type="title"/>
          </p:nvPr>
        </p:nvSpPr>
        <p:spPr/>
        <p:txBody>
          <a:bodyPr/>
          <a:lstStyle/>
          <a:p>
            <a:r>
              <a:rPr lang="en-US" dirty="0"/>
              <a:t>MOST SUCCESSFUL PROJECT</a:t>
            </a:r>
            <a:br>
              <a:rPr lang="en-US" dirty="0"/>
            </a:br>
            <a:r>
              <a:rPr lang="en-US" dirty="0"/>
              <a:t>(BY DOLLARS, ONE WAY)</a:t>
            </a:r>
          </a:p>
        </p:txBody>
      </p:sp>
      <p:sp>
        <p:nvSpPr>
          <p:cNvPr id="3" name="Content Placeholder 2">
            <a:extLst>
              <a:ext uri="{FF2B5EF4-FFF2-40B4-BE49-F238E27FC236}">
                <a16:creationId xmlns:a16="http://schemas.microsoft.com/office/drawing/2014/main" id="{EB37B564-BA44-4D25-B8EE-87A605B0B8C2}"/>
              </a:ext>
            </a:extLst>
          </p:cNvPr>
          <p:cNvSpPr>
            <a:spLocks noGrp="1"/>
          </p:cNvSpPr>
          <p:nvPr>
            <p:ph idx="1"/>
          </p:nvPr>
        </p:nvSpPr>
        <p:spPr>
          <a:xfrm>
            <a:off x="4419600" y="2209800"/>
            <a:ext cx="7086600" cy="4024125"/>
          </a:xfrm>
        </p:spPr>
        <p:txBody>
          <a:bodyPr/>
          <a:lstStyle/>
          <a:p>
            <a:r>
              <a:rPr lang="en-US" dirty="0"/>
              <a:t>… was an NSF award studying early computer science education that had no “product”</a:t>
            </a:r>
          </a:p>
          <a:p>
            <a:r>
              <a:rPr lang="en-US" dirty="0"/>
              <a:t>But we used the studio for grant support, designing logos for SIGCSE, providing logistical website support for CFP and workshop coordination, etc.</a:t>
            </a:r>
          </a:p>
          <a:p>
            <a:r>
              <a:rPr lang="en-US" dirty="0"/>
              <a:t>We also used the studio as a workspace for the NSF grant, and let the software and hardware licenses bleed back into academics</a:t>
            </a:r>
          </a:p>
          <a:p>
            <a:r>
              <a:rPr lang="en-US" dirty="0"/>
              <a:t>Dedicated staff support, marketing, and logistics</a:t>
            </a:r>
          </a:p>
          <a:p>
            <a:endParaRPr lang="en-US" dirty="0"/>
          </a:p>
        </p:txBody>
      </p:sp>
      <p:pic>
        <p:nvPicPr>
          <p:cNvPr id="5" name="Picture 4">
            <a:extLst>
              <a:ext uri="{FF2B5EF4-FFF2-40B4-BE49-F238E27FC236}">
                <a16:creationId xmlns:a16="http://schemas.microsoft.com/office/drawing/2014/main" id="{07157064-0045-4F54-AB2C-B0E048E4D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4000503" cy="5334000"/>
          </a:xfrm>
          <a:prstGeom prst="rect">
            <a:avLst/>
          </a:prstGeom>
          <a:ln>
            <a:solidFill>
              <a:schemeClr val="tx1"/>
            </a:solidFill>
          </a:ln>
        </p:spPr>
      </p:pic>
    </p:spTree>
    <p:extLst>
      <p:ext uri="{BB962C8B-B14F-4D97-AF65-F5344CB8AC3E}">
        <p14:creationId xmlns:p14="http://schemas.microsoft.com/office/powerpoint/2010/main" val="538099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54365A-C5EF-4062-97F6-882C10256A9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20320"/>
            <a:ext cx="12192000" cy="6040120"/>
          </a:xfrm>
          <a:prstGeom prst="rect">
            <a:avLst/>
          </a:prstGeom>
        </p:spPr>
      </p:pic>
      <p:sp>
        <p:nvSpPr>
          <p:cNvPr id="6" name="Rectangle 5">
            <a:extLst>
              <a:ext uri="{FF2B5EF4-FFF2-40B4-BE49-F238E27FC236}">
                <a16:creationId xmlns:a16="http://schemas.microsoft.com/office/drawing/2014/main" id="{26BD0457-1F5F-49EA-9A5C-474E8880DD50}"/>
              </a:ext>
            </a:extLst>
          </p:cNvPr>
          <p:cNvSpPr/>
          <p:nvPr/>
        </p:nvSpPr>
        <p:spPr>
          <a:xfrm>
            <a:off x="0" y="-20320"/>
            <a:ext cx="12192000" cy="6113947"/>
          </a:xfrm>
          <a:prstGeom prst="rect">
            <a:avLst/>
          </a:prstGeom>
          <a:gradFill>
            <a:gsLst>
              <a:gs pos="885">
                <a:schemeClr val="bg1">
                  <a:alpha val="0"/>
                </a:schemeClr>
              </a:gs>
              <a:gs pos="29000">
                <a:schemeClr val="bg1">
                  <a:alpha val="58000"/>
                </a:schemeClr>
              </a:gs>
              <a:gs pos="89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1A7AD-0152-4F06-8668-F2125B60882D}"/>
              </a:ext>
            </a:extLst>
          </p:cNvPr>
          <p:cNvSpPr>
            <a:spLocks noGrp="1"/>
          </p:cNvSpPr>
          <p:nvPr>
            <p:ph type="title"/>
          </p:nvPr>
        </p:nvSpPr>
        <p:spPr/>
        <p:txBody>
          <a:bodyPr/>
          <a:lstStyle/>
          <a:p>
            <a:r>
              <a:rPr lang="en-US" dirty="0"/>
              <a:t>MOST SUCCESSFUL PROJECT</a:t>
            </a:r>
            <a:br>
              <a:rPr lang="en-US" dirty="0"/>
            </a:br>
            <a:r>
              <a:rPr lang="en-US" dirty="0"/>
              <a:t>(BY DOLLARS, ANOTHER WAY)</a:t>
            </a:r>
          </a:p>
        </p:txBody>
      </p:sp>
      <p:sp>
        <p:nvSpPr>
          <p:cNvPr id="3" name="Content Placeholder 2">
            <a:extLst>
              <a:ext uri="{FF2B5EF4-FFF2-40B4-BE49-F238E27FC236}">
                <a16:creationId xmlns:a16="http://schemas.microsoft.com/office/drawing/2014/main" id="{B11A8CFC-04D0-4C57-8A55-2D137C00E858}"/>
              </a:ext>
            </a:extLst>
          </p:cNvPr>
          <p:cNvSpPr>
            <a:spLocks noGrp="1"/>
          </p:cNvSpPr>
          <p:nvPr>
            <p:ph idx="1"/>
          </p:nvPr>
        </p:nvSpPr>
        <p:spPr>
          <a:xfrm>
            <a:off x="4114800" y="2194560"/>
            <a:ext cx="7391400" cy="4024125"/>
          </a:xfrm>
        </p:spPr>
        <p:txBody>
          <a:bodyPr/>
          <a:lstStyle/>
          <a:p>
            <a:r>
              <a:rPr lang="en-US" dirty="0"/>
              <a:t>SUPER DARYL DELUXE</a:t>
            </a:r>
          </a:p>
          <a:p>
            <a:r>
              <a:rPr lang="en-US" dirty="0"/>
              <a:t>First Investment by the RIT Venture Fund in a game</a:t>
            </a:r>
          </a:p>
          <a:p>
            <a:r>
              <a:rPr lang="en-US" dirty="0"/>
              <a:t>Support for Dan &amp; Gary (the authors) post-graduation, in connection with studio resources</a:t>
            </a:r>
          </a:p>
          <a:p>
            <a:r>
              <a:rPr lang="en-US" dirty="0"/>
              <a:t>Winner best visuals INTEL Game Challenge</a:t>
            </a:r>
          </a:p>
          <a:p>
            <a:r>
              <a:rPr lang="en-US" dirty="0"/>
              <a:t>Winner Microsoft Imagine Cup</a:t>
            </a:r>
          </a:p>
          <a:p>
            <a:r>
              <a:rPr lang="en-US" dirty="0"/>
              <a:t>Released on </a:t>
            </a:r>
            <a:r>
              <a:rPr lang="en-US" dirty="0" err="1"/>
              <a:t>Playstation</a:t>
            </a:r>
            <a:r>
              <a:rPr lang="en-US" dirty="0"/>
              <a:t> and other platforms</a:t>
            </a:r>
          </a:p>
          <a:p>
            <a:r>
              <a:rPr lang="en-US" dirty="0"/>
              <a:t>Often cited in student applications (which for a tuition based university is a big deal)</a:t>
            </a:r>
          </a:p>
          <a:p>
            <a:endParaRPr lang="en-US" dirty="0"/>
          </a:p>
          <a:p>
            <a:endParaRPr lang="en-US" dirty="0"/>
          </a:p>
        </p:txBody>
      </p:sp>
      <p:cxnSp>
        <p:nvCxnSpPr>
          <p:cNvPr id="7" name="Google Shape;220;p27">
            <a:extLst>
              <a:ext uri="{FF2B5EF4-FFF2-40B4-BE49-F238E27FC236}">
                <a16:creationId xmlns:a16="http://schemas.microsoft.com/office/drawing/2014/main" id="{085ACE19-266B-44A2-A9CC-63A8286F3C7C}"/>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86718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8118-40A4-4020-B5EE-029ECC2DDE1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5025"/>
            <a:ext cx="12192001" cy="5958626"/>
          </a:xfrm>
          <a:prstGeom prst="rect">
            <a:avLst/>
          </a:prstGeom>
        </p:spPr>
      </p:pic>
      <p:sp>
        <p:nvSpPr>
          <p:cNvPr id="5" name="Rectangle 4">
            <a:extLst>
              <a:ext uri="{FF2B5EF4-FFF2-40B4-BE49-F238E27FC236}">
                <a16:creationId xmlns:a16="http://schemas.microsoft.com/office/drawing/2014/main" id="{CBFED941-ED8E-411E-B2E3-E690EB653D50}"/>
              </a:ext>
            </a:extLst>
          </p:cNvPr>
          <p:cNvSpPr/>
          <p:nvPr/>
        </p:nvSpPr>
        <p:spPr>
          <a:xfrm>
            <a:off x="0" y="76200"/>
            <a:ext cx="12192000" cy="5867400"/>
          </a:xfrm>
          <a:prstGeom prst="rect">
            <a:avLst/>
          </a:prstGeom>
          <a:gradFill>
            <a:gsLst>
              <a:gs pos="0">
                <a:schemeClr val="bg1">
                  <a:alpha val="0"/>
                </a:schemeClr>
              </a:gs>
              <a:gs pos="7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2F22E-10C6-4863-A1B2-6E1FF9FC4855}"/>
              </a:ext>
            </a:extLst>
          </p:cNvPr>
          <p:cNvSpPr>
            <a:spLocks noGrp="1"/>
          </p:cNvSpPr>
          <p:nvPr>
            <p:ph type="title"/>
          </p:nvPr>
        </p:nvSpPr>
        <p:spPr>
          <a:xfrm>
            <a:off x="3200400" y="3505200"/>
            <a:ext cx="8610600" cy="543556"/>
          </a:xfrm>
        </p:spPr>
        <p:txBody>
          <a:bodyPr/>
          <a:lstStyle/>
          <a:p>
            <a:r>
              <a:rPr lang="en-US" dirty="0"/>
              <a:t>MOST SUCCESSFUL PROJECT </a:t>
            </a:r>
            <a:br>
              <a:rPr lang="en-US" dirty="0"/>
            </a:br>
            <a:r>
              <a:rPr lang="en-US" dirty="0"/>
              <a:t>(BY DOLLARS, A THIRD WAY)</a:t>
            </a:r>
          </a:p>
        </p:txBody>
      </p:sp>
      <p:sp>
        <p:nvSpPr>
          <p:cNvPr id="3" name="Content Placeholder 2">
            <a:extLst>
              <a:ext uri="{FF2B5EF4-FFF2-40B4-BE49-F238E27FC236}">
                <a16:creationId xmlns:a16="http://schemas.microsoft.com/office/drawing/2014/main" id="{2349926C-0E65-4BF8-A14B-62414C887B90}"/>
              </a:ext>
            </a:extLst>
          </p:cNvPr>
          <p:cNvSpPr>
            <a:spLocks noGrp="1"/>
          </p:cNvSpPr>
          <p:nvPr>
            <p:ph idx="1"/>
          </p:nvPr>
        </p:nvSpPr>
        <p:spPr>
          <a:xfrm>
            <a:off x="4800600" y="4935388"/>
            <a:ext cx="7010400" cy="1691640"/>
          </a:xfrm>
        </p:spPr>
        <p:txBody>
          <a:bodyPr/>
          <a:lstStyle/>
          <a:p>
            <a:r>
              <a:rPr lang="en-US" dirty="0"/>
              <a:t>In raw ROI, the NFL project was the clear winner</a:t>
            </a:r>
          </a:p>
          <a:p>
            <a:r>
              <a:rPr lang="en-US" dirty="0"/>
              <a:t>In institutional reputation gain, things are very mixed and largely unmeasurable </a:t>
            </a:r>
            <a:r>
              <a:rPr lang="en-US" dirty="0">
                <a:sym typeface="Wingdings" panose="05000000000000000000" pitchFamily="2" charset="2"/>
              </a:rPr>
              <a:t></a:t>
            </a:r>
          </a:p>
          <a:p>
            <a:endParaRPr lang="en-US" dirty="0"/>
          </a:p>
        </p:txBody>
      </p:sp>
    </p:spTree>
    <p:extLst>
      <p:ext uri="{BB962C8B-B14F-4D97-AF65-F5344CB8AC3E}">
        <p14:creationId xmlns:p14="http://schemas.microsoft.com/office/powerpoint/2010/main" val="100398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AC097-AFD3-4F13-80A1-F1C47457EEA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6019800"/>
          </a:xfrm>
          <a:prstGeom prst="rect">
            <a:avLst/>
          </a:prstGeom>
        </p:spPr>
      </p:pic>
      <p:sp>
        <p:nvSpPr>
          <p:cNvPr id="6" name="Rectangle 5">
            <a:extLst>
              <a:ext uri="{FF2B5EF4-FFF2-40B4-BE49-F238E27FC236}">
                <a16:creationId xmlns:a16="http://schemas.microsoft.com/office/drawing/2014/main" id="{7CDF7613-55D8-48B9-890C-62B25F096297}"/>
              </a:ext>
            </a:extLst>
          </p:cNvPr>
          <p:cNvSpPr/>
          <p:nvPr/>
        </p:nvSpPr>
        <p:spPr>
          <a:xfrm>
            <a:off x="685800" y="-20320"/>
            <a:ext cx="11506200" cy="6113947"/>
          </a:xfrm>
          <a:prstGeom prst="rect">
            <a:avLst/>
          </a:prstGeom>
          <a:gradFill>
            <a:gsLst>
              <a:gs pos="885">
                <a:schemeClr val="bg1">
                  <a:alpha val="0"/>
                </a:schemeClr>
              </a:gs>
              <a:gs pos="29000">
                <a:schemeClr val="bg1">
                  <a:alpha val="58000"/>
                </a:schemeClr>
              </a:gs>
              <a:gs pos="41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C4A79-1C24-4314-BE54-9C35A0FDB159}"/>
              </a:ext>
            </a:extLst>
          </p:cNvPr>
          <p:cNvSpPr>
            <a:spLocks noGrp="1"/>
          </p:cNvSpPr>
          <p:nvPr>
            <p:ph type="title"/>
          </p:nvPr>
        </p:nvSpPr>
        <p:spPr/>
        <p:txBody>
          <a:bodyPr/>
          <a:lstStyle/>
          <a:p>
            <a:r>
              <a:rPr lang="en-US" dirty="0"/>
              <a:t>MOST SUCCESSFUL PROJECT</a:t>
            </a:r>
            <a:br>
              <a:rPr lang="en-US" dirty="0"/>
            </a:br>
            <a:r>
              <a:rPr lang="en-US" dirty="0"/>
              <a:t>(BY EDUCATIONAL IMPACT)</a:t>
            </a:r>
          </a:p>
        </p:txBody>
      </p:sp>
      <p:sp>
        <p:nvSpPr>
          <p:cNvPr id="3" name="Content Placeholder 2">
            <a:extLst>
              <a:ext uri="{FF2B5EF4-FFF2-40B4-BE49-F238E27FC236}">
                <a16:creationId xmlns:a16="http://schemas.microsoft.com/office/drawing/2014/main" id="{32AF1D35-E80B-4CAB-9A66-5945BC991BCE}"/>
              </a:ext>
            </a:extLst>
          </p:cNvPr>
          <p:cNvSpPr>
            <a:spLocks noGrp="1"/>
          </p:cNvSpPr>
          <p:nvPr>
            <p:ph idx="1"/>
          </p:nvPr>
        </p:nvSpPr>
        <p:spPr>
          <a:xfrm>
            <a:off x="4419600" y="2194560"/>
            <a:ext cx="7086600" cy="4024125"/>
          </a:xfrm>
        </p:spPr>
        <p:txBody>
          <a:bodyPr/>
          <a:lstStyle/>
          <a:p>
            <a:r>
              <a:rPr lang="en-US" dirty="0"/>
              <a:t>HACK, SLASH &amp; BACKSTAB</a:t>
            </a:r>
          </a:p>
          <a:p>
            <a:r>
              <a:rPr lang="en-US" dirty="0"/>
              <a:t>Most students impacted</a:t>
            </a:r>
          </a:p>
          <a:p>
            <a:r>
              <a:rPr lang="en-US" dirty="0"/>
              <a:t>Longest production run</a:t>
            </a:r>
          </a:p>
          <a:p>
            <a:r>
              <a:rPr lang="en-US" dirty="0"/>
              <a:t>Highest visibility on console market, and thereby on student portfolio tie-ins and industry reputation</a:t>
            </a:r>
          </a:p>
          <a:p>
            <a:r>
              <a:rPr lang="en-US" dirty="0"/>
              <a:t>Largest number of students with f/t placements afterward</a:t>
            </a:r>
          </a:p>
          <a:p>
            <a:endParaRPr lang="en-US" dirty="0"/>
          </a:p>
        </p:txBody>
      </p:sp>
      <p:cxnSp>
        <p:nvCxnSpPr>
          <p:cNvPr id="7" name="Google Shape;220;p27">
            <a:extLst>
              <a:ext uri="{FF2B5EF4-FFF2-40B4-BE49-F238E27FC236}">
                <a16:creationId xmlns:a16="http://schemas.microsoft.com/office/drawing/2014/main" id="{BF946CC5-AB3B-4391-8B09-8B754F8A19FA}"/>
              </a:ext>
            </a:extLst>
          </p:cNvPr>
          <p:cNvCxnSpPr/>
          <p:nvPr/>
        </p:nvCxnSpPr>
        <p:spPr>
          <a:xfrm>
            <a:off x="-1" y="6019800"/>
            <a:ext cx="12192000" cy="0"/>
          </a:xfrm>
          <a:prstGeom prst="straightConnector1">
            <a:avLst/>
          </a:prstGeom>
          <a:noFill/>
          <a:ln w="158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758494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9BB32-3770-4B5F-BC07-391A15DE2EA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715000"/>
          </a:xfrm>
          <a:prstGeom prst="rect">
            <a:avLst/>
          </a:prstGeom>
        </p:spPr>
      </p:pic>
      <p:sp>
        <p:nvSpPr>
          <p:cNvPr id="6" name="Rectangle 5">
            <a:extLst>
              <a:ext uri="{FF2B5EF4-FFF2-40B4-BE49-F238E27FC236}">
                <a16:creationId xmlns:a16="http://schemas.microsoft.com/office/drawing/2014/main" id="{898925A5-8F39-4B71-9010-7E9F77763506}"/>
              </a:ext>
            </a:extLst>
          </p:cNvPr>
          <p:cNvSpPr/>
          <p:nvPr/>
        </p:nvSpPr>
        <p:spPr>
          <a:xfrm>
            <a:off x="0" y="-76200"/>
            <a:ext cx="12192000" cy="5791200"/>
          </a:xfrm>
          <a:prstGeom prst="rect">
            <a:avLst/>
          </a:prstGeom>
          <a:gradFill>
            <a:gsLst>
              <a:gs pos="0">
                <a:schemeClr val="bg1">
                  <a:alpha val="2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3810B-6DCA-4C3A-9908-CB3FBBF7A258}"/>
              </a:ext>
            </a:extLst>
          </p:cNvPr>
          <p:cNvSpPr>
            <a:spLocks noGrp="1"/>
          </p:cNvSpPr>
          <p:nvPr>
            <p:ph type="title"/>
          </p:nvPr>
        </p:nvSpPr>
        <p:spPr>
          <a:xfrm>
            <a:off x="76200" y="2819400"/>
            <a:ext cx="11506200" cy="1293028"/>
          </a:xfrm>
        </p:spPr>
        <p:txBody>
          <a:bodyPr/>
          <a:lstStyle/>
          <a:p>
            <a:r>
              <a:rPr lang="en-US" dirty="0"/>
              <a:t>A Love Note on platform requirements</a:t>
            </a:r>
          </a:p>
        </p:txBody>
      </p:sp>
      <p:sp>
        <p:nvSpPr>
          <p:cNvPr id="3" name="Content Placeholder 2">
            <a:extLst>
              <a:ext uri="{FF2B5EF4-FFF2-40B4-BE49-F238E27FC236}">
                <a16:creationId xmlns:a16="http://schemas.microsoft.com/office/drawing/2014/main" id="{6ADEEF1F-9E93-4E34-8F17-4E06A8FA4C42}"/>
              </a:ext>
            </a:extLst>
          </p:cNvPr>
          <p:cNvSpPr>
            <a:spLocks noGrp="1"/>
          </p:cNvSpPr>
          <p:nvPr>
            <p:ph idx="1"/>
          </p:nvPr>
        </p:nvSpPr>
        <p:spPr>
          <a:xfrm>
            <a:off x="609600" y="3520559"/>
            <a:ext cx="10820400" cy="4024125"/>
          </a:xfrm>
        </p:spPr>
        <p:txBody>
          <a:bodyPr/>
          <a:lstStyle/>
          <a:p>
            <a:r>
              <a:rPr lang="en-US" dirty="0"/>
              <a:t>Required length of time for particular screens</a:t>
            </a:r>
          </a:p>
          <a:p>
            <a:r>
              <a:rPr lang="en-US" dirty="0"/>
              <a:t>Required animation per screen (aka “not dead yet!”)</a:t>
            </a:r>
          </a:p>
          <a:p>
            <a:r>
              <a:rPr lang="en-US" dirty="0"/>
              <a:t>If the controller is ripped away, what happens?</a:t>
            </a:r>
          </a:p>
          <a:p>
            <a:r>
              <a:rPr lang="en-US" dirty="0"/>
              <a:t>If the controller is mis-queued, what happens?</a:t>
            </a:r>
          </a:p>
          <a:p>
            <a:r>
              <a:rPr lang="en-US" dirty="0"/>
              <a:t>If the input is re-mapped, what happens? Accessibility?  </a:t>
            </a:r>
          </a:p>
          <a:p>
            <a:endParaRPr lang="en-US" dirty="0"/>
          </a:p>
        </p:txBody>
      </p:sp>
    </p:spTree>
    <p:extLst>
      <p:ext uri="{BB962C8B-B14F-4D97-AF65-F5344CB8AC3E}">
        <p14:creationId xmlns:p14="http://schemas.microsoft.com/office/powerpoint/2010/main" val="1010122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table&#10;&#10;Description automatically generated">
            <a:extLst>
              <a:ext uri="{FF2B5EF4-FFF2-40B4-BE49-F238E27FC236}">
                <a16:creationId xmlns:a16="http://schemas.microsoft.com/office/drawing/2014/main" id="{F7F91E3E-526F-43E1-BD46-9487D58460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1999" cy="5126288"/>
          </a:xfrm>
          <a:prstGeom prst="rect">
            <a:avLst/>
          </a:prstGeom>
        </p:spPr>
      </p:pic>
      <p:sp>
        <p:nvSpPr>
          <p:cNvPr id="6" name="Rectangle 5">
            <a:extLst>
              <a:ext uri="{FF2B5EF4-FFF2-40B4-BE49-F238E27FC236}">
                <a16:creationId xmlns:a16="http://schemas.microsoft.com/office/drawing/2014/main" id="{F9D8008A-E01B-455E-BF9C-19C7D2D5E853}"/>
              </a:ext>
            </a:extLst>
          </p:cNvPr>
          <p:cNvSpPr/>
          <p:nvPr/>
        </p:nvSpPr>
        <p:spPr>
          <a:xfrm>
            <a:off x="0" y="-76200"/>
            <a:ext cx="12192000" cy="5202488"/>
          </a:xfrm>
          <a:prstGeom prst="rect">
            <a:avLst/>
          </a:prstGeom>
          <a:gradFill>
            <a:gsLst>
              <a:gs pos="0">
                <a:schemeClr val="bg1">
                  <a:alpha val="28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3C1E5-44B9-4E1E-AFA1-987C9958DD61}"/>
              </a:ext>
            </a:extLst>
          </p:cNvPr>
          <p:cNvSpPr>
            <a:spLocks noGrp="1"/>
          </p:cNvSpPr>
          <p:nvPr>
            <p:ph type="title"/>
          </p:nvPr>
        </p:nvSpPr>
        <p:spPr>
          <a:xfrm>
            <a:off x="-1" y="1600200"/>
            <a:ext cx="12192001" cy="609600"/>
          </a:xfrm>
          <a:solidFill>
            <a:schemeClr val="bg1">
              <a:alpha val="62000"/>
            </a:schemeClr>
          </a:solidFill>
        </p:spPr>
        <p:txBody>
          <a:bodyPr/>
          <a:lstStyle/>
          <a:p>
            <a:r>
              <a:rPr lang="en-US" dirty="0"/>
              <a:t>And in the theme of GGC	</a:t>
            </a:r>
          </a:p>
        </p:txBody>
      </p:sp>
      <p:sp>
        <p:nvSpPr>
          <p:cNvPr id="3" name="Content Placeholder 2">
            <a:extLst>
              <a:ext uri="{FF2B5EF4-FFF2-40B4-BE49-F238E27FC236}">
                <a16:creationId xmlns:a16="http://schemas.microsoft.com/office/drawing/2014/main" id="{255533E3-3D65-45FB-9886-F60FE5B7DED4}"/>
              </a:ext>
            </a:extLst>
          </p:cNvPr>
          <p:cNvSpPr>
            <a:spLocks noGrp="1"/>
          </p:cNvSpPr>
          <p:nvPr>
            <p:ph idx="1"/>
          </p:nvPr>
        </p:nvSpPr>
        <p:spPr>
          <a:xfrm>
            <a:off x="4648200" y="2331337"/>
            <a:ext cx="7010400" cy="4024125"/>
          </a:xfrm>
        </p:spPr>
        <p:txBody>
          <a:bodyPr/>
          <a:lstStyle/>
          <a:p>
            <a:r>
              <a:rPr lang="en-US" dirty="0"/>
              <a:t>We tried to model a constant touch, iterative approach…</a:t>
            </a:r>
          </a:p>
          <a:p>
            <a:r>
              <a:rPr lang="en-US" dirty="0"/>
              <a:t>…that purposefully also built in downtime….</a:t>
            </a:r>
          </a:p>
          <a:p>
            <a:r>
              <a:rPr lang="en-US" dirty="0"/>
              <a:t>…and structures to help with communication and conflict resolution…</a:t>
            </a:r>
          </a:p>
          <a:p>
            <a:r>
              <a:rPr lang="en-US" dirty="0"/>
              <a:t>…which really, has to start with us  (which presumes (</a:t>
            </a:r>
            <a:r>
              <a:rPr lang="en-US" dirty="0">
                <a:sym typeface="Wingdings" panose="05000000000000000000" pitchFamily="2" charset="2"/>
              </a:rPr>
              <a:t>)</a:t>
            </a:r>
            <a:r>
              <a:rPr lang="en-US" dirty="0"/>
              <a:t> that faculty are good at this)…</a:t>
            </a:r>
          </a:p>
          <a:p>
            <a:r>
              <a:rPr lang="en-US" dirty="0"/>
              <a:t>… how do you teach a deeply malleable, highly experiential, slippery thing?</a:t>
            </a:r>
          </a:p>
          <a:p>
            <a:pPr marL="0" indent="0">
              <a:buNone/>
            </a:pPr>
            <a:endParaRPr lang="en-US" dirty="0"/>
          </a:p>
        </p:txBody>
      </p:sp>
      <p:cxnSp>
        <p:nvCxnSpPr>
          <p:cNvPr id="8" name="Straight Connector 7">
            <a:extLst>
              <a:ext uri="{FF2B5EF4-FFF2-40B4-BE49-F238E27FC236}">
                <a16:creationId xmlns:a16="http://schemas.microsoft.com/office/drawing/2014/main" id="{6CA53C51-AE3F-404C-8DC8-EEC227AC00D7}"/>
              </a:ext>
            </a:extLst>
          </p:cNvPr>
          <p:cNvCxnSpPr/>
          <p:nvPr/>
        </p:nvCxnSpPr>
        <p:spPr>
          <a:xfrm>
            <a:off x="-1" y="1600200"/>
            <a:ext cx="121920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9FB030-B667-4E33-A1E7-BED70A5FC437}"/>
              </a:ext>
            </a:extLst>
          </p:cNvPr>
          <p:cNvCxnSpPr/>
          <p:nvPr/>
        </p:nvCxnSpPr>
        <p:spPr>
          <a:xfrm>
            <a:off x="-1" y="2209800"/>
            <a:ext cx="121920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89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0"/>
            <a:ext cx="12185206" cy="5622965"/>
          </a:xfrm>
          <a:prstGeom prst="rect">
            <a:avLst/>
          </a:prstGeom>
        </p:spPr>
      </p:pic>
      <p:sp>
        <p:nvSpPr>
          <p:cNvPr id="5" name="Rectangle 4"/>
          <p:cNvSpPr/>
          <p:nvPr/>
        </p:nvSpPr>
        <p:spPr>
          <a:xfrm>
            <a:off x="1" y="73232"/>
            <a:ext cx="12192000" cy="5717968"/>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Z:\Andystuff\My Pictures\2004-05-04_0001\Top.bmp"/>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48200" y="1905000"/>
            <a:ext cx="2895600" cy="1905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33600" y="4117172"/>
            <a:ext cx="7940040" cy="1293028"/>
          </a:xfrm>
        </p:spPr>
        <p:txBody>
          <a:bodyPr/>
          <a:lstStyle/>
          <a:p>
            <a:pPr algn="ctr"/>
            <a:r>
              <a:rPr lang="en-US" dirty="0"/>
              <a:t>I make things.</a:t>
            </a:r>
          </a:p>
        </p:txBody>
      </p:sp>
    </p:spTree>
    <p:extLst>
      <p:ext uri="{BB962C8B-B14F-4D97-AF65-F5344CB8AC3E}">
        <p14:creationId xmlns:p14="http://schemas.microsoft.com/office/powerpoint/2010/main" val="300412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989ED3-05FC-4575-8D42-98FB4BABED20}"/>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419600" y="0"/>
            <a:ext cx="7772400" cy="5829299"/>
          </a:xfrm>
          <a:ln w="22225">
            <a:noFill/>
          </a:ln>
        </p:spPr>
      </p:pic>
      <p:sp>
        <p:nvSpPr>
          <p:cNvPr id="5" name="Rectangle 4">
            <a:extLst>
              <a:ext uri="{FF2B5EF4-FFF2-40B4-BE49-F238E27FC236}">
                <a16:creationId xmlns:a16="http://schemas.microsoft.com/office/drawing/2014/main" id="{74DEF937-086C-40EB-A826-FCB243DC9D43}"/>
              </a:ext>
            </a:extLst>
          </p:cNvPr>
          <p:cNvSpPr/>
          <p:nvPr/>
        </p:nvSpPr>
        <p:spPr>
          <a:xfrm>
            <a:off x="4419600" y="0"/>
            <a:ext cx="5791200" cy="5829299"/>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4634D9A-5CFD-454A-B1AF-61F8E69A71D5}"/>
              </a:ext>
            </a:extLst>
          </p:cNvPr>
          <p:cNvCxnSpPr/>
          <p:nvPr/>
        </p:nvCxnSpPr>
        <p:spPr>
          <a:xfrm>
            <a:off x="0" y="582929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116F59-1537-4091-B2A7-38AA32E43F65}"/>
              </a:ext>
            </a:extLst>
          </p:cNvPr>
          <p:cNvSpPr>
            <a:spLocks noGrp="1"/>
          </p:cNvSpPr>
          <p:nvPr>
            <p:ph type="title"/>
          </p:nvPr>
        </p:nvSpPr>
        <p:spPr>
          <a:xfrm>
            <a:off x="114300" y="5029200"/>
            <a:ext cx="8610600" cy="1293028"/>
          </a:xfrm>
        </p:spPr>
        <p:txBody>
          <a:bodyPr/>
          <a:lstStyle/>
          <a:p>
            <a:pPr algn="l"/>
            <a:r>
              <a:rPr lang="en-US" dirty="0"/>
              <a:t>RETHINKING APPRENTICESHIP ?</a:t>
            </a:r>
          </a:p>
        </p:txBody>
      </p:sp>
    </p:spTree>
    <p:extLst>
      <p:ext uri="{BB962C8B-B14F-4D97-AF65-F5344CB8AC3E}">
        <p14:creationId xmlns:p14="http://schemas.microsoft.com/office/powerpoint/2010/main" val="83857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20919" y="1371600"/>
            <a:ext cx="12228441" cy="738664"/>
          </a:xfrm>
          <a:prstGeom prst="rect">
            <a:avLst/>
          </a:prstGeom>
          <a:noFill/>
        </p:spPr>
        <p:txBody>
          <a:bodyPr wrap="square" rtlCol="0">
            <a:spAutoFit/>
          </a:bodyPr>
          <a:lstStyle/>
          <a:p>
            <a:pPr algn="ctr"/>
            <a:r>
              <a:rPr lang="en-US" sz="2000" b="1" dirty="0"/>
              <a:t>ANDYWORLD.IO | PROFESSORANDREWPHELPS.NET | @ANDYMPHELPS |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219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cstate="email">
            <a:extLst>
              <a:ext uri="{28A0092B-C50C-407E-A947-70E740481C1C}">
                <a14:useLocalDpi xmlns:a14="http://schemas.microsoft.com/office/drawing/2010/main" val="0"/>
              </a:ext>
            </a:extLst>
          </a:blip>
          <a:srcRect l="-2"/>
          <a:stretch/>
        </p:blipFill>
        <p:spPr>
          <a:xfrm>
            <a:off x="1" y="553500"/>
            <a:ext cx="5203686" cy="5313899"/>
          </a:xfrm>
          <a:prstGeom prst="rect">
            <a:avLst/>
          </a:prstGeom>
        </p:spPr>
      </p:pic>
      <p:sp>
        <p:nvSpPr>
          <p:cNvPr id="42" name="Rectangle 41"/>
          <p:cNvSpPr/>
          <p:nvPr/>
        </p:nvSpPr>
        <p:spPr bwMode="auto">
          <a:xfrm>
            <a:off x="-9718" y="2637513"/>
            <a:ext cx="5191319" cy="3226464"/>
          </a:xfrm>
          <a:prstGeom prst="rect">
            <a:avLst/>
          </a:prstGeom>
          <a:gradFill>
            <a:gsLst>
              <a:gs pos="0">
                <a:schemeClr val="accent1">
                  <a:lumMod val="5000"/>
                  <a:lumOff val="95000"/>
                  <a:alpha val="0"/>
                </a:schemeClr>
              </a:gs>
              <a:gs pos="65000">
                <a:schemeClr val="tx1">
                  <a:alpha val="94000"/>
                </a:schemeClr>
              </a:gs>
              <a:gs pos="100000">
                <a:schemeClr val="tx1"/>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r" defTabSz="1219170" fontAlgn="base">
              <a:spcBef>
                <a:spcPct val="0"/>
              </a:spcBef>
              <a:spcAft>
                <a:spcPct val="0"/>
              </a:spcAft>
            </a:pPr>
            <a:endParaRPr kumimoji="1" lang="en-US" sz="3200" dirty="0">
              <a:latin typeface="Verdana" pitchFamily="45" charset="0"/>
            </a:endParaRPr>
          </a:p>
        </p:txBody>
      </p:sp>
      <p:cxnSp>
        <p:nvCxnSpPr>
          <p:cNvPr id="35" name="Straight Connector 34"/>
          <p:cNvCxnSpPr>
            <a:cxnSpLocks/>
          </p:cNvCxnSpPr>
          <p:nvPr/>
        </p:nvCxnSpPr>
        <p:spPr bwMode="auto">
          <a:xfrm>
            <a:off x="5181600" y="533400"/>
            <a:ext cx="0" cy="5330577"/>
          </a:xfrm>
          <a:prstGeom prst="line">
            <a:avLst/>
          </a:prstGeom>
          <a:solidFill>
            <a:schemeClr val="accent1"/>
          </a:solidFill>
          <a:ln w="69850" cap="flat" cmpd="sng" algn="ctr">
            <a:solidFill>
              <a:schemeClr val="tx1"/>
            </a:solidFill>
            <a:prstDash val="solid"/>
            <a:round/>
            <a:headEnd type="none" w="med" len="med"/>
            <a:tailEnd type="none" w="med" len="med"/>
          </a:ln>
          <a:effectLst/>
        </p:spPr>
      </p:cxnSp>
      <p:sp>
        <p:nvSpPr>
          <p:cNvPr id="6145" name="Title 1"/>
          <p:cNvSpPr>
            <a:spLocks noGrp="1"/>
          </p:cNvSpPr>
          <p:nvPr>
            <p:ph type="title"/>
          </p:nvPr>
        </p:nvSpPr>
        <p:spPr bwMode="auto">
          <a:xfrm>
            <a:off x="12368" y="4331392"/>
            <a:ext cx="5143832" cy="112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p>
            <a:pPr algn="ctr"/>
            <a:r>
              <a:rPr lang="en-US" altLang="en-US" sz="3600" b="1" dirty="0">
                <a:solidFill>
                  <a:schemeClr val="bg1"/>
                </a:solidFill>
                <a:ea typeface="ヒラギノ角ゴ Pro W3" charset="-128"/>
                <a:cs typeface="ヒラギノ角ゴ Pro W3" charset="-128"/>
              </a:rPr>
              <a:t>RIT GAMES &amp; INTERACTIVE MEDIA TIMELINES</a:t>
            </a:r>
          </a:p>
        </p:txBody>
      </p:sp>
      <p:sp>
        <p:nvSpPr>
          <p:cNvPr id="2" name="Rectangle 1"/>
          <p:cNvSpPr/>
          <p:nvPr/>
        </p:nvSpPr>
        <p:spPr bwMode="auto">
          <a:xfrm>
            <a:off x="7017468" y="513301"/>
            <a:ext cx="5181600"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First course in games programming</a:t>
            </a:r>
          </a:p>
        </p:txBody>
      </p:sp>
      <p:sp>
        <p:nvSpPr>
          <p:cNvPr id="8" name="Rectangle 7"/>
          <p:cNvSpPr/>
          <p:nvPr/>
        </p:nvSpPr>
        <p:spPr bwMode="auto">
          <a:xfrm>
            <a:off x="7010400" y="912855"/>
            <a:ext cx="5181600"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latin typeface="Verdana" pitchFamily="45" charset="0"/>
              </a:rPr>
              <a:t>Electronic Gaming Society</a:t>
            </a:r>
          </a:p>
        </p:txBody>
      </p:sp>
      <p:sp>
        <p:nvSpPr>
          <p:cNvPr id="9" name="Rectangle 8"/>
          <p:cNvSpPr/>
          <p:nvPr/>
        </p:nvSpPr>
        <p:spPr bwMode="auto">
          <a:xfrm>
            <a:off x="7010400" y="1710800"/>
            <a:ext cx="5181600"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MSc Game Design &amp; Development</a:t>
            </a:r>
            <a:endParaRPr kumimoji="1" lang="en-US" sz="1867" b="1" dirty="0">
              <a:latin typeface="Verdana" pitchFamily="45" charset="0"/>
            </a:endParaRPr>
          </a:p>
        </p:txBody>
      </p:sp>
      <p:sp>
        <p:nvSpPr>
          <p:cNvPr id="10" name="Rectangle 9"/>
          <p:cNvSpPr/>
          <p:nvPr/>
        </p:nvSpPr>
        <p:spPr bwMode="auto">
          <a:xfrm>
            <a:off x="7010400" y="2109416"/>
            <a:ext cx="5181600"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latin typeface="Verdana" pitchFamily="45" charset="0"/>
              </a:rPr>
              <a:t>BSc Game Design &amp; Development</a:t>
            </a:r>
            <a:endParaRPr kumimoji="1" lang="en-US" sz="1867" b="1" dirty="0">
              <a:latin typeface="Verdana" pitchFamily="45" charset="0"/>
            </a:endParaRPr>
          </a:p>
        </p:txBody>
      </p:sp>
      <p:sp>
        <p:nvSpPr>
          <p:cNvPr id="11" name="Rectangle 10"/>
          <p:cNvSpPr/>
          <p:nvPr/>
        </p:nvSpPr>
        <p:spPr bwMode="auto">
          <a:xfrm>
            <a:off x="7010400" y="2503005"/>
            <a:ext cx="5181600"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Dept. of Interactive Games &amp; Media</a:t>
            </a:r>
          </a:p>
        </p:txBody>
      </p:sp>
      <p:sp>
        <p:nvSpPr>
          <p:cNvPr id="12" name="Rectangle 11"/>
          <p:cNvSpPr/>
          <p:nvPr/>
        </p:nvSpPr>
        <p:spPr bwMode="auto">
          <a:xfrm>
            <a:off x="7007749" y="2896265"/>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School of Interactive Games &amp; Media</a:t>
            </a:r>
          </a:p>
        </p:txBody>
      </p:sp>
      <p:sp>
        <p:nvSpPr>
          <p:cNvPr id="13" name="Rectangle 12"/>
          <p:cNvSpPr/>
          <p:nvPr/>
        </p:nvSpPr>
        <p:spPr bwMode="auto">
          <a:xfrm>
            <a:off x="7010400" y="3689685"/>
            <a:ext cx="5181600"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RIT Center for Media, Arts, Games, Interaction &amp; Creativity (MAGIC)</a:t>
            </a:r>
            <a:endParaRPr kumimoji="1" lang="en-US" sz="1867" b="1" dirty="0">
              <a:solidFill>
                <a:schemeClr val="bg2"/>
              </a:solidFill>
              <a:latin typeface="Verdana" pitchFamily="45" charset="0"/>
            </a:endParaRPr>
          </a:p>
        </p:txBody>
      </p:sp>
      <p:sp>
        <p:nvSpPr>
          <p:cNvPr id="14" name="Rectangle 13"/>
          <p:cNvSpPr/>
          <p:nvPr/>
        </p:nvSpPr>
        <p:spPr bwMode="auto">
          <a:xfrm>
            <a:off x="7017468" y="4331392"/>
            <a:ext cx="51816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MAGIC Spell Studios ®, LLC</a:t>
            </a:r>
            <a:endParaRPr kumimoji="1" lang="en-US" sz="1867" b="1" dirty="0">
              <a:solidFill>
                <a:schemeClr val="bg2"/>
              </a:solidFill>
              <a:latin typeface="Verdana" pitchFamily="45" charset="0"/>
            </a:endParaRPr>
          </a:p>
        </p:txBody>
      </p:sp>
      <p:sp>
        <p:nvSpPr>
          <p:cNvPr id="15" name="Rectangle 14"/>
          <p:cNvSpPr/>
          <p:nvPr/>
        </p:nvSpPr>
        <p:spPr bwMode="auto">
          <a:xfrm>
            <a:off x="7017468" y="4692996"/>
            <a:ext cx="51816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$30M MAGIC Spell Studios Initiative </a:t>
            </a:r>
          </a:p>
        </p:txBody>
      </p:sp>
      <p:sp>
        <p:nvSpPr>
          <p:cNvPr id="16" name="Rectangle 15"/>
          <p:cNvSpPr/>
          <p:nvPr/>
        </p:nvSpPr>
        <p:spPr bwMode="auto">
          <a:xfrm>
            <a:off x="7014816" y="5054600"/>
            <a:ext cx="5174533"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HUB</a:t>
            </a:r>
            <a:endParaRPr kumimoji="1" lang="en-US" sz="1867" b="1" dirty="0">
              <a:solidFill>
                <a:schemeClr val="bg2"/>
              </a:solidFill>
              <a:latin typeface="Verdana" pitchFamily="45" charset="0"/>
            </a:endParaRPr>
          </a:p>
        </p:txBody>
      </p:sp>
      <p:sp>
        <p:nvSpPr>
          <p:cNvPr id="18" name="Rectangle 17"/>
          <p:cNvSpPr/>
          <p:nvPr/>
        </p:nvSpPr>
        <p:spPr bwMode="auto">
          <a:xfrm>
            <a:off x="7010400" y="1308100"/>
            <a:ext cx="5181600"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1" hangingPunct="1"/>
            <a:r>
              <a:rPr lang="en-US" sz="1867" b="1" dirty="0">
                <a:latin typeface="Verdana" pitchFamily="45" charset="0"/>
              </a:rPr>
              <a:t>CS/IT Concentration in Game Prog</a:t>
            </a:r>
          </a:p>
        </p:txBody>
      </p:sp>
      <p:sp>
        <p:nvSpPr>
          <p:cNvPr id="23" name="Rectangle 22"/>
          <p:cNvSpPr/>
          <p:nvPr/>
        </p:nvSpPr>
        <p:spPr bwMode="auto">
          <a:xfrm>
            <a:off x="5191318" y="513301"/>
            <a:ext cx="1828801" cy="406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2001</a:t>
            </a:r>
            <a:r>
              <a:rPr kumimoji="1" lang="en-US" sz="1867" b="1" dirty="0">
                <a:latin typeface="Verdana" pitchFamily="45" charset="0"/>
              </a:rPr>
              <a:t> programming</a:t>
            </a:r>
          </a:p>
        </p:txBody>
      </p:sp>
      <p:sp>
        <p:nvSpPr>
          <p:cNvPr id="24" name="Rectangle 23"/>
          <p:cNvSpPr/>
          <p:nvPr/>
        </p:nvSpPr>
        <p:spPr bwMode="auto">
          <a:xfrm>
            <a:off x="5191318" y="912855"/>
            <a:ext cx="1821733" cy="4064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latin typeface="Verdana" pitchFamily="45" charset="0"/>
              </a:rPr>
              <a:t>2002</a:t>
            </a:r>
            <a:endParaRPr kumimoji="1" lang="en-US" sz="1867" b="1" dirty="0">
              <a:latin typeface="Verdana" pitchFamily="45" charset="0"/>
            </a:endParaRPr>
          </a:p>
        </p:txBody>
      </p:sp>
      <p:sp>
        <p:nvSpPr>
          <p:cNvPr id="25" name="Rectangle 24"/>
          <p:cNvSpPr/>
          <p:nvPr/>
        </p:nvSpPr>
        <p:spPr bwMode="auto">
          <a:xfrm>
            <a:off x="5191318" y="1710800"/>
            <a:ext cx="1821733" cy="4064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2006</a:t>
            </a:r>
          </a:p>
        </p:txBody>
      </p:sp>
      <p:sp>
        <p:nvSpPr>
          <p:cNvPr id="26" name="Rectangle 25"/>
          <p:cNvSpPr/>
          <p:nvPr/>
        </p:nvSpPr>
        <p:spPr bwMode="auto">
          <a:xfrm>
            <a:off x="5191318" y="2109416"/>
            <a:ext cx="1821733" cy="406400"/>
          </a:xfrm>
          <a:prstGeom prst="rect">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2007</a:t>
            </a:r>
          </a:p>
        </p:txBody>
      </p:sp>
      <p:sp>
        <p:nvSpPr>
          <p:cNvPr id="27" name="Rectangle 26"/>
          <p:cNvSpPr/>
          <p:nvPr/>
        </p:nvSpPr>
        <p:spPr bwMode="auto">
          <a:xfrm>
            <a:off x="5191318" y="2503005"/>
            <a:ext cx="1821733" cy="406400"/>
          </a:xfrm>
          <a:prstGeom prst="rect">
            <a:avLst/>
          </a:prstGeom>
          <a:solidFill>
            <a:schemeClr val="bg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2009</a:t>
            </a:r>
            <a:endParaRPr kumimoji="1" lang="en-US" sz="1867" b="1" dirty="0">
              <a:solidFill>
                <a:schemeClr val="bg2"/>
              </a:solidFill>
              <a:latin typeface="Verdana" pitchFamily="45" charset="0"/>
            </a:endParaRPr>
          </a:p>
        </p:txBody>
      </p:sp>
      <p:sp>
        <p:nvSpPr>
          <p:cNvPr id="28" name="Rectangle 27"/>
          <p:cNvSpPr/>
          <p:nvPr/>
        </p:nvSpPr>
        <p:spPr bwMode="auto">
          <a:xfrm>
            <a:off x="5191317" y="2896265"/>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2011</a:t>
            </a:r>
          </a:p>
        </p:txBody>
      </p:sp>
      <p:sp>
        <p:nvSpPr>
          <p:cNvPr id="29" name="Rectangle 28"/>
          <p:cNvSpPr/>
          <p:nvPr/>
        </p:nvSpPr>
        <p:spPr bwMode="auto">
          <a:xfrm>
            <a:off x="5191319" y="3689685"/>
            <a:ext cx="1821732" cy="73129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2013</a:t>
            </a:r>
          </a:p>
        </p:txBody>
      </p:sp>
      <p:sp>
        <p:nvSpPr>
          <p:cNvPr id="30" name="Rectangle 29"/>
          <p:cNvSpPr/>
          <p:nvPr/>
        </p:nvSpPr>
        <p:spPr bwMode="auto">
          <a:xfrm>
            <a:off x="5191319" y="4331392"/>
            <a:ext cx="1828800" cy="406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lang="en-US" sz="1867" b="1" dirty="0">
                <a:solidFill>
                  <a:schemeClr val="bg2"/>
                </a:solidFill>
                <a:latin typeface="Verdana" pitchFamily="45" charset="0"/>
              </a:rPr>
              <a:t>2013</a:t>
            </a:r>
            <a:endParaRPr kumimoji="1" lang="en-US" sz="1867" b="1" dirty="0">
              <a:solidFill>
                <a:schemeClr val="bg2"/>
              </a:solidFill>
              <a:latin typeface="Verdana" pitchFamily="45" charset="0"/>
            </a:endParaRPr>
          </a:p>
        </p:txBody>
      </p:sp>
      <p:sp>
        <p:nvSpPr>
          <p:cNvPr id="31" name="Rectangle 30"/>
          <p:cNvSpPr/>
          <p:nvPr/>
        </p:nvSpPr>
        <p:spPr bwMode="auto">
          <a:xfrm>
            <a:off x="5191319" y="4692996"/>
            <a:ext cx="1828800" cy="406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endParaRPr kumimoji="1" lang="en-US" sz="1867" b="1" dirty="0">
              <a:latin typeface="Verdana" pitchFamily="45" charset="0"/>
            </a:endParaRPr>
          </a:p>
        </p:txBody>
      </p:sp>
      <p:sp>
        <p:nvSpPr>
          <p:cNvPr id="32" name="Rectangle 31"/>
          <p:cNvSpPr/>
          <p:nvPr/>
        </p:nvSpPr>
        <p:spPr bwMode="auto">
          <a:xfrm>
            <a:off x="5191317" y="5054600"/>
            <a:ext cx="1823499" cy="4064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2016</a:t>
            </a:r>
          </a:p>
        </p:txBody>
      </p:sp>
      <p:sp>
        <p:nvSpPr>
          <p:cNvPr id="33" name="Rectangle 32"/>
          <p:cNvSpPr/>
          <p:nvPr/>
        </p:nvSpPr>
        <p:spPr bwMode="auto">
          <a:xfrm>
            <a:off x="5191318" y="1308100"/>
            <a:ext cx="1821733" cy="4064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latin typeface="Verdana" pitchFamily="45" charset="0"/>
              </a:rPr>
              <a:t>2003</a:t>
            </a:r>
          </a:p>
        </p:txBody>
      </p:sp>
      <p:sp>
        <p:nvSpPr>
          <p:cNvPr id="38" name="Rectangle 37"/>
          <p:cNvSpPr/>
          <p:nvPr/>
        </p:nvSpPr>
        <p:spPr bwMode="auto">
          <a:xfrm>
            <a:off x="7007749" y="3291539"/>
            <a:ext cx="5181600"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kumimoji="1" lang="en-US" sz="1867" b="1" dirty="0">
                <a:solidFill>
                  <a:schemeClr val="bg2"/>
                </a:solidFill>
                <a:latin typeface="Verdana" pitchFamily="45" charset="0"/>
              </a:rPr>
              <a:t>Minor in Game Design</a:t>
            </a:r>
          </a:p>
        </p:txBody>
      </p:sp>
      <p:sp>
        <p:nvSpPr>
          <p:cNvPr id="39" name="Rectangle 38"/>
          <p:cNvSpPr/>
          <p:nvPr/>
        </p:nvSpPr>
        <p:spPr bwMode="auto">
          <a:xfrm>
            <a:off x="5191317" y="3291539"/>
            <a:ext cx="1819083" cy="406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2012</a:t>
            </a:r>
          </a:p>
        </p:txBody>
      </p:sp>
      <p:sp>
        <p:nvSpPr>
          <p:cNvPr id="40" name="Rectangle 39"/>
          <p:cNvSpPr/>
          <p:nvPr/>
        </p:nvSpPr>
        <p:spPr bwMode="auto">
          <a:xfrm>
            <a:off x="7005100" y="5457577"/>
            <a:ext cx="5181600"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r>
              <a:rPr lang="en-US" sz="1867" b="1" dirty="0">
                <a:solidFill>
                  <a:schemeClr val="bg2"/>
                </a:solidFill>
                <a:latin typeface="Verdana" pitchFamily="45" charset="0"/>
              </a:rPr>
              <a:t>NY State Games Challenge</a:t>
            </a:r>
            <a:endParaRPr kumimoji="1" lang="en-US" sz="1867" b="1" dirty="0">
              <a:solidFill>
                <a:schemeClr val="bg2"/>
              </a:solidFill>
              <a:latin typeface="Verdana" pitchFamily="45" charset="0"/>
            </a:endParaRPr>
          </a:p>
        </p:txBody>
      </p:sp>
      <p:sp>
        <p:nvSpPr>
          <p:cNvPr id="41" name="Rectangle 40"/>
          <p:cNvSpPr/>
          <p:nvPr/>
        </p:nvSpPr>
        <p:spPr bwMode="auto">
          <a:xfrm>
            <a:off x="5191317" y="5457577"/>
            <a:ext cx="1823499" cy="4064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r>
              <a:rPr kumimoji="1" lang="en-US" sz="1867" b="1" dirty="0">
                <a:solidFill>
                  <a:schemeClr val="bg2"/>
                </a:solidFill>
                <a:latin typeface="Verdana" pitchFamily="45" charset="0"/>
              </a:rPr>
              <a:t>2017</a:t>
            </a:r>
          </a:p>
        </p:txBody>
      </p:sp>
      <p:cxnSp>
        <p:nvCxnSpPr>
          <p:cNvPr id="34" name="Straight Connector 33">
            <a:extLst>
              <a:ext uri="{FF2B5EF4-FFF2-40B4-BE49-F238E27FC236}">
                <a16:creationId xmlns:a16="http://schemas.microsoft.com/office/drawing/2014/main" id="{3869E563-C17C-4CE2-8CD8-84F0ABCA0F00}"/>
              </a:ext>
            </a:extLst>
          </p:cNvPr>
          <p:cNvCxnSpPr/>
          <p:nvPr/>
        </p:nvCxnSpPr>
        <p:spPr bwMode="auto">
          <a:xfrm>
            <a:off x="0" y="5867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0" y="533400"/>
            <a:ext cx="12192000" cy="0"/>
          </a:xfrm>
          <a:prstGeom prst="line">
            <a:avLst/>
          </a:prstGeom>
          <a:solidFill>
            <a:schemeClr val="accent1"/>
          </a:solidFill>
          <a:ln w="73025" cap="flat" cmpd="sng" algn="ctr">
            <a:solidFill>
              <a:schemeClr val="tx1"/>
            </a:solidFill>
            <a:prstDash val="solid"/>
            <a:round/>
            <a:headEnd type="none" w="med" len="med"/>
            <a:tailEnd type="none" w="med" len="med"/>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663D4-B860-453F-9FD2-FB81C99F592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4354"/>
            <a:ext cx="12192000" cy="5939246"/>
          </a:xfrm>
          <a:prstGeom prst="rect">
            <a:avLst/>
          </a:prstGeom>
        </p:spPr>
      </p:pic>
      <p:sp>
        <p:nvSpPr>
          <p:cNvPr id="7" name="Rectangle 6">
            <a:extLst>
              <a:ext uri="{FF2B5EF4-FFF2-40B4-BE49-F238E27FC236}">
                <a16:creationId xmlns:a16="http://schemas.microsoft.com/office/drawing/2014/main" id="{132A8317-BDD9-47B0-BD4C-8931462858E1}"/>
              </a:ext>
            </a:extLst>
          </p:cNvPr>
          <p:cNvSpPr/>
          <p:nvPr/>
        </p:nvSpPr>
        <p:spPr>
          <a:xfrm flipV="1">
            <a:off x="0" y="0"/>
            <a:ext cx="12192000" cy="5939246"/>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0F1FA-205D-4C1A-972F-59AF2368BE81}"/>
              </a:ext>
            </a:extLst>
          </p:cNvPr>
          <p:cNvSpPr>
            <a:spLocks noGrp="1"/>
          </p:cNvSpPr>
          <p:nvPr>
            <p:ph type="title"/>
          </p:nvPr>
        </p:nvSpPr>
        <p:spPr>
          <a:xfrm>
            <a:off x="685800" y="764373"/>
            <a:ext cx="10820400" cy="1293028"/>
          </a:xfrm>
        </p:spPr>
        <p:txBody>
          <a:bodyPr/>
          <a:lstStyle/>
          <a:p>
            <a:r>
              <a:rPr lang="en-US" dirty="0"/>
              <a:t>School of Interactive Games &amp; Media</a:t>
            </a:r>
          </a:p>
        </p:txBody>
      </p:sp>
      <p:cxnSp>
        <p:nvCxnSpPr>
          <p:cNvPr id="6" name="Straight Connector 5">
            <a:extLst>
              <a:ext uri="{FF2B5EF4-FFF2-40B4-BE49-F238E27FC236}">
                <a16:creationId xmlns:a16="http://schemas.microsoft.com/office/drawing/2014/main" id="{6ECC905E-BABE-4BB0-BE58-BDD07DCF930D}"/>
              </a:ext>
            </a:extLst>
          </p:cNvPr>
          <p:cNvCxnSpPr/>
          <p:nvPr/>
        </p:nvCxnSpPr>
        <p:spPr>
          <a:xfrm>
            <a:off x="0" y="5943600"/>
            <a:ext cx="1219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EEEB33-2ECE-4BE9-B470-618A81F85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874" y="1600199"/>
            <a:ext cx="1545522" cy="1334769"/>
          </a:xfrm>
          <a:prstGeom prst="rect">
            <a:avLst/>
          </a:prstGeom>
        </p:spPr>
      </p:pic>
      <p:pic>
        <p:nvPicPr>
          <p:cNvPr id="11" name="Picture 10">
            <a:extLst>
              <a:ext uri="{FF2B5EF4-FFF2-40B4-BE49-F238E27FC236}">
                <a16:creationId xmlns:a16="http://schemas.microsoft.com/office/drawing/2014/main" id="{FDB6A7C9-5219-4495-A417-CF2A423E2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0199"/>
            <a:ext cx="8399695" cy="4184575"/>
          </a:xfrm>
          <a:prstGeom prst="rect">
            <a:avLst/>
          </a:prstGeom>
        </p:spPr>
      </p:pic>
      <p:pic>
        <p:nvPicPr>
          <p:cNvPr id="13" name="Picture 12">
            <a:extLst>
              <a:ext uri="{FF2B5EF4-FFF2-40B4-BE49-F238E27FC236}">
                <a16:creationId xmlns:a16="http://schemas.microsoft.com/office/drawing/2014/main" id="{AC0B0FF3-6B50-43A6-8D52-9462DA44A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838" y="3948433"/>
            <a:ext cx="1904762" cy="1904762"/>
          </a:xfrm>
          <a:prstGeom prst="rect">
            <a:avLst/>
          </a:prstGeom>
        </p:spPr>
      </p:pic>
      <p:pic>
        <p:nvPicPr>
          <p:cNvPr id="15" name="Picture 14">
            <a:extLst>
              <a:ext uri="{FF2B5EF4-FFF2-40B4-BE49-F238E27FC236}">
                <a16:creationId xmlns:a16="http://schemas.microsoft.com/office/drawing/2014/main" id="{00520747-91C7-4DDD-898D-D2ABD9188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276" y="2267583"/>
            <a:ext cx="2209524" cy="2047619"/>
          </a:xfrm>
          <a:prstGeom prst="rect">
            <a:avLst/>
          </a:prstGeom>
        </p:spPr>
      </p:pic>
    </p:spTree>
    <p:extLst>
      <p:ext uri="{BB962C8B-B14F-4D97-AF65-F5344CB8AC3E}">
        <p14:creationId xmlns:p14="http://schemas.microsoft.com/office/powerpoint/2010/main" val="395104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3A7DAA-9DAB-453C-82F6-448416B9583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777184" y="-838"/>
            <a:ext cx="3412286" cy="5939137"/>
          </a:xfrm>
          <a:prstGeom prst="rect">
            <a:avLst/>
          </a:prstGeom>
          <a:ln w="12700">
            <a:solidFill>
              <a:schemeClr val="tx1"/>
            </a:solidFill>
          </a:ln>
        </p:spPr>
      </p:pic>
      <p:pic>
        <p:nvPicPr>
          <p:cNvPr id="5" name="Picture 4">
            <a:extLst>
              <a:ext uri="{FF2B5EF4-FFF2-40B4-BE49-F238E27FC236}">
                <a16:creationId xmlns:a16="http://schemas.microsoft.com/office/drawing/2014/main" id="{E6421189-DD80-47CC-A23A-124CBF1AC93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43400" y="-839"/>
            <a:ext cx="2604984" cy="5964923"/>
          </a:xfrm>
          <a:prstGeom prst="rect">
            <a:avLst/>
          </a:prstGeom>
          <a:ln w="12700">
            <a:solidFill>
              <a:schemeClr val="tx1"/>
            </a:solidFill>
          </a:ln>
        </p:spPr>
      </p:pic>
      <p:pic>
        <p:nvPicPr>
          <p:cNvPr id="7" name="Picture 6">
            <a:extLst>
              <a:ext uri="{FF2B5EF4-FFF2-40B4-BE49-F238E27FC236}">
                <a16:creationId xmlns:a16="http://schemas.microsoft.com/office/drawing/2014/main" id="{3E6E5F63-9A5D-493D-AC1D-A1E196F4C07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057401" y="0"/>
            <a:ext cx="2283470" cy="5964085"/>
          </a:xfrm>
          <a:prstGeom prst="rect">
            <a:avLst/>
          </a:prstGeom>
          <a:ln w="12700">
            <a:solidFill>
              <a:schemeClr val="tx1"/>
            </a:solidFill>
          </a:ln>
        </p:spPr>
      </p:pic>
      <p:pic>
        <p:nvPicPr>
          <p:cNvPr id="9" name="Picture 8">
            <a:extLst>
              <a:ext uri="{FF2B5EF4-FFF2-40B4-BE49-F238E27FC236}">
                <a16:creationId xmlns:a16="http://schemas.microsoft.com/office/drawing/2014/main" id="{916C7768-6B33-4466-86A4-0A3030F43DA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0" y="-2"/>
            <a:ext cx="2057400" cy="5964085"/>
          </a:xfrm>
          <a:prstGeom prst="rect">
            <a:avLst/>
          </a:prstGeom>
          <a:ln w="12700">
            <a:solidFill>
              <a:schemeClr val="tx1"/>
            </a:solidFill>
          </a:ln>
        </p:spPr>
      </p:pic>
      <p:pic>
        <p:nvPicPr>
          <p:cNvPr id="11" name="Picture 10">
            <a:extLst>
              <a:ext uri="{FF2B5EF4-FFF2-40B4-BE49-F238E27FC236}">
                <a16:creationId xmlns:a16="http://schemas.microsoft.com/office/drawing/2014/main" id="{0A9FE41E-21FA-4874-ADA3-19CE16B8056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934200" y="-837"/>
            <a:ext cx="2461051" cy="5939137"/>
          </a:xfrm>
          <a:prstGeom prst="rect">
            <a:avLst/>
          </a:prstGeom>
          <a:ln w="12700">
            <a:solidFill>
              <a:schemeClr val="tx1"/>
            </a:solidFill>
          </a:ln>
        </p:spPr>
      </p:pic>
      <p:sp>
        <p:nvSpPr>
          <p:cNvPr id="14" name="Rectangle 13">
            <a:extLst>
              <a:ext uri="{FF2B5EF4-FFF2-40B4-BE49-F238E27FC236}">
                <a16:creationId xmlns:a16="http://schemas.microsoft.com/office/drawing/2014/main" id="{01FEE18B-F0F6-41F7-8D95-85885F1FF43D}"/>
              </a:ext>
            </a:extLst>
          </p:cNvPr>
          <p:cNvSpPr/>
          <p:nvPr/>
        </p:nvSpPr>
        <p:spPr>
          <a:xfrm>
            <a:off x="-2530" y="3352800"/>
            <a:ext cx="12192000" cy="2636233"/>
          </a:xfrm>
          <a:prstGeom prst="rect">
            <a:avLst/>
          </a:prstGeom>
          <a:gradFill>
            <a:gsLst>
              <a:gs pos="885">
                <a:schemeClr val="bg1">
                  <a:alpha val="0"/>
                </a:schemeClr>
              </a:gs>
              <a:gs pos="35000">
                <a:schemeClr val="bg1">
                  <a:alpha val="6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07BD6991-466E-4917-BF04-E410C488BC16}"/>
              </a:ext>
            </a:extLst>
          </p:cNvPr>
          <p:cNvSpPr>
            <a:spLocks noGrp="1"/>
          </p:cNvSpPr>
          <p:nvPr>
            <p:ph type="title"/>
          </p:nvPr>
        </p:nvSpPr>
        <p:spPr>
          <a:xfrm>
            <a:off x="1460" y="3886200"/>
            <a:ext cx="8610600" cy="1140628"/>
          </a:xfrm>
        </p:spPr>
        <p:txBody>
          <a:bodyPr/>
          <a:lstStyle/>
          <a:p>
            <a:pPr algn="l"/>
            <a:r>
              <a:rPr lang="en-US" dirty="0"/>
              <a:t> INCREDIBLE ALUMNI</a:t>
            </a:r>
          </a:p>
        </p:txBody>
      </p:sp>
      <p:sp>
        <p:nvSpPr>
          <p:cNvPr id="17" name="Rectangle 16">
            <a:extLst>
              <a:ext uri="{FF2B5EF4-FFF2-40B4-BE49-F238E27FC236}">
                <a16:creationId xmlns:a16="http://schemas.microsoft.com/office/drawing/2014/main" id="{E356652D-3F99-4345-AA0F-D5F1E8F4650B}"/>
              </a:ext>
            </a:extLst>
          </p:cNvPr>
          <p:cNvSpPr/>
          <p:nvPr/>
        </p:nvSpPr>
        <p:spPr>
          <a:xfrm>
            <a:off x="2530" y="4572000"/>
            <a:ext cx="2052341"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ALEX CUTTING</a:t>
            </a:r>
          </a:p>
          <a:p>
            <a:pPr algn="ctr"/>
            <a:r>
              <a:rPr lang="en-US" sz="1200" dirty="0"/>
              <a:t>Senior Assoc. Producer HALO</a:t>
            </a:r>
          </a:p>
          <a:p>
            <a:pPr algn="ctr"/>
            <a:r>
              <a:rPr lang="en-US" sz="1200" dirty="0"/>
              <a:t>Microsoft / 343</a:t>
            </a:r>
          </a:p>
        </p:txBody>
      </p:sp>
      <p:sp>
        <p:nvSpPr>
          <p:cNvPr id="19" name="Rectangle 18">
            <a:extLst>
              <a:ext uri="{FF2B5EF4-FFF2-40B4-BE49-F238E27FC236}">
                <a16:creationId xmlns:a16="http://schemas.microsoft.com/office/drawing/2014/main" id="{02F1D350-61A8-49A3-95CE-A4EDBFEBD33E}"/>
              </a:ext>
            </a:extLst>
          </p:cNvPr>
          <p:cNvSpPr/>
          <p:nvPr/>
        </p:nvSpPr>
        <p:spPr>
          <a:xfrm>
            <a:off x="2057400"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CLAUDE JEROME</a:t>
            </a:r>
          </a:p>
          <a:p>
            <a:pPr algn="ctr"/>
            <a:r>
              <a:rPr lang="en-US" sz="1200" dirty="0"/>
              <a:t>Gameplay Designer DESTINY</a:t>
            </a:r>
          </a:p>
          <a:p>
            <a:pPr algn="ctr"/>
            <a:r>
              <a:rPr lang="en-US" sz="1200" dirty="0"/>
              <a:t>Bungie</a:t>
            </a:r>
          </a:p>
        </p:txBody>
      </p:sp>
      <p:sp>
        <p:nvSpPr>
          <p:cNvPr id="20" name="Rectangle 19">
            <a:extLst>
              <a:ext uri="{FF2B5EF4-FFF2-40B4-BE49-F238E27FC236}">
                <a16:creationId xmlns:a16="http://schemas.microsoft.com/office/drawing/2014/main" id="{342F68E5-35EF-49B3-8FEB-CF0AC5BBECA7}"/>
              </a:ext>
            </a:extLst>
          </p:cNvPr>
          <p:cNvSpPr/>
          <p:nvPr/>
        </p:nvSpPr>
        <p:spPr>
          <a:xfrm>
            <a:off x="4112271" y="4572000"/>
            <a:ext cx="312672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DUSTIN KOCHENSPARGER</a:t>
            </a:r>
          </a:p>
          <a:p>
            <a:pPr algn="ctr"/>
            <a:r>
              <a:rPr lang="en-US" sz="1200" dirty="0"/>
              <a:t>Line Producer DLC</a:t>
            </a:r>
          </a:p>
          <a:p>
            <a:pPr algn="ctr"/>
            <a:r>
              <a:rPr lang="en-US" sz="1200" dirty="0"/>
              <a:t>DESTINY</a:t>
            </a:r>
          </a:p>
          <a:p>
            <a:pPr algn="ctr"/>
            <a:r>
              <a:rPr lang="en-US" sz="1200" dirty="0"/>
              <a:t>Bungie</a:t>
            </a:r>
          </a:p>
        </p:txBody>
      </p:sp>
      <p:sp>
        <p:nvSpPr>
          <p:cNvPr id="21" name="Rectangle 20">
            <a:extLst>
              <a:ext uri="{FF2B5EF4-FFF2-40B4-BE49-F238E27FC236}">
                <a16:creationId xmlns:a16="http://schemas.microsoft.com/office/drawing/2014/main" id="{09D61094-C520-4F65-9C1F-6CDE989BEB2F}"/>
              </a:ext>
            </a:extLst>
          </p:cNvPr>
          <p:cNvSpPr/>
          <p:nvPr/>
        </p:nvSpPr>
        <p:spPr>
          <a:xfrm>
            <a:off x="7100979" y="4572000"/>
            <a:ext cx="212749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SELA DAVIS</a:t>
            </a:r>
          </a:p>
          <a:p>
            <a:pPr algn="ctr"/>
            <a:r>
              <a:rPr lang="en-US" sz="1200" dirty="0"/>
              <a:t>Platform Engineer</a:t>
            </a:r>
          </a:p>
          <a:p>
            <a:pPr algn="ctr"/>
            <a:r>
              <a:rPr lang="en-US" sz="1200" dirty="0"/>
              <a:t>XBOX / XBOX Live</a:t>
            </a:r>
          </a:p>
          <a:p>
            <a:pPr algn="ctr"/>
            <a:r>
              <a:rPr lang="en-US" sz="1200" dirty="0"/>
              <a:t>Microsoft</a:t>
            </a:r>
          </a:p>
          <a:p>
            <a:pPr algn="ctr"/>
            <a:r>
              <a:rPr lang="en-US" sz="1200" dirty="0" err="1"/>
              <a:t>VReal</a:t>
            </a:r>
            <a:endParaRPr lang="en-US" sz="1200" dirty="0"/>
          </a:p>
        </p:txBody>
      </p:sp>
      <p:sp>
        <p:nvSpPr>
          <p:cNvPr id="22" name="Rectangle 21">
            <a:extLst>
              <a:ext uri="{FF2B5EF4-FFF2-40B4-BE49-F238E27FC236}">
                <a16:creationId xmlns:a16="http://schemas.microsoft.com/office/drawing/2014/main" id="{6A43EF8E-C6C7-434A-B0C8-6C4802B85387}"/>
              </a:ext>
            </a:extLst>
          </p:cNvPr>
          <p:cNvSpPr/>
          <p:nvPr/>
        </p:nvSpPr>
        <p:spPr>
          <a:xfrm>
            <a:off x="9395251" y="4572000"/>
            <a:ext cx="272054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ANNA SWEET</a:t>
            </a:r>
          </a:p>
          <a:p>
            <a:pPr algn="ctr"/>
            <a:r>
              <a:rPr lang="en-US" sz="1200" dirty="0"/>
              <a:t>Director of 3</a:t>
            </a:r>
            <a:r>
              <a:rPr lang="en-US" sz="1200" baseline="30000" dirty="0"/>
              <a:t>rd</a:t>
            </a:r>
            <a:r>
              <a:rPr lang="en-US" sz="1200" dirty="0"/>
              <a:t> Party Development</a:t>
            </a:r>
          </a:p>
          <a:p>
            <a:pPr algn="ctr"/>
            <a:r>
              <a:rPr lang="en-US" sz="1200" dirty="0"/>
              <a:t>STEAM</a:t>
            </a:r>
          </a:p>
          <a:p>
            <a:pPr algn="ctr"/>
            <a:r>
              <a:rPr lang="en-US" sz="1200" dirty="0"/>
              <a:t>Valve</a:t>
            </a:r>
          </a:p>
          <a:p>
            <a:pPr algn="ctr"/>
            <a:r>
              <a:rPr lang="en-US" sz="1200" dirty="0"/>
              <a:t>Oculus</a:t>
            </a:r>
          </a:p>
          <a:p>
            <a:pPr algn="ctr"/>
            <a:r>
              <a:rPr lang="en-US" sz="1200" dirty="0" err="1"/>
              <a:t>Caffeine.ty</a:t>
            </a:r>
            <a:endParaRPr lang="en-US" sz="1200" dirty="0"/>
          </a:p>
          <a:p>
            <a:pPr algn="ctr"/>
            <a:r>
              <a:rPr lang="en-US" sz="1200" dirty="0"/>
              <a:t>Microsoft XBOX</a:t>
            </a:r>
          </a:p>
        </p:txBody>
      </p:sp>
    </p:spTree>
    <p:extLst>
      <p:ext uri="{BB962C8B-B14F-4D97-AF65-F5344CB8AC3E}">
        <p14:creationId xmlns:p14="http://schemas.microsoft.com/office/powerpoint/2010/main" val="3346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3400"/>
          </a:xfrm>
          <a:prstGeom prst="rect">
            <a:avLst/>
          </a:prstGeom>
        </p:spPr>
      </p:pic>
    </p:spTree>
    <p:extLst>
      <p:ext uri="{BB962C8B-B14F-4D97-AF65-F5344CB8AC3E}">
        <p14:creationId xmlns:p14="http://schemas.microsoft.com/office/powerpoint/2010/main" val="272499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4763"/>
            <a:ext cx="12192000" cy="5795963"/>
          </a:xfrm>
        </p:spPr>
      </p:pic>
      <p:sp>
        <p:nvSpPr>
          <p:cNvPr id="2" name="Title 1"/>
          <p:cNvSpPr>
            <a:spLocks noGrp="1"/>
          </p:cNvSpPr>
          <p:nvPr>
            <p:ph type="title"/>
          </p:nvPr>
        </p:nvSpPr>
        <p:spPr>
          <a:xfrm>
            <a:off x="0" y="4726772"/>
            <a:ext cx="12192000" cy="1064428"/>
          </a:xfrm>
          <a:solidFill>
            <a:schemeClr val="bg1">
              <a:alpha val="57000"/>
            </a:schemeClr>
          </a:solidFill>
        </p:spPr>
        <p:txBody>
          <a:bodyPr/>
          <a:lstStyle/>
          <a:p>
            <a:pPr algn="ctr"/>
            <a:r>
              <a:rPr lang="en-US" dirty="0"/>
              <a:t>WE LEARN BY MAKING THINGS</a:t>
            </a:r>
          </a:p>
        </p:txBody>
      </p: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 y="5334000"/>
            <a:ext cx="1226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 y="4722009"/>
            <a:ext cx="12268200" cy="47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286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38069</TotalTime>
  <Words>1652</Words>
  <Application>Microsoft Office PowerPoint</Application>
  <PresentationFormat>Widescreen</PresentationFormat>
  <Paragraphs>226</Paragraphs>
  <Slides>41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Gothic</vt:lpstr>
      <vt:lpstr>Verdana</vt:lpstr>
      <vt:lpstr>Vapor Trail</vt:lpstr>
      <vt:lpstr>PowerPoint Presentation</vt:lpstr>
      <vt:lpstr>Today’s Talk</vt:lpstr>
      <vt:lpstr>HI, I’m ANDY</vt:lpstr>
      <vt:lpstr>I make things.</vt:lpstr>
      <vt:lpstr>RIT GAMES &amp; INTERACTIVE MEDIA TIMELINES</vt:lpstr>
      <vt:lpstr>School of Interactive Games &amp; Media</vt:lpstr>
      <vt:lpstr> INCREDIBLE ALUMNI</vt:lpstr>
      <vt:lpstr>PowerPoint Presentation</vt:lpstr>
      <vt:lpstr>WE LEARN BY MAKING THINGS</vt:lpstr>
      <vt:lpstr>   HOW IS MAGIC: </vt:lpstr>
      <vt:lpstr>MAGIC TODAY &amp; TOMORROW</vt:lpstr>
      <vt:lpstr>A little bit on the history of games in higher ed</vt:lpstr>
      <vt:lpstr>PowerPoint Presentation</vt:lpstr>
      <vt:lpstr>Teaching game production (the last ~5 years)</vt:lpstr>
      <vt:lpstr> A Strange Game   for Strange Reasons</vt:lpstr>
      <vt:lpstr>PowerPoint Presentation</vt:lpstr>
      <vt:lpstr>PowerPoint Presentation</vt:lpstr>
      <vt:lpstr>Structure &amp; Schedule</vt:lpstr>
      <vt:lpstr>A SUMMER WITH THE BUFFALO BILLS</vt:lpstr>
      <vt:lpstr>PowerPoint Presentation</vt:lpstr>
      <vt:lpstr>PowerPoint Presentation</vt:lpstr>
      <vt:lpstr>PowerPoint Presentation</vt:lpstr>
      <vt:lpstr>IN GAME UI, DESIGN, GAMEPLAY, ETC.</vt:lpstr>
      <vt:lpstr>OUT OF GAME UI/UX and MENUFLOW</vt:lpstr>
      <vt:lpstr>COMMUNICATIONS INFRASTRUCTURE</vt:lpstr>
      <vt:lpstr>PowerPoint Presentation</vt:lpstr>
      <vt:lpstr>CORE DESIGN PRINCIPLE</vt:lpstr>
      <vt:lpstr>…The M is for Messy</vt:lpstr>
      <vt:lpstr>NO REALLY, REALLY, MESSY</vt:lpstr>
      <vt:lpstr>AND IT WAS MESSY PAYING FOR IT</vt:lpstr>
      <vt:lpstr>SO WHAT DID I LEARN ABOUT TEACHING GAME PRODUCTION, IF ANYTHING? </vt:lpstr>
      <vt:lpstr>WHAT BIG PROBLEMS WERE WE TRYING TO SOLVE?</vt:lpstr>
      <vt:lpstr>MOST SUCCESSFUL PROJECT (measuring by ACADEMIC impact)</vt:lpstr>
      <vt:lpstr>MOST SUCCESSFUL PROJECT (BY DOLLARS, ONE WAY)</vt:lpstr>
      <vt:lpstr>MOST SUCCESSFUL PROJECT (BY DOLLARS, ANOTHER WAY)</vt:lpstr>
      <vt:lpstr>MOST SUCCESSFUL PROJECT  (BY DOLLARS, A THIRD WAY)</vt:lpstr>
      <vt:lpstr>MOST SUCCESSFUL PROJECT (BY EDUCATIONAL IMPACT)</vt:lpstr>
      <vt:lpstr>A Love Note on platform requirements</vt:lpstr>
      <vt:lpstr>And in the theme of GGC </vt:lpstr>
      <vt:lpstr>RETHINKING APPRENTICESHIP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512</cp:revision>
  <dcterms:created xsi:type="dcterms:W3CDTF">2009-06-02T00:38:38Z</dcterms:created>
  <dcterms:modified xsi:type="dcterms:W3CDTF">2019-06-07T11:45:46Z</dcterms:modified>
</cp:coreProperties>
</file>