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557" r:id="rId2"/>
    <p:sldId id="282" r:id="rId3"/>
    <p:sldId id="283" r:id="rId4"/>
    <p:sldId id="284" r:id="rId5"/>
    <p:sldId id="286" r:id="rId6"/>
    <p:sldId id="287" r:id="rId7"/>
    <p:sldId id="558" r:id="rId8"/>
    <p:sldId id="285" r:id="rId9"/>
    <p:sldId id="281" r:id="rId10"/>
    <p:sldId id="288" r:id="rId11"/>
    <p:sldId id="289" r:id="rId12"/>
    <p:sldId id="277" r:id="rId13"/>
    <p:sldId id="274" r:id="rId14"/>
    <p:sldId id="280" r:id="rId15"/>
    <p:sldId id="278" r:id="rId16"/>
    <p:sldId id="5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3C3"/>
    <a:srgbClr val="317ACA"/>
    <a:srgbClr val="FF2CF8"/>
    <a:srgbClr val="82F1F9"/>
    <a:srgbClr val="266998"/>
    <a:srgbClr val="FF00FF"/>
    <a:srgbClr val="9966FF"/>
    <a:srgbClr val="006C75"/>
    <a:srgbClr val="00717B"/>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83600" autoAdjust="0"/>
  </p:normalViewPr>
  <p:slideViewPr>
    <p:cSldViewPr>
      <p:cViewPr varScale="1">
        <p:scale>
          <a:sx n="71" d="100"/>
          <a:sy n="71" d="100"/>
        </p:scale>
        <p:origin x="387"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6/18/2019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awley.senate.gov/sites/default/files/2019-05/Loot-Box-Bill-Tex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Lindsay will insert a bibliography here with the</a:t>
            </a:r>
            <a:r>
              <a:rPr lang="en-US" baseline="0" dirty="0"/>
              <a:t> links to articles cited throughout as well as additional pieces of note and studies that are </a:t>
            </a:r>
            <a:r>
              <a:rPr lang="en-US" baseline="0"/>
              <a:t>most relevant</a:t>
            </a:r>
          </a:p>
          <a:p>
            <a:endParaRPr lang="en-US"/>
          </a:p>
        </p:txBody>
      </p:sp>
      <p:sp>
        <p:nvSpPr>
          <p:cNvPr id="4" name="Slide Number Placeholder 3"/>
          <p:cNvSpPr>
            <a:spLocks noGrp="1"/>
          </p:cNvSpPr>
          <p:nvPr>
            <p:ph type="sldNum" sz="quarter" idx="10"/>
          </p:nvPr>
        </p:nvSpPr>
        <p:spPr/>
        <p:txBody>
          <a:bodyPr/>
          <a:lstStyle/>
          <a:p>
            <a:fld id="{F5711AD4-C667-4696-9733-02E3DE31E532}" type="slidenum">
              <a:rPr lang="en-US" smtClean="0"/>
              <a:t>15</a:t>
            </a:fld>
            <a:endParaRPr lang="en-US"/>
          </a:p>
        </p:txBody>
      </p:sp>
    </p:spTree>
    <p:extLst>
      <p:ext uri="{BB962C8B-B14F-4D97-AF65-F5344CB8AC3E}">
        <p14:creationId xmlns:p14="http://schemas.microsoft.com/office/powerpoint/2010/main" val="202338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best part of this is that tweet is from 2012</a:t>
            </a:r>
          </a:p>
        </p:txBody>
      </p:sp>
    </p:spTree>
    <p:extLst>
      <p:ext uri="{BB962C8B-B14F-4D97-AF65-F5344CB8AC3E}">
        <p14:creationId xmlns:p14="http://schemas.microsoft.com/office/powerpoint/2010/main" val="33254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lot was written about how ineffectual the meeting at the WH was, and it was two sides shouting at each other.  But it was also a chance to let a lot of people blow off steam, create some optics, but also</a:t>
            </a:r>
            <a:r>
              <a:rPr lang="en-US" baseline="0" dirty="0"/>
              <a:t> illustrate some bright lines to policy makers.  It started discussions in the rest of policy and politics and what would and wouldn’t work</a:t>
            </a:r>
            <a:endParaRPr lang="en-US" dirty="0"/>
          </a:p>
        </p:txBody>
      </p:sp>
    </p:spTree>
    <p:extLst>
      <p:ext uri="{BB962C8B-B14F-4D97-AF65-F5344CB8AC3E}">
        <p14:creationId xmlns:p14="http://schemas.microsoft.com/office/powerpoint/2010/main" val="365745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EU at Steam on </a:t>
            </a:r>
            <a:r>
              <a:rPr lang="en-US" dirty="0" err="1"/>
              <a:t>RapeDay</a:t>
            </a:r>
            <a:r>
              <a:rPr lang="en-US" dirty="0"/>
              <a:t> recently, etc.,</a:t>
            </a:r>
            <a:r>
              <a:rPr lang="en-US" baseline="0" dirty="0"/>
              <a:t> legislation over gambling and </a:t>
            </a:r>
            <a:r>
              <a:rPr lang="en-US" baseline="0" dirty="0" err="1"/>
              <a:t>lootcrates</a:t>
            </a:r>
            <a:r>
              <a:rPr lang="en-US" baseline="0" dirty="0"/>
              <a:t>, and more.  </a:t>
            </a:r>
            <a:endParaRPr lang="en-US" dirty="0"/>
          </a:p>
        </p:txBody>
      </p:sp>
    </p:spTree>
    <p:extLst>
      <p:ext uri="{BB962C8B-B14F-4D97-AF65-F5344CB8AC3E}">
        <p14:creationId xmlns:p14="http://schemas.microsoft.com/office/powerpoint/2010/main" val="351432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https://www.huffpost.com/entry/america-baby-boomer-old-generation_n_5c82db8de4b0ed0a00136b0c</a:t>
            </a:r>
          </a:p>
        </p:txBody>
      </p:sp>
    </p:spTree>
    <p:extLst>
      <p:ext uri="{BB962C8B-B14F-4D97-AF65-F5344CB8AC3E}">
        <p14:creationId xmlns:p14="http://schemas.microsoft.com/office/powerpoint/2010/main" val="235207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321936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 year Hawaii was among a handful of states to look at regulating loot crates independently.  VT had a commission</a:t>
            </a:r>
            <a:r>
              <a:rPr lang="en-US" baseline="0" dirty="0"/>
              <a:t> pass a resolution restricting violent video games. https://geekmountainstate.com/2018/04/13/vermont-house-passes-resolution-to-urging-restrictions-on-violent-video-games/</a:t>
            </a:r>
          </a:p>
          <a:p>
            <a:endParaRPr lang="en-US" baseline="0" dirty="0"/>
          </a:p>
          <a:p>
            <a:r>
              <a:rPr lang="en-US" baseline="0" dirty="0"/>
              <a:t>Now the issue is at the congressional level with support from Connecticut and Missouri and </a:t>
            </a:r>
            <a:r>
              <a:rPr lang="en-US" baseline="0" dirty="0" err="1"/>
              <a:t>Massacheusettes</a:t>
            </a:r>
            <a:endParaRPr lang="en-US" baseline="0" dirty="0"/>
          </a:p>
          <a:p>
            <a:endParaRPr lang="en-US" baseline="0" dirty="0"/>
          </a:p>
          <a:p>
            <a:r>
              <a:rPr lang="en-US" sz="1200" u="none" strike="noStrike" kern="1200" dirty="0">
                <a:solidFill>
                  <a:schemeClr val="tx1"/>
                </a:solidFill>
                <a:effectLst/>
                <a:latin typeface="+mn-lt"/>
                <a:ea typeface="+mn-ea"/>
                <a:cs typeface="+mn-cs"/>
              </a:rPr>
              <a:t>Hawley, a US Senator representing Missouri, released the full text of the </a:t>
            </a:r>
            <a:r>
              <a:rPr lang="en-US" sz="1200" u="none" strike="noStrike" kern="1200" dirty="0" err="1">
                <a:solidFill>
                  <a:schemeClr val="tx1"/>
                </a:solidFill>
                <a:effectLst/>
                <a:latin typeface="+mn-lt"/>
                <a:ea typeface="+mn-ea"/>
                <a:cs typeface="+mn-cs"/>
                <a:hlinkClick r:id="rId3"/>
              </a:rPr>
              <a:t>The</a:t>
            </a:r>
            <a:r>
              <a:rPr lang="en-US" sz="1200" u="none" strike="noStrike" kern="1200" dirty="0">
                <a:solidFill>
                  <a:schemeClr val="tx1"/>
                </a:solidFill>
                <a:effectLst/>
                <a:latin typeface="+mn-lt"/>
                <a:ea typeface="+mn-ea"/>
                <a:cs typeface="+mn-cs"/>
                <a:hlinkClick r:id="rId3"/>
              </a:rPr>
              <a:t> Protecting Children from Abusive Games Act</a:t>
            </a:r>
            <a:r>
              <a:rPr lang="en-US" sz="1200" u="none" strike="noStrike" kern="1200" dirty="0">
                <a:solidFill>
                  <a:schemeClr val="tx1"/>
                </a:solidFill>
                <a:effectLst/>
                <a:latin typeface="+mn-lt"/>
                <a:ea typeface="+mn-ea"/>
                <a:cs typeface="+mn-cs"/>
              </a:rPr>
              <a:t> (pdf) yesterday, along with Democratic co-sponsors Senator Richard Blumenthal of Connecticut and Senator Ed Markey of Massachusetts.</a:t>
            </a:r>
            <a:endParaRPr lang="en-US" baseline="0" dirty="0"/>
          </a:p>
          <a:p>
            <a:endParaRPr lang="en-US" baseline="0" dirty="0"/>
          </a:p>
          <a:p>
            <a:endParaRPr lang="en-US" dirty="0"/>
          </a:p>
        </p:txBody>
      </p:sp>
    </p:spTree>
    <p:extLst>
      <p:ext uri="{BB962C8B-B14F-4D97-AF65-F5344CB8AC3E}">
        <p14:creationId xmlns:p14="http://schemas.microsoft.com/office/powerpoint/2010/main" val="24684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https://geekandsundry.com/how-assassins-creed-is-helping-students-learn-about-history/</a:t>
            </a:r>
          </a:p>
          <a:p>
            <a:r>
              <a:rPr lang="en-US" dirty="0"/>
              <a:t>Minecraft.com</a:t>
            </a:r>
          </a:p>
          <a:p>
            <a:r>
              <a:rPr lang="en-US" dirty="0" err="1"/>
              <a:t>FoldIt</a:t>
            </a:r>
            <a:r>
              <a:rPr lang="en-US" dirty="0"/>
              <a:t> screenshot</a:t>
            </a:r>
            <a:r>
              <a:rPr lang="en-US" baseline="0" dirty="0"/>
              <a:t> (retrieved online)</a:t>
            </a:r>
          </a:p>
          <a:p>
            <a:endParaRPr lang="en-US" baseline="0" dirty="0"/>
          </a:p>
          <a:p>
            <a:r>
              <a:rPr lang="en-US" baseline="0" dirty="0"/>
              <a:t>But a key point here is not to just get lost on the ‘serious games’ stuff either – making entertainment products also has societal value.  It is also of benefit.  It is also ‘worthy’ of public support and engagement.</a:t>
            </a:r>
          </a:p>
          <a:p>
            <a:endParaRPr lang="en-US" baseline="0" dirty="0"/>
          </a:p>
        </p:txBody>
      </p:sp>
      <p:sp>
        <p:nvSpPr>
          <p:cNvPr id="4" name="Slide Number Placeholder 3"/>
          <p:cNvSpPr>
            <a:spLocks noGrp="1"/>
          </p:cNvSpPr>
          <p:nvPr>
            <p:ph type="sldNum" sz="quarter" idx="10"/>
          </p:nvPr>
        </p:nvSpPr>
        <p:spPr/>
        <p:txBody>
          <a:bodyPr/>
          <a:lstStyle/>
          <a:p>
            <a:fld id="{F5711AD4-C667-4696-9733-02E3DE31E532}" type="slidenum">
              <a:rPr lang="en-US" smtClean="0"/>
              <a:t>12</a:t>
            </a:fld>
            <a:endParaRPr lang="en-US"/>
          </a:p>
        </p:txBody>
      </p:sp>
    </p:spTree>
    <p:extLst>
      <p:ext uri="{BB962C8B-B14F-4D97-AF65-F5344CB8AC3E}">
        <p14:creationId xmlns:p14="http://schemas.microsoft.com/office/powerpoint/2010/main" val="364148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05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6/18/2019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6/18/2019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6/18/2019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6/18/2019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6/18/2019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6/18/2019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6/18/2019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6/18/2019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371600" y="61722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PROFESSOR ANDREW PHELPS</a:t>
            </a:r>
          </a:p>
          <a:p>
            <a:pPr algn="l"/>
            <a:r>
              <a:rPr lang="en-US" sz="1200" baseline="0" dirty="0">
                <a:solidFill>
                  <a:schemeClr val="tx2">
                    <a:lumMod val="90000"/>
                  </a:schemeClr>
                </a:solidFill>
                <a:latin typeface="Calibri" panose="020F0502020204030204" pitchFamily="34" charset="0"/>
              </a:rPr>
              <a:t>ANDYWORLD.IO | @</a:t>
            </a:r>
            <a:r>
              <a:rPr lang="en-US" sz="1200" baseline="0" dirty="0" err="1">
                <a:solidFill>
                  <a:schemeClr val="tx2">
                    <a:lumMod val="90000"/>
                  </a:schemeClr>
                </a:solidFill>
                <a:latin typeface="Calibri" panose="020F0502020204030204" pitchFamily="34" charset="0"/>
              </a:rPr>
              <a:t>Randymphelps</a:t>
            </a:r>
            <a:r>
              <a:rPr lang="en-US" sz="1200" baseline="0" dirty="0">
                <a:solidFill>
                  <a:schemeClr val="tx2">
                    <a:lumMod val="90000"/>
                  </a:schemeClr>
                </a:solidFill>
                <a:latin typeface="Calibri" panose="020F0502020204030204" pitchFamily="34" charset="0"/>
              </a:rPr>
              <a:t> </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0251407" y="6096000"/>
            <a:ext cx="1864394" cy="695550"/>
          </a:xfrm>
          <a:prstGeom prst="rect">
            <a:avLst/>
          </a:prstGeom>
        </p:spPr>
      </p:pic>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52400" y="6172200"/>
            <a:ext cx="1066800" cy="555131"/>
          </a:xfrm>
          <a:prstGeom prst="rect">
            <a:avLst/>
          </a:prstGeom>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1" cstate="email">
            <a:extLst>
              <a:ext uri="{28A0092B-C50C-407E-A947-70E740481C1C}">
                <a14:useLocalDpi xmlns:a14="http://schemas.microsoft.com/office/drawing/2010/main" val="0"/>
              </a:ext>
            </a:extLst>
          </a:blip>
          <a:srcRect/>
          <a:stretch/>
        </p:blipFill>
        <p:spPr>
          <a:xfrm>
            <a:off x="9571118" y="6172200"/>
            <a:ext cx="532926" cy="555131"/>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8763000" y="6155831"/>
            <a:ext cx="571500" cy="571500"/>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7.jpeg"/><Relationship Id="rId7" Type="http://schemas.openxmlformats.org/officeDocument/2006/relationships/image" Target="../media/image10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large body of water with a city in the background&#10;&#10;Description automatically generated">
            <a:extLst>
              <a:ext uri="{FF2B5EF4-FFF2-40B4-BE49-F238E27FC236}">
                <a16:creationId xmlns:a16="http://schemas.microsoft.com/office/drawing/2014/main" id="{0569428D-D77B-413A-8D17-09BDE416B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9" y="29131"/>
            <a:ext cx="12130972" cy="3973939"/>
          </a:xfrm>
          <a:prstGeom prst="rect">
            <a:avLst/>
          </a:prstGeom>
        </p:spPr>
      </p:pic>
      <p:sp>
        <p:nvSpPr>
          <p:cNvPr id="14" name="Rectangle 13"/>
          <p:cNvSpPr/>
          <p:nvPr/>
        </p:nvSpPr>
        <p:spPr>
          <a:xfrm>
            <a:off x="0" y="0"/>
            <a:ext cx="6248399" cy="3561376"/>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13242" y="936333"/>
            <a:ext cx="12213117" cy="2625042"/>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0198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Human Interface Technology, University of Canterbury, NZ</a:t>
            </a:r>
          </a:p>
          <a:p>
            <a:pPr marL="0" indent="0">
              <a:spcBef>
                <a:spcPts val="0"/>
              </a:spcBef>
              <a:buNone/>
            </a:pPr>
            <a:r>
              <a:rPr lang="en-US" sz="1400" b="1" dirty="0">
                <a:solidFill>
                  <a:schemeClr val="tx1"/>
                </a:solidFill>
              </a:rPr>
              <a:t>Professor of Art &amp; Design, Rochester Institute of Technology, USA</a:t>
            </a:r>
          </a:p>
          <a:p>
            <a:pPr marL="0" indent="0">
              <a:spcBef>
                <a:spcPts val="0"/>
              </a:spcBef>
              <a:buNone/>
            </a:pPr>
            <a:r>
              <a:rPr lang="en-US" sz="1400" b="1" dirty="0">
                <a:solidFill>
                  <a:schemeClr val="tx1"/>
                </a:solidFill>
              </a:rPr>
              <a:t>Games Scholar in Residence, American University, USA</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endParaRPr lang="en-US" sz="19900" b="1" dirty="0">
              <a:solidFill>
                <a:schemeClr val="bg1"/>
              </a:solidFill>
            </a:endParaRPr>
          </a:p>
        </p:txBody>
      </p:sp>
      <p:sp>
        <p:nvSpPr>
          <p:cNvPr id="15" name="Rectangle 14"/>
          <p:cNvSpPr/>
          <p:nvPr/>
        </p:nvSpPr>
        <p:spPr>
          <a:xfrm>
            <a:off x="12979" y="2126672"/>
            <a:ext cx="12186641" cy="1374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How To Talk About Video Games Today:</a:t>
            </a:r>
          </a:p>
          <a:p>
            <a:pPr algn="ctr"/>
            <a:r>
              <a:rPr lang="en-US" sz="4400" b="1" dirty="0"/>
              <a:t> So What Do We Do About It?</a:t>
            </a:r>
          </a:p>
          <a:p>
            <a:pPr algn="ctr"/>
            <a:endParaRPr lang="en-US" sz="1600" b="1" dirty="0"/>
          </a:p>
        </p:txBody>
      </p:sp>
      <p:sp>
        <p:nvSpPr>
          <p:cNvPr id="21" name="Rectangle 20"/>
          <p:cNvSpPr/>
          <p:nvPr/>
        </p:nvSpPr>
        <p:spPr>
          <a:xfrm>
            <a:off x="-1" y="3547296"/>
            <a:ext cx="12199877"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192000" cy="46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GAMES 4 CHANGE FESTIVAL | NEW YORK CITY 2019</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1674" cy="68579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057900"/>
          </a:xfrm>
          <a:prstGeom prst="rect">
            <a:avLst/>
          </a:prstGeom>
        </p:spPr>
      </p:pic>
      <p:sp>
        <p:nvSpPr>
          <p:cNvPr id="6" name="Rectangle 5">
            <a:extLst>
              <a:ext uri="{FF2B5EF4-FFF2-40B4-BE49-F238E27FC236}">
                <a16:creationId xmlns:a16="http://schemas.microsoft.com/office/drawing/2014/main" id="{8B6CEE07-41BA-49F3-8C32-23F9F675DA3D}"/>
              </a:ext>
            </a:extLst>
          </p:cNvPr>
          <p:cNvSpPr/>
          <p:nvPr/>
        </p:nvSpPr>
        <p:spPr>
          <a:xfrm>
            <a:off x="0" y="0"/>
            <a:ext cx="12192000" cy="6057900"/>
          </a:xfrm>
          <a:prstGeom prst="rect">
            <a:avLst/>
          </a:prstGeom>
          <a:gradFill>
            <a:gsLst>
              <a:gs pos="0">
                <a:schemeClr val="accent1">
                  <a:lumMod val="0"/>
                  <a:lumOff val="100000"/>
                </a:schemeClr>
              </a:gs>
              <a:gs pos="100000">
                <a:schemeClr val="tx1">
                  <a:alpha val="21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250" y="91679"/>
            <a:ext cx="11485960" cy="1507331"/>
          </a:xfrm>
        </p:spPr>
        <p:txBody>
          <a:bodyPr/>
          <a:lstStyle/>
          <a:p>
            <a:r>
              <a:rPr lang="en-US" b="1" dirty="0">
                <a:solidFill>
                  <a:schemeClr val="bg1"/>
                </a:solidFill>
              </a:rPr>
              <a:t>We’ve Talked About Big National and International Examples	</a:t>
            </a:r>
            <a:r>
              <a:rPr lang="en-US" dirty="0"/>
              <a:t>	</a:t>
            </a:r>
          </a:p>
        </p:txBody>
      </p:sp>
      <p:sp>
        <p:nvSpPr>
          <p:cNvPr id="3" name="Content Placeholder 2"/>
          <p:cNvSpPr>
            <a:spLocks noGrp="1"/>
          </p:cNvSpPr>
          <p:nvPr>
            <p:ph idx="1"/>
          </p:nvPr>
        </p:nvSpPr>
        <p:spPr>
          <a:xfrm>
            <a:off x="152400" y="1524000"/>
            <a:ext cx="5485210" cy="4000500"/>
          </a:xfrm>
        </p:spPr>
        <p:txBody>
          <a:bodyPr/>
          <a:lstStyle/>
          <a:p>
            <a:r>
              <a:rPr lang="en-US" sz="3000" b="1" dirty="0">
                <a:solidFill>
                  <a:schemeClr val="bg1"/>
                </a:solidFill>
              </a:rPr>
              <a:t>But this applies to state and local levels</a:t>
            </a:r>
          </a:p>
          <a:p>
            <a:r>
              <a:rPr lang="en-US" sz="3000" b="1" dirty="0">
                <a:solidFill>
                  <a:schemeClr val="bg1"/>
                </a:solidFill>
              </a:rPr>
              <a:t>This matters at a school near you, or a library, or a pediatric office, or a coffee shop</a:t>
            </a:r>
          </a:p>
          <a:p>
            <a:r>
              <a:rPr lang="en-US" sz="3000" b="1" dirty="0">
                <a:solidFill>
                  <a:schemeClr val="bg1"/>
                </a:solidFill>
              </a:rPr>
              <a:t>This is an issue in local  and state politics</a:t>
            </a:r>
          </a:p>
        </p:txBody>
      </p:sp>
      <p:pic>
        <p:nvPicPr>
          <p:cNvPr id="8" name="Picture 7" descr="A person smiling for the camera&#10;&#10;Description automatically generated">
            <a:extLst>
              <a:ext uri="{FF2B5EF4-FFF2-40B4-BE49-F238E27FC236}">
                <a16:creationId xmlns:a16="http://schemas.microsoft.com/office/drawing/2014/main" id="{B08A8568-2064-409B-B82E-D6DD11FDA2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46946" y="1524000"/>
            <a:ext cx="4059994" cy="4152922"/>
          </a:xfrm>
          <a:prstGeom prst="rect">
            <a:avLst/>
          </a:prstGeom>
          <a:ln w="12700">
            <a:solidFill>
              <a:schemeClr val="tx1"/>
            </a:solidFill>
          </a:ln>
          <a:effectLst>
            <a:outerShdw blurRad="50800" dist="342900" dir="2700000" algn="tl" rotWithShape="0">
              <a:prstClr val="black">
                <a:alpha val="40000"/>
              </a:prstClr>
            </a:outerShdw>
          </a:effectLst>
        </p:spPr>
      </p:pic>
    </p:spTree>
    <p:extLst>
      <p:ext uri="{BB962C8B-B14F-4D97-AF65-F5344CB8AC3E}">
        <p14:creationId xmlns:p14="http://schemas.microsoft.com/office/powerpoint/2010/main" val="393991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18AA3-6B96-4588-92DF-4CE2D7AE8726}"/>
              </a:ext>
            </a:extLst>
          </p:cNvPr>
          <p:cNvSpPr/>
          <p:nvPr/>
        </p:nvSpPr>
        <p:spPr>
          <a:xfrm>
            <a:off x="0" y="2768958"/>
            <a:ext cx="12192000" cy="1117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3850" y="171450"/>
            <a:ext cx="10972800" cy="5257800"/>
          </a:xfrm>
        </p:spPr>
        <p:txBody>
          <a:bodyPr/>
          <a:lstStyle/>
          <a:p>
            <a:pPr marL="0" indent="0">
              <a:buNone/>
            </a:pPr>
            <a:r>
              <a:rPr lang="en-US" dirty="0"/>
              <a:t>If we profess to care about this medium, to aspire to games as art, and to hold ourselves to the highest academic and professional standards, </a:t>
            </a:r>
            <a:r>
              <a:rPr lang="en-US" b="1" dirty="0"/>
              <a:t>then that also means using our knowledge and expertise to help the public better understand these issue</a:t>
            </a:r>
            <a:r>
              <a:rPr lang="en-US" dirty="0"/>
              <a:t>s and make informed decisions.</a:t>
            </a:r>
          </a:p>
          <a:p>
            <a:pPr marL="0" indent="0">
              <a:buNone/>
            </a:pPr>
            <a:endParaRPr lang="en-US" dirty="0"/>
          </a:p>
          <a:p>
            <a:pPr marL="0" indent="0">
              <a:buNone/>
            </a:pPr>
            <a:r>
              <a:rPr lang="en-US" dirty="0"/>
              <a:t>SOME RESOURCES: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68958"/>
            <a:ext cx="1117241" cy="111724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11759" y="2768958"/>
            <a:ext cx="1117241" cy="111724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14281" y="2768958"/>
            <a:ext cx="2715519" cy="111724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50159" y="2768958"/>
            <a:ext cx="1117241" cy="111724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43000" y="2768958"/>
            <a:ext cx="1117241" cy="1117241"/>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30959" y="2768958"/>
            <a:ext cx="1117241" cy="1117241"/>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60870" y="2768958"/>
            <a:ext cx="1049530" cy="1117241"/>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937399" y="2777489"/>
            <a:ext cx="2254601" cy="1108709"/>
          </a:xfrm>
          <a:prstGeom prst="rect">
            <a:avLst/>
          </a:prstGeom>
        </p:spPr>
      </p:pic>
    </p:spTree>
    <p:extLst>
      <p:ext uri="{BB962C8B-B14F-4D97-AF65-F5344CB8AC3E}">
        <p14:creationId xmlns:p14="http://schemas.microsoft.com/office/powerpoint/2010/main" val="191898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94904"/>
            <a:ext cx="10915650" cy="870881"/>
          </a:xfrm>
        </p:spPr>
        <p:txBody>
          <a:bodyPr>
            <a:noAutofit/>
          </a:bodyPr>
          <a:lstStyle/>
          <a:p>
            <a:r>
              <a:rPr lang="en-US" sz="3300" b="1" dirty="0"/>
              <a:t>AND LETS REMEMBER SOME </a:t>
            </a:r>
            <a:r>
              <a:rPr lang="en-US" sz="4500" b="1" dirty="0">
                <a:solidFill>
                  <a:srgbClr val="00B0F0"/>
                </a:solidFill>
              </a:rPr>
              <a:t>AWESOME </a:t>
            </a:r>
            <a:r>
              <a:rPr lang="en-US" sz="3300" b="1" dirty="0"/>
              <a:t>THINGS GAMES HAVE DONE ALONG THE WAY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24154" y="2353210"/>
            <a:ext cx="3767847" cy="230107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 y="2353209"/>
            <a:ext cx="4511918" cy="230107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41145" y="2353209"/>
            <a:ext cx="4383008" cy="2301079"/>
          </a:xfrm>
          <a:prstGeom prst="rect">
            <a:avLst/>
          </a:prstGeom>
        </p:spPr>
      </p:pic>
      <p:cxnSp>
        <p:nvCxnSpPr>
          <p:cNvPr id="8" name="Straight Connector 7"/>
          <p:cNvCxnSpPr/>
          <p:nvPr/>
        </p:nvCxnSpPr>
        <p:spPr>
          <a:xfrm>
            <a:off x="-12965" y="4643345"/>
            <a:ext cx="122216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65" y="2347599"/>
            <a:ext cx="122216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41145" y="2347600"/>
            <a:ext cx="0" cy="229574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424153" y="2347600"/>
            <a:ext cx="0" cy="229574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37A9E8-7C2A-45A6-BCEC-854BE5F85C95}"/>
              </a:ext>
            </a:extLst>
          </p:cNvPr>
          <p:cNvCxnSpPr>
            <a:cxnSpLocks/>
          </p:cNvCxnSpPr>
          <p:nvPr/>
        </p:nvCxnSpPr>
        <p:spPr bwMode="auto">
          <a:xfrm>
            <a:off x="0" y="2270290"/>
            <a:ext cx="12203946"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4C1A4CAE-05C7-460F-9009-FBD8C5F566FF}"/>
              </a:ext>
            </a:extLst>
          </p:cNvPr>
          <p:cNvCxnSpPr>
            <a:cxnSpLocks/>
          </p:cNvCxnSpPr>
          <p:nvPr/>
        </p:nvCxnSpPr>
        <p:spPr bwMode="auto">
          <a:xfrm flipV="1">
            <a:off x="0" y="4720683"/>
            <a:ext cx="12192000"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itle 1"/>
          <p:cNvSpPr txBox="1">
            <a:spLocks/>
          </p:cNvSpPr>
          <p:nvPr/>
        </p:nvSpPr>
        <p:spPr bwMode="auto">
          <a:xfrm>
            <a:off x="266981" y="4343401"/>
            <a:ext cx="12402111" cy="1507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0959" tIns="60959" rIns="60959" bIns="60959" numCol="1" anchor="ctr" anchorCtr="0" compatLnSpc="1">
            <a:prstTxWarp prst="textNoShape">
              <a:avLst/>
            </a:prstTxWarp>
          </a:bodyPr>
          <a:lstStyle>
            <a:lvl1pPr algn="l" defTabSz="1625600" rtl="0" eaLnBrk="0" fontAlgn="base" hangingPunct="0">
              <a:spcBef>
                <a:spcPct val="0"/>
              </a:spcBef>
              <a:spcAft>
                <a:spcPct val="0"/>
              </a:spcAft>
              <a:defRPr sz="6400" kern="1200">
                <a:solidFill>
                  <a:srgbClr val="000000"/>
                </a:solidFill>
                <a:latin typeface="+mj-lt"/>
                <a:ea typeface="+mj-ea"/>
                <a:cs typeface="+mj-cs"/>
                <a:sym typeface="Verdana" panose="020B0604030504040204" pitchFamily="34" charset="0"/>
              </a:defRPr>
            </a:lvl1pPr>
            <a:lvl2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2pPr>
            <a:lvl3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3pPr>
            <a:lvl4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4pPr>
            <a:lvl5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5pPr>
            <a:lvl6pPr marL="4572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6pPr>
            <a:lvl7pPr marL="9144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7pPr>
            <a:lvl8pPr marL="13716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8pPr>
            <a:lvl9pPr marL="18288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9pPr>
          </a:lstStyle>
          <a:p>
            <a:r>
              <a:rPr lang="en-US" sz="4500" b="1" dirty="0"/>
              <a:t>Both for Education &amp; Entertainment</a:t>
            </a:r>
          </a:p>
        </p:txBody>
      </p:sp>
    </p:spTree>
    <p:extLst>
      <p:ext uri="{BB962C8B-B14F-4D97-AF65-F5344CB8AC3E}">
        <p14:creationId xmlns:p14="http://schemas.microsoft.com/office/powerpoint/2010/main" val="202560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7244"/>
            <a:ext cx="12192000" cy="4542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pic>
        <p:nvPicPr>
          <p:cNvPr id="10" name="Picture 9"/>
          <p:cNvPicPr>
            <a:picLocks noChangeAspect="1"/>
          </p:cNvPicPr>
          <p:nvPr/>
        </p:nvPicPr>
        <p:blipFill rotWithShape="1">
          <a:blip r:embed="rId2" cstate="email">
            <a:grayscl/>
            <a:extLst>
              <a:ext uri="{28A0092B-C50C-407E-A947-70E740481C1C}">
                <a14:useLocalDpi xmlns:a14="http://schemas.microsoft.com/office/drawing/2010/main" val="0"/>
              </a:ext>
            </a:extLst>
          </a:blip>
          <a:srcRect/>
          <a:stretch/>
        </p:blipFill>
        <p:spPr>
          <a:xfrm>
            <a:off x="6736917" y="1595337"/>
            <a:ext cx="5144592" cy="3897906"/>
          </a:xfrm>
          <a:prstGeom prst="rect">
            <a:avLst/>
          </a:prstGeom>
        </p:spPr>
      </p:pic>
      <p:sp>
        <p:nvSpPr>
          <p:cNvPr id="2" name="Title 1"/>
          <p:cNvSpPr>
            <a:spLocks noGrp="1"/>
          </p:cNvSpPr>
          <p:nvPr>
            <p:ph type="title"/>
          </p:nvPr>
        </p:nvSpPr>
        <p:spPr>
          <a:xfrm>
            <a:off x="666345" y="386419"/>
            <a:ext cx="10916055" cy="870881"/>
          </a:xfrm>
        </p:spPr>
        <p:txBody>
          <a:bodyPr/>
          <a:lstStyle/>
          <a:p>
            <a:r>
              <a:rPr lang="en-US" b="1" dirty="0">
                <a:latin typeface="+mn-lt"/>
              </a:rPr>
              <a:t>Conclusions Part I</a:t>
            </a:r>
            <a:r>
              <a:rPr lang="en-US" b="1" dirty="0"/>
              <a:t>	</a:t>
            </a:r>
          </a:p>
        </p:txBody>
      </p:sp>
      <p:sp>
        <p:nvSpPr>
          <p:cNvPr id="3" name="Content Placeholder 2"/>
          <p:cNvSpPr>
            <a:spLocks noGrp="1"/>
          </p:cNvSpPr>
          <p:nvPr>
            <p:ph idx="1"/>
          </p:nvPr>
        </p:nvSpPr>
        <p:spPr>
          <a:xfrm>
            <a:off x="239111" y="1371601"/>
            <a:ext cx="6710464" cy="4420715"/>
          </a:xfrm>
        </p:spPr>
        <p:txBody>
          <a:bodyPr/>
          <a:lstStyle/>
          <a:p>
            <a:pPr>
              <a:buClr>
                <a:schemeClr val="bg2"/>
              </a:buClr>
            </a:pPr>
            <a:r>
              <a:rPr lang="en-US" sz="2250" b="1" dirty="0"/>
              <a:t>Beware the ‘media rumor’</a:t>
            </a:r>
          </a:p>
          <a:p>
            <a:pPr>
              <a:buClr>
                <a:schemeClr val="bg2"/>
              </a:buClr>
            </a:pPr>
            <a:r>
              <a:rPr lang="en-US" sz="2250" b="1" dirty="0"/>
              <a:t>Remember that we have been here before</a:t>
            </a:r>
          </a:p>
          <a:p>
            <a:pPr>
              <a:buClr>
                <a:schemeClr val="bg2"/>
              </a:buClr>
            </a:pPr>
            <a:r>
              <a:rPr lang="en-US" sz="2250" b="1" dirty="0"/>
              <a:t>Beware of unpublished or ‘preliminary’ research or ‘sponsored’ studies</a:t>
            </a:r>
          </a:p>
          <a:p>
            <a:pPr>
              <a:buClr>
                <a:schemeClr val="bg2"/>
              </a:buClr>
            </a:pPr>
            <a:r>
              <a:rPr lang="en-US" sz="2250" b="1" dirty="0"/>
              <a:t>Seek empathy with motivations of parents</a:t>
            </a:r>
          </a:p>
          <a:p>
            <a:pPr>
              <a:buClr>
                <a:schemeClr val="bg2"/>
              </a:buClr>
            </a:pPr>
            <a:r>
              <a:rPr lang="en-US" sz="2250" b="1" dirty="0"/>
              <a:t>Remember that you are an </a:t>
            </a:r>
            <a:r>
              <a:rPr lang="en-US" sz="2250" b="1" i="1" dirty="0"/>
              <a:t>expert</a:t>
            </a:r>
            <a:r>
              <a:rPr lang="en-US" sz="2250" b="1" dirty="0"/>
              <a:t> on the creation of games – most people have no idea how games are planned, made, marketed, or sold</a:t>
            </a:r>
          </a:p>
        </p:txBody>
      </p:sp>
      <p:cxnSp>
        <p:nvCxnSpPr>
          <p:cNvPr id="7" name="Straight Connector 6">
            <a:extLst>
              <a:ext uri="{FF2B5EF4-FFF2-40B4-BE49-F238E27FC236}">
                <a16:creationId xmlns:a16="http://schemas.microsoft.com/office/drawing/2014/main" id="{ABE82D44-6891-4194-A787-2D5DE8D0F448}"/>
              </a:ext>
            </a:extLst>
          </p:cNvPr>
          <p:cNvCxnSpPr>
            <a:cxnSpLocks/>
          </p:cNvCxnSpPr>
          <p:nvPr/>
        </p:nvCxnSpPr>
        <p:spPr bwMode="auto">
          <a:xfrm flipV="1">
            <a:off x="-19050" y="1363596"/>
            <a:ext cx="12211050"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3633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70" y="1330665"/>
            <a:ext cx="12191999" cy="440855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525" y="1443302"/>
            <a:ext cx="3942824" cy="3910418"/>
          </a:xfrm>
          <a:prstGeom prst="rect">
            <a:avLst/>
          </a:prstGeom>
        </p:spPr>
      </p:pic>
      <p:sp>
        <p:nvSpPr>
          <p:cNvPr id="2" name="Rectangle 1"/>
          <p:cNvSpPr/>
          <p:nvPr/>
        </p:nvSpPr>
        <p:spPr>
          <a:xfrm>
            <a:off x="1" y="1331428"/>
            <a:ext cx="12185432" cy="4408555"/>
          </a:xfrm>
          <a:prstGeom prst="rect">
            <a:avLst/>
          </a:prstGeom>
          <a:gradFill>
            <a:gsLst>
              <a:gs pos="0">
                <a:schemeClr val="tx1"/>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406" name="Google Shape;406;p61"/>
          <p:cNvSpPr txBox="1">
            <a:spLocks noGrp="1"/>
          </p:cNvSpPr>
          <p:nvPr>
            <p:ph type="title"/>
          </p:nvPr>
        </p:nvSpPr>
        <p:spPr>
          <a:xfrm>
            <a:off x="152400" y="57150"/>
            <a:ext cx="10515600" cy="1325563"/>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a:spcBef>
                <a:spcPts val="0"/>
              </a:spcBef>
              <a:buClr>
                <a:schemeClr val="dk1"/>
              </a:buClr>
              <a:buSzPts val="4400"/>
            </a:pPr>
            <a:r>
              <a:rPr lang="en-US" b="1" dirty="0">
                <a:latin typeface="Verdana" panose="020B0604030504040204" pitchFamily="34" charset="0"/>
                <a:ea typeface="Verdana" panose="020B0604030504040204" pitchFamily="34" charset="0"/>
                <a:cs typeface="Calibri"/>
                <a:sym typeface="Calibri"/>
              </a:rPr>
              <a:t>Conclusions Part II</a:t>
            </a:r>
            <a:endParaRPr b="1" dirty="0">
              <a:latin typeface="Verdana" panose="020B0604030504040204" pitchFamily="34" charset="0"/>
              <a:ea typeface="Verdana" panose="020B0604030504040204" pitchFamily="34" charset="0"/>
            </a:endParaRPr>
          </a:p>
        </p:txBody>
      </p:sp>
      <p:sp>
        <p:nvSpPr>
          <p:cNvPr id="407" name="Google Shape;407;p61"/>
          <p:cNvSpPr txBox="1">
            <a:spLocks noGrp="1"/>
          </p:cNvSpPr>
          <p:nvPr>
            <p:ph idx="1"/>
          </p:nvPr>
        </p:nvSpPr>
        <p:spPr>
          <a:xfrm>
            <a:off x="4486507" y="1428750"/>
            <a:ext cx="7421153" cy="4351338"/>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lnSpc>
                <a:spcPct val="80000"/>
              </a:lnSpc>
              <a:spcBef>
                <a:spcPts val="0"/>
              </a:spcBef>
              <a:buClr>
                <a:schemeClr val="bg1"/>
              </a:buClr>
              <a:buSzPts val="2800"/>
            </a:pPr>
            <a:r>
              <a:rPr lang="en-US" sz="2700" b="1" dirty="0">
                <a:solidFill>
                  <a:schemeClr val="bg1"/>
                </a:solidFill>
                <a:latin typeface="Calibri"/>
                <a:ea typeface="Calibri"/>
                <a:cs typeface="Calibri"/>
                <a:sym typeface="Calibri"/>
              </a:rPr>
              <a:t>Our relationship with games is complex, just as with any form of media</a:t>
            </a:r>
            <a:endParaRPr sz="2700" b="1" dirty="0">
              <a:solidFill>
                <a:schemeClr val="bg1"/>
              </a:solidFill>
            </a:endParaRPr>
          </a:p>
          <a:p>
            <a:pPr>
              <a:lnSpc>
                <a:spcPct val="80000"/>
              </a:lnSpc>
              <a:buClr>
                <a:schemeClr val="bg1"/>
              </a:buClr>
              <a:buSzPts val="2800"/>
            </a:pPr>
            <a:r>
              <a:rPr lang="en-US" sz="2700" b="1" dirty="0">
                <a:solidFill>
                  <a:schemeClr val="bg1"/>
                </a:solidFill>
                <a:latin typeface="Calibri"/>
                <a:ea typeface="Calibri"/>
                <a:cs typeface="Calibri"/>
                <a:sym typeface="Calibri"/>
              </a:rPr>
              <a:t>A lot of times the research is less clear in any direction than headlines will allow</a:t>
            </a:r>
            <a:endParaRPr sz="2700" b="1" dirty="0">
              <a:solidFill>
                <a:schemeClr val="bg1"/>
              </a:solidFill>
            </a:endParaRPr>
          </a:p>
          <a:p>
            <a:pPr>
              <a:lnSpc>
                <a:spcPct val="80000"/>
              </a:lnSpc>
              <a:buClr>
                <a:schemeClr val="bg1"/>
              </a:buClr>
              <a:buSzPts val="2800"/>
            </a:pPr>
            <a:r>
              <a:rPr lang="en-US" sz="2700" b="1" dirty="0">
                <a:solidFill>
                  <a:schemeClr val="bg1"/>
                </a:solidFill>
                <a:latin typeface="Calibri"/>
                <a:ea typeface="Calibri"/>
                <a:cs typeface="Calibri"/>
                <a:sym typeface="Calibri"/>
              </a:rPr>
              <a:t>A lot of what we know about other media is not used comparatively when discussing games</a:t>
            </a:r>
            <a:endParaRPr sz="2700" b="1" dirty="0">
              <a:solidFill>
                <a:schemeClr val="bg1"/>
              </a:solidFill>
            </a:endParaRPr>
          </a:p>
          <a:p>
            <a:pPr>
              <a:lnSpc>
                <a:spcPct val="80000"/>
              </a:lnSpc>
              <a:buClr>
                <a:schemeClr val="bg1"/>
              </a:buClr>
              <a:buSzPts val="2800"/>
            </a:pPr>
            <a:r>
              <a:rPr lang="en-US" sz="2700" b="1" dirty="0">
                <a:solidFill>
                  <a:schemeClr val="bg1"/>
                </a:solidFill>
                <a:latin typeface="Calibri"/>
                <a:ea typeface="Calibri"/>
                <a:cs typeface="Calibri"/>
                <a:sym typeface="Calibri"/>
              </a:rPr>
              <a:t>The way we talk about games influences a lot of what is said about them, and where future research is targeted</a:t>
            </a:r>
            <a:endParaRPr sz="2700" b="1" dirty="0">
              <a:solidFill>
                <a:schemeClr val="bg1"/>
              </a:solidFill>
            </a:endParaRPr>
          </a:p>
          <a:p>
            <a:pPr>
              <a:lnSpc>
                <a:spcPct val="80000"/>
              </a:lnSpc>
              <a:buClr>
                <a:schemeClr val="bg1"/>
              </a:buClr>
              <a:buSzPts val="2800"/>
            </a:pPr>
            <a:r>
              <a:rPr lang="en-US" sz="2700" b="1" dirty="0">
                <a:solidFill>
                  <a:schemeClr val="bg1"/>
                </a:solidFill>
                <a:latin typeface="Calibri"/>
                <a:ea typeface="Calibri"/>
                <a:cs typeface="Calibri"/>
                <a:sym typeface="Calibri"/>
              </a:rPr>
              <a:t>YOU make a difference when you speak as a games creator, researcher, or professional</a:t>
            </a:r>
            <a:endParaRPr sz="2700" dirty="0">
              <a:solidFill>
                <a:schemeClr val="bg1"/>
              </a:solidFill>
            </a:endParaRPr>
          </a:p>
          <a:p>
            <a:pPr marL="228594" indent="-50799">
              <a:lnSpc>
                <a:spcPct val="80000"/>
              </a:lnSpc>
              <a:buClr>
                <a:schemeClr val="dk1"/>
              </a:buClr>
              <a:buSzPts val="2800"/>
              <a:buNone/>
            </a:pPr>
            <a:endParaRPr sz="2800" dirty="0">
              <a:latin typeface="Calibri"/>
              <a:ea typeface="Calibri"/>
              <a:cs typeface="Calibri"/>
              <a:sym typeface="Calibri"/>
            </a:endParaRPr>
          </a:p>
        </p:txBody>
      </p:sp>
      <p:cxnSp>
        <p:nvCxnSpPr>
          <p:cNvPr id="7" name="Straight Connector 6"/>
          <p:cNvCxnSpPr>
            <a:cxnSpLocks/>
          </p:cNvCxnSpPr>
          <p:nvPr/>
        </p:nvCxnSpPr>
        <p:spPr>
          <a:xfrm>
            <a:off x="-12887" y="1311207"/>
            <a:ext cx="122216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F0FBC5-0C23-4C08-845A-5099C3D8DC36}"/>
              </a:ext>
            </a:extLst>
          </p:cNvPr>
          <p:cNvSpPr/>
          <p:nvPr/>
        </p:nvSpPr>
        <p:spPr>
          <a:xfrm>
            <a:off x="22195" y="4325879"/>
            <a:ext cx="3942824" cy="145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SUPPLEMENTARY MATERIALS FOR YOU TO USE!  REACH OUT TO IGDA, HEVGA, G4C, GGJ, AND OTHERS FOR HELP!</a:t>
            </a:r>
            <a:endParaRPr lang="en-US" sz="2400" b="1" dirty="0">
              <a:solidFill>
                <a:schemeClr val="bg1"/>
              </a:solidFill>
            </a:endParaRPr>
          </a:p>
        </p:txBody>
      </p:sp>
      <p:cxnSp>
        <p:nvCxnSpPr>
          <p:cNvPr id="12" name="Straight Connector 11">
            <a:extLst>
              <a:ext uri="{FF2B5EF4-FFF2-40B4-BE49-F238E27FC236}">
                <a16:creationId xmlns:a16="http://schemas.microsoft.com/office/drawing/2014/main" id="{6DB47424-9012-426B-86B7-B39E13BD6AFD}"/>
              </a:ext>
            </a:extLst>
          </p:cNvPr>
          <p:cNvCxnSpPr>
            <a:cxnSpLocks/>
          </p:cNvCxnSpPr>
          <p:nvPr/>
        </p:nvCxnSpPr>
        <p:spPr bwMode="auto">
          <a:xfrm flipV="1">
            <a:off x="0" y="1306446"/>
            <a:ext cx="12208787"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3463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3251" y="1677616"/>
            <a:ext cx="3459504" cy="4392444"/>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 y="1677616"/>
            <a:ext cx="3190672" cy="4392444"/>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254246" y="1677616"/>
            <a:ext cx="2937755" cy="4392444"/>
          </a:xfrm>
          <a:prstGeom prst="rect">
            <a:avLst/>
          </a:prstGeom>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957209" y="1677616"/>
            <a:ext cx="3356043" cy="4392444"/>
          </a:xfrm>
          <a:prstGeom prst="rect">
            <a:avLst/>
          </a:prstGeom>
        </p:spPr>
      </p:pic>
      <p:sp>
        <p:nvSpPr>
          <p:cNvPr id="26" name="Rectangle 25"/>
          <p:cNvSpPr/>
          <p:nvPr/>
        </p:nvSpPr>
        <p:spPr>
          <a:xfrm>
            <a:off x="-2" y="2743201"/>
            <a:ext cx="12192002" cy="3313889"/>
          </a:xfrm>
          <a:prstGeom prst="rect">
            <a:avLst/>
          </a:prstGeom>
          <a:gradFill>
            <a:gsLst>
              <a:gs pos="0">
                <a:schemeClr val="tx1"/>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a:p>
        </p:txBody>
      </p:sp>
      <p:sp>
        <p:nvSpPr>
          <p:cNvPr id="2" name="Title 1"/>
          <p:cNvSpPr>
            <a:spLocks noGrp="1"/>
          </p:cNvSpPr>
          <p:nvPr>
            <p:ph type="title"/>
          </p:nvPr>
        </p:nvSpPr>
        <p:spPr>
          <a:xfrm>
            <a:off x="-2" y="1085850"/>
            <a:ext cx="12192000" cy="285750"/>
          </a:xfrm>
        </p:spPr>
        <p:txBody>
          <a:bodyPr>
            <a:normAutofit fontScale="90000"/>
          </a:bodyPr>
          <a:lstStyle/>
          <a:p>
            <a:pPr algn="ctr"/>
            <a:r>
              <a:rPr lang="en-US" b="1" dirty="0"/>
              <a:t>THANKS &amp; Q&amp;A WITH OUR PANELISTS</a:t>
            </a:r>
          </a:p>
        </p:txBody>
      </p:sp>
      <p:cxnSp>
        <p:nvCxnSpPr>
          <p:cNvPr id="18" name="Straight Connector 17"/>
          <p:cNvCxnSpPr/>
          <p:nvPr/>
        </p:nvCxnSpPr>
        <p:spPr>
          <a:xfrm>
            <a:off x="0" y="1677616"/>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070060"/>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57208" y="1677616"/>
            <a:ext cx="0" cy="439244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19740" y="1664645"/>
            <a:ext cx="0" cy="439244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238058" y="1674372"/>
            <a:ext cx="0" cy="439244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7005" y="4854103"/>
            <a:ext cx="2752928" cy="11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Roger Altizer</a:t>
            </a:r>
          </a:p>
          <a:p>
            <a:pPr algn="ctr"/>
            <a:r>
              <a:rPr lang="en-US" sz="1500" dirty="0">
                <a:solidFill>
                  <a:schemeClr val="bg1"/>
                </a:solidFill>
              </a:rPr>
              <a:t>University of Utah</a:t>
            </a:r>
          </a:p>
          <a:p>
            <a:pPr algn="ctr"/>
            <a:r>
              <a:rPr lang="en-US" sz="1500" dirty="0">
                <a:solidFill>
                  <a:schemeClr val="bg1"/>
                </a:solidFill>
              </a:rPr>
              <a:t>roger.altizer@utah.edu</a:t>
            </a:r>
          </a:p>
          <a:p>
            <a:pPr algn="ctr"/>
            <a:r>
              <a:rPr lang="en-US" sz="1500" dirty="0">
                <a:solidFill>
                  <a:schemeClr val="bg1"/>
                </a:solidFill>
              </a:rPr>
              <a:t>@</a:t>
            </a:r>
            <a:r>
              <a:rPr lang="en-US" sz="1500" dirty="0" err="1">
                <a:solidFill>
                  <a:schemeClr val="bg1"/>
                </a:solidFill>
              </a:rPr>
              <a:t>real_rahjur</a:t>
            </a:r>
            <a:endParaRPr lang="en-US" sz="1500" dirty="0">
              <a:solidFill>
                <a:schemeClr val="bg1"/>
              </a:solidFill>
            </a:endParaRPr>
          </a:p>
        </p:txBody>
      </p:sp>
      <p:sp>
        <p:nvSpPr>
          <p:cNvPr id="28" name="Rectangle 27"/>
          <p:cNvSpPr/>
          <p:nvPr/>
        </p:nvSpPr>
        <p:spPr>
          <a:xfrm>
            <a:off x="3236074" y="4854102"/>
            <a:ext cx="2752928" cy="11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Mia </a:t>
            </a:r>
            <a:r>
              <a:rPr lang="en-US" sz="2700" b="1" dirty="0" err="1">
                <a:solidFill>
                  <a:schemeClr val="bg1"/>
                </a:solidFill>
              </a:rPr>
              <a:t>Consalvo</a:t>
            </a:r>
            <a:endParaRPr lang="en-US" sz="2700" b="1" dirty="0">
              <a:solidFill>
                <a:schemeClr val="bg1"/>
              </a:solidFill>
            </a:endParaRPr>
          </a:p>
          <a:p>
            <a:pPr algn="ctr"/>
            <a:r>
              <a:rPr lang="en-US" sz="1500" dirty="0">
                <a:solidFill>
                  <a:schemeClr val="bg1"/>
                </a:solidFill>
              </a:rPr>
              <a:t>Concordia University</a:t>
            </a:r>
          </a:p>
          <a:p>
            <a:pPr algn="ctr"/>
            <a:r>
              <a:rPr lang="en-US" sz="1500" dirty="0">
                <a:solidFill>
                  <a:schemeClr val="bg1"/>
                </a:solidFill>
              </a:rPr>
              <a:t>mconsalvo@gmail.com</a:t>
            </a:r>
          </a:p>
          <a:p>
            <a:pPr algn="ctr"/>
            <a:r>
              <a:rPr lang="en-US" sz="1500" dirty="0">
                <a:solidFill>
                  <a:schemeClr val="bg1"/>
                </a:solidFill>
              </a:rPr>
              <a:t>@</a:t>
            </a:r>
            <a:r>
              <a:rPr lang="en-US" sz="1500" dirty="0" err="1">
                <a:solidFill>
                  <a:schemeClr val="bg1"/>
                </a:solidFill>
              </a:rPr>
              <a:t>miac</a:t>
            </a:r>
            <a:endParaRPr lang="en-US" sz="4200" dirty="0">
              <a:solidFill>
                <a:schemeClr val="bg1"/>
              </a:solidFill>
            </a:endParaRPr>
          </a:p>
        </p:txBody>
      </p:sp>
      <p:sp>
        <p:nvSpPr>
          <p:cNvPr id="29" name="Rectangle 28"/>
          <p:cNvSpPr/>
          <p:nvPr/>
        </p:nvSpPr>
        <p:spPr>
          <a:xfrm>
            <a:off x="6303522" y="4850856"/>
            <a:ext cx="2992877" cy="11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Lindsay Grace</a:t>
            </a:r>
          </a:p>
          <a:p>
            <a:pPr algn="ctr"/>
            <a:r>
              <a:rPr lang="en-US" sz="1500" dirty="0">
                <a:solidFill>
                  <a:schemeClr val="bg1"/>
                </a:solidFill>
              </a:rPr>
              <a:t>University of Miami</a:t>
            </a:r>
          </a:p>
          <a:p>
            <a:pPr algn="ctr"/>
            <a:r>
              <a:rPr lang="en-US" sz="1500" dirty="0">
                <a:solidFill>
                  <a:schemeClr val="bg1"/>
                </a:solidFill>
              </a:rPr>
              <a:t>learnvideogames@gmail.com</a:t>
            </a:r>
          </a:p>
          <a:p>
            <a:pPr algn="ctr"/>
            <a:r>
              <a:rPr lang="en-US" sz="1500" dirty="0">
                <a:solidFill>
                  <a:schemeClr val="bg1"/>
                </a:solidFill>
              </a:rPr>
              <a:t>@</a:t>
            </a:r>
            <a:r>
              <a:rPr lang="en-US" sz="1500" dirty="0" err="1">
                <a:solidFill>
                  <a:schemeClr val="bg1"/>
                </a:solidFill>
              </a:rPr>
              <a:t>mindtoggle</a:t>
            </a:r>
            <a:endParaRPr lang="en-US" sz="1500" dirty="0">
              <a:solidFill>
                <a:schemeClr val="bg1"/>
              </a:solidFill>
            </a:endParaRPr>
          </a:p>
        </p:txBody>
      </p:sp>
      <p:sp>
        <p:nvSpPr>
          <p:cNvPr id="30" name="Rectangle 29"/>
          <p:cNvSpPr/>
          <p:nvPr/>
        </p:nvSpPr>
        <p:spPr>
          <a:xfrm>
            <a:off x="9189400" y="4857339"/>
            <a:ext cx="2957208" cy="11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bg1"/>
                </a:solidFill>
              </a:rPr>
              <a:t>Andy Phelps</a:t>
            </a:r>
          </a:p>
          <a:p>
            <a:pPr algn="ctr"/>
            <a:r>
              <a:rPr lang="en-US" sz="1500" dirty="0">
                <a:solidFill>
                  <a:schemeClr val="bg1"/>
                </a:solidFill>
              </a:rPr>
              <a:t>Rochester Institute of Tech.</a:t>
            </a:r>
          </a:p>
          <a:p>
            <a:pPr algn="ctr"/>
            <a:r>
              <a:rPr lang="en-US" sz="1500" dirty="0">
                <a:solidFill>
                  <a:schemeClr val="bg1"/>
                </a:solidFill>
              </a:rPr>
              <a:t>andy@mail.rit.edu</a:t>
            </a:r>
          </a:p>
          <a:p>
            <a:pPr algn="ctr"/>
            <a:r>
              <a:rPr lang="en-US" sz="1500" dirty="0">
                <a:solidFill>
                  <a:schemeClr val="bg1"/>
                </a:solidFill>
              </a:rPr>
              <a:t>@</a:t>
            </a:r>
            <a:r>
              <a:rPr lang="en-US" sz="1500" dirty="0" err="1">
                <a:solidFill>
                  <a:schemeClr val="bg1"/>
                </a:solidFill>
              </a:rPr>
              <a:t>andymphelps</a:t>
            </a:r>
            <a:endParaRPr lang="en-US" sz="1500" dirty="0">
              <a:solidFill>
                <a:schemeClr val="bg1"/>
              </a:solidFill>
            </a:endParaRPr>
          </a:p>
        </p:txBody>
      </p:sp>
      <p:cxnSp>
        <p:nvCxnSpPr>
          <p:cNvPr id="21" name="Straight Connector 20">
            <a:extLst>
              <a:ext uri="{FF2B5EF4-FFF2-40B4-BE49-F238E27FC236}">
                <a16:creationId xmlns:a16="http://schemas.microsoft.com/office/drawing/2014/main" id="{9C2C4346-BC2B-487E-BD78-2F9394283F01}"/>
              </a:ext>
            </a:extLst>
          </p:cNvPr>
          <p:cNvCxnSpPr>
            <a:cxnSpLocks/>
          </p:cNvCxnSpPr>
          <p:nvPr/>
        </p:nvCxnSpPr>
        <p:spPr bwMode="auto">
          <a:xfrm>
            <a:off x="-2" y="1657350"/>
            <a:ext cx="12192000" cy="0"/>
          </a:xfrm>
          <a:prstGeom prst="line">
            <a:avLst/>
          </a:prstGeom>
          <a:solidFill>
            <a:srgbClr val="FFFFFF"/>
          </a:solidFill>
          <a:ln w="1016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5247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CD6671-7E39-4C29-BB68-08FFC58FC02C}"/>
              </a:ext>
            </a:extLst>
          </p:cNvPr>
          <p:cNvSpPr/>
          <p:nvPr/>
        </p:nvSpPr>
        <p:spPr>
          <a:xfrm>
            <a:off x="0" y="0"/>
            <a:ext cx="12192000" cy="606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77250" y="0"/>
            <a:ext cx="3714750" cy="6063673"/>
          </a:xfrm>
          <a:prstGeom prst="rect">
            <a:avLst/>
          </a:prstGeom>
        </p:spPr>
      </p:pic>
      <p:sp>
        <p:nvSpPr>
          <p:cNvPr id="2" name="Title 1"/>
          <p:cNvSpPr>
            <a:spLocks noGrp="1"/>
          </p:cNvSpPr>
          <p:nvPr>
            <p:ph type="title"/>
          </p:nvPr>
        </p:nvSpPr>
        <p:spPr>
          <a:xfrm>
            <a:off x="209550" y="1257300"/>
            <a:ext cx="7296150" cy="628650"/>
          </a:xfrm>
        </p:spPr>
        <p:txBody>
          <a:bodyPr/>
          <a:lstStyle/>
          <a:p>
            <a:r>
              <a:rPr lang="en-US" sz="3200" b="1" dirty="0">
                <a:solidFill>
                  <a:schemeClr val="bg1"/>
                </a:solidFill>
              </a:rPr>
              <a:t>Lets start with a personal story</a:t>
            </a:r>
            <a:r>
              <a:rPr lang="en-US" dirty="0"/>
              <a:t>	</a:t>
            </a:r>
          </a:p>
        </p:txBody>
      </p:sp>
      <p:sp>
        <p:nvSpPr>
          <p:cNvPr id="3" name="Content Placeholder 2"/>
          <p:cNvSpPr>
            <a:spLocks noGrp="1"/>
          </p:cNvSpPr>
          <p:nvPr>
            <p:ph idx="1"/>
          </p:nvPr>
        </p:nvSpPr>
        <p:spPr>
          <a:xfrm>
            <a:off x="209550" y="1885950"/>
            <a:ext cx="8401050" cy="2000250"/>
          </a:xfrm>
        </p:spPr>
        <p:txBody>
          <a:bodyPr/>
          <a:lstStyle/>
          <a:p>
            <a:r>
              <a:rPr lang="en-US" dirty="0">
                <a:solidFill>
                  <a:schemeClr val="bg1"/>
                </a:solidFill>
              </a:rPr>
              <a:t>My friend Constance steps down from HEVGA, and she &amp; the board ask me to take over, Nov 2017...  </a:t>
            </a:r>
          </a:p>
          <a:p>
            <a:r>
              <a:rPr lang="en-US" dirty="0">
                <a:solidFill>
                  <a:schemeClr val="bg1"/>
                </a:solidFill>
              </a:rPr>
              <a:t>Take it slow, learn the ropes.</a:t>
            </a:r>
          </a:p>
          <a:p>
            <a:r>
              <a:rPr lang="en-US" dirty="0">
                <a:solidFill>
                  <a:schemeClr val="bg1"/>
                </a:solidFill>
              </a:rPr>
              <a:t>Good advice from the Biden years.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143250"/>
            <a:ext cx="5003681" cy="1946404"/>
          </a:xfrm>
          <a:prstGeom prst="rect">
            <a:avLst/>
          </a:prstGeom>
          <a:effectLst>
            <a:outerShdw blurRad="50800" dist="38100" dir="2700000" sx="105000" sy="105000" algn="tl" rotWithShape="0">
              <a:prstClr val="black">
                <a:alpha val="40000"/>
              </a:prstClr>
            </a:outerShdw>
          </a:effectLst>
        </p:spPr>
      </p:pic>
    </p:spTree>
    <p:extLst>
      <p:ext uri="{BB962C8B-B14F-4D97-AF65-F5344CB8AC3E}">
        <p14:creationId xmlns:p14="http://schemas.microsoft.com/office/powerpoint/2010/main" val="242078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679"/>
            <a:ext cx="11887200" cy="1507331"/>
          </a:xfrm>
        </p:spPr>
        <p:txBody>
          <a:bodyPr/>
          <a:lstStyle/>
          <a:p>
            <a:r>
              <a:rPr lang="en-US" sz="4725" b="1" dirty="0"/>
              <a:t>Everything Old is New Again, Again</a:t>
            </a:r>
          </a:p>
        </p:txBody>
      </p:sp>
      <p:sp>
        <p:nvSpPr>
          <p:cNvPr id="3" name="Content Placeholder 2"/>
          <p:cNvSpPr>
            <a:spLocks noGrp="1"/>
          </p:cNvSpPr>
          <p:nvPr>
            <p:ph idx="1"/>
          </p:nvPr>
        </p:nvSpPr>
        <p:spPr>
          <a:xfrm>
            <a:off x="495300" y="1771650"/>
            <a:ext cx="11028760" cy="5257800"/>
          </a:xfrm>
        </p:spPr>
        <p:txBody>
          <a:bodyPr/>
          <a:lstStyle/>
          <a:p>
            <a:r>
              <a:rPr lang="en-US" dirty="0"/>
              <a:t>But what was different was the number of people saying ‘eh, this will just blow over’</a:t>
            </a:r>
          </a:p>
          <a:p>
            <a:r>
              <a:rPr lang="en-US" dirty="0"/>
              <a:t>And it did.  </a:t>
            </a:r>
            <a:r>
              <a:rPr lang="en-US" b="1" dirty="0"/>
              <a:t>THROUGH ADVOCACY</a:t>
            </a:r>
            <a:r>
              <a:rPr lang="en-US" dirty="0"/>
              <a:t>.</a:t>
            </a:r>
          </a:p>
          <a:p>
            <a:r>
              <a:rPr lang="en-US" dirty="0"/>
              <a:t>“We” focused on the industry representatives, the CEOs, and what “the industry” is doing with games…</a:t>
            </a:r>
          </a:p>
          <a:p>
            <a:r>
              <a:rPr lang="en-US" dirty="0"/>
              <a:t>But behind the scenes, both academics and industry gave a lot of interviews, issued statements, attended meetings, etc.  </a:t>
            </a:r>
          </a:p>
        </p:txBody>
      </p:sp>
    </p:spTree>
    <p:extLst>
      <p:ext uri="{BB962C8B-B14F-4D97-AF65-F5344CB8AC3E}">
        <p14:creationId xmlns:p14="http://schemas.microsoft.com/office/powerpoint/2010/main" val="5779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r="-156"/>
          <a:stretch/>
        </p:blipFill>
        <p:spPr>
          <a:xfrm>
            <a:off x="0" y="1523999"/>
            <a:ext cx="12192000" cy="4533901"/>
          </a:xfrm>
          <a:prstGeom prst="rect">
            <a:avLst/>
          </a:prstGeom>
        </p:spPr>
      </p:pic>
      <p:sp>
        <p:nvSpPr>
          <p:cNvPr id="7" name="Rectangle 6">
            <a:extLst>
              <a:ext uri="{FF2B5EF4-FFF2-40B4-BE49-F238E27FC236}">
                <a16:creationId xmlns:a16="http://schemas.microsoft.com/office/drawing/2014/main" id="{EB905FEF-2987-49AF-B662-6A4466A25202}"/>
              </a:ext>
            </a:extLst>
          </p:cNvPr>
          <p:cNvSpPr/>
          <p:nvPr/>
        </p:nvSpPr>
        <p:spPr>
          <a:xfrm>
            <a:off x="0" y="1523999"/>
            <a:ext cx="12192000" cy="4533901"/>
          </a:xfrm>
          <a:prstGeom prst="rect">
            <a:avLst/>
          </a:prstGeom>
          <a:gradFill>
            <a:gsLst>
              <a:gs pos="77000">
                <a:schemeClr val="accent1">
                  <a:lumMod val="0"/>
                  <a:lumOff val="100000"/>
                </a:schemeClr>
              </a:gs>
              <a:gs pos="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How Does This Affect You?</a:t>
            </a:r>
          </a:p>
        </p:txBody>
      </p:sp>
      <p:sp>
        <p:nvSpPr>
          <p:cNvPr id="3" name="Content Placeholder 2"/>
          <p:cNvSpPr>
            <a:spLocks noGrp="1"/>
          </p:cNvSpPr>
          <p:nvPr>
            <p:ph idx="1"/>
          </p:nvPr>
        </p:nvSpPr>
        <p:spPr>
          <a:xfrm>
            <a:off x="838200" y="4419600"/>
            <a:ext cx="11088291" cy="1638300"/>
          </a:xfrm>
        </p:spPr>
        <p:txBody>
          <a:bodyPr/>
          <a:lstStyle/>
          <a:p>
            <a:r>
              <a:rPr lang="en-US" dirty="0">
                <a:solidFill>
                  <a:schemeClr val="bg1"/>
                </a:solidFill>
              </a:rPr>
              <a:t>That’s why games was written out of the school safety commission report, whereas the MPAA was not.</a:t>
            </a:r>
          </a:p>
          <a:p>
            <a:r>
              <a:rPr lang="en-US" dirty="0">
                <a:solidFill>
                  <a:schemeClr val="bg1"/>
                </a:solidFill>
              </a:rPr>
              <a:t>How does this affect you?  Because the 1A case decision by the Supreme Court could be challenged or thwarted.  And that’s just the USA.</a:t>
            </a:r>
          </a:p>
        </p:txBody>
      </p:sp>
    </p:spTree>
    <p:extLst>
      <p:ext uri="{BB962C8B-B14F-4D97-AF65-F5344CB8AC3E}">
        <p14:creationId xmlns:p14="http://schemas.microsoft.com/office/powerpoint/2010/main" val="40835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1679"/>
            <a:ext cx="11868150" cy="1507331"/>
          </a:xfrm>
        </p:spPr>
        <p:txBody>
          <a:bodyPr/>
          <a:lstStyle/>
          <a:p>
            <a:r>
              <a:rPr lang="en-US" b="1" dirty="0"/>
              <a:t>Then Games &amp; Addiction &amp; WHO</a:t>
            </a:r>
          </a:p>
        </p:txBody>
      </p:sp>
      <p:sp>
        <p:nvSpPr>
          <p:cNvPr id="3" name="Content Placeholder 2"/>
          <p:cNvSpPr>
            <a:spLocks noGrp="1"/>
          </p:cNvSpPr>
          <p:nvPr>
            <p:ph idx="1"/>
          </p:nvPr>
        </p:nvSpPr>
        <p:spPr>
          <a:xfrm>
            <a:off x="4454446" y="1428750"/>
            <a:ext cx="7451803" cy="5257800"/>
          </a:xfrm>
        </p:spPr>
        <p:txBody>
          <a:bodyPr/>
          <a:lstStyle/>
          <a:p>
            <a:r>
              <a:rPr lang="en-US" sz="2700" dirty="0"/>
              <a:t>HEVGA issues a very similar statement, calling out research that was suspect, meta-analysis of potentially flawed studies, etc.</a:t>
            </a:r>
          </a:p>
          <a:p>
            <a:r>
              <a:rPr lang="en-US" sz="2700" dirty="0"/>
              <a:t>And yet I watched academics who on violence wanted careful research and study toss around terms like ‘addiction’ and ‘I’ve seen it’ and ‘games are designed for that’ </a:t>
            </a:r>
          </a:p>
          <a:p>
            <a:r>
              <a:rPr lang="en-US" sz="2700" dirty="0"/>
              <a:t>Great panel discussion at G4C 2018</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8" y="1599010"/>
            <a:ext cx="4268788" cy="325874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9766" y="5022057"/>
            <a:ext cx="750094" cy="75009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17107" y="5022056"/>
            <a:ext cx="750094" cy="750094"/>
          </a:xfrm>
          <a:prstGeom prst="rect">
            <a:avLst/>
          </a:prstGeom>
        </p:spPr>
      </p:pic>
    </p:spTree>
    <p:extLst>
      <p:ext uri="{BB962C8B-B14F-4D97-AF65-F5344CB8AC3E}">
        <p14:creationId xmlns:p14="http://schemas.microsoft.com/office/powerpoint/2010/main" val="170899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3" y="1371600"/>
            <a:ext cx="12192001" cy="4686300"/>
          </a:xfrm>
          <a:prstGeom prst="rect">
            <a:avLst/>
          </a:prstGeom>
        </p:spPr>
      </p:pic>
      <p:sp>
        <p:nvSpPr>
          <p:cNvPr id="6" name="Rectangle 5">
            <a:extLst>
              <a:ext uri="{FF2B5EF4-FFF2-40B4-BE49-F238E27FC236}">
                <a16:creationId xmlns:a16="http://schemas.microsoft.com/office/drawing/2014/main" id="{6127C3B5-6A6D-4E03-82F0-933EDCC81FE2}"/>
              </a:ext>
            </a:extLst>
          </p:cNvPr>
          <p:cNvSpPr/>
          <p:nvPr/>
        </p:nvSpPr>
        <p:spPr>
          <a:xfrm flipV="1">
            <a:off x="-76200" y="1371599"/>
            <a:ext cx="12263438" cy="4701539"/>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609600"/>
            <a:ext cx="11482150" cy="1293028"/>
          </a:xfrm>
        </p:spPr>
        <p:txBody>
          <a:bodyPr/>
          <a:lstStyle/>
          <a:p>
            <a:r>
              <a:rPr lang="en-US" b="1" dirty="0"/>
              <a:t>PROFESSOR Chris Ferguson, CHIPLAY 2018</a:t>
            </a:r>
          </a:p>
        </p:txBody>
      </p:sp>
      <p:sp>
        <p:nvSpPr>
          <p:cNvPr id="3" name="Content Placeholder 2"/>
          <p:cNvSpPr>
            <a:spLocks noGrp="1"/>
          </p:cNvSpPr>
          <p:nvPr>
            <p:ph idx="1"/>
          </p:nvPr>
        </p:nvSpPr>
        <p:spPr>
          <a:xfrm>
            <a:off x="608410" y="4191000"/>
            <a:ext cx="10972800" cy="2609850"/>
          </a:xfrm>
        </p:spPr>
        <p:txBody>
          <a:bodyPr/>
          <a:lstStyle/>
          <a:p>
            <a:pPr marL="0" indent="0">
              <a:buNone/>
            </a:pPr>
            <a:r>
              <a:rPr lang="en-US" dirty="0"/>
              <a:t>“It is time for a reassessment of games research and how a societal culture of moral panic impacted games research over the past few decades. However, these cultural issues can be repaired first by understanding the historical patterns of moral panic that scholars contributed to and </a:t>
            </a:r>
            <a:r>
              <a:rPr lang="en-US" b="1" i="1" dirty="0"/>
              <a:t>second by embracing a culture of open science</a:t>
            </a:r>
            <a:r>
              <a:rPr lang="en-US" dirty="0"/>
              <a:t>.”</a:t>
            </a:r>
          </a:p>
        </p:txBody>
      </p:sp>
      <p:cxnSp>
        <p:nvCxnSpPr>
          <p:cNvPr id="8" name="Straight Connector 7">
            <a:extLst>
              <a:ext uri="{FF2B5EF4-FFF2-40B4-BE49-F238E27FC236}">
                <a16:creationId xmlns:a16="http://schemas.microsoft.com/office/drawing/2014/main" id="{0E53C4F6-94D5-457B-846A-A98846151EAA}"/>
              </a:ext>
            </a:extLst>
          </p:cNvPr>
          <p:cNvCxnSpPr/>
          <p:nvPr/>
        </p:nvCxnSpPr>
        <p:spPr>
          <a:xfrm>
            <a:off x="4762" y="1356362"/>
            <a:ext cx="12187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2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E6AD-258A-48BA-A51D-743D662B0C58}"/>
              </a:ext>
            </a:extLst>
          </p:cNvPr>
          <p:cNvSpPr>
            <a:spLocks noGrp="1"/>
          </p:cNvSpPr>
          <p:nvPr>
            <p:ph type="title"/>
          </p:nvPr>
        </p:nvSpPr>
        <p:spPr>
          <a:xfrm>
            <a:off x="0" y="764373"/>
            <a:ext cx="11506200" cy="1293028"/>
          </a:xfrm>
        </p:spPr>
        <p:txBody>
          <a:bodyPr/>
          <a:lstStyle/>
          <a:p>
            <a:r>
              <a:rPr lang="en-US" b="1" dirty="0"/>
              <a:t>Professor Andrew Przybylski, GDC 2019</a:t>
            </a:r>
          </a:p>
        </p:txBody>
      </p:sp>
      <p:sp>
        <p:nvSpPr>
          <p:cNvPr id="3" name="Content Placeholder 2">
            <a:extLst>
              <a:ext uri="{FF2B5EF4-FFF2-40B4-BE49-F238E27FC236}">
                <a16:creationId xmlns:a16="http://schemas.microsoft.com/office/drawing/2014/main" id="{2DA5F458-543A-4EBE-A7B6-304F4369CDD1}"/>
              </a:ext>
            </a:extLst>
          </p:cNvPr>
          <p:cNvSpPr>
            <a:spLocks noGrp="1"/>
          </p:cNvSpPr>
          <p:nvPr>
            <p:ph idx="1"/>
          </p:nvPr>
        </p:nvSpPr>
        <p:spPr>
          <a:xfrm>
            <a:off x="3710940" y="1620122"/>
            <a:ext cx="7239000" cy="4024125"/>
          </a:xfrm>
        </p:spPr>
        <p:txBody>
          <a:bodyPr/>
          <a:lstStyle/>
          <a:p>
            <a:r>
              <a:rPr lang="en-US" dirty="0"/>
              <a:t>Associate Professor, Senior Research Fellow and Director of Research, Oxford Internet Institute</a:t>
            </a:r>
          </a:p>
          <a:p>
            <a:r>
              <a:rPr lang="en-US" dirty="0"/>
              <a:t>Pretty darn critical of “the industry” and what it was doing regarding research presentation, but also critical of WHO and their approach</a:t>
            </a:r>
          </a:p>
          <a:p>
            <a:r>
              <a:rPr lang="en-US" dirty="0"/>
              <a:t>(Yes, you can be critical of TWO things at once, a theme for later)</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3A9BED6B-F4CF-46B1-B406-95A8195A3A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040" y="1620122"/>
            <a:ext cx="2892438" cy="3870815"/>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59707A8B-31DF-4364-ACE0-8045DB44DD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6200" y="4114800"/>
            <a:ext cx="2491925" cy="1376137"/>
          </a:xfrm>
          <a:prstGeom prst="rect">
            <a:avLst/>
          </a:prstGeom>
        </p:spPr>
      </p:pic>
    </p:spTree>
    <p:extLst>
      <p:ext uri="{BB962C8B-B14F-4D97-AF65-F5344CB8AC3E}">
        <p14:creationId xmlns:p14="http://schemas.microsoft.com/office/powerpoint/2010/main" val="65100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1679"/>
            <a:ext cx="12191999" cy="1507331"/>
          </a:xfrm>
        </p:spPr>
        <p:txBody>
          <a:bodyPr/>
          <a:lstStyle/>
          <a:p>
            <a:r>
              <a:rPr lang="en-US" b="1" dirty="0"/>
              <a:t>There are Big Generational Divides Regarding Attitudes About Games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39050" y="1613297"/>
            <a:ext cx="4091192" cy="409557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95850" y="2808506"/>
            <a:ext cx="5772150" cy="2886075"/>
          </a:xfrm>
          <a:prstGeom prst="rect">
            <a:avLst/>
          </a:prstGeom>
        </p:spPr>
      </p:pic>
      <p:sp>
        <p:nvSpPr>
          <p:cNvPr id="3" name="Content Placeholder 2"/>
          <p:cNvSpPr>
            <a:spLocks noGrp="1"/>
          </p:cNvSpPr>
          <p:nvPr>
            <p:ph idx="1"/>
          </p:nvPr>
        </p:nvSpPr>
        <p:spPr>
          <a:xfrm>
            <a:off x="495300" y="1599010"/>
            <a:ext cx="4838699" cy="3487340"/>
          </a:xfrm>
        </p:spPr>
        <p:txBody>
          <a:bodyPr/>
          <a:lstStyle/>
          <a:p>
            <a:pPr marL="0" indent="0">
              <a:buNone/>
            </a:pPr>
            <a:r>
              <a:rPr lang="en-US" dirty="0"/>
              <a:t>Lots of people play games, but lots of people play </a:t>
            </a:r>
            <a:r>
              <a:rPr lang="en-US" i="1" dirty="0"/>
              <a:t>very different kinds </a:t>
            </a:r>
            <a:r>
              <a:rPr lang="en-US" dirty="0"/>
              <a:t>of games</a:t>
            </a:r>
          </a:p>
          <a:p>
            <a:pPr marL="0" indent="0">
              <a:buNone/>
            </a:pPr>
            <a:endParaRPr lang="en-US" dirty="0"/>
          </a:p>
          <a:p>
            <a:pPr marL="0" indent="0">
              <a:buNone/>
            </a:pPr>
            <a:r>
              <a:rPr lang="en-US" dirty="0"/>
              <a:t>The US is about to get ridiculous, because we have an election coming up</a:t>
            </a:r>
          </a:p>
        </p:txBody>
      </p:sp>
    </p:spTree>
    <p:extLst>
      <p:ext uri="{BB962C8B-B14F-4D97-AF65-F5344CB8AC3E}">
        <p14:creationId xmlns:p14="http://schemas.microsoft.com/office/powerpoint/2010/main" val="115934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bwMode="auto">
          <a:xfrm>
            <a:off x="7296150" y="4659923"/>
            <a:ext cx="1943100" cy="0"/>
          </a:xfrm>
          <a:prstGeom prst="straightConnector1">
            <a:avLst/>
          </a:prstGeom>
          <a:solidFill>
            <a:srgbClr val="FFFFFF"/>
          </a:solidFill>
          <a:ln w="1746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itle 1"/>
          <p:cNvSpPr>
            <a:spLocks noGrp="1"/>
          </p:cNvSpPr>
          <p:nvPr>
            <p:ph type="title"/>
          </p:nvPr>
        </p:nvSpPr>
        <p:spPr/>
        <p:txBody>
          <a:bodyPr/>
          <a:lstStyle/>
          <a:p>
            <a:r>
              <a:rPr lang="en-US" b="1" dirty="0"/>
              <a:t>SO WHAT CAN WE DO / WHAT COMES NEXT?</a:t>
            </a:r>
          </a:p>
        </p:txBody>
      </p:sp>
      <p:sp>
        <p:nvSpPr>
          <p:cNvPr id="3" name="Content Placeholder 2"/>
          <p:cNvSpPr>
            <a:spLocks noGrp="1"/>
          </p:cNvSpPr>
          <p:nvPr>
            <p:ph idx="1"/>
          </p:nvPr>
        </p:nvSpPr>
        <p:spPr>
          <a:xfrm>
            <a:off x="608410" y="2286000"/>
            <a:ext cx="10972800" cy="3486150"/>
          </a:xfrm>
        </p:spPr>
        <p:txBody>
          <a:bodyPr/>
          <a:lstStyle/>
          <a:p>
            <a:pPr marL="0" indent="0">
              <a:buNone/>
            </a:pPr>
            <a:r>
              <a:rPr lang="en-US" dirty="0"/>
              <a:t>First, let’s remember that even today in 2019, there isn’t really a good public narrative about how games get made or by whom.</a:t>
            </a:r>
          </a:p>
          <a:p>
            <a:endParaRPr lang="en-US" dirty="0"/>
          </a:p>
          <a:p>
            <a:pPr marL="0" indent="0">
              <a:buNone/>
            </a:pPr>
            <a:r>
              <a:rPr lang="en-US" dirty="0"/>
              <a:t> </a:t>
            </a:r>
          </a:p>
        </p:txBody>
      </p:sp>
      <p:sp>
        <p:nvSpPr>
          <p:cNvPr id="4" name="Rectangle 3"/>
          <p:cNvSpPr/>
          <p:nvPr/>
        </p:nvSpPr>
        <p:spPr bwMode="auto">
          <a:xfrm>
            <a:off x="723900" y="4286250"/>
            <a:ext cx="2228850" cy="1092605"/>
          </a:xfrm>
          <a:prstGeom prst="rect">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0959" tIns="60959" rIns="60959" bIns="60959" numCol="1" rtlCol="0" anchor="t" anchorCtr="0" compatLnSpc="1">
            <a:prstTxWarp prst="textNoShape">
              <a:avLst/>
            </a:prstTxWarp>
            <a:spAutoFit/>
          </a:bodyPr>
          <a:lstStyle/>
          <a:p>
            <a:pPr algn="ctr" defTabSz="1219200" fontAlgn="base" hangingPunct="0">
              <a:spcBef>
                <a:spcPct val="0"/>
              </a:spcBef>
              <a:spcAft>
                <a:spcPct val="0"/>
              </a:spcAft>
            </a:pPr>
            <a:r>
              <a:rPr lang="en-US" sz="3150" b="1" dirty="0">
                <a:solidFill>
                  <a:srgbClr val="1F497D"/>
                </a:solidFill>
                <a:latin typeface="Verdana" charset="0"/>
                <a:ea typeface="Verdana" charset="0"/>
                <a:cs typeface="Verdana" charset="0"/>
                <a:sym typeface="Verdana" charset="0"/>
              </a:rPr>
              <a:t>IDEA PERSON!</a:t>
            </a:r>
          </a:p>
        </p:txBody>
      </p:sp>
      <p:sp>
        <p:nvSpPr>
          <p:cNvPr id="5" name="Rectangle 4"/>
          <p:cNvSpPr/>
          <p:nvPr/>
        </p:nvSpPr>
        <p:spPr bwMode="auto">
          <a:xfrm>
            <a:off x="9124950" y="4286250"/>
            <a:ext cx="2228850" cy="1092605"/>
          </a:xfrm>
          <a:prstGeom prst="rect">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0959" tIns="60959" rIns="60959" bIns="60959" numCol="1" rtlCol="0" anchor="t" anchorCtr="0" compatLnSpc="1">
            <a:prstTxWarp prst="textNoShape">
              <a:avLst/>
            </a:prstTxWarp>
            <a:spAutoFit/>
          </a:bodyPr>
          <a:lstStyle/>
          <a:p>
            <a:pPr algn="ctr" defTabSz="1219200" fontAlgn="base" hangingPunct="0">
              <a:spcBef>
                <a:spcPct val="0"/>
              </a:spcBef>
              <a:spcAft>
                <a:spcPct val="0"/>
              </a:spcAft>
            </a:pPr>
            <a:r>
              <a:rPr lang="en-US" sz="3150" b="1" dirty="0">
                <a:solidFill>
                  <a:srgbClr val="1F497D"/>
                </a:solidFill>
                <a:latin typeface="Verdana" charset="0"/>
                <a:ea typeface="Verdana" charset="0"/>
                <a:cs typeface="Verdana" charset="0"/>
                <a:sym typeface="Verdana" charset="0"/>
              </a:rPr>
              <a:t>YAY A GAME!</a:t>
            </a:r>
          </a:p>
        </p:txBody>
      </p:sp>
      <p:sp>
        <p:nvSpPr>
          <p:cNvPr id="6" name="7-Point Star 5"/>
          <p:cNvSpPr/>
          <p:nvPr/>
        </p:nvSpPr>
        <p:spPr bwMode="auto">
          <a:xfrm>
            <a:off x="4351735" y="3460952"/>
            <a:ext cx="3486150" cy="2828252"/>
          </a:xfrm>
          <a:prstGeom prst="star7">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0959" tIns="60959" rIns="60959" bIns="60959" numCol="1" rtlCol="0" anchor="t" anchorCtr="0" compatLnSpc="1">
            <a:prstTxWarp prst="textNoShape">
              <a:avLst/>
            </a:prstTxWarp>
            <a:spAutoFit/>
          </a:bodyPr>
          <a:lstStyle/>
          <a:p>
            <a:pPr algn="ctr" defTabSz="1219200" fontAlgn="base" hangingPunct="0">
              <a:spcBef>
                <a:spcPct val="0"/>
              </a:spcBef>
              <a:spcAft>
                <a:spcPct val="0"/>
              </a:spcAft>
            </a:pPr>
            <a:r>
              <a:rPr lang="en-US" sz="3150" b="1" dirty="0">
                <a:solidFill>
                  <a:srgbClr val="1F497D"/>
                </a:solidFill>
                <a:latin typeface="Verdana" charset="0"/>
                <a:ea typeface="Verdana" charset="0"/>
                <a:cs typeface="Verdana" charset="0"/>
                <a:sym typeface="Verdana" charset="0"/>
              </a:rPr>
              <a:t>MAGIC PIXIE STUFF</a:t>
            </a:r>
          </a:p>
        </p:txBody>
      </p:sp>
      <p:cxnSp>
        <p:nvCxnSpPr>
          <p:cNvPr id="8" name="Straight Arrow Connector 7"/>
          <p:cNvCxnSpPr/>
          <p:nvPr/>
        </p:nvCxnSpPr>
        <p:spPr bwMode="auto">
          <a:xfrm>
            <a:off x="2952750" y="4629150"/>
            <a:ext cx="1943100" cy="0"/>
          </a:xfrm>
          <a:prstGeom prst="straightConnector1">
            <a:avLst/>
          </a:prstGeom>
          <a:solidFill>
            <a:srgbClr val="FFFFFF"/>
          </a:solidFill>
          <a:ln w="1746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956973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38128</TotalTime>
  <Words>1220</Words>
  <Application>Microsoft Office PowerPoint</Application>
  <PresentationFormat>Widescreen</PresentationFormat>
  <Paragraphs>105</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Verdana</vt:lpstr>
      <vt:lpstr>Vapor Trail</vt:lpstr>
      <vt:lpstr>PowerPoint Presentation</vt:lpstr>
      <vt:lpstr>Lets start with a personal story </vt:lpstr>
      <vt:lpstr>Everything Old is New Again, Again</vt:lpstr>
      <vt:lpstr>How Does This Affect You?</vt:lpstr>
      <vt:lpstr>Then Games &amp; Addiction &amp; WHO</vt:lpstr>
      <vt:lpstr>PROFESSOR Chris Ferguson, CHIPLAY 2018</vt:lpstr>
      <vt:lpstr>Professor Andrew Przybylski, GDC 2019</vt:lpstr>
      <vt:lpstr>There are Big Generational Divides Regarding Attitudes About Games</vt:lpstr>
      <vt:lpstr>SO WHAT CAN WE DO / WHAT COMES NEXT?</vt:lpstr>
      <vt:lpstr>We’ve Talked About Big National and International Examples  </vt:lpstr>
      <vt:lpstr>PowerPoint Presentation</vt:lpstr>
      <vt:lpstr>AND LETS REMEMBER SOME AWESOME THINGS GAMES HAVE DONE ALONG THE WAY</vt:lpstr>
      <vt:lpstr>Conclusions Part I </vt:lpstr>
      <vt:lpstr>Conclusions Part II</vt:lpstr>
      <vt:lpstr>THANKS &amp; Q&amp;A WITH OUR PANELISTS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518</cp:revision>
  <dcterms:created xsi:type="dcterms:W3CDTF">2009-06-02T00:38:38Z</dcterms:created>
  <dcterms:modified xsi:type="dcterms:W3CDTF">2019-06-18T13:02:07Z</dcterms:modified>
</cp:coreProperties>
</file>