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notesMasterIdLst>
    <p:notesMasterId r:id="rId13"/>
  </p:notesMasterIdLst>
  <p:sldIdLst>
    <p:sldId id="26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80109" autoAdjust="0"/>
  </p:normalViewPr>
  <p:slideViewPr>
    <p:cSldViewPr snapToGrid="0">
      <p:cViewPr varScale="1">
        <p:scale>
          <a:sx n="80" d="100"/>
          <a:sy n="80" d="100"/>
        </p:scale>
        <p:origin x="37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57A20E-3C2F-4F35-A399-40449FDACB96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E6F10E-A5D1-4DAF-9C0E-7B23A4371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680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Night in the Woods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features anthropomorphized animals who live in the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town of Possum Springs, a fictional town set in rural Western Pennsylvania in the United States.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former mining town, the place has seen better days. Mae, the central character, has dropped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out of college to return home, seemingly with no good reason. She attempts to pick up the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threads of her old life, reconnecting with old friends Bea, Gregg, and Angus while reacquainting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herself with her hometown. In addition to managing those ongoing relationships (along with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regular chats with her parents) Mae is plagued by nightmares, perhaps triggered or magnified by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discovery of a severed arm by the town’s diner, the disappearance of an acquaintance, and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eventual uncovering of a demonic ritual engaged in by village elders to keep the town from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further decay. Although Mae and her friends can “defeat” the elders at the end of the game, it’s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left unsaid whether this will actually improve their situation, or perhaps make it even worse.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Other critics have pointed to the game’s ending as a strange addition to an otherwise compelling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realistic portrayal of working class life, and likewise discuss the mental health of the game’s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various characters in depth (Oxford 2017; Spencer 2017). Given that the majority of game time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spent in the “everyday-ness” of moving through the town and encountering (and reencountering)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its mundanity, that is where we choose to focus this analysis.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E6F10E-A5D1-4DAF-9C0E-7B23A4371E1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831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happens to the flaneur when the town/arcade is dying?</a:t>
            </a:r>
          </a:p>
          <a:p>
            <a:r>
              <a:rPr lang="en-US" dirty="0"/>
              <a:t>Mae as flaneur in a dying town.  Walter Benjamin Arcade Project</a:t>
            </a:r>
          </a:p>
          <a:p>
            <a:r>
              <a:rPr lang="en-US" dirty="0"/>
              <a:t>https://en.wikipedia.org/wiki/</a:t>
            </a:r>
            <a:r>
              <a:rPr lang="en-US" dirty="0" err="1"/>
              <a:t>Flâneur</a:t>
            </a:r>
            <a:endParaRPr lang="en-US" dirty="0"/>
          </a:p>
          <a:p>
            <a:r>
              <a:rPr lang="en-US" dirty="0"/>
              <a:t>https://en.wikipedia.org/wiki/Arcades_Project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E6F10E-A5D1-4DAF-9C0E-7B23A4371E1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7524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interesting juxtapositions here thought as </a:t>
            </a:r>
            <a:r>
              <a:rPr lang="en-US" dirty="0" err="1"/>
              <a:t>NiTW</a:t>
            </a:r>
            <a:r>
              <a:rPr lang="en-US" dirty="0"/>
              <a:t> uses a female protagonist (unlike traditional 1940s noir), and also there is the notion of ‘psychological noir’ in which the protagonist cannot retreat to a safe space (an office, etc.) – think Tyler </a:t>
            </a:r>
            <a:r>
              <a:rPr lang="en-US" dirty="0" err="1"/>
              <a:t>Durdin</a:t>
            </a:r>
            <a:r>
              <a:rPr lang="en-US" dirty="0"/>
              <a:t> </a:t>
            </a:r>
            <a:r>
              <a:rPr lang="en-US"/>
              <a:t>in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E6F10E-A5D1-4DAF-9C0E-7B23A4371E1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519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Many people that suffer from depression will describe feeling increasingly isolated, unable to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 meaningful bonds with others. Some use sarcasm and humor as avoidance mechanisms,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these themes are clearly on display in Mae’s character, as well as how she relates to other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characters in the game, and resonate with many of the players drawn to this portrayal (Ashley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2018). At one point in the game, one of the characters says to Mae “If anyone’s going to ruin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your night, it should be you.” This statement was also used by Kevin Veale as the title of his own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paper analyzing the game to understand how “the player would respond in the same situation,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to tell a story that uses their perception of responsibility to explore themes of rural</a:t>
            </a:r>
          </a:p>
          <a:p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marginalisation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under capitalism, mental illness, horror, desperation and hope” (Veale 2019, 2).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But this quote also speaks to the role of isolation and self-loathing in those suffering from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depression, and situations where friends and family are not often equipped to be capable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caregivers and provide the emotional network of needed support. Further, the phrase emphasizes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 depression is stereotyped both by those suffering from it and more generally in a cultural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context, written off as ‘feeling bad’ or something to ‘just get over’ by various individuals and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groups. In this manner, the social class and economic issues that form the backdrop of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NiTW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are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directly intertwined in the portrayal of depression and anxiety core to Mae’s character.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E6F10E-A5D1-4DAF-9C0E-7B23A4371E1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9916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https://www.fandom.com/articles/hellblade-mental-health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E6F10E-A5D1-4DAF-9C0E-7B23A4371E1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9541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another way that </a:t>
            </a:r>
            <a:r>
              <a:rPr lang="en-US" dirty="0" err="1"/>
              <a:t>NiTW</a:t>
            </a:r>
            <a:r>
              <a:rPr lang="en-US" dirty="0"/>
              <a:t> represents class in the environment – these row houses are clearly indicative of the </a:t>
            </a:r>
            <a:r>
              <a:rPr lang="en-US" dirty="0" err="1"/>
              <a:t>acchitecture</a:t>
            </a:r>
            <a:r>
              <a:rPr lang="en-US" dirty="0"/>
              <a:t> of lower class housing a-la east coast small town architecture circa 1930s/1940s</a:t>
            </a:r>
          </a:p>
          <a:p>
            <a:endParaRPr lang="en-US" dirty="0"/>
          </a:p>
          <a:p>
            <a:r>
              <a:rPr lang="en-US" dirty="0"/>
              <a:t>A direct contrast to https://www.metmuseum.org/art/collection/search/19346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Monongahela River Valley, Pennsylvania,1931 – a “celebration of the industrialization </a:t>
            </a:r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 America’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John Kane American, Scottish</a:t>
            </a:r>
          </a:p>
          <a:p>
            <a:r>
              <a:rPr lang="en-US" dirty="0"/>
              <a:t>At the Metropolitan Museum of Art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E6F10E-A5D1-4DAF-9C0E-7B23A4371E1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5226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Background image is fan art from the </a:t>
            </a:r>
            <a:r>
              <a:rPr lang="en-US" dirty="0" err="1"/>
              <a:t>NiTW</a:t>
            </a:r>
            <a:r>
              <a:rPr lang="en-US" dirty="0"/>
              <a:t> Reddit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E6F10E-A5D1-4DAF-9C0E-7B23A4371E1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833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4/16/2019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4/16/2019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4/16/2019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4/16/2019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4/16/2019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4/16/2019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4/16/2019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4/16/2019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4/16/2019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4/16/2019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4/16/2019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4/16/2019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jpg"/><Relationship Id="rId5" Type="http://schemas.openxmlformats.org/officeDocument/2006/relationships/image" Target="../media/image3.png"/><Relationship Id="rId10" Type="http://schemas.openxmlformats.org/officeDocument/2006/relationships/image" Target="../media/image8.jpg"/><Relationship Id="rId4" Type="http://schemas.openxmlformats.org/officeDocument/2006/relationships/image" Target="../media/image2.jp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F6675B-CE3F-41FE-B3DA-4F2A430249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6207"/>
          <a:stretch/>
        </p:blipFill>
        <p:spPr>
          <a:xfrm>
            <a:off x="-15069" y="0"/>
            <a:ext cx="12216190" cy="6012764"/>
          </a:xfrm>
          <a:prstGeom prst="rect">
            <a:avLst/>
          </a:prstGeom>
        </p:spPr>
      </p:pic>
      <p:sp>
        <p:nvSpPr>
          <p:cNvPr id="139" name="Google Shape;139;p19"/>
          <p:cNvSpPr/>
          <p:nvPr/>
        </p:nvSpPr>
        <p:spPr>
          <a:xfrm rot="-5400000">
            <a:off x="3683028" y="-1658045"/>
            <a:ext cx="4800599" cy="12231490"/>
          </a:xfrm>
          <a:prstGeom prst="rect">
            <a:avLst/>
          </a:prstGeom>
          <a:gradFill>
            <a:gsLst>
              <a:gs pos="0">
                <a:schemeClr val="dk1"/>
              </a:gs>
              <a:gs pos="100000">
                <a:srgbClr val="000000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0" name="Google Shape;140;p19"/>
          <p:cNvSpPr/>
          <p:nvPr/>
        </p:nvSpPr>
        <p:spPr>
          <a:xfrm>
            <a:off x="-15068" y="0"/>
            <a:ext cx="6247140" cy="6012764"/>
          </a:xfrm>
          <a:prstGeom prst="rect">
            <a:avLst/>
          </a:prstGeom>
          <a:gradFill>
            <a:gsLst>
              <a:gs pos="0">
                <a:schemeClr val="dk1"/>
              </a:gs>
              <a:gs pos="100000">
                <a:srgbClr val="000000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141" name="Google Shape;141;p19"/>
          <p:cNvCxnSpPr/>
          <p:nvPr/>
        </p:nvCxnSpPr>
        <p:spPr>
          <a:xfrm>
            <a:off x="-32418" y="6019800"/>
            <a:ext cx="12221673" cy="0"/>
          </a:xfrm>
          <a:prstGeom prst="straightConnector1">
            <a:avLst/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2" name="Google Shape;142;p19"/>
          <p:cNvSpPr txBox="1"/>
          <p:nvPr/>
        </p:nvSpPr>
        <p:spPr>
          <a:xfrm>
            <a:off x="1623578" y="2736156"/>
            <a:ext cx="7482191" cy="1753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Mia Consalvo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-US" sz="14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Professor of Communication Studies 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-US" sz="14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Canada Research Chair in Games Studies &amp; Design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-US" sz="14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Founding Director, </a:t>
            </a:r>
            <a:r>
              <a:rPr lang="en-US" sz="14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mLab</a:t>
            </a:r>
            <a:endParaRPr lang="en-US" sz="140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>
              <a:lnSpc>
                <a:spcPct val="90000"/>
              </a:lnSpc>
              <a:buClr>
                <a:schemeClr val="lt1"/>
              </a:buClr>
              <a:buSzPts val="1400"/>
            </a:pPr>
            <a:r>
              <a:rPr lang="en-US" sz="14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Centre for </a:t>
            </a:r>
            <a:r>
              <a:rPr lang="en-US" sz="14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Technoculture</a:t>
            </a:r>
            <a:r>
              <a:rPr lang="en-US" sz="14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Art &amp; Games (TAG)</a:t>
            </a:r>
            <a:endParaRPr sz="140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-US" sz="14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Concordia University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3" name="Google Shape;143;p19"/>
          <p:cNvSpPr txBox="1"/>
          <p:nvPr/>
        </p:nvSpPr>
        <p:spPr>
          <a:xfrm>
            <a:off x="1658804" y="4312012"/>
            <a:ext cx="9067800" cy="1599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Andrew Phelps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-US" sz="14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Professor of Human Interface Technology, University of Canterbury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-US" sz="14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Professor of Art &amp; Design, Rochester Institute of Technology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-US" sz="14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President, Higher Education Video Game Alliance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-US" sz="14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2019 Games Scholar in Residence, American University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-US" sz="14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Founder, RIT MAGIC Center &amp; MAGIC Spell Studios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-US" sz="14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Founder, RIT School of Interactive Games &amp; Media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4" name="Google Shape;144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7324" y="2818196"/>
            <a:ext cx="1371600" cy="1371600"/>
          </a:xfrm>
          <a:prstGeom prst="rect">
            <a:avLst/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5" name="Google Shape;145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5778" y="4440577"/>
            <a:ext cx="1371600" cy="1371600"/>
          </a:xfrm>
          <a:prstGeom prst="rect">
            <a:avLst/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34853469-91AA-416E-87EB-3ABCB2FBA038}"/>
              </a:ext>
            </a:extLst>
          </p:cNvPr>
          <p:cNvSpPr txBox="1">
            <a:spLocks/>
          </p:cNvSpPr>
          <p:nvPr/>
        </p:nvSpPr>
        <p:spPr bwMode="black">
          <a:xfrm>
            <a:off x="7074" y="488246"/>
            <a:ext cx="12192000" cy="1850572"/>
          </a:xfrm>
          <a:prstGeom prst="rect">
            <a:avLst/>
          </a:prstGeom>
          <a:solidFill>
            <a:srgbClr val="FFFFFF">
              <a:alpha val="23000"/>
            </a:srgbClr>
          </a:solidFill>
          <a:ln w="31750" cap="sq">
            <a:noFill/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bg1"/>
                </a:solidFill>
              </a:rPr>
              <a:t>Getting Through a Tough Day (Again):</a:t>
            </a:r>
            <a:br>
              <a:rPr lang="en-US" sz="3200" b="1" dirty="0">
                <a:solidFill>
                  <a:schemeClr val="bg1"/>
                </a:solidFill>
              </a:rPr>
            </a:br>
            <a:r>
              <a:rPr lang="en-US" sz="3200" b="1" dirty="0">
                <a:solidFill>
                  <a:schemeClr val="bg1"/>
                </a:solidFill>
              </a:rPr>
              <a:t>What Possum Springs Says about Mental Health and Social Class</a:t>
            </a:r>
            <a:endParaRPr lang="en-US" sz="3200" dirty="0">
              <a:solidFill>
                <a:schemeClr val="bg1"/>
              </a:solidFill>
            </a:endParaRPr>
          </a:p>
        </p:txBody>
      </p:sp>
      <p:cxnSp>
        <p:nvCxnSpPr>
          <p:cNvPr id="15" name="Google Shape;141;p19">
            <a:extLst>
              <a:ext uri="{FF2B5EF4-FFF2-40B4-BE49-F238E27FC236}">
                <a16:creationId xmlns:a16="http://schemas.microsoft.com/office/drawing/2014/main" id="{862972E8-22EB-40DB-BA63-5413BE040729}"/>
              </a:ext>
            </a:extLst>
          </p:cNvPr>
          <p:cNvCxnSpPr/>
          <p:nvPr/>
        </p:nvCxnSpPr>
        <p:spPr>
          <a:xfrm>
            <a:off x="-15069" y="2131490"/>
            <a:ext cx="12221673" cy="0"/>
          </a:xfrm>
          <a:prstGeom prst="straightConnector1">
            <a:avLst/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" name="Google Shape;141;p19">
            <a:extLst>
              <a:ext uri="{FF2B5EF4-FFF2-40B4-BE49-F238E27FC236}">
                <a16:creationId xmlns:a16="http://schemas.microsoft.com/office/drawing/2014/main" id="{9A6D2B49-9846-410D-857D-8D2C54BF2B8A}"/>
              </a:ext>
            </a:extLst>
          </p:cNvPr>
          <p:cNvCxnSpPr/>
          <p:nvPr/>
        </p:nvCxnSpPr>
        <p:spPr>
          <a:xfrm>
            <a:off x="-14837" y="467464"/>
            <a:ext cx="12221673" cy="0"/>
          </a:xfrm>
          <a:prstGeom prst="straightConnector1">
            <a:avLst/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E84EC859-4111-477C-8CF9-3B5A3C9DAA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82745" y="4257935"/>
            <a:ext cx="1609465" cy="160946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427D9D3-1858-4E0E-A72C-168EF5D7950B}"/>
              </a:ext>
            </a:extLst>
          </p:cNvPr>
          <p:cNvSpPr/>
          <p:nvPr/>
        </p:nvSpPr>
        <p:spPr>
          <a:xfrm>
            <a:off x="0" y="2155371"/>
            <a:ext cx="12231491" cy="405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 15th ANNUAL TAMPERE UNIVERSITY GAME RESEARCH LAB SEMINAR | TAMPERE, FINLAND </a:t>
            </a:r>
          </a:p>
        </p:txBody>
      </p:sp>
      <p:cxnSp>
        <p:nvCxnSpPr>
          <p:cNvPr id="18" name="Google Shape;141;p19">
            <a:extLst>
              <a:ext uri="{FF2B5EF4-FFF2-40B4-BE49-F238E27FC236}">
                <a16:creationId xmlns:a16="http://schemas.microsoft.com/office/drawing/2014/main" id="{5022DAF1-71F2-48A8-83F7-7C7053AE841F}"/>
              </a:ext>
            </a:extLst>
          </p:cNvPr>
          <p:cNvCxnSpPr/>
          <p:nvPr/>
        </p:nvCxnSpPr>
        <p:spPr>
          <a:xfrm>
            <a:off x="-15067" y="2572361"/>
            <a:ext cx="12221673" cy="0"/>
          </a:xfrm>
          <a:prstGeom prst="straightConnector1">
            <a:avLst/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7" name="Google Shape;10;p1">
            <a:extLst>
              <a:ext uri="{FF2B5EF4-FFF2-40B4-BE49-F238E27FC236}">
                <a16:creationId xmlns:a16="http://schemas.microsoft.com/office/drawing/2014/main" id="{A767B84E-C11D-4C6F-8F4A-0145E1F4D56D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379457" y="6172200"/>
            <a:ext cx="1660143" cy="61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1;p1">
            <a:extLst>
              <a:ext uri="{FF2B5EF4-FFF2-40B4-BE49-F238E27FC236}">
                <a16:creationId xmlns:a16="http://schemas.microsoft.com/office/drawing/2014/main" id="{E9186465-43B0-41C6-8F0C-4DC045D59889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569529" y="5410200"/>
            <a:ext cx="2057400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DF7D8BE-CC4A-40C0-98DF-C998A23DFA5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13132" y="6033389"/>
            <a:ext cx="808862" cy="808862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98C99B8-57CD-46F2-8577-87BA1090AFE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72884" y="6026836"/>
            <a:ext cx="838200" cy="838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01ABB1F-BBC7-444B-A369-1EDDE1DA871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693065" y="4254529"/>
            <a:ext cx="1628929" cy="162892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EB7B68B-68DD-46C4-A9C9-1EAB554033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7150"/>
            <a:ext cx="12281004" cy="69151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B82161F-F9C5-489A-ACED-4B5E40DF234D}"/>
              </a:ext>
            </a:extLst>
          </p:cNvPr>
          <p:cNvSpPr/>
          <p:nvPr/>
        </p:nvSpPr>
        <p:spPr>
          <a:xfrm>
            <a:off x="0" y="2258291"/>
            <a:ext cx="12281004" cy="2597727"/>
          </a:xfrm>
          <a:prstGeom prst="rect">
            <a:avLst/>
          </a:prstGeom>
          <a:solidFill>
            <a:schemeClr val="tx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95BE3C-3CBB-4919-8BF4-DADE2A2D5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89017"/>
            <a:ext cx="12898582" cy="484909"/>
          </a:xfrm>
        </p:spPr>
        <p:txBody>
          <a:bodyPr>
            <a:normAutofit fontScale="90000"/>
          </a:bodyPr>
          <a:lstStyle/>
          <a:p>
            <a:r>
              <a:rPr lang="en-US" dirty="0"/>
              <a:t>What’s Next?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8B8D82-9C37-47E7-A48F-E7E8F1427E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715489"/>
            <a:ext cx="7729728" cy="2277489"/>
          </a:xfrm>
        </p:spPr>
        <p:txBody>
          <a:bodyPr>
            <a:normAutofit fontScale="92500" lnSpcReduction="20000"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Where do we go from here?  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Are there substantial additions to these arguments, and along what lines?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Ideas for tying to additional theory / literature to strengthen particular elements of this analysis?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Additional points of comparison with relevant work?</a:t>
            </a:r>
          </a:p>
          <a:p>
            <a:pPr marL="0" indent="0">
              <a:buNone/>
            </a:pPr>
            <a:endParaRPr lang="en-US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7" name="Google Shape;141;p19">
            <a:extLst>
              <a:ext uri="{FF2B5EF4-FFF2-40B4-BE49-F238E27FC236}">
                <a16:creationId xmlns:a16="http://schemas.microsoft.com/office/drawing/2014/main" id="{274B6637-242F-470B-A595-083F317470F1}"/>
              </a:ext>
            </a:extLst>
          </p:cNvPr>
          <p:cNvCxnSpPr/>
          <p:nvPr/>
        </p:nvCxnSpPr>
        <p:spPr>
          <a:xfrm>
            <a:off x="-4707" y="4862943"/>
            <a:ext cx="12221673" cy="0"/>
          </a:xfrm>
          <a:prstGeom prst="straightConnector1">
            <a:avLst/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38039009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06B4B0E-723F-47A7-A3D2-0F2CF0A783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55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8312FFA-64E7-4949-AAAB-4ACF5DB28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2592" y="5114128"/>
            <a:ext cx="7729728" cy="1188720"/>
          </a:xfrm>
        </p:spPr>
        <p:txBody>
          <a:bodyPr/>
          <a:lstStyle/>
          <a:p>
            <a:r>
              <a:rPr lang="en-US" dirty="0"/>
              <a:t>Thanks and questions</a:t>
            </a:r>
          </a:p>
        </p:txBody>
      </p:sp>
    </p:spTree>
    <p:extLst>
      <p:ext uri="{BB962C8B-B14F-4D97-AF65-F5344CB8AC3E}">
        <p14:creationId xmlns:p14="http://schemas.microsoft.com/office/powerpoint/2010/main" val="3614012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61AF0-EA70-4542-833A-959E630CE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03734"/>
            <a:ext cx="12192000" cy="2643603"/>
          </a:xfrm>
        </p:spPr>
        <p:txBody>
          <a:bodyPr>
            <a:normAutofit/>
          </a:bodyPr>
          <a:lstStyle/>
          <a:p>
            <a:r>
              <a:rPr lang="en-US" dirty="0"/>
              <a:t>Towns and Cities in games are often considered to be </a:t>
            </a:r>
            <a:r>
              <a:rPr lang="en-US" b="1" i="1" dirty="0"/>
              <a:t>settings</a:t>
            </a:r>
            <a:r>
              <a:rPr lang="en-US" dirty="0"/>
              <a:t>, but rarely considered to ALSO be </a:t>
            </a:r>
            <a:r>
              <a:rPr lang="en-US" b="1" i="1" dirty="0"/>
              <a:t>actors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C68817D-FB73-4362-8296-2065BC3874AA}"/>
              </a:ext>
            </a:extLst>
          </p:cNvPr>
          <p:cNvSpPr/>
          <p:nvPr/>
        </p:nvSpPr>
        <p:spPr>
          <a:xfrm>
            <a:off x="0" y="5747337"/>
            <a:ext cx="2335306" cy="6230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 Home for NPCs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D7B5D63-E981-42D3-BD3F-CC54E412BD9B}"/>
              </a:ext>
            </a:extLst>
          </p:cNvPr>
          <p:cNvSpPr/>
          <p:nvPr/>
        </p:nvSpPr>
        <p:spPr>
          <a:xfrm>
            <a:off x="2335305" y="5747337"/>
            <a:ext cx="3639671" cy="62304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 Navigable Space for Exploration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D00EB50-D69A-4079-A6C0-C3B3F9E0A051}"/>
              </a:ext>
            </a:extLst>
          </p:cNvPr>
          <p:cNvSpPr/>
          <p:nvPr/>
        </p:nvSpPr>
        <p:spPr>
          <a:xfrm>
            <a:off x="5974976" y="5747336"/>
            <a:ext cx="2366683" cy="623047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Set Theme / Mood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744B8E-1114-4460-8189-27B08E97AC47}"/>
              </a:ext>
            </a:extLst>
          </p:cNvPr>
          <p:cNvSpPr/>
          <p:nvPr/>
        </p:nvSpPr>
        <p:spPr>
          <a:xfrm>
            <a:off x="8341660" y="5747336"/>
            <a:ext cx="2366684" cy="623047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Items and Resources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3FA5171-22EC-44D7-8DF4-CD5555D4CF33}"/>
              </a:ext>
            </a:extLst>
          </p:cNvPr>
          <p:cNvSpPr/>
          <p:nvPr/>
        </p:nvSpPr>
        <p:spPr>
          <a:xfrm>
            <a:off x="10708344" y="5747335"/>
            <a:ext cx="1483656" cy="623047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Clues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A1550CE-E36F-4644-964A-388882AD5E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112" b="31181"/>
          <a:stretch/>
        </p:blipFill>
        <p:spPr>
          <a:xfrm>
            <a:off x="0" y="0"/>
            <a:ext cx="12192000" cy="3407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111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1B369CB-947D-4CB9-8ECA-89448B6200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40DD86-CFFF-434B-A2BA-CF18A57EB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Night in the woods takes place in possum springs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4F187DC-D9D4-4E49-A379-1B812F9B7133}"/>
              </a:ext>
            </a:extLst>
          </p:cNvPr>
          <p:cNvSpPr txBox="1">
            <a:spLocks/>
          </p:cNvSpPr>
          <p:nvPr/>
        </p:nvSpPr>
        <p:spPr bwMode="black">
          <a:xfrm>
            <a:off x="2231136" y="5227130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The vast majority of the game takes place while moving through possum springs in a repetitive fashion</a:t>
            </a:r>
          </a:p>
        </p:txBody>
      </p:sp>
    </p:spTree>
    <p:extLst>
      <p:ext uri="{BB962C8B-B14F-4D97-AF65-F5344CB8AC3E}">
        <p14:creationId xmlns:p14="http://schemas.microsoft.com/office/powerpoint/2010/main" val="1679555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73E4D93-12FB-4160-B1A2-5542A4862C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4538"/>
          <a:stretch/>
        </p:blipFill>
        <p:spPr>
          <a:xfrm>
            <a:off x="3720231" y="-2860"/>
            <a:ext cx="8478696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AAC0C79-1DFC-4116-B888-F696AF032BFD}"/>
              </a:ext>
            </a:extLst>
          </p:cNvPr>
          <p:cNvSpPr/>
          <p:nvPr/>
        </p:nvSpPr>
        <p:spPr>
          <a:xfrm>
            <a:off x="0" y="-41563"/>
            <a:ext cx="3699164" cy="69688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Google Shape;140;p19">
            <a:extLst>
              <a:ext uri="{FF2B5EF4-FFF2-40B4-BE49-F238E27FC236}">
                <a16:creationId xmlns:a16="http://schemas.microsoft.com/office/drawing/2014/main" id="{DCE3967E-57C8-463E-A3C8-62F87B7A3917}"/>
              </a:ext>
            </a:extLst>
          </p:cNvPr>
          <p:cNvSpPr/>
          <p:nvPr/>
        </p:nvSpPr>
        <p:spPr>
          <a:xfrm>
            <a:off x="3696960" y="-41564"/>
            <a:ext cx="3618240" cy="6913418"/>
          </a:xfrm>
          <a:prstGeom prst="rect">
            <a:avLst/>
          </a:prstGeom>
          <a:gradFill>
            <a:gsLst>
              <a:gs pos="0">
                <a:schemeClr val="dk1"/>
              </a:gs>
              <a:gs pos="100000">
                <a:srgbClr val="000000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96192D-572C-41D5-9CB2-3032D4B0A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336" y="472440"/>
            <a:ext cx="7729728" cy="1188720"/>
          </a:xfrm>
        </p:spPr>
        <p:txBody>
          <a:bodyPr/>
          <a:lstStyle/>
          <a:p>
            <a:r>
              <a:rPr lang="en-US" dirty="0"/>
              <a:t>The town itself speaks DIRECTLY to </a:t>
            </a:r>
            <a:r>
              <a:rPr lang="en-US"/>
              <a:t>ISSUES OF social </a:t>
            </a:r>
            <a:r>
              <a:rPr lang="en-US" dirty="0"/>
              <a:t>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327F1C-8E58-4408-8BB6-BEE5ED7251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5766" y="1959171"/>
            <a:ext cx="6590433" cy="3832029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>
                <a:solidFill>
                  <a:schemeClr val="bg1"/>
                </a:solidFill>
              </a:rPr>
              <a:t>Speaks directly to working class experiences, as opposed to middle-class representations in </a:t>
            </a:r>
            <a:r>
              <a:rPr lang="en-US" sz="3000" dirty="0" err="1">
                <a:solidFill>
                  <a:schemeClr val="bg1"/>
                </a:solidFill>
              </a:rPr>
              <a:t>Molle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Industria’s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i="1" dirty="0">
                <a:solidFill>
                  <a:schemeClr val="bg1"/>
                </a:solidFill>
              </a:rPr>
              <a:t>Every Day the Same Dream</a:t>
            </a:r>
          </a:p>
          <a:p>
            <a:r>
              <a:rPr lang="en-US" sz="3000" dirty="0">
                <a:solidFill>
                  <a:schemeClr val="bg1"/>
                </a:solidFill>
              </a:rPr>
              <a:t>Uses small interactions and scenic elements to continue to press the point of economic instability and downward mobility</a:t>
            </a:r>
          </a:p>
          <a:p>
            <a:r>
              <a:rPr lang="en-US" sz="3000" dirty="0">
                <a:solidFill>
                  <a:schemeClr val="bg1"/>
                </a:solidFill>
              </a:rPr>
              <a:t>Essentially all the choices are dismal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71F5A87-6B14-4A15-A90E-5CB3A4D29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8319" y="523613"/>
            <a:ext cx="3101345" cy="2067187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outerShdw blurRad="292100" dist="38100" dir="8100000" sx="109000" sy="109000" algn="tr" rotWithShape="0">
              <a:prstClr val="black">
                <a:alpha val="40000"/>
              </a:prstClr>
            </a:outerShdw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D283DCD-373E-434D-9B92-E12E1A54612F}"/>
              </a:ext>
            </a:extLst>
          </p:cNvPr>
          <p:cNvSpPr/>
          <p:nvPr/>
        </p:nvSpPr>
        <p:spPr>
          <a:xfrm>
            <a:off x="1105766" y="6011442"/>
            <a:ext cx="11029874" cy="8520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/>
              <a:t>A woman walks up one of the main streets in Clairton, Pa.. Photo: Pete </a:t>
            </a:r>
            <a:r>
              <a:rPr lang="en-US" dirty="0" err="1"/>
              <a:t>Marovich</a:t>
            </a:r>
            <a:endParaRPr lang="en-US" dirty="0"/>
          </a:p>
          <a:p>
            <a:pPr algn="r"/>
            <a:r>
              <a:rPr lang="en-US" dirty="0"/>
              <a:t>“American Dream Sequence: Left Behind in the Monongahela River Valley” at the Carnegie Museum of Art </a:t>
            </a:r>
          </a:p>
        </p:txBody>
      </p:sp>
    </p:spTree>
    <p:extLst>
      <p:ext uri="{BB962C8B-B14F-4D97-AF65-F5344CB8AC3E}">
        <p14:creationId xmlns:p14="http://schemas.microsoft.com/office/powerpoint/2010/main" val="1395004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9B22F73-161E-4403-B1B0-A7D31069C2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12192002" cy="6858001"/>
          </a:xfrm>
          <a:prstGeom prst="rect">
            <a:avLst/>
          </a:prstGeom>
        </p:spPr>
      </p:pic>
      <p:sp>
        <p:nvSpPr>
          <p:cNvPr id="6" name="Google Shape;140;p19">
            <a:extLst>
              <a:ext uri="{FF2B5EF4-FFF2-40B4-BE49-F238E27FC236}">
                <a16:creationId xmlns:a16="http://schemas.microsoft.com/office/drawing/2014/main" id="{B03A8E84-D8CE-4B40-9520-06E062E22513}"/>
              </a:ext>
            </a:extLst>
          </p:cNvPr>
          <p:cNvSpPr/>
          <p:nvPr/>
        </p:nvSpPr>
        <p:spPr>
          <a:xfrm>
            <a:off x="-198497" y="0"/>
            <a:ext cx="9848188" cy="6913418"/>
          </a:xfrm>
          <a:prstGeom prst="rect">
            <a:avLst/>
          </a:prstGeom>
          <a:gradFill>
            <a:gsLst>
              <a:gs pos="0">
                <a:schemeClr val="dk1"/>
              </a:gs>
              <a:gs pos="100000">
                <a:srgbClr val="000000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FB7D98-EBCE-4E6E-BA0B-E7D72F694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5409" y="5348548"/>
            <a:ext cx="7729728" cy="1188720"/>
          </a:xfrm>
        </p:spPr>
        <p:txBody>
          <a:bodyPr>
            <a:normAutofit fontScale="90000"/>
          </a:bodyPr>
          <a:lstStyle/>
          <a:p>
            <a:r>
              <a:rPr lang="en-US" dirty="0"/>
              <a:t>This is in direct contrast to a hero</a:t>
            </a:r>
            <a:br>
              <a:rPr lang="en-US" dirty="0"/>
            </a:br>
            <a:r>
              <a:rPr lang="en-US" dirty="0"/>
              <a:t>narrative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26E248-47F5-4B54-8D81-EA016E5A9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408" y="320731"/>
            <a:ext cx="5347302" cy="502781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bg1"/>
                </a:solidFill>
              </a:rPr>
              <a:t>There is ultimately no way to “win” or “fix” the economic issues that plague the town – and in this </a:t>
            </a:r>
            <a:r>
              <a:rPr lang="en-US" sz="2400" b="1" dirty="0" err="1">
                <a:solidFill>
                  <a:schemeClr val="bg1"/>
                </a:solidFill>
              </a:rPr>
              <a:t>NiTW</a:t>
            </a:r>
            <a:r>
              <a:rPr lang="en-US" sz="2400" b="1" dirty="0">
                <a:solidFill>
                  <a:schemeClr val="bg1"/>
                </a:solidFill>
              </a:rPr>
              <a:t> makes a statement on small-town America in the post-industrial economy.  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bg1"/>
                </a:solidFill>
              </a:rPr>
              <a:t>The game juxtaposes expectations of agency with environmental immersion to drive home the inability of affected citizenry to locally change larger forces causing these economic conditions.</a:t>
            </a:r>
          </a:p>
          <a:p>
            <a:pPr marL="0" indent="0">
              <a:buNone/>
            </a:pPr>
            <a:endParaRPr lang="en-US" sz="24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chemeClr val="bg1"/>
                </a:solidFill>
              </a:rPr>
              <a:t>Is this a sort of film noir approach to game interaction using the environment as the conduit?</a:t>
            </a:r>
          </a:p>
        </p:txBody>
      </p:sp>
    </p:spTree>
    <p:extLst>
      <p:ext uri="{BB962C8B-B14F-4D97-AF65-F5344CB8AC3E}">
        <p14:creationId xmlns:p14="http://schemas.microsoft.com/office/powerpoint/2010/main" val="3433982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5DFBD2C-93BF-411F-81CE-5A8F24066C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667" y="0"/>
            <a:ext cx="11061328" cy="6858000"/>
          </a:xfrm>
          <a:prstGeom prst="rect">
            <a:avLst/>
          </a:prstGeom>
        </p:spPr>
      </p:pic>
      <p:sp>
        <p:nvSpPr>
          <p:cNvPr id="6" name="Google Shape;140;p19">
            <a:extLst>
              <a:ext uri="{FF2B5EF4-FFF2-40B4-BE49-F238E27FC236}">
                <a16:creationId xmlns:a16="http://schemas.microsoft.com/office/drawing/2014/main" id="{CC46F0DF-1451-4A4C-B0F4-905E96C22A7E}"/>
              </a:ext>
            </a:extLst>
          </p:cNvPr>
          <p:cNvSpPr/>
          <p:nvPr/>
        </p:nvSpPr>
        <p:spPr>
          <a:xfrm>
            <a:off x="1214667" y="-55418"/>
            <a:ext cx="6100533" cy="6913418"/>
          </a:xfrm>
          <a:prstGeom prst="rect">
            <a:avLst/>
          </a:prstGeom>
          <a:gradFill>
            <a:gsLst>
              <a:gs pos="0">
                <a:schemeClr val="dk1"/>
              </a:gs>
              <a:gs pos="100000">
                <a:srgbClr val="000000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DC845B-F0B1-4898-9CE3-D641003D406C}"/>
              </a:ext>
            </a:extLst>
          </p:cNvPr>
          <p:cNvSpPr/>
          <p:nvPr/>
        </p:nvSpPr>
        <p:spPr>
          <a:xfrm>
            <a:off x="0" y="0"/>
            <a:ext cx="1295400" cy="692034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19472A-CA39-4118-A316-85BC1914D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4336" y="936983"/>
            <a:ext cx="7729728" cy="1188720"/>
          </a:xfrm>
        </p:spPr>
        <p:txBody>
          <a:bodyPr/>
          <a:lstStyle/>
          <a:p>
            <a:r>
              <a:rPr lang="en-US" dirty="0"/>
              <a:t>Mental health and possum springs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B07E0E-D2D6-44B3-8700-02AD386F43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441621"/>
            <a:ext cx="5079301" cy="416280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Mae’s history and mental issues are clear but are never specifically spelled out or detailed, in contrast to games such as Depression Quest (well known) and others dealing with these subjects</a:t>
            </a:r>
          </a:p>
          <a:p>
            <a:r>
              <a:rPr lang="en-US" dirty="0">
                <a:solidFill>
                  <a:schemeClr val="bg1"/>
                </a:solidFill>
              </a:rPr>
              <a:t>Mae can never get effective answers or support from the doctor is a clear metaphor for access to mental health in small-town Americana.  </a:t>
            </a:r>
          </a:p>
          <a:p>
            <a:r>
              <a:rPr lang="en-US" dirty="0">
                <a:solidFill>
                  <a:schemeClr val="bg1"/>
                </a:solidFill>
              </a:rPr>
              <a:t>Similarly, the way she is known for ‘beating up a boy while having a breakdown’ and the way that reputation follows her throughout all interactions details the stigma surrounding issues of mental health today.</a:t>
            </a:r>
          </a:p>
        </p:txBody>
      </p:sp>
    </p:spTree>
    <p:extLst>
      <p:ext uri="{BB962C8B-B14F-4D97-AF65-F5344CB8AC3E}">
        <p14:creationId xmlns:p14="http://schemas.microsoft.com/office/powerpoint/2010/main" val="261448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708B510-BFED-4A2C-812A-0BA1EBCF5E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4" y="0"/>
            <a:ext cx="12186586" cy="6858000"/>
          </a:xfrm>
          <a:prstGeom prst="rect">
            <a:avLst/>
          </a:prstGeom>
        </p:spPr>
      </p:pic>
      <p:sp>
        <p:nvSpPr>
          <p:cNvPr id="6" name="Google Shape;140;p19">
            <a:extLst>
              <a:ext uri="{FF2B5EF4-FFF2-40B4-BE49-F238E27FC236}">
                <a16:creationId xmlns:a16="http://schemas.microsoft.com/office/drawing/2014/main" id="{31428140-4570-4238-890B-0AC082BE8E85}"/>
              </a:ext>
            </a:extLst>
          </p:cNvPr>
          <p:cNvSpPr/>
          <p:nvPr/>
        </p:nvSpPr>
        <p:spPr>
          <a:xfrm rot="16200000">
            <a:off x="3016926" y="-3047406"/>
            <a:ext cx="6183085" cy="12277898"/>
          </a:xfrm>
          <a:prstGeom prst="rect">
            <a:avLst/>
          </a:prstGeom>
          <a:gradFill>
            <a:gsLst>
              <a:gs pos="0">
                <a:schemeClr val="dk1"/>
              </a:gs>
              <a:gs pos="100000">
                <a:srgbClr val="000000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7271A0-8D74-40A5-8686-9AA74745C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990" y="1103237"/>
            <a:ext cx="7729728" cy="1188720"/>
          </a:xfrm>
        </p:spPr>
        <p:txBody>
          <a:bodyPr/>
          <a:lstStyle/>
          <a:p>
            <a:r>
              <a:rPr lang="en-US" dirty="0" err="1"/>
              <a:t>Proceduralization</a:t>
            </a:r>
            <a:r>
              <a:rPr lang="en-US" dirty="0"/>
              <a:t> of environmental interaction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0963F6-AC7F-439B-B0A0-DD232C53C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755" y="2792038"/>
            <a:ext cx="8630828" cy="3825101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chemeClr val="bg1"/>
                </a:solidFill>
              </a:rPr>
              <a:t>Core loop of getting up and guiding Mae through the same locale over and over again is both a parody of the symptoms of depression and anxiety AND its typical treatment through CBT (particularly the way CBT is translated into layperson self-care regiments)</a:t>
            </a:r>
          </a:p>
          <a:p>
            <a:r>
              <a:rPr lang="en-US" sz="2200" dirty="0">
                <a:solidFill>
                  <a:schemeClr val="bg1"/>
                </a:solidFill>
              </a:rPr>
              <a:t>Similar to the lack of agency with social class, there is no way to “fix” Mae or to “change” the character – her position in the environment is fixed, and this parallels the notion that depression is a condition that is “lived with” or “managed” rather than “cured”</a:t>
            </a:r>
          </a:p>
        </p:txBody>
      </p:sp>
    </p:spTree>
    <p:extLst>
      <p:ext uri="{BB962C8B-B14F-4D97-AF65-F5344CB8AC3E}">
        <p14:creationId xmlns:p14="http://schemas.microsoft.com/office/powerpoint/2010/main" val="1176889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6AAE837-0A16-4FFA-B307-F1666A86C9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Google Shape;140;p19">
            <a:extLst>
              <a:ext uri="{FF2B5EF4-FFF2-40B4-BE49-F238E27FC236}">
                <a16:creationId xmlns:a16="http://schemas.microsoft.com/office/drawing/2014/main" id="{2DE66C08-B086-4AB6-B7E8-175B26808D7A}"/>
              </a:ext>
            </a:extLst>
          </p:cNvPr>
          <p:cNvSpPr/>
          <p:nvPr/>
        </p:nvSpPr>
        <p:spPr>
          <a:xfrm flipH="1">
            <a:off x="803564" y="0"/>
            <a:ext cx="11388435" cy="6913418"/>
          </a:xfrm>
          <a:prstGeom prst="rect">
            <a:avLst/>
          </a:prstGeom>
          <a:gradFill>
            <a:gsLst>
              <a:gs pos="0">
                <a:schemeClr val="dk1"/>
              </a:gs>
              <a:gs pos="100000">
                <a:srgbClr val="000000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D4BDA2-3BC2-478A-9FB0-7A54F1570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936" y="278892"/>
            <a:ext cx="7729728" cy="118872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Proceduralization</a:t>
            </a:r>
            <a:r>
              <a:rPr lang="en-US" dirty="0"/>
              <a:t> of environmental interaction (</a:t>
            </a:r>
            <a:r>
              <a:rPr lang="en-US" dirty="0" err="1"/>
              <a:t>cont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0AD1BE-944C-44A4-B1AB-AD71C519BC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6073" y="1746504"/>
            <a:ext cx="6815882" cy="5166914"/>
          </a:xfrm>
        </p:spPr>
        <p:txBody>
          <a:bodyPr>
            <a:normAutofit fontScale="85000" lnSpcReduction="20000"/>
          </a:bodyPr>
          <a:lstStyle/>
          <a:p>
            <a:r>
              <a:rPr lang="en-US" sz="2800" b="1" dirty="0" err="1">
                <a:solidFill>
                  <a:schemeClr val="bg1"/>
                </a:solidFill>
              </a:rPr>
              <a:t>Hellblade</a:t>
            </a:r>
            <a:r>
              <a:rPr lang="en-US" sz="2800" b="1" dirty="0">
                <a:solidFill>
                  <a:schemeClr val="bg1"/>
                </a:solidFill>
              </a:rPr>
              <a:t>: </a:t>
            </a:r>
            <a:r>
              <a:rPr lang="en-US" sz="2800" b="1" dirty="0" err="1">
                <a:solidFill>
                  <a:schemeClr val="bg1"/>
                </a:solidFill>
              </a:rPr>
              <a:t>Senua’s</a:t>
            </a:r>
            <a:r>
              <a:rPr lang="en-US" sz="2800" b="1" dirty="0">
                <a:solidFill>
                  <a:schemeClr val="bg1"/>
                </a:solidFill>
              </a:rPr>
              <a:t> Sacrifice – voices heard only by the player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Mae’s nightmare’s as reflective of dissociative disorder (‘the world in shapes’).  These issues follow the player even into ‘sleep’</a:t>
            </a:r>
          </a:p>
          <a:p>
            <a:pPr lvl="1"/>
            <a:r>
              <a:rPr lang="en-US" sz="2800" b="1" dirty="0">
                <a:solidFill>
                  <a:schemeClr val="bg1"/>
                </a:solidFill>
              </a:rPr>
              <a:t>Grow in complexity over time</a:t>
            </a:r>
          </a:p>
          <a:p>
            <a:pPr lvl="1"/>
            <a:r>
              <a:rPr lang="en-US" sz="2800" b="1" dirty="0">
                <a:solidFill>
                  <a:schemeClr val="bg1"/>
                </a:solidFill>
              </a:rPr>
              <a:t>Lights lit</a:t>
            </a:r>
          </a:p>
          <a:p>
            <a:pPr lvl="1"/>
            <a:r>
              <a:rPr lang="en-US" sz="2800" b="1" dirty="0">
                <a:solidFill>
                  <a:schemeClr val="bg1"/>
                </a:solidFill>
              </a:rPr>
              <a:t>Elements destroyed</a:t>
            </a:r>
          </a:p>
          <a:p>
            <a:pPr lvl="1"/>
            <a:r>
              <a:rPr lang="en-US" sz="2800" b="1" dirty="0">
                <a:solidFill>
                  <a:schemeClr val="bg1"/>
                </a:solidFill>
              </a:rPr>
              <a:t>Most “game-y” part (other than conclusion)</a:t>
            </a:r>
          </a:p>
          <a:p>
            <a:pPr lvl="1"/>
            <a:r>
              <a:rPr lang="en-US" sz="2800" b="1" dirty="0">
                <a:solidFill>
                  <a:schemeClr val="bg1"/>
                </a:solidFill>
              </a:rPr>
              <a:t>This also (interestingly?) mirrors a lot of the early design framing around ‘effect on environment’ in early shared-world environments</a:t>
            </a:r>
          </a:p>
        </p:txBody>
      </p:sp>
    </p:spTree>
    <p:extLst>
      <p:ext uri="{BB962C8B-B14F-4D97-AF65-F5344CB8AC3E}">
        <p14:creationId xmlns:p14="http://schemas.microsoft.com/office/powerpoint/2010/main" val="1976694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0E1D301-E13D-4B30-933D-252AA9D425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480" y="-1"/>
            <a:ext cx="12222480" cy="404552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413209D-F7ED-4A59-A9FF-68156C124F3B}"/>
              </a:ext>
            </a:extLst>
          </p:cNvPr>
          <p:cNvSpPr/>
          <p:nvPr/>
        </p:nvSpPr>
        <p:spPr>
          <a:xfrm>
            <a:off x="-30482" y="4066589"/>
            <a:ext cx="12276270" cy="28124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Google Shape;140;p19">
            <a:extLst>
              <a:ext uri="{FF2B5EF4-FFF2-40B4-BE49-F238E27FC236}">
                <a16:creationId xmlns:a16="http://schemas.microsoft.com/office/drawing/2014/main" id="{9B277569-FEF8-4095-948A-F20E82E19CF7}"/>
              </a:ext>
            </a:extLst>
          </p:cNvPr>
          <p:cNvSpPr/>
          <p:nvPr/>
        </p:nvSpPr>
        <p:spPr>
          <a:xfrm rot="16200000">
            <a:off x="4792287" y="-3277986"/>
            <a:ext cx="2632363" cy="12277898"/>
          </a:xfrm>
          <a:prstGeom prst="rect">
            <a:avLst/>
          </a:prstGeom>
          <a:gradFill>
            <a:gsLst>
              <a:gs pos="0">
                <a:schemeClr val="dk1"/>
              </a:gs>
              <a:gs pos="100000">
                <a:srgbClr val="000000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868E53-5E31-429D-8DAC-B2C1081A3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5827" y="258112"/>
            <a:ext cx="7729728" cy="1188720"/>
          </a:xfrm>
        </p:spPr>
        <p:txBody>
          <a:bodyPr/>
          <a:lstStyle/>
          <a:p>
            <a:r>
              <a:rPr lang="en-US" dirty="0"/>
              <a:t>These issues are intertwined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E27BCD-8BE5-4A3A-9F79-BEB0E7A37E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390" y="2283970"/>
            <a:ext cx="7729728" cy="3101983"/>
          </a:xfrm>
        </p:spPr>
        <p:txBody>
          <a:bodyPr>
            <a:noAutofit/>
          </a:bodyPr>
          <a:lstStyle/>
          <a:p>
            <a:r>
              <a:rPr lang="en-US" sz="2200" dirty="0">
                <a:solidFill>
                  <a:schemeClr val="bg1"/>
                </a:solidFill>
              </a:rPr>
              <a:t>The environment allows for these two unchangeable pillars of experience to mix and bleed between them: one relates directly to the other as Mae uses sarcasm and irony to try to limit her engagement and thus hopefully her misery.  </a:t>
            </a:r>
          </a:p>
          <a:p>
            <a:r>
              <a:rPr lang="en-US" sz="2200" dirty="0">
                <a:solidFill>
                  <a:schemeClr val="bg1"/>
                </a:solidFill>
              </a:rPr>
              <a:t>Through these design decisions, </a:t>
            </a:r>
            <a:r>
              <a:rPr lang="en-US" sz="2200" dirty="0" err="1">
                <a:solidFill>
                  <a:schemeClr val="bg1"/>
                </a:solidFill>
              </a:rPr>
              <a:t>NiTW</a:t>
            </a:r>
            <a:r>
              <a:rPr lang="en-US" sz="2200" dirty="0">
                <a:solidFill>
                  <a:schemeClr val="bg1"/>
                </a:solidFill>
              </a:rPr>
              <a:t> provides an interesting case of using the environment of a game </a:t>
            </a:r>
            <a:r>
              <a:rPr lang="en-US" sz="2200" b="1" dirty="0">
                <a:solidFill>
                  <a:schemeClr val="bg1"/>
                </a:solidFill>
              </a:rPr>
              <a:t>as a designated actor </a:t>
            </a:r>
            <a:r>
              <a:rPr lang="en-US" sz="2200" dirty="0">
                <a:solidFill>
                  <a:schemeClr val="bg1"/>
                </a:solidFill>
              </a:rPr>
              <a:t>- the town of Possum Springs does not merely provide a setting, or distant history, or provide clues. </a:t>
            </a:r>
          </a:p>
          <a:p>
            <a:r>
              <a:rPr lang="en-US" sz="2200" dirty="0">
                <a:solidFill>
                  <a:schemeClr val="bg1"/>
                </a:solidFill>
              </a:rPr>
              <a:t>The </a:t>
            </a:r>
            <a:r>
              <a:rPr lang="en-US" sz="2200" dirty="0" err="1">
                <a:solidFill>
                  <a:schemeClr val="bg1"/>
                </a:solidFill>
              </a:rPr>
              <a:t>proceduralized</a:t>
            </a:r>
            <a:r>
              <a:rPr lang="en-US" sz="2200" dirty="0">
                <a:solidFill>
                  <a:schemeClr val="bg1"/>
                </a:solidFill>
              </a:rPr>
              <a:t> and repetitive interactions with the environment force the player to directly consider their engagement with the core themes of the game.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3C39678-BE67-416A-9A9C-CD980AF28B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2509" y="2424268"/>
            <a:ext cx="3994934" cy="1330313"/>
          </a:xfrm>
          <a:prstGeom prst="rect">
            <a:avLst/>
          </a:prstGeom>
          <a:ln w="22225">
            <a:solidFill>
              <a:schemeClr val="bg1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9E64E14-D69E-4277-AEF1-3B3CA0F8B3D7}"/>
              </a:ext>
            </a:extLst>
          </p:cNvPr>
          <p:cNvSpPr/>
          <p:nvPr/>
        </p:nvSpPr>
        <p:spPr>
          <a:xfrm>
            <a:off x="7937603" y="3775644"/>
            <a:ext cx="4024746" cy="17038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/>
              <a:t>Row houses slated for demolition in Monessen, Pa. Photo: Pete </a:t>
            </a:r>
            <a:r>
              <a:rPr lang="en-US" dirty="0" err="1"/>
              <a:t>Marovich</a:t>
            </a:r>
            <a:endParaRPr lang="en-US" dirty="0"/>
          </a:p>
          <a:p>
            <a:pPr algn="r"/>
            <a:endParaRPr lang="en-US" dirty="0"/>
          </a:p>
          <a:p>
            <a:pPr algn="r"/>
            <a:r>
              <a:rPr lang="en-US" dirty="0"/>
              <a:t>“American Dream Sequence: Left Behind in the Monongahela River Valley” at the Carnegie Museum of Art </a:t>
            </a:r>
          </a:p>
        </p:txBody>
      </p:sp>
    </p:spTree>
    <p:extLst>
      <p:ext uri="{BB962C8B-B14F-4D97-AF65-F5344CB8AC3E}">
        <p14:creationId xmlns:p14="http://schemas.microsoft.com/office/powerpoint/2010/main" val="1252952949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780</TotalTime>
  <Words>1594</Words>
  <Application>Microsoft Office PowerPoint</Application>
  <PresentationFormat>Widescreen</PresentationFormat>
  <Paragraphs>114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Century Gothic</vt:lpstr>
      <vt:lpstr>Gill Sans MT</vt:lpstr>
      <vt:lpstr>Parcel</vt:lpstr>
      <vt:lpstr>PowerPoint Presentation</vt:lpstr>
      <vt:lpstr>Towns and Cities in games are often considered to be settings, but rarely considered to ALSO be actors</vt:lpstr>
      <vt:lpstr>Night in the woods takes place in possum springs</vt:lpstr>
      <vt:lpstr>The town itself speaks DIRECTLY to ISSUES OF social class</vt:lpstr>
      <vt:lpstr>This is in direct contrast to a hero narrative</vt:lpstr>
      <vt:lpstr>Mental health and possum springs</vt:lpstr>
      <vt:lpstr>Proceduralization of environmental interaction</vt:lpstr>
      <vt:lpstr>Proceduralization of environmental interaction (cont)</vt:lpstr>
      <vt:lpstr>These issues are intertwined</vt:lpstr>
      <vt:lpstr>What’s Next?</vt:lpstr>
      <vt:lpstr>Thanks and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Getting Through a Tough Day (Again): What Possum Springs Says about Mental Health and Social Class</dc:title>
  <dc:creator>Andrew Phelps</dc:creator>
  <cp:lastModifiedBy>Andrew Phelps</cp:lastModifiedBy>
  <cp:revision>39</cp:revision>
  <dcterms:created xsi:type="dcterms:W3CDTF">2019-04-09T13:42:39Z</dcterms:created>
  <dcterms:modified xsi:type="dcterms:W3CDTF">2019-04-16T12:23:06Z</dcterms:modified>
</cp:coreProperties>
</file>