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523" r:id="rId2"/>
    <p:sldId id="574" r:id="rId3"/>
    <p:sldId id="258" r:id="rId4"/>
    <p:sldId id="541" r:id="rId5"/>
    <p:sldId id="542" r:id="rId6"/>
    <p:sldId id="544" r:id="rId7"/>
    <p:sldId id="543" r:id="rId8"/>
    <p:sldId id="534" r:id="rId9"/>
    <p:sldId id="535" r:id="rId10"/>
    <p:sldId id="536" r:id="rId11"/>
    <p:sldId id="537" r:id="rId12"/>
    <p:sldId id="533" r:id="rId13"/>
    <p:sldId id="539" r:id="rId14"/>
    <p:sldId id="566" r:id="rId15"/>
    <p:sldId id="569" r:id="rId16"/>
    <p:sldId id="572" r:id="rId17"/>
    <p:sldId id="571" r:id="rId18"/>
    <p:sldId id="570" r:id="rId19"/>
    <p:sldId id="546" r:id="rId20"/>
    <p:sldId id="547" r:id="rId21"/>
    <p:sldId id="548" r:id="rId22"/>
    <p:sldId id="573" r:id="rId23"/>
    <p:sldId id="3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5924"/>
    <a:srgbClr val="CDB78B"/>
    <a:srgbClr val="82F1F9"/>
    <a:srgbClr val="1683C3"/>
    <a:srgbClr val="317ACA"/>
    <a:srgbClr val="FF2CF8"/>
    <a:srgbClr val="266998"/>
    <a:srgbClr val="FF00FF"/>
    <a:srgbClr val="9966FF"/>
    <a:srgbClr val="006C7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83600" autoAdjust="0"/>
  </p:normalViewPr>
  <p:slideViewPr>
    <p:cSldViewPr>
      <p:cViewPr varScale="1">
        <p:scale>
          <a:sx n="80" d="100"/>
          <a:sy n="80" d="100"/>
        </p:scale>
        <p:origin x="48"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6F5C6-7C7D-4C38-B01B-9737A19E9BCD}" type="doc">
      <dgm:prSet loTypeId="urn:microsoft.com/office/officeart/2016/7/layout/AccentHomeChevronProcess" loCatId="process" qsTypeId="urn:microsoft.com/office/officeart/2005/8/quickstyle/simple4" qsCatId="simple" csTypeId="urn:microsoft.com/office/officeart/2005/8/colors/colorful1" csCatId="colorful" phldr="1"/>
      <dgm:spPr/>
      <dgm:t>
        <a:bodyPr/>
        <a:lstStyle/>
        <a:p>
          <a:endParaRPr lang="en-US"/>
        </a:p>
      </dgm:t>
    </dgm:pt>
    <dgm:pt modelId="{556AAFDF-BFE1-4A77-ABEB-70B37F80F9DA}">
      <dgm:prSet/>
      <dgm:spPr/>
      <dgm:t>
        <a:bodyPr/>
        <a:lstStyle/>
        <a:p>
          <a:r>
            <a:rPr lang="en-US"/>
            <a:t>2006–2007</a:t>
          </a:r>
        </a:p>
      </dgm:t>
    </dgm:pt>
    <dgm:pt modelId="{ACBA162C-C74F-4820-A40B-AB61570E7735}" type="parTrans" cxnId="{570C09BD-C10C-45A9-BC80-FEDF02500406}">
      <dgm:prSet/>
      <dgm:spPr/>
      <dgm:t>
        <a:bodyPr/>
        <a:lstStyle/>
        <a:p>
          <a:endParaRPr lang="en-US"/>
        </a:p>
      </dgm:t>
    </dgm:pt>
    <dgm:pt modelId="{C275F530-27F8-49BA-9AB7-407D32CC8233}" type="sibTrans" cxnId="{570C09BD-C10C-45A9-BC80-FEDF02500406}">
      <dgm:prSet/>
      <dgm:spPr/>
      <dgm:t>
        <a:bodyPr/>
        <a:lstStyle/>
        <a:p>
          <a:endParaRPr lang="en-US"/>
        </a:p>
      </dgm:t>
    </dgm:pt>
    <dgm:pt modelId="{F6F19224-913D-4979-B10A-85C410A55835}">
      <dgm:prSet/>
      <dgm:spPr/>
      <dgm:t>
        <a:bodyPr/>
        <a:lstStyle/>
        <a:p>
          <a:r>
            <a:rPr lang="en-US" dirty="0"/>
            <a:t>Justin.tv in 2006/2007</a:t>
          </a:r>
        </a:p>
      </dgm:t>
    </dgm:pt>
    <dgm:pt modelId="{9461DF58-D787-4FC4-8026-12236F890CC8}" type="parTrans" cxnId="{B4F1BD49-63BE-4BEA-A5FF-264AFD6DBCAD}">
      <dgm:prSet/>
      <dgm:spPr/>
      <dgm:t>
        <a:bodyPr/>
        <a:lstStyle/>
        <a:p>
          <a:endParaRPr lang="en-US"/>
        </a:p>
      </dgm:t>
    </dgm:pt>
    <dgm:pt modelId="{7796D132-950F-453A-9B25-8BE976808B01}" type="sibTrans" cxnId="{B4F1BD49-63BE-4BEA-A5FF-264AFD6DBCAD}">
      <dgm:prSet/>
      <dgm:spPr/>
      <dgm:t>
        <a:bodyPr/>
        <a:lstStyle/>
        <a:p>
          <a:endParaRPr lang="en-US"/>
        </a:p>
      </dgm:t>
    </dgm:pt>
    <dgm:pt modelId="{85FE0A26-0181-42D2-A8C2-CF4DB723EF88}">
      <dgm:prSet/>
      <dgm:spPr/>
      <dgm:t>
        <a:bodyPr/>
        <a:lstStyle/>
        <a:p>
          <a:r>
            <a:rPr lang="en-US"/>
            <a:t>2011</a:t>
          </a:r>
        </a:p>
      </dgm:t>
    </dgm:pt>
    <dgm:pt modelId="{66C19000-6739-4F25-8FA2-213ABA0B7CDF}" type="parTrans" cxnId="{EBD246EA-F20B-493D-B686-871A2159EB46}">
      <dgm:prSet/>
      <dgm:spPr/>
      <dgm:t>
        <a:bodyPr/>
        <a:lstStyle/>
        <a:p>
          <a:endParaRPr lang="en-US"/>
        </a:p>
      </dgm:t>
    </dgm:pt>
    <dgm:pt modelId="{E6602D32-176A-49ED-AD07-3A5219D818AE}" type="sibTrans" cxnId="{EBD246EA-F20B-493D-B686-871A2159EB46}">
      <dgm:prSet/>
      <dgm:spPr/>
      <dgm:t>
        <a:bodyPr/>
        <a:lstStyle/>
        <a:p>
          <a:endParaRPr lang="en-US"/>
        </a:p>
      </dgm:t>
    </dgm:pt>
    <dgm:pt modelId="{E9F33A78-71DB-4AF5-9F7F-33F73CE61A13}">
      <dgm:prSet/>
      <dgm:spPr/>
      <dgm:t>
        <a:bodyPr/>
        <a:lstStyle/>
        <a:p>
          <a:r>
            <a:rPr lang="en-US"/>
            <a:t>Rebranded “gaming” section as Twitch.tv in 2011</a:t>
          </a:r>
        </a:p>
      </dgm:t>
    </dgm:pt>
    <dgm:pt modelId="{A7C9416F-4B6C-47C3-BFD2-F91D9DC1C7E0}" type="parTrans" cxnId="{2EE7B018-3966-451B-973C-F58F5D0405A9}">
      <dgm:prSet/>
      <dgm:spPr/>
      <dgm:t>
        <a:bodyPr/>
        <a:lstStyle/>
        <a:p>
          <a:endParaRPr lang="en-US"/>
        </a:p>
      </dgm:t>
    </dgm:pt>
    <dgm:pt modelId="{D80C98F8-A7C6-47FA-BBA7-9821D122BE5A}" type="sibTrans" cxnId="{2EE7B018-3966-451B-973C-F58F5D0405A9}">
      <dgm:prSet/>
      <dgm:spPr/>
      <dgm:t>
        <a:bodyPr/>
        <a:lstStyle/>
        <a:p>
          <a:endParaRPr lang="en-US"/>
        </a:p>
      </dgm:t>
    </dgm:pt>
    <dgm:pt modelId="{7DCF7CD8-9B79-4224-9E40-1C98ACA5AA8F}">
      <dgm:prSet/>
      <dgm:spPr/>
      <dgm:t>
        <a:bodyPr/>
        <a:lstStyle/>
        <a:p>
          <a:r>
            <a:rPr lang="en-US"/>
            <a:t>2014</a:t>
          </a:r>
        </a:p>
      </dgm:t>
    </dgm:pt>
    <dgm:pt modelId="{553E2C83-33F6-4648-8234-74DC8399354D}" type="parTrans" cxnId="{6EC32F04-5F9B-4BEB-BCF0-38FFC59D2A59}">
      <dgm:prSet/>
      <dgm:spPr/>
      <dgm:t>
        <a:bodyPr/>
        <a:lstStyle/>
        <a:p>
          <a:endParaRPr lang="en-US"/>
        </a:p>
      </dgm:t>
    </dgm:pt>
    <dgm:pt modelId="{A9542E6D-9A2B-4D64-ADD1-15964054ACC4}" type="sibTrans" cxnId="{6EC32F04-5F9B-4BEB-BCF0-38FFC59D2A59}">
      <dgm:prSet/>
      <dgm:spPr/>
      <dgm:t>
        <a:bodyPr/>
        <a:lstStyle/>
        <a:p>
          <a:endParaRPr lang="en-US"/>
        </a:p>
      </dgm:t>
    </dgm:pt>
    <dgm:pt modelId="{79A54560-93BC-4BD2-A9A8-874B3CD22204}">
      <dgm:prSet/>
      <dgm:spPr/>
      <dgm:t>
        <a:bodyPr/>
        <a:lstStyle/>
        <a:p>
          <a:r>
            <a:rPr lang="en-US" dirty="0"/>
            <a:t>Justin.tv itself ceased operations in 2014</a:t>
          </a:r>
        </a:p>
      </dgm:t>
    </dgm:pt>
    <dgm:pt modelId="{4DD9066C-4F99-4297-AD76-7E1CCEBE9B6D}" type="parTrans" cxnId="{9F221E11-AD05-4E40-A7C2-0E60C79276BA}">
      <dgm:prSet/>
      <dgm:spPr/>
      <dgm:t>
        <a:bodyPr/>
        <a:lstStyle/>
        <a:p>
          <a:endParaRPr lang="en-US"/>
        </a:p>
      </dgm:t>
    </dgm:pt>
    <dgm:pt modelId="{9E737296-CBDF-4DD0-B1A1-A425C60D7C71}" type="sibTrans" cxnId="{9F221E11-AD05-4E40-A7C2-0E60C79276BA}">
      <dgm:prSet/>
      <dgm:spPr/>
      <dgm:t>
        <a:bodyPr/>
        <a:lstStyle/>
        <a:p>
          <a:endParaRPr lang="en-US"/>
        </a:p>
      </dgm:t>
    </dgm:pt>
    <dgm:pt modelId="{C0EEB2FB-EEC5-4B38-B016-A9305F0641A2}">
      <dgm:prSet/>
      <dgm:spPr/>
      <dgm:t>
        <a:bodyPr/>
        <a:lstStyle/>
        <a:p>
          <a:r>
            <a:rPr lang="en-US"/>
            <a:t>2014</a:t>
          </a:r>
        </a:p>
      </dgm:t>
    </dgm:pt>
    <dgm:pt modelId="{144DBEE7-BE49-4F5E-ADBD-44D65DC2DC39}" type="parTrans" cxnId="{99831593-6B98-4DC9-9EC0-446B2031992D}">
      <dgm:prSet/>
      <dgm:spPr/>
      <dgm:t>
        <a:bodyPr/>
        <a:lstStyle/>
        <a:p>
          <a:endParaRPr lang="en-US"/>
        </a:p>
      </dgm:t>
    </dgm:pt>
    <dgm:pt modelId="{076F6D7D-80E1-4047-8DA9-662A749F3391}" type="sibTrans" cxnId="{99831593-6B98-4DC9-9EC0-446B2031992D}">
      <dgm:prSet/>
      <dgm:spPr/>
      <dgm:t>
        <a:bodyPr/>
        <a:lstStyle/>
        <a:p>
          <a:endParaRPr lang="en-US"/>
        </a:p>
      </dgm:t>
    </dgm:pt>
    <dgm:pt modelId="{E7189FB3-AB2E-4FD1-9D92-C4958612BE48}">
      <dgm:prSet/>
      <dgm:spPr/>
      <dgm:t>
        <a:bodyPr/>
        <a:lstStyle/>
        <a:p>
          <a:r>
            <a:rPr lang="en-US" dirty="0"/>
            <a:t>In 2014 4th largest driver of Internet traffic in the US</a:t>
          </a:r>
        </a:p>
      </dgm:t>
    </dgm:pt>
    <dgm:pt modelId="{65DAEE2C-763E-4EE3-95E0-8C9468E2F987}" type="parTrans" cxnId="{4D687B40-250D-47C7-A89A-1DBC39DE6194}">
      <dgm:prSet/>
      <dgm:spPr/>
      <dgm:t>
        <a:bodyPr/>
        <a:lstStyle/>
        <a:p>
          <a:endParaRPr lang="en-US"/>
        </a:p>
      </dgm:t>
    </dgm:pt>
    <dgm:pt modelId="{E622621F-433C-4FA3-B838-258B537D9070}" type="sibTrans" cxnId="{4D687B40-250D-47C7-A89A-1DBC39DE6194}">
      <dgm:prSet/>
      <dgm:spPr/>
      <dgm:t>
        <a:bodyPr/>
        <a:lstStyle/>
        <a:p>
          <a:endParaRPr lang="en-US"/>
        </a:p>
      </dgm:t>
    </dgm:pt>
    <dgm:pt modelId="{41EF4E9F-9B25-44B5-BAC0-F9626AE8910F}">
      <dgm:prSet/>
      <dgm:spPr/>
      <dgm:t>
        <a:bodyPr/>
        <a:lstStyle/>
        <a:p>
          <a:r>
            <a:rPr lang="en-US" dirty="0"/>
            <a:t>2018</a:t>
          </a:r>
        </a:p>
      </dgm:t>
    </dgm:pt>
    <dgm:pt modelId="{F731AD69-AA3E-45EA-B050-88C5318A4494}" type="parTrans" cxnId="{BDA6326C-8E72-4A54-837E-ED2019F03AD1}">
      <dgm:prSet/>
      <dgm:spPr/>
      <dgm:t>
        <a:bodyPr/>
        <a:lstStyle/>
        <a:p>
          <a:endParaRPr lang="en-US"/>
        </a:p>
      </dgm:t>
    </dgm:pt>
    <dgm:pt modelId="{20EA6955-3177-483F-A6F5-387AF5C5CE46}" type="sibTrans" cxnId="{BDA6326C-8E72-4A54-837E-ED2019F03AD1}">
      <dgm:prSet/>
      <dgm:spPr/>
      <dgm:t>
        <a:bodyPr/>
        <a:lstStyle/>
        <a:p>
          <a:endParaRPr lang="en-US"/>
        </a:p>
      </dgm:t>
    </dgm:pt>
    <dgm:pt modelId="{106F427E-29B3-4830-A2A7-41D77F4223CF}">
      <dgm:prSet custT="1"/>
      <dgm:spPr/>
      <dgm:t>
        <a:bodyPr/>
        <a:lstStyle/>
        <a:p>
          <a:pPr>
            <a:buFont typeface="Arial" panose="020B0604020202020204" pitchFamily="34" charset="0"/>
            <a:buChar char="•"/>
          </a:pPr>
          <a:r>
            <a:rPr lang="en-US" sz="1400" b="0" i="0" dirty="0"/>
            <a:t>560 billion minutes of Twitch viewed over 2018 – a 58% increase on 2017</a:t>
          </a:r>
          <a:endParaRPr lang="en-US" sz="1400" dirty="0"/>
        </a:p>
      </dgm:t>
    </dgm:pt>
    <dgm:pt modelId="{B20686C2-F871-402B-9014-2C2EEF73A5E7}" type="parTrans" cxnId="{7553BCEF-D8C4-4F2E-8021-AA00217CEC35}">
      <dgm:prSet/>
      <dgm:spPr/>
      <dgm:t>
        <a:bodyPr/>
        <a:lstStyle/>
        <a:p>
          <a:endParaRPr lang="en-US"/>
        </a:p>
      </dgm:t>
    </dgm:pt>
    <dgm:pt modelId="{DED4BB3B-9641-4A69-B75A-4BA52BCD88A7}" type="sibTrans" cxnId="{7553BCEF-D8C4-4F2E-8021-AA00217CEC35}">
      <dgm:prSet/>
      <dgm:spPr/>
      <dgm:t>
        <a:bodyPr/>
        <a:lstStyle/>
        <a:p>
          <a:endParaRPr lang="en-US"/>
        </a:p>
      </dgm:t>
    </dgm:pt>
    <dgm:pt modelId="{2E51DD3F-2E38-4F18-865D-3E4DFB4D79E7}">
      <dgm:prSet custT="1"/>
      <dgm:spPr/>
      <dgm:t>
        <a:bodyPr/>
        <a:lstStyle/>
        <a:p>
          <a:pPr>
            <a:buFont typeface="Arial" panose="020B0604020202020204" pitchFamily="34" charset="0"/>
            <a:buChar char="•"/>
          </a:pPr>
          <a:r>
            <a:rPr lang="en-US" sz="1400" b="0" i="0" dirty="0"/>
            <a:t>2.2 million daily broadcasters, and 15 million daily Twitch viewers on average</a:t>
          </a:r>
          <a:endParaRPr lang="en-US" sz="1400" dirty="0"/>
        </a:p>
      </dgm:t>
    </dgm:pt>
    <dgm:pt modelId="{23146AD8-FFE0-43C5-8FE4-5E04808625C8}" type="parTrans" cxnId="{DF357590-8B4E-4818-9920-3485CE3F7798}">
      <dgm:prSet/>
      <dgm:spPr/>
      <dgm:t>
        <a:bodyPr/>
        <a:lstStyle/>
        <a:p>
          <a:endParaRPr lang="en-US"/>
        </a:p>
      </dgm:t>
    </dgm:pt>
    <dgm:pt modelId="{2040C841-DAAA-445B-B880-7608001D0AC7}" type="sibTrans" cxnId="{DF357590-8B4E-4818-9920-3485CE3F7798}">
      <dgm:prSet/>
      <dgm:spPr/>
      <dgm:t>
        <a:bodyPr/>
        <a:lstStyle/>
        <a:p>
          <a:endParaRPr lang="en-US"/>
        </a:p>
      </dgm:t>
    </dgm:pt>
    <dgm:pt modelId="{9CCA01AF-3B14-4B89-A268-5143541D84C1}">
      <dgm:prSet custT="1"/>
      <dgm:spPr/>
      <dgm:t>
        <a:bodyPr/>
        <a:lstStyle/>
        <a:p>
          <a:pPr>
            <a:buFont typeface="Arial" panose="020B0604020202020204" pitchFamily="34" charset="0"/>
            <a:buChar char="•"/>
          </a:pPr>
          <a:r>
            <a:rPr lang="en-US" sz="1400" b="0" i="0" dirty="0"/>
            <a:t>Twitch users watch 95 minutes per day on average</a:t>
          </a:r>
          <a:endParaRPr lang="en-US" sz="1400" dirty="0"/>
        </a:p>
      </dgm:t>
    </dgm:pt>
    <dgm:pt modelId="{FF520EE2-8C56-4250-BE6B-EFCCD2C20004}" type="parTrans" cxnId="{99BC30F6-8752-4467-B279-90E2BAD9B09C}">
      <dgm:prSet/>
      <dgm:spPr/>
      <dgm:t>
        <a:bodyPr/>
        <a:lstStyle/>
        <a:p>
          <a:endParaRPr lang="en-US"/>
        </a:p>
      </dgm:t>
    </dgm:pt>
    <dgm:pt modelId="{DC69F9C5-D0DA-41CE-933A-FB9034BA304D}" type="sibTrans" cxnId="{99BC30F6-8752-4467-B279-90E2BAD9B09C}">
      <dgm:prSet/>
      <dgm:spPr/>
      <dgm:t>
        <a:bodyPr/>
        <a:lstStyle/>
        <a:p>
          <a:endParaRPr lang="en-US"/>
        </a:p>
      </dgm:t>
    </dgm:pt>
    <dgm:pt modelId="{BEC77E04-5D0E-4493-A035-CB0E7C901F05}">
      <dgm:prSet/>
      <dgm:spPr/>
      <dgm:t>
        <a:bodyPr/>
        <a:lstStyle/>
        <a:p>
          <a:r>
            <a:rPr lang="en-US"/>
            <a:t>Twitch sold to Amazon in 2014 for $970 million USD</a:t>
          </a:r>
        </a:p>
      </dgm:t>
    </dgm:pt>
    <dgm:pt modelId="{C4E12CB1-86F5-45E2-A481-70BECF8B6F9B}" type="parTrans" cxnId="{CB76B5C2-9B0C-4D5C-AB68-649345FDFFB1}">
      <dgm:prSet/>
      <dgm:spPr/>
      <dgm:t>
        <a:bodyPr/>
        <a:lstStyle/>
        <a:p>
          <a:endParaRPr lang="en-US"/>
        </a:p>
      </dgm:t>
    </dgm:pt>
    <dgm:pt modelId="{C0D7B927-0E26-4BF5-BB60-29836E67AC26}" type="sibTrans" cxnId="{CB76B5C2-9B0C-4D5C-AB68-649345FDFFB1}">
      <dgm:prSet/>
      <dgm:spPr/>
      <dgm:t>
        <a:bodyPr/>
        <a:lstStyle/>
        <a:p>
          <a:endParaRPr lang="en-US"/>
        </a:p>
      </dgm:t>
    </dgm:pt>
    <dgm:pt modelId="{FFAC594E-C9B7-4615-86CB-6ADE142535DD}" type="pres">
      <dgm:prSet presAssocID="{9AE6F5C6-7C7D-4C38-B01B-9737A19E9BCD}" presName="Name0" presStyleCnt="0">
        <dgm:presLayoutVars>
          <dgm:animLvl val="lvl"/>
          <dgm:resizeHandles val="exact"/>
        </dgm:presLayoutVars>
      </dgm:prSet>
      <dgm:spPr/>
    </dgm:pt>
    <dgm:pt modelId="{6B06DA72-7675-4475-824E-64C120ABA1C9}" type="pres">
      <dgm:prSet presAssocID="{556AAFDF-BFE1-4A77-ABEB-70B37F80F9DA}" presName="composite" presStyleCnt="0"/>
      <dgm:spPr/>
    </dgm:pt>
    <dgm:pt modelId="{C7E8D25A-0A8B-45D8-BA9F-C38ED3E35ACD}" type="pres">
      <dgm:prSet presAssocID="{556AAFDF-BFE1-4A77-ABEB-70B37F80F9DA}" presName="L" presStyleLbl="solidFgAcc1" presStyleIdx="0" presStyleCnt="5">
        <dgm:presLayoutVars>
          <dgm:chMax val="0"/>
          <dgm:chPref val="0"/>
        </dgm:presLayoutVars>
      </dgm:prSet>
      <dgm:spPr/>
    </dgm:pt>
    <dgm:pt modelId="{7EEA3CB8-A49B-47CB-B8DD-A2BB9ACCC3C6}" type="pres">
      <dgm:prSet presAssocID="{556AAFDF-BFE1-4A77-ABEB-70B37F80F9DA}" presName="parTx" presStyleLbl="alignNode1" presStyleIdx="0" presStyleCnt="5">
        <dgm:presLayoutVars>
          <dgm:chMax val="0"/>
          <dgm:chPref val="0"/>
          <dgm:bulletEnabled val="1"/>
        </dgm:presLayoutVars>
      </dgm:prSet>
      <dgm:spPr/>
    </dgm:pt>
    <dgm:pt modelId="{89709A07-A943-40BC-99AB-58EB0BA0F1D5}" type="pres">
      <dgm:prSet presAssocID="{556AAFDF-BFE1-4A77-ABEB-70B37F80F9DA}" presName="desTx" presStyleLbl="revTx" presStyleIdx="0" presStyleCnt="5">
        <dgm:presLayoutVars>
          <dgm:chMax val="0"/>
          <dgm:chPref val="0"/>
          <dgm:bulletEnabled val="1"/>
        </dgm:presLayoutVars>
      </dgm:prSet>
      <dgm:spPr/>
    </dgm:pt>
    <dgm:pt modelId="{4AB98589-2D80-4CAC-B043-6F96A1439842}" type="pres">
      <dgm:prSet presAssocID="{556AAFDF-BFE1-4A77-ABEB-70B37F80F9DA}" presName="EmptyPlaceHolder" presStyleCnt="0"/>
      <dgm:spPr/>
    </dgm:pt>
    <dgm:pt modelId="{08D5D13F-D045-4F57-8792-B5CACE250075}" type="pres">
      <dgm:prSet presAssocID="{C275F530-27F8-49BA-9AB7-407D32CC8233}" presName="space" presStyleCnt="0"/>
      <dgm:spPr/>
    </dgm:pt>
    <dgm:pt modelId="{83EB9016-EF34-4A71-94F4-B25B1E56121C}" type="pres">
      <dgm:prSet presAssocID="{85FE0A26-0181-42D2-A8C2-CF4DB723EF88}" presName="composite" presStyleCnt="0"/>
      <dgm:spPr/>
    </dgm:pt>
    <dgm:pt modelId="{A93CE31B-8319-4CBC-A120-AE8A1484F6BE}" type="pres">
      <dgm:prSet presAssocID="{85FE0A26-0181-42D2-A8C2-CF4DB723EF88}" presName="L" presStyleLbl="solidFgAcc1" presStyleIdx="1" presStyleCnt="5">
        <dgm:presLayoutVars>
          <dgm:chMax val="0"/>
          <dgm:chPref val="0"/>
        </dgm:presLayoutVars>
      </dgm:prSet>
      <dgm:spPr/>
    </dgm:pt>
    <dgm:pt modelId="{889EDE49-6FC6-4BD4-AD52-141610CC992F}" type="pres">
      <dgm:prSet presAssocID="{85FE0A26-0181-42D2-A8C2-CF4DB723EF88}" presName="parTx" presStyleLbl="alignNode1" presStyleIdx="1" presStyleCnt="5">
        <dgm:presLayoutVars>
          <dgm:chMax val="0"/>
          <dgm:chPref val="0"/>
          <dgm:bulletEnabled val="1"/>
        </dgm:presLayoutVars>
      </dgm:prSet>
      <dgm:spPr/>
    </dgm:pt>
    <dgm:pt modelId="{01C68B21-5105-47B3-9833-A8781907F2BE}" type="pres">
      <dgm:prSet presAssocID="{85FE0A26-0181-42D2-A8C2-CF4DB723EF88}" presName="desTx" presStyleLbl="revTx" presStyleIdx="1" presStyleCnt="5">
        <dgm:presLayoutVars>
          <dgm:chMax val="0"/>
          <dgm:chPref val="0"/>
          <dgm:bulletEnabled val="1"/>
        </dgm:presLayoutVars>
      </dgm:prSet>
      <dgm:spPr/>
    </dgm:pt>
    <dgm:pt modelId="{EA7A9C18-9B77-44F4-A081-B3D829ECD021}" type="pres">
      <dgm:prSet presAssocID="{85FE0A26-0181-42D2-A8C2-CF4DB723EF88}" presName="EmptyPlaceHolder" presStyleCnt="0"/>
      <dgm:spPr/>
    </dgm:pt>
    <dgm:pt modelId="{221D553B-8BFC-4CA8-B4CE-EA2D92F7AD63}" type="pres">
      <dgm:prSet presAssocID="{E6602D32-176A-49ED-AD07-3A5219D818AE}" presName="space" presStyleCnt="0"/>
      <dgm:spPr/>
    </dgm:pt>
    <dgm:pt modelId="{5C6BFF0B-3E4C-4FE4-B414-D736413A1C9C}" type="pres">
      <dgm:prSet presAssocID="{7DCF7CD8-9B79-4224-9E40-1C98ACA5AA8F}" presName="composite" presStyleCnt="0"/>
      <dgm:spPr/>
    </dgm:pt>
    <dgm:pt modelId="{814C86CE-2111-47A1-B282-B8E1BE6CA7BC}" type="pres">
      <dgm:prSet presAssocID="{7DCF7CD8-9B79-4224-9E40-1C98ACA5AA8F}" presName="L" presStyleLbl="solidFgAcc1" presStyleIdx="2" presStyleCnt="5">
        <dgm:presLayoutVars>
          <dgm:chMax val="0"/>
          <dgm:chPref val="0"/>
        </dgm:presLayoutVars>
      </dgm:prSet>
      <dgm:spPr/>
    </dgm:pt>
    <dgm:pt modelId="{A5F3BA9B-17B7-4CB6-9080-2347DBBAEB39}" type="pres">
      <dgm:prSet presAssocID="{7DCF7CD8-9B79-4224-9E40-1C98ACA5AA8F}" presName="parTx" presStyleLbl="alignNode1" presStyleIdx="2" presStyleCnt="5">
        <dgm:presLayoutVars>
          <dgm:chMax val="0"/>
          <dgm:chPref val="0"/>
          <dgm:bulletEnabled val="1"/>
        </dgm:presLayoutVars>
      </dgm:prSet>
      <dgm:spPr/>
    </dgm:pt>
    <dgm:pt modelId="{444E113E-D4E5-42C3-8CBE-85A01B7B5E33}" type="pres">
      <dgm:prSet presAssocID="{7DCF7CD8-9B79-4224-9E40-1C98ACA5AA8F}" presName="desTx" presStyleLbl="revTx" presStyleIdx="2" presStyleCnt="5">
        <dgm:presLayoutVars>
          <dgm:chMax val="0"/>
          <dgm:chPref val="0"/>
          <dgm:bulletEnabled val="1"/>
        </dgm:presLayoutVars>
      </dgm:prSet>
      <dgm:spPr/>
    </dgm:pt>
    <dgm:pt modelId="{37EB9106-FD17-4FBC-8075-4B18E1B70483}" type="pres">
      <dgm:prSet presAssocID="{7DCF7CD8-9B79-4224-9E40-1C98ACA5AA8F}" presName="EmptyPlaceHolder" presStyleCnt="0"/>
      <dgm:spPr/>
    </dgm:pt>
    <dgm:pt modelId="{F0C62CE3-6C87-447B-9018-8F12D23D6E8D}" type="pres">
      <dgm:prSet presAssocID="{A9542E6D-9A2B-4D64-ADD1-15964054ACC4}" presName="space" presStyleCnt="0"/>
      <dgm:spPr/>
    </dgm:pt>
    <dgm:pt modelId="{E4A4B329-020B-4D2F-84B6-2440577E9A73}" type="pres">
      <dgm:prSet presAssocID="{C0EEB2FB-EEC5-4B38-B016-A9305F0641A2}" presName="composite" presStyleCnt="0"/>
      <dgm:spPr/>
    </dgm:pt>
    <dgm:pt modelId="{A7225F46-DAAA-49D7-A0AC-6002261BA857}" type="pres">
      <dgm:prSet presAssocID="{C0EEB2FB-EEC5-4B38-B016-A9305F0641A2}" presName="L" presStyleLbl="solidFgAcc1" presStyleIdx="3" presStyleCnt="5">
        <dgm:presLayoutVars>
          <dgm:chMax val="0"/>
          <dgm:chPref val="0"/>
        </dgm:presLayoutVars>
      </dgm:prSet>
      <dgm:spPr/>
    </dgm:pt>
    <dgm:pt modelId="{0E86D2E9-DC5D-47C7-83B9-6D5EAB075787}" type="pres">
      <dgm:prSet presAssocID="{C0EEB2FB-EEC5-4B38-B016-A9305F0641A2}" presName="parTx" presStyleLbl="alignNode1" presStyleIdx="3" presStyleCnt="5">
        <dgm:presLayoutVars>
          <dgm:chMax val="0"/>
          <dgm:chPref val="0"/>
          <dgm:bulletEnabled val="1"/>
        </dgm:presLayoutVars>
      </dgm:prSet>
      <dgm:spPr/>
    </dgm:pt>
    <dgm:pt modelId="{F620E9C1-CFD1-4BC2-BC45-90AA4456AE60}" type="pres">
      <dgm:prSet presAssocID="{C0EEB2FB-EEC5-4B38-B016-A9305F0641A2}" presName="desTx" presStyleLbl="revTx" presStyleIdx="3" presStyleCnt="5">
        <dgm:presLayoutVars>
          <dgm:chMax val="0"/>
          <dgm:chPref val="0"/>
          <dgm:bulletEnabled val="1"/>
        </dgm:presLayoutVars>
      </dgm:prSet>
      <dgm:spPr/>
    </dgm:pt>
    <dgm:pt modelId="{BF0E537D-3959-4581-A8FC-953EBE76F9A9}" type="pres">
      <dgm:prSet presAssocID="{C0EEB2FB-EEC5-4B38-B016-A9305F0641A2}" presName="EmptyPlaceHolder" presStyleCnt="0"/>
      <dgm:spPr/>
    </dgm:pt>
    <dgm:pt modelId="{45547875-4F31-4A5D-BFB0-8F25A5AC8AC7}" type="pres">
      <dgm:prSet presAssocID="{076F6D7D-80E1-4047-8DA9-662A749F3391}" presName="space" presStyleCnt="0"/>
      <dgm:spPr/>
    </dgm:pt>
    <dgm:pt modelId="{7D7E5159-BB13-4281-BDE0-2681C7831F57}" type="pres">
      <dgm:prSet presAssocID="{41EF4E9F-9B25-44B5-BAC0-F9626AE8910F}" presName="composite" presStyleCnt="0"/>
      <dgm:spPr/>
    </dgm:pt>
    <dgm:pt modelId="{5DABA87C-1CEC-4B14-BD26-41ED49C17519}" type="pres">
      <dgm:prSet presAssocID="{41EF4E9F-9B25-44B5-BAC0-F9626AE8910F}" presName="L" presStyleLbl="solidFgAcc1" presStyleIdx="4" presStyleCnt="5">
        <dgm:presLayoutVars>
          <dgm:chMax val="0"/>
          <dgm:chPref val="0"/>
        </dgm:presLayoutVars>
      </dgm:prSet>
      <dgm:spPr/>
    </dgm:pt>
    <dgm:pt modelId="{66EC6AF2-DDC3-48A7-997B-B3602D0F1B09}" type="pres">
      <dgm:prSet presAssocID="{41EF4E9F-9B25-44B5-BAC0-F9626AE8910F}" presName="parTx" presStyleLbl="alignNode1" presStyleIdx="4" presStyleCnt="5">
        <dgm:presLayoutVars>
          <dgm:chMax val="0"/>
          <dgm:chPref val="0"/>
          <dgm:bulletEnabled val="1"/>
        </dgm:presLayoutVars>
      </dgm:prSet>
      <dgm:spPr/>
    </dgm:pt>
    <dgm:pt modelId="{274B91D5-83FA-4265-8BDA-4C0BDD35672B}" type="pres">
      <dgm:prSet presAssocID="{41EF4E9F-9B25-44B5-BAC0-F9626AE8910F}" presName="desTx" presStyleLbl="revTx" presStyleIdx="4" presStyleCnt="5">
        <dgm:presLayoutVars>
          <dgm:chMax val="0"/>
          <dgm:chPref val="0"/>
          <dgm:bulletEnabled val="1"/>
        </dgm:presLayoutVars>
      </dgm:prSet>
      <dgm:spPr/>
    </dgm:pt>
    <dgm:pt modelId="{D7EFE50F-2241-4C73-AEFC-FC9D81E63613}" type="pres">
      <dgm:prSet presAssocID="{41EF4E9F-9B25-44B5-BAC0-F9626AE8910F}" presName="EmptyPlaceHolder" presStyleCnt="0"/>
      <dgm:spPr/>
    </dgm:pt>
  </dgm:ptLst>
  <dgm:cxnLst>
    <dgm:cxn modelId="{6EC32F04-5F9B-4BEB-BCF0-38FFC59D2A59}" srcId="{9AE6F5C6-7C7D-4C38-B01B-9737A19E9BCD}" destId="{7DCF7CD8-9B79-4224-9E40-1C98ACA5AA8F}" srcOrd="2" destOrd="0" parTransId="{553E2C83-33F6-4648-8234-74DC8399354D}" sibTransId="{A9542E6D-9A2B-4D64-ADD1-15964054ACC4}"/>
    <dgm:cxn modelId="{236B5A0E-BCE7-4289-B5EA-58840388C166}" type="presOf" srcId="{556AAFDF-BFE1-4A77-ABEB-70B37F80F9DA}" destId="{7EEA3CB8-A49B-47CB-B8DD-A2BB9ACCC3C6}" srcOrd="0" destOrd="0" presId="urn:microsoft.com/office/officeart/2016/7/layout/AccentHomeChevronProcess"/>
    <dgm:cxn modelId="{9F221E11-AD05-4E40-A7C2-0E60C79276BA}" srcId="{7DCF7CD8-9B79-4224-9E40-1C98ACA5AA8F}" destId="{79A54560-93BC-4BD2-A9A8-874B3CD22204}" srcOrd="0" destOrd="0" parTransId="{4DD9066C-4F99-4297-AD76-7E1CCEBE9B6D}" sibTransId="{9E737296-CBDF-4DD0-B1A1-A425C60D7C71}"/>
    <dgm:cxn modelId="{42BACE17-0D19-422A-9A2A-EE77EE20D567}" type="presOf" srcId="{79A54560-93BC-4BD2-A9A8-874B3CD22204}" destId="{444E113E-D4E5-42C3-8CBE-85A01B7B5E33}" srcOrd="0" destOrd="0" presId="urn:microsoft.com/office/officeart/2016/7/layout/AccentHomeChevronProcess"/>
    <dgm:cxn modelId="{2EE7B018-3966-451B-973C-F58F5D0405A9}" srcId="{85FE0A26-0181-42D2-A8C2-CF4DB723EF88}" destId="{E9F33A78-71DB-4AF5-9F7F-33F73CE61A13}" srcOrd="0" destOrd="0" parTransId="{A7C9416F-4B6C-47C3-BFD2-F91D9DC1C7E0}" sibTransId="{D80C98F8-A7C6-47FA-BBA7-9821D122BE5A}"/>
    <dgm:cxn modelId="{CF392422-F195-4F5A-8845-DE891E045941}" type="presOf" srcId="{106F427E-29B3-4830-A2A7-41D77F4223CF}" destId="{274B91D5-83FA-4265-8BDA-4C0BDD35672B}" srcOrd="0" destOrd="0" presId="urn:microsoft.com/office/officeart/2016/7/layout/AccentHomeChevronProcess"/>
    <dgm:cxn modelId="{D3D31323-9F0A-4BC3-AF7B-20E2FE451D7F}" type="presOf" srcId="{F6F19224-913D-4979-B10A-85C410A55835}" destId="{89709A07-A943-40BC-99AB-58EB0BA0F1D5}" srcOrd="0" destOrd="0" presId="urn:microsoft.com/office/officeart/2016/7/layout/AccentHomeChevronProcess"/>
    <dgm:cxn modelId="{D37D1735-9292-43B7-A21E-B225CAC166AE}" type="presOf" srcId="{E9F33A78-71DB-4AF5-9F7F-33F73CE61A13}" destId="{01C68B21-5105-47B3-9833-A8781907F2BE}" srcOrd="0" destOrd="0" presId="urn:microsoft.com/office/officeart/2016/7/layout/AccentHomeChevronProcess"/>
    <dgm:cxn modelId="{7804263D-22D1-467D-B1DD-0AB7BBCBDCA4}" type="presOf" srcId="{9CCA01AF-3B14-4B89-A268-5143541D84C1}" destId="{274B91D5-83FA-4265-8BDA-4C0BDD35672B}" srcOrd="0" destOrd="2" presId="urn:microsoft.com/office/officeart/2016/7/layout/AccentHomeChevronProcess"/>
    <dgm:cxn modelId="{4D687B40-250D-47C7-A89A-1DBC39DE6194}" srcId="{C0EEB2FB-EEC5-4B38-B016-A9305F0641A2}" destId="{E7189FB3-AB2E-4FD1-9D92-C4958612BE48}" srcOrd="0" destOrd="0" parTransId="{65DAEE2C-763E-4EE3-95E0-8C9468E2F987}" sibTransId="{E622621F-433C-4FA3-B838-258B537D9070}"/>
    <dgm:cxn modelId="{640A3144-70D6-4851-AE7F-AE56B1EA4FAC}" type="presOf" srcId="{7DCF7CD8-9B79-4224-9E40-1C98ACA5AA8F}" destId="{A5F3BA9B-17B7-4CB6-9080-2347DBBAEB39}" srcOrd="0" destOrd="0" presId="urn:microsoft.com/office/officeart/2016/7/layout/AccentHomeChevronProcess"/>
    <dgm:cxn modelId="{B4F1BD49-63BE-4BEA-A5FF-264AFD6DBCAD}" srcId="{556AAFDF-BFE1-4A77-ABEB-70B37F80F9DA}" destId="{F6F19224-913D-4979-B10A-85C410A55835}" srcOrd="0" destOrd="0" parTransId="{9461DF58-D787-4FC4-8026-12236F890CC8}" sibTransId="{7796D132-950F-453A-9B25-8BE976808B01}"/>
    <dgm:cxn modelId="{BDA6326C-8E72-4A54-837E-ED2019F03AD1}" srcId="{9AE6F5C6-7C7D-4C38-B01B-9737A19E9BCD}" destId="{41EF4E9F-9B25-44B5-BAC0-F9626AE8910F}" srcOrd="4" destOrd="0" parTransId="{F731AD69-AA3E-45EA-B050-88C5318A4494}" sibTransId="{20EA6955-3177-483F-A6F5-387AF5C5CE46}"/>
    <dgm:cxn modelId="{D04A0473-7438-41C1-91F6-D5C47476D1DA}" type="presOf" srcId="{9AE6F5C6-7C7D-4C38-B01B-9737A19E9BCD}" destId="{FFAC594E-C9B7-4615-86CB-6ADE142535DD}" srcOrd="0" destOrd="0" presId="urn:microsoft.com/office/officeart/2016/7/layout/AccentHomeChevronProcess"/>
    <dgm:cxn modelId="{5CA2A25A-4B77-4C47-B956-54B373D53C6A}" type="presOf" srcId="{BEC77E04-5D0E-4493-A035-CB0E7C901F05}" destId="{444E113E-D4E5-42C3-8CBE-85A01B7B5E33}" srcOrd="0" destOrd="1" presId="urn:microsoft.com/office/officeart/2016/7/layout/AccentHomeChevronProcess"/>
    <dgm:cxn modelId="{DF357590-8B4E-4818-9920-3485CE3F7798}" srcId="{41EF4E9F-9B25-44B5-BAC0-F9626AE8910F}" destId="{2E51DD3F-2E38-4F18-865D-3E4DFB4D79E7}" srcOrd="1" destOrd="0" parTransId="{23146AD8-FFE0-43C5-8FE4-5E04808625C8}" sibTransId="{2040C841-DAAA-445B-B880-7608001D0AC7}"/>
    <dgm:cxn modelId="{99831593-6B98-4DC9-9EC0-446B2031992D}" srcId="{9AE6F5C6-7C7D-4C38-B01B-9737A19E9BCD}" destId="{C0EEB2FB-EEC5-4B38-B016-A9305F0641A2}" srcOrd="3" destOrd="0" parTransId="{144DBEE7-BE49-4F5E-ADBD-44D65DC2DC39}" sibTransId="{076F6D7D-80E1-4047-8DA9-662A749F3391}"/>
    <dgm:cxn modelId="{79B6639F-4A33-4B17-9026-FBD4A73B913F}" type="presOf" srcId="{2E51DD3F-2E38-4F18-865D-3E4DFB4D79E7}" destId="{274B91D5-83FA-4265-8BDA-4C0BDD35672B}" srcOrd="0" destOrd="1" presId="urn:microsoft.com/office/officeart/2016/7/layout/AccentHomeChevronProcess"/>
    <dgm:cxn modelId="{83B743B5-C66A-4CAF-8C59-DA05B6BC7AC0}" type="presOf" srcId="{41EF4E9F-9B25-44B5-BAC0-F9626AE8910F}" destId="{66EC6AF2-DDC3-48A7-997B-B3602D0F1B09}" srcOrd="0" destOrd="0" presId="urn:microsoft.com/office/officeart/2016/7/layout/AccentHomeChevronProcess"/>
    <dgm:cxn modelId="{570C09BD-C10C-45A9-BC80-FEDF02500406}" srcId="{9AE6F5C6-7C7D-4C38-B01B-9737A19E9BCD}" destId="{556AAFDF-BFE1-4A77-ABEB-70B37F80F9DA}" srcOrd="0" destOrd="0" parTransId="{ACBA162C-C74F-4820-A40B-AB61570E7735}" sibTransId="{C275F530-27F8-49BA-9AB7-407D32CC8233}"/>
    <dgm:cxn modelId="{CB76B5C2-9B0C-4D5C-AB68-649345FDFFB1}" srcId="{7DCF7CD8-9B79-4224-9E40-1C98ACA5AA8F}" destId="{BEC77E04-5D0E-4493-A035-CB0E7C901F05}" srcOrd="1" destOrd="0" parTransId="{C4E12CB1-86F5-45E2-A481-70BECF8B6F9B}" sibTransId="{C0D7B927-0E26-4BF5-BB60-29836E67AC26}"/>
    <dgm:cxn modelId="{6B4DCFDB-6B98-41D1-868F-A6AB99572610}" type="presOf" srcId="{C0EEB2FB-EEC5-4B38-B016-A9305F0641A2}" destId="{0E86D2E9-DC5D-47C7-83B9-6D5EAB075787}" srcOrd="0" destOrd="0" presId="urn:microsoft.com/office/officeart/2016/7/layout/AccentHomeChevronProcess"/>
    <dgm:cxn modelId="{63DD4EDE-16EF-492E-9D29-7E5ABE48C7EA}" type="presOf" srcId="{E7189FB3-AB2E-4FD1-9D92-C4958612BE48}" destId="{F620E9C1-CFD1-4BC2-BC45-90AA4456AE60}" srcOrd="0" destOrd="0" presId="urn:microsoft.com/office/officeart/2016/7/layout/AccentHomeChevronProcess"/>
    <dgm:cxn modelId="{2C5064E2-A704-4351-AC79-DB111F1A89CD}" type="presOf" srcId="{85FE0A26-0181-42D2-A8C2-CF4DB723EF88}" destId="{889EDE49-6FC6-4BD4-AD52-141610CC992F}" srcOrd="0" destOrd="0" presId="urn:microsoft.com/office/officeart/2016/7/layout/AccentHomeChevronProcess"/>
    <dgm:cxn modelId="{EBD246EA-F20B-493D-B686-871A2159EB46}" srcId="{9AE6F5C6-7C7D-4C38-B01B-9737A19E9BCD}" destId="{85FE0A26-0181-42D2-A8C2-CF4DB723EF88}" srcOrd="1" destOrd="0" parTransId="{66C19000-6739-4F25-8FA2-213ABA0B7CDF}" sibTransId="{E6602D32-176A-49ED-AD07-3A5219D818AE}"/>
    <dgm:cxn modelId="{7553BCEF-D8C4-4F2E-8021-AA00217CEC35}" srcId="{41EF4E9F-9B25-44B5-BAC0-F9626AE8910F}" destId="{106F427E-29B3-4830-A2A7-41D77F4223CF}" srcOrd="0" destOrd="0" parTransId="{B20686C2-F871-402B-9014-2C2EEF73A5E7}" sibTransId="{DED4BB3B-9641-4A69-B75A-4BA52BCD88A7}"/>
    <dgm:cxn modelId="{99BC30F6-8752-4467-B279-90E2BAD9B09C}" srcId="{41EF4E9F-9B25-44B5-BAC0-F9626AE8910F}" destId="{9CCA01AF-3B14-4B89-A268-5143541D84C1}" srcOrd="2" destOrd="0" parTransId="{FF520EE2-8C56-4250-BE6B-EFCCD2C20004}" sibTransId="{DC69F9C5-D0DA-41CE-933A-FB9034BA304D}"/>
    <dgm:cxn modelId="{9D61D25E-A0F6-4FF9-885B-E618A21CD2C4}" type="presParOf" srcId="{FFAC594E-C9B7-4615-86CB-6ADE142535DD}" destId="{6B06DA72-7675-4475-824E-64C120ABA1C9}" srcOrd="0" destOrd="0" presId="urn:microsoft.com/office/officeart/2016/7/layout/AccentHomeChevronProcess"/>
    <dgm:cxn modelId="{F8C96706-3418-4BB9-A437-2F8D2356E44F}" type="presParOf" srcId="{6B06DA72-7675-4475-824E-64C120ABA1C9}" destId="{C7E8D25A-0A8B-45D8-BA9F-C38ED3E35ACD}" srcOrd="0" destOrd="0" presId="urn:microsoft.com/office/officeart/2016/7/layout/AccentHomeChevronProcess"/>
    <dgm:cxn modelId="{5C4B9538-E2E0-422E-B567-880A8AF68985}" type="presParOf" srcId="{6B06DA72-7675-4475-824E-64C120ABA1C9}" destId="{7EEA3CB8-A49B-47CB-B8DD-A2BB9ACCC3C6}" srcOrd="1" destOrd="0" presId="urn:microsoft.com/office/officeart/2016/7/layout/AccentHomeChevronProcess"/>
    <dgm:cxn modelId="{75700408-1DA6-42FE-B1A2-D5B8281AFE50}" type="presParOf" srcId="{6B06DA72-7675-4475-824E-64C120ABA1C9}" destId="{89709A07-A943-40BC-99AB-58EB0BA0F1D5}" srcOrd="2" destOrd="0" presId="urn:microsoft.com/office/officeart/2016/7/layout/AccentHomeChevronProcess"/>
    <dgm:cxn modelId="{CC828D4D-C2BE-4D7D-9496-84AFF5439ADD}" type="presParOf" srcId="{6B06DA72-7675-4475-824E-64C120ABA1C9}" destId="{4AB98589-2D80-4CAC-B043-6F96A1439842}" srcOrd="3" destOrd="0" presId="urn:microsoft.com/office/officeart/2016/7/layout/AccentHomeChevronProcess"/>
    <dgm:cxn modelId="{71231EB1-2C8B-4413-9E37-0470AA515CAF}" type="presParOf" srcId="{FFAC594E-C9B7-4615-86CB-6ADE142535DD}" destId="{08D5D13F-D045-4F57-8792-B5CACE250075}" srcOrd="1" destOrd="0" presId="urn:microsoft.com/office/officeart/2016/7/layout/AccentHomeChevronProcess"/>
    <dgm:cxn modelId="{FA538CF8-F083-4D4F-BE52-158600D146BD}" type="presParOf" srcId="{FFAC594E-C9B7-4615-86CB-6ADE142535DD}" destId="{83EB9016-EF34-4A71-94F4-B25B1E56121C}" srcOrd="2" destOrd="0" presId="urn:microsoft.com/office/officeart/2016/7/layout/AccentHomeChevronProcess"/>
    <dgm:cxn modelId="{3EB7ECF1-EB32-4701-9F00-7E52A2CABAC1}" type="presParOf" srcId="{83EB9016-EF34-4A71-94F4-B25B1E56121C}" destId="{A93CE31B-8319-4CBC-A120-AE8A1484F6BE}" srcOrd="0" destOrd="0" presId="urn:microsoft.com/office/officeart/2016/7/layout/AccentHomeChevronProcess"/>
    <dgm:cxn modelId="{505446DB-C34E-4866-8387-83AB6D6D656B}" type="presParOf" srcId="{83EB9016-EF34-4A71-94F4-B25B1E56121C}" destId="{889EDE49-6FC6-4BD4-AD52-141610CC992F}" srcOrd="1" destOrd="0" presId="urn:microsoft.com/office/officeart/2016/7/layout/AccentHomeChevronProcess"/>
    <dgm:cxn modelId="{F54DDF4B-9683-47CC-9BA7-EACAC22E9DFC}" type="presParOf" srcId="{83EB9016-EF34-4A71-94F4-B25B1E56121C}" destId="{01C68B21-5105-47B3-9833-A8781907F2BE}" srcOrd="2" destOrd="0" presId="urn:microsoft.com/office/officeart/2016/7/layout/AccentHomeChevronProcess"/>
    <dgm:cxn modelId="{3111B43B-F931-4434-BD3D-6617FF5FC992}" type="presParOf" srcId="{83EB9016-EF34-4A71-94F4-B25B1E56121C}" destId="{EA7A9C18-9B77-44F4-A081-B3D829ECD021}" srcOrd="3" destOrd="0" presId="urn:microsoft.com/office/officeart/2016/7/layout/AccentHomeChevronProcess"/>
    <dgm:cxn modelId="{729E7D40-CC64-4DEE-AE52-CEA6BB0D3ECD}" type="presParOf" srcId="{FFAC594E-C9B7-4615-86CB-6ADE142535DD}" destId="{221D553B-8BFC-4CA8-B4CE-EA2D92F7AD63}" srcOrd="3" destOrd="0" presId="urn:microsoft.com/office/officeart/2016/7/layout/AccentHomeChevronProcess"/>
    <dgm:cxn modelId="{F488B23E-4B5A-4F52-A80E-130F621A4812}" type="presParOf" srcId="{FFAC594E-C9B7-4615-86CB-6ADE142535DD}" destId="{5C6BFF0B-3E4C-4FE4-B414-D736413A1C9C}" srcOrd="4" destOrd="0" presId="urn:microsoft.com/office/officeart/2016/7/layout/AccentHomeChevronProcess"/>
    <dgm:cxn modelId="{91675C29-CA4F-439A-AC0B-BA754C23F765}" type="presParOf" srcId="{5C6BFF0B-3E4C-4FE4-B414-D736413A1C9C}" destId="{814C86CE-2111-47A1-B282-B8E1BE6CA7BC}" srcOrd="0" destOrd="0" presId="urn:microsoft.com/office/officeart/2016/7/layout/AccentHomeChevronProcess"/>
    <dgm:cxn modelId="{F1EFE6CF-915B-49B4-B083-40870DD48683}" type="presParOf" srcId="{5C6BFF0B-3E4C-4FE4-B414-D736413A1C9C}" destId="{A5F3BA9B-17B7-4CB6-9080-2347DBBAEB39}" srcOrd="1" destOrd="0" presId="urn:microsoft.com/office/officeart/2016/7/layout/AccentHomeChevronProcess"/>
    <dgm:cxn modelId="{3F0EB7B5-A604-4370-9CDF-0E2E7E1AA547}" type="presParOf" srcId="{5C6BFF0B-3E4C-4FE4-B414-D736413A1C9C}" destId="{444E113E-D4E5-42C3-8CBE-85A01B7B5E33}" srcOrd="2" destOrd="0" presId="urn:microsoft.com/office/officeart/2016/7/layout/AccentHomeChevronProcess"/>
    <dgm:cxn modelId="{4FF09B9F-84ED-4CDD-AAAC-EDF216651B2B}" type="presParOf" srcId="{5C6BFF0B-3E4C-4FE4-B414-D736413A1C9C}" destId="{37EB9106-FD17-4FBC-8075-4B18E1B70483}" srcOrd="3" destOrd="0" presId="urn:microsoft.com/office/officeart/2016/7/layout/AccentHomeChevronProcess"/>
    <dgm:cxn modelId="{1B0A001C-952D-4C3A-8781-785AA14C251F}" type="presParOf" srcId="{FFAC594E-C9B7-4615-86CB-6ADE142535DD}" destId="{F0C62CE3-6C87-447B-9018-8F12D23D6E8D}" srcOrd="5" destOrd="0" presId="urn:microsoft.com/office/officeart/2016/7/layout/AccentHomeChevronProcess"/>
    <dgm:cxn modelId="{832B9289-9DEB-4B14-A7DD-D1BA129699EB}" type="presParOf" srcId="{FFAC594E-C9B7-4615-86CB-6ADE142535DD}" destId="{E4A4B329-020B-4D2F-84B6-2440577E9A73}" srcOrd="6" destOrd="0" presId="urn:microsoft.com/office/officeart/2016/7/layout/AccentHomeChevronProcess"/>
    <dgm:cxn modelId="{6A77B724-042A-421D-9AE2-351FA65DD55D}" type="presParOf" srcId="{E4A4B329-020B-4D2F-84B6-2440577E9A73}" destId="{A7225F46-DAAA-49D7-A0AC-6002261BA857}" srcOrd="0" destOrd="0" presId="urn:microsoft.com/office/officeart/2016/7/layout/AccentHomeChevronProcess"/>
    <dgm:cxn modelId="{18434DC1-79FE-49F5-9F9F-8046568F79BF}" type="presParOf" srcId="{E4A4B329-020B-4D2F-84B6-2440577E9A73}" destId="{0E86D2E9-DC5D-47C7-83B9-6D5EAB075787}" srcOrd="1" destOrd="0" presId="urn:microsoft.com/office/officeart/2016/7/layout/AccentHomeChevronProcess"/>
    <dgm:cxn modelId="{40485277-2778-441F-9832-7D69B363061F}" type="presParOf" srcId="{E4A4B329-020B-4D2F-84B6-2440577E9A73}" destId="{F620E9C1-CFD1-4BC2-BC45-90AA4456AE60}" srcOrd="2" destOrd="0" presId="urn:microsoft.com/office/officeart/2016/7/layout/AccentHomeChevronProcess"/>
    <dgm:cxn modelId="{A9C00B62-7090-46DA-A8EB-F0F4893EE1B5}" type="presParOf" srcId="{E4A4B329-020B-4D2F-84B6-2440577E9A73}" destId="{BF0E537D-3959-4581-A8FC-953EBE76F9A9}" srcOrd="3" destOrd="0" presId="urn:microsoft.com/office/officeart/2016/7/layout/AccentHomeChevronProcess"/>
    <dgm:cxn modelId="{A9686C6E-B7FC-4295-A7ED-D06728A7C8A4}" type="presParOf" srcId="{FFAC594E-C9B7-4615-86CB-6ADE142535DD}" destId="{45547875-4F31-4A5D-BFB0-8F25A5AC8AC7}" srcOrd="7" destOrd="0" presId="urn:microsoft.com/office/officeart/2016/7/layout/AccentHomeChevronProcess"/>
    <dgm:cxn modelId="{E90CE019-804C-414B-BC6B-33786D1507BD}" type="presParOf" srcId="{FFAC594E-C9B7-4615-86CB-6ADE142535DD}" destId="{7D7E5159-BB13-4281-BDE0-2681C7831F57}" srcOrd="8" destOrd="0" presId="urn:microsoft.com/office/officeart/2016/7/layout/AccentHomeChevronProcess"/>
    <dgm:cxn modelId="{6D94C58E-FBC2-4ADB-BC53-D218D596A515}" type="presParOf" srcId="{7D7E5159-BB13-4281-BDE0-2681C7831F57}" destId="{5DABA87C-1CEC-4B14-BD26-41ED49C17519}" srcOrd="0" destOrd="0" presId="urn:microsoft.com/office/officeart/2016/7/layout/AccentHomeChevronProcess"/>
    <dgm:cxn modelId="{E2961889-8CFB-49B1-8FF1-18CBCB1B741C}" type="presParOf" srcId="{7D7E5159-BB13-4281-BDE0-2681C7831F57}" destId="{66EC6AF2-DDC3-48A7-997B-B3602D0F1B09}" srcOrd="1" destOrd="0" presId="urn:microsoft.com/office/officeart/2016/7/layout/AccentHomeChevronProcess"/>
    <dgm:cxn modelId="{BE393AF8-8639-4303-AEE9-7C5F60D6E90A}" type="presParOf" srcId="{7D7E5159-BB13-4281-BDE0-2681C7831F57}" destId="{274B91D5-83FA-4265-8BDA-4C0BDD35672B}" srcOrd="2" destOrd="0" presId="urn:microsoft.com/office/officeart/2016/7/layout/AccentHomeChevronProcess"/>
    <dgm:cxn modelId="{48499F6A-5A94-455F-90BF-63D8BDDCC928}" type="presParOf" srcId="{7D7E5159-BB13-4281-BDE0-2681C7831F57}" destId="{D7EFE50F-2241-4C73-AEFC-FC9D81E63613}"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8D25A-0A8B-45D8-BA9F-C38ED3E35ACD}">
      <dsp:nvSpPr>
        <dsp:cNvPr id="0" name=""/>
        <dsp:cNvSpPr/>
      </dsp:nvSpPr>
      <dsp:spPr>
        <a:xfrm rot="5400000">
          <a:off x="-1181046" y="2322974"/>
          <a:ext cx="2564129" cy="197407"/>
        </a:xfrm>
        <a:prstGeom prst="corner">
          <a:avLst>
            <a:gd name="adj1" fmla="val 1000"/>
            <a:gd name="adj2" fmla="val 100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EA3CB8-A49B-47CB-B8DD-A2BB9ACCC3C6}">
      <dsp:nvSpPr>
        <dsp:cNvPr id="0" name=""/>
        <dsp:cNvSpPr/>
      </dsp:nvSpPr>
      <dsp:spPr>
        <a:xfrm>
          <a:off x="2314" y="3703742"/>
          <a:ext cx="2467598" cy="854709"/>
        </a:xfrm>
        <a:prstGeom prst="homePlate">
          <a:avLst>
            <a:gd name="adj" fmla="val 25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33350" tIns="266700" rIns="133350" bIns="266700" numCol="1" spcCol="1270" anchor="ctr" anchorCtr="0">
          <a:noAutofit/>
        </a:bodyPr>
        <a:lstStyle/>
        <a:p>
          <a:pPr marL="0" lvl="0" indent="0" algn="ctr" defTabSz="933450">
            <a:lnSpc>
              <a:spcPct val="90000"/>
            </a:lnSpc>
            <a:spcBef>
              <a:spcPct val="0"/>
            </a:spcBef>
            <a:spcAft>
              <a:spcPct val="35000"/>
            </a:spcAft>
            <a:buNone/>
          </a:pPr>
          <a:r>
            <a:rPr lang="en-US" sz="2100" kern="1200"/>
            <a:t>2006–2007</a:t>
          </a:r>
        </a:p>
      </dsp:txBody>
      <dsp:txXfrm>
        <a:off x="2314" y="3703742"/>
        <a:ext cx="2360759" cy="854709"/>
      </dsp:txXfrm>
    </dsp:sp>
    <dsp:sp modelId="{89709A07-A943-40BC-99AB-58EB0BA0F1D5}">
      <dsp:nvSpPr>
        <dsp:cNvPr id="0" name=""/>
        <dsp:cNvSpPr/>
      </dsp:nvSpPr>
      <dsp:spPr>
        <a:xfrm>
          <a:off x="199722" y="1258057"/>
          <a:ext cx="2003689" cy="187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Justin.tv in 2006/2007</a:t>
          </a:r>
        </a:p>
      </dsp:txBody>
      <dsp:txXfrm>
        <a:off x="199722" y="1258057"/>
        <a:ext cx="2003689" cy="1876928"/>
      </dsp:txXfrm>
    </dsp:sp>
    <dsp:sp modelId="{A93CE31B-8319-4CBC-A120-AE8A1484F6BE}">
      <dsp:nvSpPr>
        <dsp:cNvPr id="0" name=""/>
        <dsp:cNvSpPr/>
      </dsp:nvSpPr>
      <dsp:spPr>
        <a:xfrm rot="5400000">
          <a:off x="1163171" y="2322974"/>
          <a:ext cx="2564129" cy="197407"/>
        </a:xfrm>
        <a:prstGeom prst="corner">
          <a:avLst>
            <a:gd name="adj1" fmla="val 1000"/>
            <a:gd name="adj2" fmla="val 100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9EDE49-6FC6-4BD4-AD52-141610CC992F}">
      <dsp:nvSpPr>
        <dsp:cNvPr id="0" name=""/>
        <dsp:cNvSpPr/>
      </dsp:nvSpPr>
      <dsp:spPr>
        <a:xfrm>
          <a:off x="2346532" y="3703742"/>
          <a:ext cx="2467598" cy="854709"/>
        </a:xfrm>
        <a:prstGeom prst="chevron">
          <a:avLst>
            <a:gd name="adj" fmla="val 25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33350" tIns="266700" rIns="133350" bIns="266700" numCol="1" spcCol="1270" anchor="ctr" anchorCtr="0">
          <a:noAutofit/>
        </a:bodyPr>
        <a:lstStyle/>
        <a:p>
          <a:pPr marL="0" lvl="0" indent="0" algn="ctr" defTabSz="933450">
            <a:lnSpc>
              <a:spcPct val="90000"/>
            </a:lnSpc>
            <a:spcBef>
              <a:spcPct val="0"/>
            </a:spcBef>
            <a:spcAft>
              <a:spcPct val="35000"/>
            </a:spcAft>
            <a:buNone/>
          </a:pPr>
          <a:r>
            <a:rPr lang="en-US" sz="2100" kern="1200"/>
            <a:t>2011</a:t>
          </a:r>
        </a:p>
      </dsp:txBody>
      <dsp:txXfrm>
        <a:off x="2560209" y="3703742"/>
        <a:ext cx="2040244" cy="854709"/>
      </dsp:txXfrm>
    </dsp:sp>
    <dsp:sp modelId="{01C68B21-5105-47B3-9833-A8781907F2BE}">
      <dsp:nvSpPr>
        <dsp:cNvPr id="0" name=""/>
        <dsp:cNvSpPr/>
      </dsp:nvSpPr>
      <dsp:spPr>
        <a:xfrm>
          <a:off x="2543940" y="1258057"/>
          <a:ext cx="2003689" cy="187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Rebranded “gaming” section as Twitch.tv in 2011</a:t>
          </a:r>
        </a:p>
      </dsp:txBody>
      <dsp:txXfrm>
        <a:off x="2543940" y="1258057"/>
        <a:ext cx="2003689" cy="1876928"/>
      </dsp:txXfrm>
    </dsp:sp>
    <dsp:sp modelId="{814C86CE-2111-47A1-B282-B8E1BE6CA7BC}">
      <dsp:nvSpPr>
        <dsp:cNvPr id="0" name=""/>
        <dsp:cNvSpPr/>
      </dsp:nvSpPr>
      <dsp:spPr>
        <a:xfrm rot="5400000">
          <a:off x="3507389" y="2322974"/>
          <a:ext cx="2564129" cy="197407"/>
        </a:xfrm>
        <a:prstGeom prst="corner">
          <a:avLst>
            <a:gd name="adj1" fmla="val 1000"/>
            <a:gd name="adj2" fmla="val 100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F3BA9B-17B7-4CB6-9080-2347DBBAEB39}">
      <dsp:nvSpPr>
        <dsp:cNvPr id="0" name=""/>
        <dsp:cNvSpPr/>
      </dsp:nvSpPr>
      <dsp:spPr>
        <a:xfrm>
          <a:off x="4690750" y="3703742"/>
          <a:ext cx="2467598" cy="854709"/>
        </a:xfrm>
        <a:prstGeom prst="chevron">
          <a:avLst>
            <a:gd name="adj" fmla="val 25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33350" tIns="266700" rIns="133350" bIns="266700" numCol="1" spcCol="1270" anchor="ctr" anchorCtr="0">
          <a:noAutofit/>
        </a:bodyPr>
        <a:lstStyle/>
        <a:p>
          <a:pPr marL="0" lvl="0" indent="0" algn="ctr" defTabSz="933450">
            <a:lnSpc>
              <a:spcPct val="90000"/>
            </a:lnSpc>
            <a:spcBef>
              <a:spcPct val="0"/>
            </a:spcBef>
            <a:spcAft>
              <a:spcPct val="35000"/>
            </a:spcAft>
            <a:buNone/>
          </a:pPr>
          <a:r>
            <a:rPr lang="en-US" sz="2100" kern="1200"/>
            <a:t>2014</a:t>
          </a:r>
        </a:p>
      </dsp:txBody>
      <dsp:txXfrm>
        <a:off x="4904427" y="3703742"/>
        <a:ext cx="2040244" cy="854709"/>
      </dsp:txXfrm>
    </dsp:sp>
    <dsp:sp modelId="{444E113E-D4E5-42C3-8CBE-85A01B7B5E33}">
      <dsp:nvSpPr>
        <dsp:cNvPr id="0" name=""/>
        <dsp:cNvSpPr/>
      </dsp:nvSpPr>
      <dsp:spPr>
        <a:xfrm>
          <a:off x="4888158" y="1258057"/>
          <a:ext cx="2003689" cy="187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Justin.tv itself ceased operations in 2014</a:t>
          </a:r>
        </a:p>
        <a:p>
          <a:pPr marL="0" lvl="0" indent="0" algn="l" defTabSz="711200">
            <a:lnSpc>
              <a:spcPct val="90000"/>
            </a:lnSpc>
            <a:spcBef>
              <a:spcPct val="0"/>
            </a:spcBef>
            <a:spcAft>
              <a:spcPct val="35000"/>
            </a:spcAft>
            <a:buNone/>
          </a:pPr>
          <a:r>
            <a:rPr lang="en-US" sz="1600" kern="1200"/>
            <a:t>Twitch sold to Amazon in 2014 for $970 million USD</a:t>
          </a:r>
        </a:p>
      </dsp:txBody>
      <dsp:txXfrm>
        <a:off x="4888158" y="1258057"/>
        <a:ext cx="2003689" cy="1876928"/>
      </dsp:txXfrm>
    </dsp:sp>
    <dsp:sp modelId="{A7225F46-DAAA-49D7-A0AC-6002261BA857}">
      <dsp:nvSpPr>
        <dsp:cNvPr id="0" name=""/>
        <dsp:cNvSpPr/>
      </dsp:nvSpPr>
      <dsp:spPr>
        <a:xfrm rot="5400000">
          <a:off x="5851608" y="2322974"/>
          <a:ext cx="2564129" cy="197407"/>
        </a:xfrm>
        <a:prstGeom prst="corner">
          <a:avLst>
            <a:gd name="adj1" fmla="val 1000"/>
            <a:gd name="adj2" fmla="val 100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86D2E9-DC5D-47C7-83B9-6D5EAB075787}">
      <dsp:nvSpPr>
        <dsp:cNvPr id="0" name=""/>
        <dsp:cNvSpPr/>
      </dsp:nvSpPr>
      <dsp:spPr>
        <a:xfrm>
          <a:off x="7034969" y="3703742"/>
          <a:ext cx="2467598" cy="854709"/>
        </a:xfrm>
        <a:prstGeom prst="chevron">
          <a:avLst>
            <a:gd name="adj" fmla="val 25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33350" tIns="266700" rIns="133350" bIns="266700" numCol="1" spcCol="1270" anchor="ctr" anchorCtr="0">
          <a:noAutofit/>
        </a:bodyPr>
        <a:lstStyle/>
        <a:p>
          <a:pPr marL="0" lvl="0" indent="0" algn="ctr" defTabSz="933450">
            <a:lnSpc>
              <a:spcPct val="90000"/>
            </a:lnSpc>
            <a:spcBef>
              <a:spcPct val="0"/>
            </a:spcBef>
            <a:spcAft>
              <a:spcPct val="35000"/>
            </a:spcAft>
            <a:buNone/>
          </a:pPr>
          <a:r>
            <a:rPr lang="en-US" sz="2100" kern="1200"/>
            <a:t>2014</a:t>
          </a:r>
        </a:p>
      </dsp:txBody>
      <dsp:txXfrm>
        <a:off x="7248646" y="3703742"/>
        <a:ext cx="2040244" cy="854709"/>
      </dsp:txXfrm>
    </dsp:sp>
    <dsp:sp modelId="{F620E9C1-CFD1-4BC2-BC45-90AA4456AE60}">
      <dsp:nvSpPr>
        <dsp:cNvPr id="0" name=""/>
        <dsp:cNvSpPr/>
      </dsp:nvSpPr>
      <dsp:spPr>
        <a:xfrm>
          <a:off x="7232377" y="1258057"/>
          <a:ext cx="2003689" cy="187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In 2014 4th largest driver of Internet traffic in the US</a:t>
          </a:r>
        </a:p>
      </dsp:txBody>
      <dsp:txXfrm>
        <a:off x="7232377" y="1258057"/>
        <a:ext cx="2003689" cy="1876928"/>
      </dsp:txXfrm>
    </dsp:sp>
    <dsp:sp modelId="{5DABA87C-1CEC-4B14-BD26-41ED49C17519}">
      <dsp:nvSpPr>
        <dsp:cNvPr id="0" name=""/>
        <dsp:cNvSpPr/>
      </dsp:nvSpPr>
      <dsp:spPr>
        <a:xfrm rot="5400000">
          <a:off x="8195826" y="2322974"/>
          <a:ext cx="2564129" cy="197407"/>
        </a:xfrm>
        <a:prstGeom prst="corner">
          <a:avLst>
            <a:gd name="adj1" fmla="val 1000"/>
            <a:gd name="adj2" fmla="val 100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EC6AF2-DDC3-48A7-997B-B3602D0F1B09}">
      <dsp:nvSpPr>
        <dsp:cNvPr id="0" name=""/>
        <dsp:cNvSpPr/>
      </dsp:nvSpPr>
      <dsp:spPr>
        <a:xfrm>
          <a:off x="9379187" y="3703742"/>
          <a:ext cx="2467598" cy="854709"/>
        </a:xfrm>
        <a:prstGeom prst="chevron">
          <a:avLst>
            <a:gd name="adj" fmla="val 25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33350" tIns="266700" rIns="133350" bIns="266700" numCol="1" spcCol="1270" anchor="ctr" anchorCtr="0">
          <a:noAutofit/>
        </a:bodyPr>
        <a:lstStyle/>
        <a:p>
          <a:pPr marL="0" lvl="0" indent="0" algn="ctr" defTabSz="933450">
            <a:lnSpc>
              <a:spcPct val="90000"/>
            </a:lnSpc>
            <a:spcBef>
              <a:spcPct val="0"/>
            </a:spcBef>
            <a:spcAft>
              <a:spcPct val="35000"/>
            </a:spcAft>
            <a:buNone/>
          </a:pPr>
          <a:r>
            <a:rPr lang="en-US" sz="2100" kern="1200" dirty="0"/>
            <a:t>2018</a:t>
          </a:r>
        </a:p>
      </dsp:txBody>
      <dsp:txXfrm>
        <a:off x="9592864" y="3703742"/>
        <a:ext cx="2040244" cy="854709"/>
      </dsp:txXfrm>
    </dsp:sp>
    <dsp:sp modelId="{274B91D5-83FA-4265-8BDA-4C0BDD35672B}">
      <dsp:nvSpPr>
        <dsp:cNvPr id="0" name=""/>
        <dsp:cNvSpPr/>
      </dsp:nvSpPr>
      <dsp:spPr>
        <a:xfrm>
          <a:off x="9576595" y="1258057"/>
          <a:ext cx="2003689" cy="187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kern="1200" dirty="0"/>
            <a:t>560 billion minutes of Twitch viewed over 2018 – a 58% increase on 2017</a:t>
          </a:r>
          <a:endParaRPr lang="en-US" sz="1400" kern="1200" dirty="0"/>
        </a:p>
        <a:p>
          <a:pPr marL="0" lvl="0" indent="0" algn="l" defTabSz="622300">
            <a:lnSpc>
              <a:spcPct val="90000"/>
            </a:lnSpc>
            <a:spcBef>
              <a:spcPct val="0"/>
            </a:spcBef>
            <a:spcAft>
              <a:spcPct val="35000"/>
            </a:spcAft>
            <a:buFont typeface="Arial" panose="020B0604020202020204" pitchFamily="34" charset="0"/>
            <a:buNone/>
          </a:pPr>
          <a:r>
            <a:rPr lang="en-US" sz="1400" b="0" i="0" kern="1200" dirty="0"/>
            <a:t>2.2 million daily broadcasters, and 15 million daily Twitch viewers on average</a:t>
          </a:r>
          <a:endParaRPr lang="en-US" sz="1400" kern="1200" dirty="0"/>
        </a:p>
        <a:p>
          <a:pPr marL="0" lvl="0" indent="0" algn="l" defTabSz="622300">
            <a:lnSpc>
              <a:spcPct val="90000"/>
            </a:lnSpc>
            <a:spcBef>
              <a:spcPct val="0"/>
            </a:spcBef>
            <a:spcAft>
              <a:spcPct val="35000"/>
            </a:spcAft>
            <a:buFont typeface="Arial" panose="020B0604020202020204" pitchFamily="34" charset="0"/>
            <a:buNone/>
          </a:pPr>
          <a:r>
            <a:rPr lang="en-US" sz="1400" b="0" i="0" kern="1200" dirty="0"/>
            <a:t>Twitch users watch 95 minutes per day on average</a:t>
          </a:r>
          <a:endParaRPr lang="en-US" sz="1400" kern="1200" dirty="0"/>
        </a:p>
      </dsp:txBody>
      <dsp:txXfrm>
        <a:off x="9576595" y="1258057"/>
        <a:ext cx="2003689" cy="1876928"/>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5/27/2019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sinessofapps.com/data/twitch-statistic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on 2018 </a:t>
            </a:r>
            <a:r>
              <a:rPr lang="en-US">
                <a:hlinkClick r:id="rId3"/>
              </a:rPr>
              <a:t>http://www.businessofapps.com/data/twitch-statistics/</a:t>
            </a:r>
            <a:endParaRPr lang="en-US"/>
          </a:p>
          <a:p>
            <a:endParaRPr lang="en-US"/>
          </a:p>
        </p:txBody>
      </p:sp>
      <p:sp>
        <p:nvSpPr>
          <p:cNvPr id="4" name="Slide Number Placeholder 3"/>
          <p:cNvSpPr>
            <a:spLocks noGrp="1"/>
          </p:cNvSpPr>
          <p:nvPr>
            <p:ph type="sldNum" sz="quarter" idx="5"/>
          </p:nvPr>
        </p:nvSpPr>
        <p:spPr/>
        <p:txBody>
          <a:bodyPr/>
          <a:lstStyle/>
          <a:p>
            <a:fld id="{22150A4E-9BF1-4BAD-84B0-B89A8DE868A6}" type="slidenum">
              <a:rPr lang="en-US" smtClean="0"/>
              <a:t>2</a:t>
            </a:fld>
            <a:endParaRPr lang="en-US"/>
          </a:p>
        </p:txBody>
      </p:sp>
    </p:spTree>
    <p:extLst>
      <p:ext uri="{BB962C8B-B14F-4D97-AF65-F5344CB8AC3E}">
        <p14:creationId xmlns:p14="http://schemas.microsoft.com/office/powerpoint/2010/main" val="395124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infamous “tighten up the graphics a little bit” line in a commercial by Westwood College,</a:t>
            </a:r>
            <a:r>
              <a:rPr lang="en-US" baseline="0" dirty="0"/>
              <a:t> which in modern meme slang now means 1) to work at an introductory-level tech position, and/or 2) to attempt a feat without knowledge of how it can be done.  (Urban Dictionary: https://www.urbandictionary.com/define.php?term=tighten%20up%20the%20graphics)</a:t>
            </a:r>
          </a:p>
          <a:p>
            <a:endParaRPr lang="en-US" baseline="0" dirty="0"/>
          </a:p>
          <a:p>
            <a:r>
              <a:rPr lang="en-US" baseline="0" dirty="0"/>
              <a:t>More formally, </a:t>
            </a:r>
            <a:r>
              <a:rPr lang="en-US" baseline="0" dirty="0" err="1"/>
              <a:t>O’Donnel</a:t>
            </a:r>
            <a:r>
              <a:rPr lang="en-US" baseline="0" dirty="0"/>
              <a:t> has noted the cloak of secrecy the games industry perpetuates is very purposeful (O’Donnell 2014).  Consequently there is not a large, over-simplified public-cultural narrative around the creation of games in the same way there is for film or music, and aspiring developers often have significant difference as to what, exactly, it even means to design and/or develop games.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36339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 course cracks have appeared in that wall of secrecy. Smaller and independent game developers have started to share information and best practices amongst one another (Browne, 2015; Whitson, 2015).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recent development that has significant potential to demystify the practice of game making for the non-practitioner is the recent phenomenon of “development streaming” – i.e. the livestreaming not of a game being played, but rather a game being constructed. Live streaming of games being played has received growing attention from researchers, yet on sites such as Twitch.tv, we are seeing an increase in live streaming of creative activities as well. Recognizing that growing interest, Twitch (among others) has started creating categories to help interested viewers find such content, and the platform officially launched the “Game Development” category in late 2014 (</a:t>
            </a:r>
            <a:r>
              <a:rPr lang="en-US" sz="1200" b="0" i="0" u="none" strike="noStrike" kern="1200" baseline="0" dirty="0" err="1">
                <a:solidFill>
                  <a:schemeClr val="tx1"/>
                </a:solidFill>
                <a:latin typeface="+mn-lt"/>
                <a:ea typeface="+mn-ea"/>
                <a:cs typeface="+mn-cs"/>
              </a:rPr>
              <a:t>Crecente</a:t>
            </a:r>
            <a:r>
              <a:rPr lang="en-US" sz="1200" b="0" i="0" u="none" strike="noStrike" kern="1200" baseline="0" dirty="0">
                <a:solidFill>
                  <a:schemeClr val="tx1"/>
                </a:solidFill>
                <a:latin typeface="+mn-lt"/>
                <a:ea typeface="+mn-ea"/>
                <a:cs typeface="+mn-cs"/>
              </a:rPr>
              <a:t>, 2014). </a:t>
            </a:r>
          </a:p>
          <a:p>
            <a:endParaRPr lang="en-US" sz="1200" b="0" i="0" u="none" strike="noStrike" kern="1200" baseline="0" dirty="0">
              <a:solidFill>
                <a:schemeClr val="tx1"/>
              </a:solidFill>
              <a:latin typeface="+mn-lt"/>
              <a:ea typeface="+mn-ea"/>
              <a:cs typeface="+mn-cs"/>
            </a:endParaRPr>
          </a:p>
          <a:p>
            <a:r>
              <a:rPr lang="en-US" dirty="0"/>
              <a:t>https://www.twitch.tv/handmade_hero – “</a:t>
            </a:r>
            <a:r>
              <a:rPr lang="en-US" sz="1200" b="0" i="0" u="none" strike="noStrike" kern="1200" dirty="0">
                <a:solidFill>
                  <a:schemeClr val="tx1"/>
                </a:solidFill>
                <a:effectLst/>
                <a:latin typeface="+mn-lt"/>
                <a:ea typeface="+mn-ea"/>
                <a:cs typeface="+mn-cs"/>
              </a:rPr>
              <a:t>Handmade Hero is an ongoing project to create a complete, professional-quality game accompanied by videos that explain every single line of its source code. It is intended as an educational resource for people interested in learning how game engines are developed in practice.</a:t>
            </a:r>
            <a:r>
              <a:rPr lang="en-US" dirty="0"/>
              <a:t>”</a:t>
            </a:r>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152868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Through this work, the authors are seeking to engage the audience in the criticality of studying development streaming, which is currently an often overlooked area of research, as most work to date on streaming has focused either on eSports or more generally on gameplay and review (</a:t>
            </a:r>
            <a:r>
              <a:rPr lang="en-US" sz="1200" b="0" i="0" u="none" strike="noStrike" kern="1200" baseline="0" dirty="0" err="1">
                <a:solidFill>
                  <a:schemeClr val="tx1"/>
                </a:solidFill>
                <a:latin typeface="+mn-lt"/>
                <a:ea typeface="+mn-ea"/>
                <a:cs typeface="+mn-cs"/>
              </a:rPr>
              <a:t>Consalvo</a:t>
            </a:r>
            <a:r>
              <a:rPr lang="en-US" sz="1200" b="0" i="0" u="none" strike="noStrike" kern="1200" baseline="0" dirty="0">
                <a:solidFill>
                  <a:schemeClr val="tx1"/>
                </a:solidFill>
                <a:latin typeface="+mn-lt"/>
                <a:ea typeface="+mn-ea"/>
                <a:cs typeface="+mn-cs"/>
              </a:rPr>
              <a:t>, forthcoming; </a:t>
            </a:r>
            <a:r>
              <a:rPr lang="en-US" sz="1200" b="0" i="0" u="none" strike="noStrike" kern="1200" baseline="0" dirty="0" err="1">
                <a:solidFill>
                  <a:schemeClr val="tx1"/>
                </a:solidFill>
                <a:latin typeface="+mn-lt"/>
                <a:ea typeface="+mn-ea"/>
                <a:cs typeface="+mn-cs"/>
              </a:rPr>
              <a:t>Georgen</a:t>
            </a:r>
            <a:r>
              <a:rPr lang="en-US" sz="1200" b="0" i="0" u="none" strike="noStrike" kern="1200" baseline="0" dirty="0">
                <a:solidFill>
                  <a:schemeClr val="tx1"/>
                </a:solidFill>
                <a:latin typeface="+mn-lt"/>
                <a:ea typeface="+mn-ea"/>
                <a:cs typeface="+mn-cs"/>
              </a:rPr>
              <a:t>, Duncan, &amp; Cook, 2015; Johnson &amp; Woodcock, 2017). While these are important topics, this emerging work speaks to a much-needed exploration on development streaming and its potential to engage a broad segment of the public and to better educate players and consumers about the process of game development behind the scenes, with potential impacts on player communities, consumer culture, policy, and education.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Twitch (among others) has started creating categories to help interested viewers find such content, and the platform officially launched the “Game Development” category in late 2014 (</a:t>
            </a:r>
            <a:r>
              <a:rPr lang="en-US" sz="1200" b="0" i="0" u="none" strike="noStrike" kern="1200" baseline="0" dirty="0" err="1">
                <a:solidFill>
                  <a:schemeClr val="tx1"/>
                </a:solidFill>
                <a:latin typeface="+mn-lt"/>
                <a:ea typeface="+mn-ea"/>
                <a:cs typeface="+mn-cs"/>
              </a:rPr>
              <a:t>Crecente</a:t>
            </a:r>
            <a:r>
              <a:rPr lang="en-US" sz="1200" b="0" i="0" u="none" strike="noStrike" kern="1200" baseline="0" dirty="0">
                <a:solidFill>
                  <a:schemeClr val="tx1"/>
                </a:solidFill>
                <a:latin typeface="+mn-lt"/>
                <a:ea typeface="+mn-ea"/>
                <a:cs typeface="+mn-cs"/>
              </a:rPr>
              <a:t>, 2014). While the category does not attract large numbers of viewers, its continued presence suggests one possible way for a generalist audience to gain access to the processes of game development as it unfolds live and unedited.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35433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better understand this phenomenon, the authors are engaged in several studies exploring the phenomenon of development streaming and its potential impact. For this presentation, they have observed the streams of several designers, developers, and artists engaged in game production, and report on how these streamers understand game development as well as the authors experience and observation of how these streams’ language and descriptions of their activity reflects the work they actually engage in. Particular attention is paid to several facets of these streams, including: 1) the degree to which formal and informal design processes and principles are discussed and presented to the audience, 2) the type of design vocabulary employed in the stream sessions, 3) how streaming as an activity forces (or fails to enforce) a type of reflexive self-study of the role of a game designer, developer and/or artist, 4) the role of the stream audience during the live session as an interactive influence on the design of the game itself, and 5) the potential of the stream in question to help inform novice- or non-developers about issues and paradigms in game design, development and production.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397137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261536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Various developers have begun to engage in such streams, from casual indie developers looking for accountability, sociality, and possibly seeking to support a portion of their work through advertisements or other funding mechanisms inherent in platforms like Twitch, YouTube, Mixer, Caffiene.tv, etc. to the occasional guest stream of a famous developer or designer discussing their process or sometimes just letting people ‘watch over their shoulder’ (</a:t>
            </a:r>
            <a:r>
              <a:rPr lang="en-US" sz="1200" b="0" i="0" u="none" strike="noStrike" kern="1200" baseline="0" dirty="0" err="1">
                <a:solidFill>
                  <a:schemeClr val="tx1"/>
                </a:solidFill>
                <a:latin typeface="+mn-lt"/>
                <a:ea typeface="+mn-ea"/>
                <a:cs typeface="+mn-cs"/>
              </a:rPr>
              <a:t>Consalvo</a:t>
            </a:r>
            <a:r>
              <a:rPr lang="en-US" sz="1200" b="0" i="0" u="none" strike="noStrike" kern="1200" baseline="0" dirty="0">
                <a:solidFill>
                  <a:schemeClr val="tx1"/>
                </a:solidFill>
                <a:latin typeface="+mn-lt"/>
                <a:ea typeface="+mn-ea"/>
                <a:cs typeface="+mn-cs"/>
              </a:rPr>
              <a:t> &amp; Phelps, 2019).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236397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https://www.pcgamesn.com/aoc-visits-twitch-stream</a:t>
            </a:r>
          </a:p>
        </p:txBody>
      </p:sp>
      <p:sp>
        <p:nvSpPr>
          <p:cNvPr id="4" name="Slide Number Placeholder 3"/>
          <p:cNvSpPr>
            <a:spLocks noGrp="1"/>
          </p:cNvSpPr>
          <p:nvPr>
            <p:ph type="sldNum" sz="quarter" idx="5"/>
          </p:nvPr>
        </p:nvSpPr>
        <p:spPr/>
        <p:txBody>
          <a:bodyPr/>
          <a:lstStyle/>
          <a:p>
            <a:fld id="{22150A4E-9BF1-4BAD-84B0-B89A8DE868A6}" type="slidenum">
              <a:rPr lang="en-US" smtClean="0"/>
              <a:t>21</a:t>
            </a:fld>
            <a:endParaRPr lang="en-US"/>
          </a:p>
        </p:txBody>
      </p:sp>
    </p:spTree>
    <p:extLst>
      <p:ext uri="{BB962C8B-B14F-4D97-AF65-F5344CB8AC3E}">
        <p14:creationId xmlns:p14="http://schemas.microsoft.com/office/powerpoint/2010/main" val="89344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38962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5/27/2019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5/27/2019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5/27/2019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5/27/2019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5/27/2019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5/27/2019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5/27/2019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5/27/2019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0455657" y="6172200"/>
            <a:ext cx="1660143" cy="619350"/>
          </a:xfrm>
          <a:prstGeom prst="rect">
            <a:avLst/>
          </a:prstGeom>
        </p:spPr>
      </p:pic>
      <p:pic>
        <p:nvPicPr>
          <p:cNvPr id="6" name="Picture 5"/>
          <p:cNvPicPr>
            <a:picLocks noChangeAspect="1"/>
          </p:cNvPicPr>
          <p:nvPr userDrawn="1"/>
        </p:nvPicPr>
        <p:blipFill>
          <a:blip r:embed="rId20"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34200" y="5410200"/>
            <a:ext cx="2057400" cy="2057400"/>
          </a:xfrm>
          <a:prstGeom prst="rect">
            <a:avLst/>
          </a:prstGeom>
        </p:spPr>
      </p:pic>
      <p:pic>
        <p:nvPicPr>
          <p:cNvPr id="4" name="Picture 3">
            <a:extLst>
              <a:ext uri="{FF2B5EF4-FFF2-40B4-BE49-F238E27FC236}">
                <a16:creationId xmlns:a16="http://schemas.microsoft.com/office/drawing/2014/main" id="{BB0C11D6-24DB-4456-A085-BC537E4B4C22}"/>
              </a:ext>
            </a:extLst>
          </p:cNvPr>
          <p:cNvPicPr>
            <a:picLocks noChangeAspect="1"/>
          </p:cNvPicPr>
          <p:nvPr userDrawn="1"/>
        </p:nvPicPr>
        <p:blipFill rotWithShape="1">
          <a:blip r:embed="rId21" cstate="email">
            <a:extLst>
              <a:ext uri="{28A0092B-C50C-407E-A947-70E740481C1C}">
                <a14:useLocalDpi xmlns:a14="http://schemas.microsoft.com/office/drawing/2010/main" val="0"/>
              </a:ext>
            </a:extLst>
          </a:blip>
          <a:srcRect/>
          <a:stretch/>
        </p:blipFill>
        <p:spPr>
          <a:xfrm>
            <a:off x="9875918" y="6172200"/>
            <a:ext cx="532926" cy="555131"/>
          </a:xfrm>
          <a:prstGeom prst="rect">
            <a:avLst/>
          </a:prstGeom>
          <a:ln w="12700">
            <a:solidFill>
              <a:schemeClr val="tx1"/>
            </a:solidFill>
          </a:ln>
        </p:spPr>
      </p:pic>
      <p:pic>
        <p:nvPicPr>
          <p:cNvPr id="5" name="Picture 4">
            <a:extLst>
              <a:ext uri="{FF2B5EF4-FFF2-40B4-BE49-F238E27FC236}">
                <a16:creationId xmlns:a16="http://schemas.microsoft.com/office/drawing/2014/main" id="{B100EA32-043F-40B9-9785-A28F0D3F5508}"/>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9067800" y="6155831"/>
            <a:ext cx="571500" cy="571500"/>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bur.org/onpoint/2019/04/12/jessica-yellin-savage-news-cnn-cable-new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29A112-B38E-442A-9EFD-D47F4FFE5E1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43" y="1"/>
            <a:ext cx="12199085" cy="6012610"/>
          </a:xfrm>
          <a:prstGeom prst="rect">
            <a:avLst/>
          </a:prstGeom>
        </p:spPr>
      </p:pic>
      <p:sp>
        <p:nvSpPr>
          <p:cNvPr id="14" name="Rectangle 13"/>
          <p:cNvSpPr/>
          <p:nvPr/>
        </p:nvSpPr>
        <p:spPr>
          <a:xfrm>
            <a:off x="-1" y="-1"/>
            <a:ext cx="12199085" cy="6012611"/>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657959" y="4336556"/>
            <a:ext cx="7482191" cy="175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Mia Consalvo</a:t>
            </a:r>
          </a:p>
          <a:p>
            <a:pPr marL="0" indent="0">
              <a:spcBef>
                <a:spcPts val="0"/>
              </a:spcBef>
              <a:buFont typeface="Arial" panose="020B0604020202020204" pitchFamily="34" charset="0"/>
              <a:buNone/>
            </a:pPr>
            <a:r>
              <a:rPr lang="en-US" sz="1400" b="1" dirty="0">
                <a:solidFill>
                  <a:schemeClr val="tx1"/>
                </a:solidFill>
              </a:rPr>
              <a:t>Professor of Communication Studies </a:t>
            </a:r>
          </a:p>
          <a:p>
            <a:pPr marL="0" indent="0">
              <a:spcBef>
                <a:spcPts val="0"/>
              </a:spcBef>
              <a:buFont typeface="Arial" panose="020B0604020202020204" pitchFamily="34" charset="0"/>
              <a:buNone/>
            </a:pPr>
            <a:r>
              <a:rPr lang="en-US" sz="1400" b="1" dirty="0">
                <a:solidFill>
                  <a:schemeClr val="tx1"/>
                </a:solidFill>
              </a:rPr>
              <a:t>Canada Research Chair in Game Studies &amp; Design</a:t>
            </a:r>
          </a:p>
          <a:p>
            <a:pPr marL="0" indent="0">
              <a:spcBef>
                <a:spcPts val="0"/>
              </a:spcBef>
              <a:buFont typeface="Arial" panose="020B0604020202020204" pitchFamily="34" charset="0"/>
              <a:buNone/>
            </a:pPr>
            <a:r>
              <a:rPr lang="en-US" sz="1400" dirty="0">
                <a:solidFill>
                  <a:schemeClr val="tx1"/>
                </a:solidFill>
              </a:rPr>
              <a:t>Founding Director, </a:t>
            </a:r>
            <a:r>
              <a:rPr lang="en-US" sz="1400" dirty="0" err="1">
                <a:solidFill>
                  <a:schemeClr val="tx1"/>
                </a:solidFill>
              </a:rPr>
              <a:t>mLab</a:t>
            </a:r>
            <a:endParaRPr lang="en-US" sz="1400" dirty="0">
              <a:solidFill>
                <a:schemeClr val="tx1"/>
              </a:solidFill>
            </a:endParaRPr>
          </a:p>
          <a:p>
            <a:pPr marL="0" indent="0">
              <a:spcBef>
                <a:spcPts val="0"/>
              </a:spcBef>
              <a:buNone/>
            </a:pPr>
            <a:r>
              <a:rPr lang="en-US" sz="1400" dirty="0">
                <a:solidFill>
                  <a:schemeClr val="tx1"/>
                </a:solidFill>
              </a:rPr>
              <a:t>Centre for Technoculture, Art &amp; Games (TAG)</a:t>
            </a:r>
          </a:p>
          <a:p>
            <a:pPr marL="0" indent="0">
              <a:spcBef>
                <a:spcPts val="0"/>
              </a:spcBef>
              <a:buFont typeface="Arial" panose="020B0604020202020204" pitchFamily="34" charset="0"/>
              <a:buNone/>
            </a:pPr>
            <a:r>
              <a:rPr lang="en-US" sz="1400" dirty="0">
                <a:solidFill>
                  <a:schemeClr val="tx1"/>
                </a:solidFill>
              </a:rPr>
              <a:t>Concordia University</a:t>
            </a:r>
          </a:p>
          <a:p>
            <a:pPr marL="0" indent="0">
              <a:buFont typeface="Arial" panose="020B0604020202020204" pitchFamily="34" charset="0"/>
              <a:buNone/>
            </a:pPr>
            <a:endParaRPr lang="en-US" sz="1600" dirty="0">
              <a:solidFill>
                <a:schemeClr val="tx1"/>
              </a:solidFill>
            </a:endParaRPr>
          </a:p>
        </p:txBody>
      </p:sp>
      <p:sp>
        <p:nvSpPr>
          <p:cNvPr id="7" name="Content Placeholder 2"/>
          <p:cNvSpPr txBox="1">
            <a:spLocks/>
          </p:cNvSpPr>
          <p:nvPr/>
        </p:nvSpPr>
        <p:spPr>
          <a:xfrm>
            <a:off x="1676400" y="2736356"/>
            <a:ext cx="9067800" cy="1599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Art &amp; Design, Rochester Institute of Technology</a:t>
            </a:r>
          </a:p>
          <a:p>
            <a:pPr marL="0" indent="0">
              <a:spcBef>
                <a:spcPts val="0"/>
              </a:spcBef>
              <a:buNone/>
            </a:pPr>
            <a:r>
              <a:rPr lang="en-US" sz="1400" b="1" dirty="0">
                <a:solidFill>
                  <a:schemeClr val="tx1"/>
                </a:solidFill>
              </a:rPr>
              <a:t>Professor of Human Interface Technology, University of Canterbury</a:t>
            </a:r>
          </a:p>
          <a:p>
            <a:pPr marL="0" indent="0">
              <a:spcBef>
                <a:spcPts val="0"/>
              </a:spcBef>
              <a:buNone/>
            </a:pPr>
            <a:r>
              <a:rPr lang="en-US" sz="1400" b="1" dirty="0">
                <a:solidFill>
                  <a:schemeClr val="tx1"/>
                </a:solidFill>
              </a:rPr>
              <a:t>2019 Games Scholar in Residence, American University </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a:p>
            <a:pPr marL="0" indent="0">
              <a:buFont typeface="Arial" panose="020B0604020202020204" pitchFamily="34" charset="0"/>
              <a:buNone/>
            </a:pPr>
            <a:endParaRPr lang="en-US" sz="1600" dirty="0">
              <a:solidFill>
                <a:schemeClr val="tx1"/>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1705" y="4418596"/>
            <a:ext cx="1371600" cy="1371600"/>
          </a:xfrm>
          <a:prstGeom prst="rect">
            <a:avLst/>
          </a:prstGeom>
          <a:noFill/>
          <a:ln w="25400">
            <a:solidFill>
              <a:schemeClr val="tx1"/>
            </a:solidFill>
          </a:ln>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8785" y="2826528"/>
            <a:ext cx="1371600" cy="1371600"/>
          </a:xfrm>
          <a:prstGeom prst="rect">
            <a:avLst/>
          </a:prstGeom>
          <a:ln w="25400">
            <a:solidFill>
              <a:schemeClr val="tx1"/>
            </a:solidFill>
          </a:ln>
        </p:spPr>
      </p:pic>
      <p:sp>
        <p:nvSpPr>
          <p:cNvPr id="15" name="Rectangle 14"/>
          <p:cNvSpPr/>
          <p:nvPr/>
        </p:nvSpPr>
        <p:spPr>
          <a:xfrm>
            <a:off x="-381000" y="864334"/>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a:t>Development Streaming and Authenticity </a:t>
            </a:r>
          </a:p>
          <a:p>
            <a:pPr algn="r"/>
            <a:r>
              <a:rPr lang="en-US" sz="2000" b="1" dirty="0"/>
              <a:t>Cultural Connections, Participatory Democracy and Potential Practices of Engagement</a:t>
            </a:r>
            <a:endParaRPr lang="en-US" sz="3200" b="1" dirty="0"/>
          </a:p>
        </p:txBody>
      </p:sp>
      <p:sp>
        <p:nvSpPr>
          <p:cNvPr id="21" name="Rectangle 20"/>
          <p:cNvSpPr/>
          <p:nvPr/>
        </p:nvSpPr>
        <p:spPr>
          <a:xfrm>
            <a:off x="0" y="2505951"/>
            <a:ext cx="12212642" cy="140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C5745A-E1FD-469C-B945-3B01085AABF2}"/>
              </a:ext>
            </a:extLst>
          </p:cNvPr>
          <p:cNvSpPr/>
          <p:nvPr/>
        </p:nvSpPr>
        <p:spPr>
          <a:xfrm>
            <a:off x="-3543" y="2057400"/>
            <a:ext cx="12212642" cy="46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Media in Transition 10 | MIT | Boston 2019</a:t>
            </a:r>
          </a:p>
        </p:txBody>
      </p:sp>
      <p:cxnSp>
        <p:nvCxnSpPr>
          <p:cNvPr id="23" name="Straight Connector 22">
            <a:extLst>
              <a:ext uri="{FF2B5EF4-FFF2-40B4-BE49-F238E27FC236}">
                <a16:creationId xmlns:a16="http://schemas.microsoft.com/office/drawing/2014/main" id="{1DF216BD-9917-4DC7-9B18-2DDD2D17E21C}"/>
              </a:ext>
            </a:extLst>
          </p:cNvPr>
          <p:cNvCxnSpPr/>
          <p:nvPr/>
        </p:nvCxnSpPr>
        <p:spPr>
          <a:xfrm>
            <a:off x="0" y="2057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E16418D-74B1-4293-932E-763EA24200F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10400" y="5092901"/>
            <a:ext cx="5029201" cy="766954"/>
          </a:xfrm>
          <a:prstGeom prst="rect">
            <a:avLst/>
          </a:prstGeom>
          <a:ln w="19050">
            <a:solidFill>
              <a:schemeClr val="tx1"/>
            </a:solidFill>
          </a:ln>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p:txBody>
          <a:bodyPr/>
          <a:lstStyle/>
          <a:p>
            <a:r>
              <a:rPr lang="en-US" dirty="0"/>
              <a:t>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828800"/>
            <a:ext cx="4343400" cy="3749040"/>
          </a:xfrm>
        </p:spPr>
        <p:txBody>
          <a:bodyPr/>
          <a:lstStyle/>
          <a:p>
            <a:pPr marL="0" indent="0">
              <a:buNone/>
            </a:pPr>
            <a:r>
              <a:rPr lang="en-US" sz="3200" b="1" dirty="0"/>
              <a:t>“coder </a:t>
            </a:r>
            <a:r>
              <a:rPr lang="en-US" sz="3200" b="1" dirty="0" err="1"/>
              <a:t>adam</a:t>
            </a:r>
            <a:r>
              <a:rPr lang="en-US" sz="3200" b="1" dirty="0"/>
              <a:t>” (1)</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“artist </a:t>
            </a:r>
            <a:r>
              <a:rPr lang="en-US" sz="3200" b="1" dirty="0" err="1"/>
              <a:t>adam</a:t>
            </a:r>
            <a:r>
              <a:rPr lang="en-US" sz="3200" b="1" dirty="0"/>
              <a:t>” (2)</a:t>
            </a:r>
          </a:p>
          <a:p>
            <a:r>
              <a:rPr lang="en-US" b="1" dirty="0"/>
              <a:t>A kind of ‘visual stepwise process’</a:t>
            </a:r>
          </a:p>
          <a:p>
            <a:r>
              <a:rPr lang="en-US" b="1" dirty="0"/>
              <a:t>Specifically wanted less feedback</a:t>
            </a:r>
          </a:p>
          <a:p>
            <a:r>
              <a:rPr lang="en-US" b="1" dirty="0"/>
              <a:t>Streams as a commitment to practice</a:t>
            </a:r>
          </a:p>
          <a:p>
            <a:r>
              <a:rPr lang="en-US" b="1" dirty="0"/>
              <a:t>Small community, not about audience per se</a:t>
            </a:r>
          </a:p>
          <a:p>
            <a:r>
              <a:rPr lang="en-US" b="1" dirty="0"/>
              <a:t>Cultivation of community for visibility / connections</a:t>
            </a:r>
          </a:p>
        </p:txBody>
      </p:sp>
    </p:spTree>
    <p:extLst>
      <p:ext uri="{BB962C8B-B14F-4D97-AF65-F5344CB8AC3E}">
        <p14:creationId xmlns:p14="http://schemas.microsoft.com/office/powerpoint/2010/main" val="215504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C946-2F69-4FAE-A7FC-7673D4D437F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71800" y="0"/>
            <a:ext cx="9220200" cy="5623193"/>
          </a:xfrm>
          <a:prstGeom prst="rect">
            <a:avLst/>
          </a:prstGeom>
        </p:spPr>
      </p:pic>
      <p:sp>
        <p:nvSpPr>
          <p:cNvPr id="6" name="Rectangle 5">
            <a:extLst>
              <a:ext uri="{FF2B5EF4-FFF2-40B4-BE49-F238E27FC236}">
                <a16:creationId xmlns:a16="http://schemas.microsoft.com/office/drawing/2014/main" id="{D937E3D8-CB97-4F6E-9942-8450C21EDE64}"/>
              </a:ext>
            </a:extLst>
          </p:cNvPr>
          <p:cNvSpPr/>
          <p:nvPr/>
        </p:nvSpPr>
        <p:spPr>
          <a:xfrm flipH="1">
            <a:off x="2971800" y="0"/>
            <a:ext cx="6553200" cy="5623193"/>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2E4E-4172-4A90-A584-FB1CBBBAFC16}"/>
              </a:ext>
            </a:extLst>
          </p:cNvPr>
          <p:cNvSpPr>
            <a:spLocks noGrp="1"/>
          </p:cNvSpPr>
          <p:nvPr>
            <p:ph type="title"/>
          </p:nvPr>
        </p:nvSpPr>
        <p:spPr>
          <a:xfrm>
            <a:off x="762000" y="639315"/>
            <a:ext cx="8610600" cy="1293028"/>
          </a:xfrm>
        </p:spPr>
        <p:txBody>
          <a:bodyPr/>
          <a:lstStyle/>
          <a:p>
            <a:pPr algn="l"/>
            <a:r>
              <a:rPr lang="en-US" dirty="0"/>
              <a:t>DEVELOPMENT Streaming…</a:t>
            </a:r>
          </a:p>
        </p:txBody>
      </p:sp>
      <p:sp>
        <p:nvSpPr>
          <p:cNvPr id="3" name="Content Placeholder 2">
            <a:extLst>
              <a:ext uri="{FF2B5EF4-FFF2-40B4-BE49-F238E27FC236}">
                <a16:creationId xmlns:a16="http://schemas.microsoft.com/office/drawing/2014/main" id="{28C919AA-63B0-40FF-B0C0-626A04A22CF2}"/>
              </a:ext>
            </a:extLst>
          </p:cNvPr>
          <p:cNvSpPr>
            <a:spLocks noGrp="1"/>
          </p:cNvSpPr>
          <p:nvPr>
            <p:ph idx="1"/>
          </p:nvPr>
        </p:nvSpPr>
        <p:spPr>
          <a:xfrm>
            <a:off x="685800" y="2194561"/>
            <a:ext cx="10820400" cy="3063240"/>
          </a:xfrm>
        </p:spPr>
        <p:txBody>
          <a:bodyPr/>
          <a:lstStyle/>
          <a:p>
            <a:r>
              <a:rPr lang="en-US" dirty="0"/>
              <a:t>A commitment to practice and function?</a:t>
            </a:r>
          </a:p>
          <a:p>
            <a:r>
              <a:rPr lang="en-US" dirty="0"/>
              <a:t>Less about audience, more about community (maybe?) </a:t>
            </a:r>
          </a:p>
          <a:p>
            <a:r>
              <a:rPr lang="en-US" dirty="0"/>
              <a:t>A scalable platform for observation, practice and critique?</a:t>
            </a:r>
          </a:p>
          <a:p>
            <a:r>
              <a:rPr lang="en-US" dirty="0"/>
              <a:t>A form of bi-directional apprenticeship?</a:t>
            </a:r>
          </a:p>
          <a:p>
            <a:r>
              <a:rPr lang="en-US" dirty="0"/>
              <a:t>A dialog platform for learning communities?</a:t>
            </a:r>
          </a:p>
          <a:p>
            <a:r>
              <a:rPr lang="en-US" dirty="0"/>
              <a:t>A potentially scaffolded environment? </a:t>
            </a:r>
          </a:p>
          <a:p>
            <a:r>
              <a:rPr lang="en-US" dirty="0"/>
              <a:t>A quest for authenticity and role models?</a:t>
            </a:r>
          </a:p>
          <a:p>
            <a:endParaRPr lang="en-US" dirty="0"/>
          </a:p>
          <a:p>
            <a:endParaRPr lang="en-US" dirty="0"/>
          </a:p>
        </p:txBody>
      </p:sp>
      <p:cxnSp>
        <p:nvCxnSpPr>
          <p:cNvPr id="7" name="Straight Connector 6">
            <a:extLst>
              <a:ext uri="{FF2B5EF4-FFF2-40B4-BE49-F238E27FC236}">
                <a16:creationId xmlns:a16="http://schemas.microsoft.com/office/drawing/2014/main" id="{30A3F3CC-6F7D-499E-A828-AED44A5B9A42}"/>
              </a:ext>
            </a:extLst>
          </p:cNvPr>
          <p:cNvCxnSpPr/>
          <p:nvPr/>
        </p:nvCxnSpPr>
        <p:spPr>
          <a:xfrm>
            <a:off x="0" y="5638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26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989ED3-05FC-4575-8D42-98FB4BABED2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19600" y="0"/>
            <a:ext cx="7772400" cy="5829299"/>
          </a:xfrm>
          <a:ln w="22225">
            <a:noFill/>
          </a:ln>
        </p:spPr>
      </p:pic>
      <p:sp>
        <p:nvSpPr>
          <p:cNvPr id="5" name="Rectangle 4">
            <a:extLst>
              <a:ext uri="{FF2B5EF4-FFF2-40B4-BE49-F238E27FC236}">
                <a16:creationId xmlns:a16="http://schemas.microsoft.com/office/drawing/2014/main" id="{74DEF937-086C-40EB-A826-FCB243DC9D43}"/>
              </a:ext>
            </a:extLst>
          </p:cNvPr>
          <p:cNvSpPr/>
          <p:nvPr/>
        </p:nvSpPr>
        <p:spPr>
          <a:xfrm>
            <a:off x="4419600" y="0"/>
            <a:ext cx="5791200" cy="5829299"/>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4634D9A-5CFD-454A-B1AF-61F8E69A71D5}"/>
              </a:ext>
            </a:extLst>
          </p:cNvPr>
          <p:cNvCxnSpPr/>
          <p:nvPr/>
        </p:nvCxnSpPr>
        <p:spPr>
          <a:xfrm>
            <a:off x="0" y="58292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116F59-1537-4091-B2A7-38AA32E43F65}"/>
              </a:ext>
            </a:extLst>
          </p:cNvPr>
          <p:cNvSpPr>
            <a:spLocks noGrp="1"/>
          </p:cNvSpPr>
          <p:nvPr>
            <p:ph type="title"/>
          </p:nvPr>
        </p:nvSpPr>
        <p:spPr>
          <a:xfrm>
            <a:off x="114300" y="5029200"/>
            <a:ext cx="8610600" cy="1293028"/>
          </a:xfrm>
        </p:spPr>
        <p:txBody>
          <a:bodyPr/>
          <a:lstStyle/>
          <a:p>
            <a:pPr algn="l"/>
            <a:r>
              <a:rPr lang="en-US" dirty="0"/>
              <a:t>RETHINKING APPRENTICESHIP ?</a:t>
            </a:r>
          </a:p>
        </p:txBody>
      </p:sp>
      <p:pic>
        <p:nvPicPr>
          <p:cNvPr id="6" name="Picture 5" descr="A picture containing text, map&#10;&#10;Description automatically generated">
            <a:extLst>
              <a:ext uri="{FF2B5EF4-FFF2-40B4-BE49-F238E27FC236}">
                <a16:creationId xmlns:a16="http://schemas.microsoft.com/office/drawing/2014/main" id="{354FFD30-6BDF-4CFA-A763-72E6DEEC35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 y="228600"/>
            <a:ext cx="5943600" cy="2971800"/>
          </a:xfrm>
          <a:prstGeom prst="rect">
            <a:avLst/>
          </a:prstGeom>
          <a:ln w="19050">
            <a:solidFill>
              <a:schemeClr val="tx1"/>
            </a:solidFill>
          </a:ln>
        </p:spPr>
      </p:pic>
    </p:spTree>
    <p:extLst>
      <p:ext uri="{BB962C8B-B14F-4D97-AF65-F5344CB8AC3E}">
        <p14:creationId xmlns:p14="http://schemas.microsoft.com/office/powerpoint/2010/main" val="313646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52400"/>
            <a:ext cx="7848600" cy="4953000"/>
          </a:xfrm>
        </p:spPr>
        <p:txBody>
          <a:bodyPr/>
          <a:lstStyle/>
          <a:p>
            <a:r>
              <a:rPr lang="en-US" sz="2000" dirty="0"/>
              <a:t>A </a:t>
            </a:r>
            <a:r>
              <a:rPr lang="en-US" sz="2000" b="1" dirty="0"/>
              <a:t>first</a:t>
            </a:r>
            <a:r>
              <a:rPr lang="en-US" sz="2000" dirty="0"/>
              <a:t> use of developer streams is for the instructor to use the technology to stream themselves performing various tasks and activities. </a:t>
            </a:r>
          </a:p>
          <a:p>
            <a:r>
              <a:rPr lang="en-US" sz="2000" b="1" dirty="0"/>
              <a:t>Second</a:t>
            </a:r>
            <a:r>
              <a:rPr lang="en-US" sz="2000" dirty="0"/>
              <a:t>, there may be significant value in having students stream their own creations either as a form of ‘well played’ exercise, or simply as a walkthrough and talk-aloud critique of the project they have delivered. </a:t>
            </a:r>
          </a:p>
          <a:p>
            <a:r>
              <a:rPr lang="en-US" sz="2000" b="1" dirty="0"/>
              <a:t>Third</a:t>
            </a:r>
            <a:r>
              <a:rPr lang="en-US" sz="2000" dirty="0"/>
              <a:t>, along with streaming final games and prototypes, having students stream their own development work to then examine and reflect on it could be incredibly valuable. </a:t>
            </a:r>
          </a:p>
          <a:p>
            <a:r>
              <a:rPr lang="en-US" sz="2000" b="1" dirty="0"/>
              <a:t>Fourth</a:t>
            </a:r>
            <a:r>
              <a:rPr lang="en-US" sz="2000" dirty="0"/>
              <a:t>, having students stream their own work and development process can surface such work across an entire student body. </a:t>
            </a:r>
          </a:p>
          <a:p>
            <a:r>
              <a:rPr lang="en-US" sz="2000" b="1" dirty="0"/>
              <a:t>Fifth</a:t>
            </a:r>
            <a:r>
              <a:rPr lang="en-US" sz="2000" dirty="0"/>
              <a:t>, development streaming has the potential to engage students in a wider community that extends substantially beyond the campus. </a:t>
            </a:r>
          </a:p>
          <a:p>
            <a:r>
              <a:rPr lang="en-US" sz="2000" b="1" dirty="0"/>
              <a:t>Finally</a:t>
            </a:r>
            <a:r>
              <a:rPr lang="en-US" sz="2000" dirty="0"/>
              <a:t>, it may be useful to explore having students essentially “cross the streams” to help acclimatize students in a given role with their counterparts in other majors or areas of a curriculum.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69985"/>
            <a:ext cx="3962400" cy="3486680"/>
          </a:xfrm>
          <a:prstGeom prst="rect">
            <a:avLst/>
          </a:prstGeom>
        </p:spPr>
      </p:pic>
      <p:sp>
        <p:nvSpPr>
          <p:cNvPr id="4" name="Title 1">
            <a:extLst>
              <a:ext uri="{FF2B5EF4-FFF2-40B4-BE49-F238E27FC236}">
                <a16:creationId xmlns:a16="http://schemas.microsoft.com/office/drawing/2014/main" id="{EDF62E4E-4172-4A90-A584-FB1CBBBAFC16}"/>
              </a:ext>
            </a:extLst>
          </p:cNvPr>
          <p:cNvSpPr>
            <a:spLocks noGrp="1"/>
          </p:cNvSpPr>
          <p:nvPr>
            <p:ph type="title"/>
          </p:nvPr>
        </p:nvSpPr>
        <p:spPr>
          <a:xfrm>
            <a:off x="150725" y="3798136"/>
            <a:ext cx="3964075" cy="2450263"/>
          </a:xfrm>
        </p:spPr>
        <p:txBody>
          <a:bodyPr/>
          <a:lstStyle/>
          <a:p>
            <a:pPr algn="l"/>
            <a:r>
              <a:rPr lang="en-US" dirty="0"/>
              <a:t>…as a tool for teaching and learning?</a:t>
            </a:r>
          </a:p>
        </p:txBody>
      </p:sp>
    </p:spTree>
    <p:extLst>
      <p:ext uri="{BB962C8B-B14F-4D97-AF65-F5344CB8AC3E}">
        <p14:creationId xmlns:p14="http://schemas.microsoft.com/office/powerpoint/2010/main" val="248600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8EB8-636E-4F33-8428-8CFCD76640C9}"/>
              </a:ext>
            </a:extLst>
          </p:cNvPr>
          <p:cNvSpPr>
            <a:spLocks noGrp="1"/>
          </p:cNvSpPr>
          <p:nvPr>
            <p:ph type="title"/>
          </p:nvPr>
        </p:nvSpPr>
        <p:spPr/>
        <p:txBody>
          <a:bodyPr/>
          <a:lstStyle/>
          <a:p>
            <a:r>
              <a:rPr lang="en-US" dirty="0"/>
              <a:t>Art streaming</a:t>
            </a:r>
          </a:p>
        </p:txBody>
      </p:sp>
      <p:pic>
        <p:nvPicPr>
          <p:cNvPr id="5" name="Content Placeholder 4">
            <a:extLst>
              <a:ext uri="{FF2B5EF4-FFF2-40B4-BE49-F238E27FC236}">
                <a16:creationId xmlns:a16="http://schemas.microsoft.com/office/drawing/2014/main" id="{FA9910F8-A889-45DA-BFA2-9DA322C469BF}"/>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0"/>
            <a:ext cx="4514850" cy="6019800"/>
          </a:xfrm>
        </p:spPr>
      </p:pic>
      <p:sp>
        <p:nvSpPr>
          <p:cNvPr id="6" name="Rectangle 5">
            <a:extLst>
              <a:ext uri="{FF2B5EF4-FFF2-40B4-BE49-F238E27FC236}">
                <a16:creationId xmlns:a16="http://schemas.microsoft.com/office/drawing/2014/main" id="{26AF60E3-E241-4D8B-B050-26300C1B1CC4}"/>
              </a:ext>
            </a:extLst>
          </p:cNvPr>
          <p:cNvSpPr/>
          <p:nvPr/>
        </p:nvSpPr>
        <p:spPr>
          <a:xfrm>
            <a:off x="4114800" y="381000"/>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BA68E9-7B61-46CE-8E4A-8C50D30E7A13}"/>
              </a:ext>
            </a:extLst>
          </p:cNvPr>
          <p:cNvSpPr/>
          <p:nvPr/>
        </p:nvSpPr>
        <p:spPr>
          <a:xfrm>
            <a:off x="5029200" y="992974"/>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700A94-98E5-4F9D-84D7-7C8A6439E022}"/>
              </a:ext>
            </a:extLst>
          </p:cNvPr>
          <p:cNvSpPr/>
          <p:nvPr/>
        </p:nvSpPr>
        <p:spPr>
          <a:xfrm>
            <a:off x="3600450" y="1875541"/>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5657AF-55F7-4544-A44A-FD071EAA1DED}"/>
              </a:ext>
            </a:extLst>
          </p:cNvPr>
          <p:cNvSpPr/>
          <p:nvPr/>
        </p:nvSpPr>
        <p:spPr>
          <a:xfrm>
            <a:off x="6628130" y="1905345"/>
            <a:ext cx="1487170" cy="144745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0ABD17-C1F7-4FF3-AFE3-EA6C62DF538C}"/>
              </a:ext>
            </a:extLst>
          </p:cNvPr>
          <p:cNvSpPr/>
          <p:nvPr/>
        </p:nvSpPr>
        <p:spPr>
          <a:xfrm>
            <a:off x="4337051" y="3276599"/>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F6F753-E7B0-4A38-8B5B-8A909C667096}"/>
              </a:ext>
            </a:extLst>
          </p:cNvPr>
          <p:cNvSpPr/>
          <p:nvPr/>
        </p:nvSpPr>
        <p:spPr>
          <a:xfrm>
            <a:off x="5410200" y="2177967"/>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6FC76-8DF4-498A-A5DC-B4C16E29B0C4}"/>
              </a:ext>
            </a:extLst>
          </p:cNvPr>
          <p:cNvSpPr/>
          <p:nvPr/>
        </p:nvSpPr>
        <p:spPr>
          <a:xfrm>
            <a:off x="7263130" y="3065781"/>
            <a:ext cx="1174750" cy="119939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4CB7AE-F35B-4AC2-89DE-7733C8BE9909}"/>
              </a:ext>
            </a:extLst>
          </p:cNvPr>
          <p:cNvSpPr/>
          <p:nvPr/>
        </p:nvSpPr>
        <p:spPr>
          <a:xfrm>
            <a:off x="8402320" y="1614426"/>
            <a:ext cx="990600" cy="885949"/>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0193DB-9F10-4F22-8F8C-FB052A951A70}"/>
              </a:ext>
            </a:extLst>
          </p:cNvPr>
          <p:cNvSpPr/>
          <p:nvPr/>
        </p:nvSpPr>
        <p:spPr>
          <a:xfrm>
            <a:off x="9220200" y="2259764"/>
            <a:ext cx="661670" cy="56709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9B880E-71D3-4284-8CEC-E057915083E5}"/>
              </a:ext>
            </a:extLst>
          </p:cNvPr>
          <p:cNvSpPr/>
          <p:nvPr/>
        </p:nvSpPr>
        <p:spPr>
          <a:xfrm>
            <a:off x="3972560" y="4586908"/>
            <a:ext cx="1437639" cy="1427812"/>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D555E5-56DD-47DA-BB4C-BDB6DD28AF20}"/>
              </a:ext>
            </a:extLst>
          </p:cNvPr>
          <p:cNvSpPr/>
          <p:nvPr/>
        </p:nvSpPr>
        <p:spPr>
          <a:xfrm>
            <a:off x="4079875" y="-31741"/>
            <a:ext cx="1330324" cy="1081528"/>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81D57A-61FF-49DA-A596-D4784DA64392}"/>
              </a:ext>
            </a:extLst>
          </p:cNvPr>
          <p:cNvSpPr/>
          <p:nvPr/>
        </p:nvSpPr>
        <p:spPr>
          <a:xfrm>
            <a:off x="11017250" y="3672508"/>
            <a:ext cx="1174750" cy="1128092"/>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EF9012-9064-4BA4-B5C1-522BEC112262}"/>
              </a:ext>
            </a:extLst>
          </p:cNvPr>
          <p:cNvSpPr/>
          <p:nvPr/>
        </p:nvSpPr>
        <p:spPr>
          <a:xfrm>
            <a:off x="9881870" y="4329174"/>
            <a:ext cx="844550" cy="77622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44D370-B981-4161-9CF5-08CFF9AC5499}"/>
              </a:ext>
            </a:extLst>
          </p:cNvPr>
          <p:cNvSpPr/>
          <p:nvPr/>
        </p:nvSpPr>
        <p:spPr>
          <a:xfrm>
            <a:off x="9535158" y="4006766"/>
            <a:ext cx="693421" cy="643807"/>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B0C637-4C52-4B3E-B0E8-7B8EEA117C80}"/>
              </a:ext>
            </a:extLst>
          </p:cNvPr>
          <p:cNvSpPr/>
          <p:nvPr/>
        </p:nvSpPr>
        <p:spPr>
          <a:xfrm>
            <a:off x="5542915" y="5410200"/>
            <a:ext cx="622936" cy="577766"/>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7642F9-2FF7-4012-B983-EDEA58C6F2F0}"/>
              </a:ext>
            </a:extLst>
          </p:cNvPr>
          <p:cNvSpPr/>
          <p:nvPr/>
        </p:nvSpPr>
        <p:spPr>
          <a:xfrm>
            <a:off x="6416673" y="4236554"/>
            <a:ext cx="555627" cy="564046"/>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C753A8-D24A-471B-910A-31E40D5B7C77}"/>
              </a:ext>
            </a:extLst>
          </p:cNvPr>
          <p:cNvSpPr/>
          <p:nvPr/>
        </p:nvSpPr>
        <p:spPr>
          <a:xfrm>
            <a:off x="7772401" y="3665476"/>
            <a:ext cx="1372868" cy="1165101"/>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oogle Shape;220;p27">
            <a:extLst>
              <a:ext uri="{FF2B5EF4-FFF2-40B4-BE49-F238E27FC236}">
                <a16:creationId xmlns:a16="http://schemas.microsoft.com/office/drawing/2014/main" id="{396BBB97-8B91-472F-8104-D112A19B790F}"/>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299977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62FA-F14E-4124-8E21-D818BC54C330}"/>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B1193A3F-6B27-41D8-A4A4-A291912A47C7}"/>
              </a:ext>
            </a:extLst>
          </p:cNvPr>
          <p:cNvSpPr>
            <a:spLocks noGrp="1"/>
          </p:cNvSpPr>
          <p:nvPr>
            <p:ph idx="1"/>
          </p:nvPr>
        </p:nvSpPr>
        <p:spPr>
          <a:xfrm>
            <a:off x="685800" y="1828800"/>
            <a:ext cx="10820400" cy="4389885"/>
          </a:xfrm>
        </p:spPr>
        <p:txBody>
          <a:bodyPr/>
          <a:lstStyle/>
          <a:p>
            <a:pPr marL="0" indent="0">
              <a:buNone/>
            </a:pPr>
            <a:r>
              <a:rPr lang="en-US" dirty="0"/>
              <a:t>Explore early observations of this activity over approximately a year.  </a:t>
            </a:r>
          </a:p>
          <a:p>
            <a:pPr marL="0" indent="0">
              <a:buNone/>
            </a:pPr>
            <a:r>
              <a:rPr lang="en-US" dirty="0"/>
              <a:t>During this period, different streams were selected several times weekly from the first three pages of the Twitch ‘Art’ channel, with an effort to vary the gender, presumed age, location, and artistic subject of the streamer.  </a:t>
            </a:r>
          </a:p>
          <a:p>
            <a:pPr marL="0" indent="0">
              <a:buNone/>
            </a:pPr>
            <a:r>
              <a:rPr lang="en-US" dirty="0"/>
              <a:t>Streams were observed for an hour or more, both watching the stream live and monitoring the chat.  </a:t>
            </a:r>
          </a:p>
          <a:p>
            <a:pPr marL="0" indent="0">
              <a:buNone/>
            </a:pPr>
            <a:r>
              <a:rPr lang="en-US" dirty="0"/>
              <a:t>During this time notes were taken in real time on the activities therein, and analyzed later to draw conclusions and recognize repeated patterns of behavior.  </a:t>
            </a:r>
          </a:p>
          <a:p>
            <a:pPr marL="0" indent="0">
              <a:buNone/>
            </a:pPr>
            <a:r>
              <a:rPr lang="en-US" dirty="0"/>
              <a:t>As such, this presentation represents early work in exploring and understanding this activity.</a:t>
            </a:r>
          </a:p>
          <a:p>
            <a:endParaRPr lang="en-US" dirty="0"/>
          </a:p>
        </p:txBody>
      </p:sp>
    </p:spTree>
    <p:extLst>
      <p:ext uri="{BB962C8B-B14F-4D97-AF65-F5344CB8AC3E}">
        <p14:creationId xmlns:p14="http://schemas.microsoft.com/office/powerpoint/2010/main" val="413438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F9CA10-B5B4-42D3-B329-76FEB0C7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34300" cy="5867400"/>
          </a:xfrm>
          <a:prstGeom prst="rect">
            <a:avLst/>
          </a:prstGeom>
        </p:spPr>
      </p:pic>
      <p:sp>
        <p:nvSpPr>
          <p:cNvPr id="7" name="Rectangle 6">
            <a:extLst>
              <a:ext uri="{FF2B5EF4-FFF2-40B4-BE49-F238E27FC236}">
                <a16:creationId xmlns:a16="http://schemas.microsoft.com/office/drawing/2014/main" id="{BD833E96-92EE-4A65-8D60-D963872006EC}"/>
              </a:ext>
            </a:extLst>
          </p:cNvPr>
          <p:cNvSpPr/>
          <p:nvPr/>
        </p:nvSpPr>
        <p:spPr>
          <a:xfrm>
            <a:off x="0" y="0"/>
            <a:ext cx="7734300" cy="5867400"/>
          </a:xfrm>
          <a:prstGeom prst="rect">
            <a:avLst/>
          </a:prstGeom>
          <a:gradFill>
            <a:gsLst>
              <a:gs pos="0">
                <a:schemeClr val="bg1">
                  <a:alpha val="0"/>
                </a:schemeClr>
              </a:gs>
              <a:gs pos="9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B5F4E-D54E-42F8-B1A0-8BF182FD0862}"/>
              </a:ext>
            </a:extLst>
          </p:cNvPr>
          <p:cNvSpPr>
            <a:spLocks noGrp="1"/>
          </p:cNvSpPr>
          <p:nvPr>
            <p:ph type="title"/>
          </p:nvPr>
        </p:nvSpPr>
        <p:spPr>
          <a:xfrm>
            <a:off x="3200400" y="228600"/>
            <a:ext cx="8610600" cy="1293028"/>
          </a:xfrm>
        </p:spPr>
        <p:txBody>
          <a:bodyPr/>
          <a:lstStyle/>
          <a:p>
            <a:r>
              <a:rPr lang="en-US" dirty="0"/>
              <a:t>THE BOB ROSS THING</a:t>
            </a:r>
          </a:p>
        </p:txBody>
      </p:sp>
      <p:sp>
        <p:nvSpPr>
          <p:cNvPr id="3" name="Content Placeholder 2">
            <a:extLst>
              <a:ext uri="{FF2B5EF4-FFF2-40B4-BE49-F238E27FC236}">
                <a16:creationId xmlns:a16="http://schemas.microsoft.com/office/drawing/2014/main" id="{BF354157-C1F9-4151-B839-5C4D8AC5E6CF}"/>
              </a:ext>
            </a:extLst>
          </p:cNvPr>
          <p:cNvSpPr>
            <a:spLocks noGrp="1"/>
          </p:cNvSpPr>
          <p:nvPr>
            <p:ph idx="1"/>
          </p:nvPr>
        </p:nvSpPr>
        <p:spPr>
          <a:xfrm>
            <a:off x="4191000" y="881164"/>
            <a:ext cx="7696200" cy="4602863"/>
          </a:xfrm>
        </p:spPr>
        <p:txBody>
          <a:bodyPr/>
          <a:lstStyle/>
          <a:p>
            <a:r>
              <a:rPr lang="en-US" dirty="0"/>
              <a:t>many art streamers attempt to mimic a formulaic step-wise, talk aloud protocol as popularized most famously by Bob Ross on his television program “The Joy of Painting”, but there are numerous exceptions and experiments. </a:t>
            </a:r>
          </a:p>
          <a:p>
            <a:r>
              <a:rPr lang="en-US" dirty="0"/>
              <a:t>Indeed, the retro-style Ross stream is the most widely viewed in this entire sub-culture, often with a focus on merely connecting socially while satirizing the medium</a:t>
            </a:r>
          </a:p>
          <a:p>
            <a:r>
              <a:rPr lang="en-US" dirty="0"/>
              <a:t>occasionally to reflect upon subject, technique, and practice in ways that explore both the creation of the work itself as well as the performative act of creating work for a television program (which is related in obvious fashion to particular aspects of streaming).</a:t>
            </a:r>
          </a:p>
        </p:txBody>
      </p:sp>
      <p:sp>
        <p:nvSpPr>
          <p:cNvPr id="4" name="Title 1">
            <a:extLst>
              <a:ext uri="{FF2B5EF4-FFF2-40B4-BE49-F238E27FC236}">
                <a16:creationId xmlns:a16="http://schemas.microsoft.com/office/drawing/2014/main" id="{61B4DB44-B041-417D-A10B-E6967AF45B6C}"/>
              </a:ext>
            </a:extLst>
          </p:cNvPr>
          <p:cNvSpPr txBox="1">
            <a:spLocks/>
          </p:cNvSpPr>
          <p:nvPr/>
        </p:nvSpPr>
        <p:spPr>
          <a:xfrm>
            <a:off x="0" y="4879123"/>
            <a:ext cx="41910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CABIN CHANCE</a:t>
            </a:r>
          </a:p>
        </p:txBody>
      </p:sp>
      <p:cxnSp>
        <p:nvCxnSpPr>
          <p:cNvPr id="8" name="Google Shape;212;p26">
            <a:extLst>
              <a:ext uri="{FF2B5EF4-FFF2-40B4-BE49-F238E27FC236}">
                <a16:creationId xmlns:a16="http://schemas.microsoft.com/office/drawing/2014/main" id="{3B22FE36-AD31-4975-8F74-7B64DC470886}"/>
              </a:ext>
            </a:extLst>
          </p:cNvPr>
          <p:cNvCxnSpPr/>
          <p:nvPr/>
        </p:nvCxnSpPr>
        <p:spPr>
          <a:xfrm>
            <a:off x="0" y="5867400"/>
            <a:ext cx="12192000" cy="0"/>
          </a:xfrm>
          <a:prstGeom prst="straightConnector1">
            <a:avLst/>
          </a:prstGeom>
          <a:noFill/>
          <a:ln w="1905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15236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5;p29">
            <a:extLst>
              <a:ext uri="{FF2B5EF4-FFF2-40B4-BE49-F238E27FC236}">
                <a16:creationId xmlns:a16="http://schemas.microsoft.com/office/drawing/2014/main" id="{9D79C949-FA4D-4EBA-8806-5EA96837CAE7}"/>
              </a:ext>
            </a:extLst>
          </p:cNvPr>
          <p:cNvPicPr preferRelativeResize="0"/>
          <p:nvPr/>
        </p:nvPicPr>
        <p:blipFill rotWithShape="1">
          <a:blip r:embed="rId2">
            <a:alphaModFix/>
          </a:blip>
          <a:srcRect/>
          <a:stretch/>
        </p:blipFill>
        <p:spPr>
          <a:xfrm>
            <a:off x="0" y="13063"/>
            <a:ext cx="12192000" cy="6093627"/>
          </a:xfrm>
          <a:prstGeom prst="rect">
            <a:avLst/>
          </a:prstGeom>
          <a:noFill/>
          <a:ln>
            <a:noFill/>
          </a:ln>
        </p:spPr>
      </p:pic>
      <p:sp>
        <p:nvSpPr>
          <p:cNvPr id="5" name="Google Shape;236;p29">
            <a:extLst>
              <a:ext uri="{FF2B5EF4-FFF2-40B4-BE49-F238E27FC236}">
                <a16:creationId xmlns:a16="http://schemas.microsoft.com/office/drawing/2014/main" id="{9F8E0A60-99CD-4736-A6FE-643469ECC21C}"/>
              </a:ext>
            </a:extLst>
          </p:cNvPr>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F30CF2F4-CD80-41EA-A4D4-DADDF7EAA54B}"/>
              </a:ext>
            </a:extLst>
          </p:cNvPr>
          <p:cNvSpPr>
            <a:spLocks noGrp="1"/>
          </p:cNvSpPr>
          <p:nvPr>
            <p:ph type="title"/>
          </p:nvPr>
        </p:nvSpPr>
        <p:spPr/>
        <p:txBody>
          <a:bodyPr/>
          <a:lstStyle/>
          <a:p>
            <a:r>
              <a:rPr lang="en-US" dirty="0"/>
              <a:t>Why care?</a:t>
            </a:r>
          </a:p>
        </p:txBody>
      </p:sp>
      <p:sp>
        <p:nvSpPr>
          <p:cNvPr id="3" name="Content Placeholder 2">
            <a:extLst>
              <a:ext uri="{FF2B5EF4-FFF2-40B4-BE49-F238E27FC236}">
                <a16:creationId xmlns:a16="http://schemas.microsoft.com/office/drawing/2014/main" id="{3D961F60-FC68-4CA5-89FD-09F9164F08F2}"/>
              </a:ext>
            </a:extLst>
          </p:cNvPr>
          <p:cNvSpPr>
            <a:spLocks noGrp="1"/>
          </p:cNvSpPr>
          <p:nvPr>
            <p:ph idx="1"/>
          </p:nvPr>
        </p:nvSpPr>
        <p:spPr>
          <a:xfrm>
            <a:off x="675640" y="1524000"/>
            <a:ext cx="10820400" cy="4024125"/>
          </a:xfrm>
        </p:spPr>
        <p:txBody>
          <a:bodyPr/>
          <a:lstStyle/>
          <a:p>
            <a:r>
              <a:rPr lang="en-US" dirty="0"/>
              <a:t>Currently within the academy there is mounting pressure to deliver education via distance learning methodologies, and studio arts are often seen as problematic in that context. </a:t>
            </a:r>
          </a:p>
          <a:p>
            <a:r>
              <a:rPr lang="en-US" dirty="0"/>
              <a:t>Most current approaches focus on blending on-site studio practice with online reflection and critique (Bender et al 2006)</a:t>
            </a:r>
          </a:p>
          <a:p>
            <a:r>
              <a:rPr lang="en-US" dirty="0"/>
              <a:t>Yet in streaming, the scale and format of critique in a given online space often matures organically from a somewhat sophomoric from to discussion of both art streaming as a performative act as well as a discussion of the piece and critique of artistic process</a:t>
            </a:r>
          </a:p>
          <a:p>
            <a:r>
              <a:rPr lang="en-US" dirty="0"/>
              <a:t>There is also an informal system of skill levelling and knowledge acquisition as individual streamers seek to associate with others who are producing work at a similar or slightly aspirational level, in addition to pursuit of consuming celebrity streams or post-mortems of famous work.</a:t>
            </a:r>
          </a:p>
        </p:txBody>
      </p:sp>
    </p:spTree>
    <p:extLst>
      <p:ext uri="{BB962C8B-B14F-4D97-AF65-F5344CB8AC3E}">
        <p14:creationId xmlns:p14="http://schemas.microsoft.com/office/powerpoint/2010/main" val="103564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5;p29">
            <a:extLst>
              <a:ext uri="{FF2B5EF4-FFF2-40B4-BE49-F238E27FC236}">
                <a16:creationId xmlns:a16="http://schemas.microsoft.com/office/drawing/2014/main" id="{7FE8A268-E07E-4906-9D3B-9AC7E4C31BAD}"/>
              </a:ext>
            </a:extLst>
          </p:cNvPr>
          <p:cNvPicPr preferRelativeResize="0"/>
          <p:nvPr/>
        </p:nvPicPr>
        <p:blipFill rotWithShape="1">
          <a:blip r:embed="rId2">
            <a:alphaModFix/>
          </a:blip>
          <a:srcRect/>
          <a:stretch/>
        </p:blipFill>
        <p:spPr>
          <a:xfrm>
            <a:off x="0" y="13063"/>
            <a:ext cx="12192000" cy="6093627"/>
          </a:xfrm>
          <a:prstGeom prst="rect">
            <a:avLst/>
          </a:prstGeom>
          <a:noFill/>
          <a:ln>
            <a:noFill/>
          </a:ln>
        </p:spPr>
      </p:pic>
      <p:sp>
        <p:nvSpPr>
          <p:cNvPr id="5" name="Google Shape;236;p29">
            <a:extLst>
              <a:ext uri="{FF2B5EF4-FFF2-40B4-BE49-F238E27FC236}">
                <a16:creationId xmlns:a16="http://schemas.microsoft.com/office/drawing/2014/main" id="{49DFDBD6-8474-4119-B049-93EF1056C648}"/>
              </a:ext>
            </a:extLst>
          </p:cNvPr>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EF3DD8D2-7D38-498E-AB81-BF497FE39E05}"/>
              </a:ext>
            </a:extLst>
          </p:cNvPr>
          <p:cNvSpPr>
            <a:spLocks noGrp="1"/>
          </p:cNvSpPr>
          <p:nvPr>
            <p:ph type="title"/>
          </p:nvPr>
        </p:nvSpPr>
        <p:spPr>
          <a:xfrm>
            <a:off x="685800" y="764373"/>
            <a:ext cx="10820400" cy="1293028"/>
          </a:xfrm>
        </p:spPr>
        <p:txBody>
          <a:bodyPr/>
          <a:lstStyle/>
          <a:p>
            <a:r>
              <a:rPr lang="en-US" dirty="0"/>
              <a:t>Link to games &amp; (sometimes) esports</a:t>
            </a:r>
          </a:p>
        </p:txBody>
      </p:sp>
      <p:sp>
        <p:nvSpPr>
          <p:cNvPr id="3" name="Content Placeholder 2">
            <a:extLst>
              <a:ext uri="{FF2B5EF4-FFF2-40B4-BE49-F238E27FC236}">
                <a16:creationId xmlns:a16="http://schemas.microsoft.com/office/drawing/2014/main" id="{CFB72B3D-CF84-4F8B-8336-45B3E15EFFB7}"/>
              </a:ext>
            </a:extLst>
          </p:cNvPr>
          <p:cNvSpPr>
            <a:spLocks noGrp="1"/>
          </p:cNvSpPr>
          <p:nvPr>
            <p:ph idx="1"/>
          </p:nvPr>
        </p:nvSpPr>
        <p:spPr/>
        <p:txBody>
          <a:bodyPr/>
          <a:lstStyle/>
          <a:p>
            <a:r>
              <a:rPr lang="en-US" dirty="0"/>
              <a:t>Additionally, the practice of these streamers often involves the pre-negotiation of ‘attend my stream and I’ll attend yours’ for both individual collaboration and review, as well as the bolstering of Twitch-based metrics’ </a:t>
            </a:r>
          </a:p>
          <a:p>
            <a:r>
              <a:rPr lang="en-US" dirty="0"/>
              <a:t>Individual streams and groups arise from common artistic practices (i.e. exploring ‘brushing technique’ or ‘experimenting with palette’ or particular forms or subjects, as well as process-oriented paradigms such as ‘sketch to paint’ or ‘polishing and print techniques’)</a:t>
            </a:r>
          </a:p>
          <a:p>
            <a:r>
              <a:rPr lang="en-US" dirty="0"/>
              <a:t>There is also significant anecdotal evidence that these linkages, relationships, and connection patterns are informed by, and intertwined with, other networks that surround commercial games and esports</a:t>
            </a:r>
          </a:p>
        </p:txBody>
      </p:sp>
    </p:spTree>
    <p:extLst>
      <p:ext uri="{BB962C8B-B14F-4D97-AF65-F5344CB8AC3E}">
        <p14:creationId xmlns:p14="http://schemas.microsoft.com/office/powerpoint/2010/main" val="65864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47A8CB48-B316-4CBE-BAC0-3D76BA653E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45775" y="0"/>
            <a:ext cx="9038746" cy="6019800"/>
          </a:xfrm>
          <a:prstGeom prst="rect">
            <a:avLst/>
          </a:prstGeom>
        </p:spPr>
      </p:pic>
      <p:sp>
        <p:nvSpPr>
          <p:cNvPr id="6" name="Rectangle 5">
            <a:extLst>
              <a:ext uri="{FF2B5EF4-FFF2-40B4-BE49-F238E27FC236}">
                <a16:creationId xmlns:a16="http://schemas.microsoft.com/office/drawing/2014/main" id="{2732C339-3195-4175-B56C-A9527E45A392}"/>
              </a:ext>
            </a:extLst>
          </p:cNvPr>
          <p:cNvSpPr/>
          <p:nvPr/>
        </p:nvSpPr>
        <p:spPr>
          <a:xfrm flipH="1">
            <a:off x="3145774" y="0"/>
            <a:ext cx="8665225" cy="6019800"/>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C080A-4590-485E-B04A-2607A0378389}"/>
              </a:ext>
            </a:extLst>
          </p:cNvPr>
          <p:cNvSpPr>
            <a:spLocks noGrp="1"/>
          </p:cNvSpPr>
          <p:nvPr>
            <p:ph type="title"/>
          </p:nvPr>
        </p:nvSpPr>
        <p:spPr>
          <a:xfrm>
            <a:off x="838200" y="471675"/>
            <a:ext cx="9372600" cy="1293028"/>
          </a:xfrm>
        </p:spPr>
        <p:txBody>
          <a:bodyPr/>
          <a:lstStyle/>
          <a:p>
            <a:pPr algn="l"/>
            <a:r>
              <a:rPr lang="en-US" dirty="0"/>
              <a:t>Like game development,</a:t>
            </a:r>
            <a:br>
              <a:rPr lang="en-US" dirty="0"/>
            </a:br>
            <a:r>
              <a:rPr lang="en-US" dirty="0"/>
              <a:t>Journalism is not well understood</a:t>
            </a:r>
          </a:p>
        </p:txBody>
      </p:sp>
      <p:sp>
        <p:nvSpPr>
          <p:cNvPr id="3" name="Content Placeholder 2">
            <a:extLst>
              <a:ext uri="{FF2B5EF4-FFF2-40B4-BE49-F238E27FC236}">
                <a16:creationId xmlns:a16="http://schemas.microsoft.com/office/drawing/2014/main" id="{D781E4EF-AA07-4826-A432-EC78C56CFF17}"/>
              </a:ext>
            </a:extLst>
          </p:cNvPr>
          <p:cNvSpPr>
            <a:spLocks noGrp="1"/>
          </p:cNvSpPr>
          <p:nvPr>
            <p:ph idx="1"/>
          </p:nvPr>
        </p:nvSpPr>
        <p:spPr>
          <a:xfrm>
            <a:off x="685800" y="2362200"/>
            <a:ext cx="9372600" cy="4024125"/>
          </a:xfrm>
        </p:spPr>
        <p:txBody>
          <a:bodyPr/>
          <a:lstStyle/>
          <a:p>
            <a:r>
              <a:rPr lang="en-US" dirty="0"/>
              <a:t>Where and how does the news get constructed?</a:t>
            </a:r>
          </a:p>
          <a:p>
            <a:r>
              <a:rPr lang="en-US" dirty="0"/>
              <a:t>What decisions shape what we see?</a:t>
            </a:r>
          </a:p>
          <a:p>
            <a:r>
              <a:rPr lang="en-US" dirty="0"/>
              <a:t>How ‘real’ is the news?  What are the issues, practices, policies, and institutions that shape journalistic coverage?</a:t>
            </a:r>
          </a:p>
          <a:p>
            <a:pPr marL="0" indent="0">
              <a:buNone/>
            </a:pPr>
            <a:endParaRPr lang="en-US" dirty="0"/>
          </a:p>
          <a:p>
            <a:r>
              <a:rPr lang="en-US" dirty="0"/>
              <a:t>“Authenticity like relatability” in satirical novel reading one:</a:t>
            </a:r>
          </a:p>
          <a:p>
            <a:r>
              <a:rPr lang="en-US" dirty="0"/>
              <a:t>Jessica Yellin and ‘Savage News’ - </a:t>
            </a:r>
            <a:r>
              <a:rPr lang="en-US" dirty="0">
                <a:hlinkClick r:id="rId3"/>
              </a:rPr>
              <a:t>https://www.wbur.org/onpoint/2019/04/12/jessica-yellin-savage-news-cnn-cable-news</a:t>
            </a:r>
            <a:endParaRPr lang="en-US" dirty="0"/>
          </a:p>
          <a:p>
            <a:r>
              <a:rPr lang="en-US" dirty="0"/>
              <a:t>Authenticity and </a:t>
            </a:r>
            <a:r>
              <a:rPr lang="en-US" dirty="0" err="1"/>
              <a:t>relateability</a:t>
            </a:r>
            <a:r>
              <a:rPr lang="en-US" dirty="0"/>
              <a:t> &gt; content</a:t>
            </a:r>
          </a:p>
        </p:txBody>
      </p:sp>
    </p:spTree>
    <p:extLst>
      <p:ext uri="{BB962C8B-B14F-4D97-AF65-F5344CB8AC3E}">
        <p14:creationId xmlns:p14="http://schemas.microsoft.com/office/powerpoint/2010/main" val="315107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9DBAA3B5-46B0-4D29-A82A-AE7A137DDF74}"/>
              </a:ext>
            </a:extLst>
          </p:cNvPr>
          <p:cNvGraphicFramePr>
            <a:graphicFrameLocks/>
          </p:cNvGraphicFramePr>
          <p:nvPr>
            <p:extLst>
              <p:ext uri="{D42A27DB-BD31-4B8C-83A1-F6EECF244321}">
                <p14:modId xmlns:p14="http://schemas.microsoft.com/office/powerpoint/2010/main" val="1554062782"/>
              </p:ext>
            </p:extLst>
          </p:nvPr>
        </p:nvGraphicFramePr>
        <p:xfrm>
          <a:off x="171450" y="990600"/>
          <a:ext cx="11849100" cy="569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2C76609-C62E-4DEC-9077-96E524394C2F}"/>
              </a:ext>
            </a:extLst>
          </p:cNvPr>
          <p:cNvSpPr>
            <a:spLocks noGrp="1"/>
          </p:cNvSpPr>
          <p:nvPr>
            <p:ph type="title"/>
          </p:nvPr>
        </p:nvSpPr>
        <p:spPr>
          <a:xfrm>
            <a:off x="2895600" y="764373"/>
            <a:ext cx="8610600" cy="759627"/>
          </a:xfrm>
        </p:spPr>
        <p:txBody>
          <a:bodyPr/>
          <a:lstStyle/>
          <a:p>
            <a:r>
              <a:rPr lang="en-US" dirty="0"/>
              <a:t>RISE OF A PLATFORM</a:t>
            </a:r>
          </a:p>
        </p:txBody>
      </p:sp>
    </p:spTree>
    <p:extLst>
      <p:ext uri="{BB962C8B-B14F-4D97-AF65-F5344CB8AC3E}">
        <p14:creationId xmlns:p14="http://schemas.microsoft.com/office/powerpoint/2010/main" val="122115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3EA98FE9-7032-433B-967F-03945CCDDDA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981200"/>
            <a:ext cx="12192000" cy="3962400"/>
          </a:xfrm>
          <a:prstGeom prst="rect">
            <a:avLst/>
          </a:prstGeom>
        </p:spPr>
      </p:pic>
      <p:sp>
        <p:nvSpPr>
          <p:cNvPr id="2" name="Title 1">
            <a:extLst>
              <a:ext uri="{FF2B5EF4-FFF2-40B4-BE49-F238E27FC236}">
                <a16:creationId xmlns:a16="http://schemas.microsoft.com/office/drawing/2014/main" id="{731C2EAC-B2B1-4686-AD1A-B1F8DFDF885A}"/>
              </a:ext>
            </a:extLst>
          </p:cNvPr>
          <p:cNvSpPr>
            <a:spLocks noGrp="1"/>
          </p:cNvSpPr>
          <p:nvPr>
            <p:ph type="title"/>
          </p:nvPr>
        </p:nvSpPr>
        <p:spPr>
          <a:xfrm>
            <a:off x="914400" y="764373"/>
            <a:ext cx="10591800" cy="1293028"/>
          </a:xfrm>
        </p:spPr>
        <p:txBody>
          <a:bodyPr/>
          <a:lstStyle/>
          <a:p>
            <a:r>
              <a:rPr lang="en-US" b="1" dirty="0"/>
              <a:t>The Instagram Aesthetic Is Over</a:t>
            </a:r>
            <a:br>
              <a:rPr lang="en-US" b="1" dirty="0"/>
            </a:br>
            <a:r>
              <a:rPr lang="en-US" sz="1600" dirty="0"/>
              <a:t>The look made famous by the platform just doesn’t resonate anymore</a:t>
            </a:r>
            <a:br>
              <a:rPr lang="en-US" sz="1600" dirty="0"/>
            </a:br>
            <a:r>
              <a:rPr lang="en-US" sz="1600" dirty="0"/>
              <a:t>Taylor Lorenz – </a:t>
            </a:r>
            <a:r>
              <a:rPr lang="en-US" sz="1600" i="1" dirty="0"/>
              <a:t>The Atlantic</a:t>
            </a:r>
            <a:r>
              <a:rPr lang="en-US" sz="1600" dirty="0"/>
              <a:t>, 2019</a:t>
            </a:r>
            <a:br>
              <a:rPr lang="en-US" sz="1600" dirty="0"/>
            </a:br>
            <a:endParaRPr lang="en-US" dirty="0"/>
          </a:p>
        </p:txBody>
      </p:sp>
      <p:sp>
        <p:nvSpPr>
          <p:cNvPr id="3" name="Content Placeholder 2">
            <a:extLst>
              <a:ext uri="{FF2B5EF4-FFF2-40B4-BE49-F238E27FC236}">
                <a16:creationId xmlns:a16="http://schemas.microsoft.com/office/drawing/2014/main" id="{DB99EED3-5D54-4CC7-98B5-FC3B6349C44D}"/>
              </a:ext>
            </a:extLst>
          </p:cNvPr>
          <p:cNvSpPr>
            <a:spLocks noGrp="1"/>
          </p:cNvSpPr>
          <p:nvPr>
            <p:ph idx="1"/>
          </p:nvPr>
        </p:nvSpPr>
        <p:spPr>
          <a:xfrm>
            <a:off x="685800" y="2438400"/>
            <a:ext cx="10820400" cy="3780285"/>
          </a:xfrm>
        </p:spPr>
        <p:txBody>
          <a:bodyPr/>
          <a:lstStyle/>
          <a:p>
            <a:pPr marL="0" indent="0">
              <a:buNone/>
            </a:pPr>
            <a:r>
              <a:rPr lang="en-US" dirty="0">
                <a:solidFill>
                  <a:schemeClr val="bg1"/>
                </a:solidFill>
              </a:rPr>
              <a:t>You can photoshop any girl into that background and it will be the same post,” said Claire, a 15-year-old who asked to be referred to by a pseudonym because of her age. “</a:t>
            </a:r>
            <a:r>
              <a:rPr lang="en-US" b="1" dirty="0">
                <a:solidFill>
                  <a:schemeClr val="bg1"/>
                </a:solidFill>
              </a:rPr>
              <a:t>It’s not cool anymore to be manufactured</a:t>
            </a:r>
            <a:r>
              <a:rPr lang="en-US" dirty="0">
                <a:solidFill>
                  <a:schemeClr val="bg1"/>
                </a:solidFill>
              </a:rPr>
              <a:t>.”</a:t>
            </a:r>
          </a:p>
          <a:p>
            <a:pPr marL="0" indent="0">
              <a:buNone/>
            </a:pPr>
            <a:endParaRPr lang="en-US" dirty="0"/>
          </a:p>
          <a:p>
            <a:pPr marL="0" indent="0">
              <a:buNone/>
            </a:pPr>
            <a:endParaRPr lang="en-US" dirty="0"/>
          </a:p>
          <a:p>
            <a:pPr marL="0" indent="0">
              <a:buNone/>
            </a:pPr>
            <a:r>
              <a:rPr lang="en-US" dirty="0">
                <a:solidFill>
                  <a:schemeClr val="bg1"/>
                </a:solidFill>
              </a:rPr>
              <a:t>“For my generation, people are more willing to be who they are and not make up a fake identity,” she says. “</a:t>
            </a:r>
            <a:r>
              <a:rPr lang="en-US" b="1" dirty="0">
                <a:solidFill>
                  <a:schemeClr val="bg1"/>
                </a:solidFill>
              </a:rPr>
              <a:t>We are trying to show a real person doing cool things as a real person</a:t>
            </a:r>
            <a:r>
              <a:rPr lang="en-US" dirty="0">
                <a:solidFill>
                  <a:schemeClr val="bg1"/>
                </a:solidFill>
              </a:rPr>
              <a:t>, not trying to create a persona that isn’t actually you.”</a:t>
            </a:r>
          </a:p>
        </p:txBody>
      </p:sp>
      <p:cxnSp>
        <p:nvCxnSpPr>
          <p:cNvPr id="6" name="Straight Connector 5">
            <a:extLst>
              <a:ext uri="{FF2B5EF4-FFF2-40B4-BE49-F238E27FC236}">
                <a16:creationId xmlns:a16="http://schemas.microsoft.com/office/drawing/2014/main" id="{E8BDCCA3-EE12-4985-9C2E-2EB2FF495208}"/>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067F83-8191-41E3-B1CC-D7E4EB6C200D}"/>
              </a:ext>
            </a:extLst>
          </p:cNvPr>
          <p:cNvCxnSpPr/>
          <p:nvPr/>
        </p:nvCxnSpPr>
        <p:spPr>
          <a:xfrm>
            <a:off x="0" y="198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7809-3267-44BE-B2F4-AEB356C190F0}"/>
              </a:ext>
            </a:extLst>
          </p:cNvPr>
          <p:cNvSpPr>
            <a:spLocks noGrp="1"/>
          </p:cNvSpPr>
          <p:nvPr>
            <p:ph type="title"/>
          </p:nvPr>
        </p:nvSpPr>
        <p:spPr>
          <a:xfrm>
            <a:off x="619760" y="764373"/>
            <a:ext cx="6832600" cy="1293028"/>
          </a:xfrm>
        </p:spPr>
        <p:txBody>
          <a:bodyPr>
            <a:normAutofit/>
          </a:bodyPr>
          <a:lstStyle/>
          <a:p>
            <a:r>
              <a:rPr lang="en-US" sz="2800" dirty="0"/>
              <a:t>AND WE MIGHT ALSO IMAGINE THAT GOVERNMENT IS NOT WELL UNDERSTOOD?</a:t>
            </a:r>
          </a:p>
        </p:txBody>
      </p:sp>
      <p:sp>
        <p:nvSpPr>
          <p:cNvPr id="3" name="Content Placeholder 2">
            <a:extLst>
              <a:ext uri="{FF2B5EF4-FFF2-40B4-BE49-F238E27FC236}">
                <a16:creationId xmlns:a16="http://schemas.microsoft.com/office/drawing/2014/main" id="{AE4480DC-FCDC-40D2-A1BD-0671DF698670}"/>
              </a:ext>
            </a:extLst>
          </p:cNvPr>
          <p:cNvSpPr>
            <a:spLocks noGrp="1"/>
          </p:cNvSpPr>
          <p:nvPr>
            <p:ph idx="1"/>
          </p:nvPr>
        </p:nvSpPr>
        <p:spPr>
          <a:xfrm>
            <a:off x="619760" y="2194560"/>
            <a:ext cx="6832600" cy="4024125"/>
          </a:xfrm>
        </p:spPr>
        <p:txBody>
          <a:bodyPr>
            <a:normAutofit/>
          </a:bodyPr>
          <a:lstStyle/>
          <a:p>
            <a:pPr marL="0" indent="0">
              <a:buNone/>
            </a:pPr>
            <a:r>
              <a:rPr lang="en-US" dirty="0"/>
              <a:t>“Ocasio-Cortez – who at 29 is the youngest member of the House of Representatives – is something of a lightning rod in the US at the moment, partly because of her unabashedly left politics, but also thanks to her skillful use of social media platforms like Twitter. She’s now added Twitch to that portfolio.”</a:t>
            </a:r>
          </a:p>
          <a:p>
            <a:pPr marL="0" indent="0">
              <a:buNone/>
            </a:pPr>
            <a:endParaRPr lang="en-US" dirty="0"/>
          </a:p>
          <a:p>
            <a:pPr marL="0" indent="0">
              <a:buNone/>
            </a:pPr>
            <a:r>
              <a:rPr lang="en-US" dirty="0"/>
              <a:t>NPR: If there’s a performative nature of television, what’s wrong with pressing for authenticity?  Yellin: In </a:t>
            </a:r>
            <a:r>
              <a:rPr lang="en-US" dirty="0" err="1"/>
              <a:t>Tvland</a:t>
            </a:r>
            <a:r>
              <a:rPr lang="en-US" dirty="0"/>
              <a:t> this is a ‘branding’ thing.  </a:t>
            </a:r>
            <a:r>
              <a:rPr lang="en-US" b="1" dirty="0"/>
              <a:t>Authenticity is inauthentic</a:t>
            </a:r>
            <a:r>
              <a:rPr lang="en-US" dirty="0"/>
              <a:t>.  </a:t>
            </a:r>
          </a:p>
        </p:txBody>
      </p:sp>
      <p:pic>
        <p:nvPicPr>
          <p:cNvPr id="5" name="Picture 4" descr="A screenshot of a cell phone&#10;&#10;Description automatically generated">
            <a:extLst>
              <a:ext uri="{FF2B5EF4-FFF2-40B4-BE49-F238E27FC236}">
                <a16:creationId xmlns:a16="http://schemas.microsoft.com/office/drawing/2014/main" id="{1E2EC142-1167-492A-AD14-3A59AD9B7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28600"/>
            <a:ext cx="4025962" cy="5730906"/>
          </a:xfrm>
          <a:prstGeom prst="rect">
            <a:avLst/>
          </a:prstGeom>
        </p:spPr>
      </p:pic>
    </p:spTree>
    <p:extLst>
      <p:ext uri="{BB962C8B-B14F-4D97-AF65-F5344CB8AC3E}">
        <p14:creationId xmlns:p14="http://schemas.microsoft.com/office/powerpoint/2010/main" val="58236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white building&#10;&#10;Description automatically generated">
            <a:extLst>
              <a:ext uri="{FF2B5EF4-FFF2-40B4-BE49-F238E27FC236}">
                <a16:creationId xmlns:a16="http://schemas.microsoft.com/office/drawing/2014/main" id="{10E3D3FE-38E0-4701-BC00-AA611126E8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6" name="Rectangle 5">
            <a:extLst>
              <a:ext uri="{FF2B5EF4-FFF2-40B4-BE49-F238E27FC236}">
                <a16:creationId xmlns:a16="http://schemas.microsoft.com/office/drawing/2014/main" id="{C5A58E26-7C6E-44CC-A1F7-6AC0D1D4484C}"/>
              </a:ext>
            </a:extLst>
          </p:cNvPr>
          <p:cNvSpPr/>
          <p:nvPr/>
        </p:nvSpPr>
        <p:spPr>
          <a:xfrm flipV="1">
            <a:off x="0" y="0"/>
            <a:ext cx="12192000" cy="4648200"/>
          </a:xfrm>
          <a:prstGeom prst="rect">
            <a:avLst/>
          </a:prstGeom>
          <a:gradFill>
            <a:gsLst>
              <a:gs pos="0">
                <a:schemeClr val="bg1"/>
              </a:gs>
              <a:gs pos="100000">
                <a:schemeClr val="bg1">
                  <a:alpha val="4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860EA-A745-4A87-BEC9-A15851BAB1EA}"/>
              </a:ext>
            </a:extLst>
          </p:cNvPr>
          <p:cNvSpPr>
            <a:spLocks noGrp="1"/>
          </p:cNvSpPr>
          <p:nvPr>
            <p:ph type="title"/>
          </p:nvPr>
        </p:nvSpPr>
        <p:spPr>
          <a:xfrm>
            <a:off x="990600" y="3200400"/>
            <a:ext cx="11049000" cy="1293028"/>
          </a:xfrm>
        </p:spPr>
        <p:txBody>
          <a:bodyPr/>
          <a:lstStyle/>
          <a:p>
            <a:r>
              <a:rPr lang="en-US" dirty="0"/>
              <a:t>So what can we do to leverage what’s Happening in development streaming to aid public understanding of the news as a process?</a:t>
            </a:r>
          </a:p>
        </p:txBody>
      </p:sp>
    </p:spTree>
    <p:extLst>
      <p:ext uri="{BB962C8B-B14F-4D97-AF65-F5344CB8AC3E}">
        <p14:creationId xmlns:p14="http://schemas.microsoft.com/office/powerpoint/2010/main" val="167016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
            <a:ext cx="12207718" cy="5962293"/>
          </a:xfrm>
          <a:prstGeom prst="rect">
            <a:avLst/>
          </a:prstGeom>
        </p:spPr>
      </p:pic>
      <p:sp>
        <p:nvSpPr>
          <p:cNvPr id="11" name="Rectangle 10"/>
          <p:cNvSpPr/>
          <p:nvPr/>
        </p:nvSpPr>
        <p:spPr>
          <a:xfrm>
            <a:off x="-7092" y="5486401"/>
            <a:ext cx="12199092" cy="457199"/>
          </a:xfrm>
          <a:prstGeom prst="rect">
            <a:avLst/>
          </a:prstGeom>
          <a:solidFill>
            <a:schemeClr val="bg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mconsalvo@gmail.com|about.me/</a:t>
            </a:r>
            <a:r>
              <a:rPr lang="en-US" sz="2800" dirty="0" err="1">
                <a:solidFill>
                  <a:schemeClr val="tx1">
                    <a:lumMod val="65000"/>
                    <a:lumOff val="35000"/>
                  </a:schemeClr>
                </a:solidFill>
              </a:rPr>
              <a:t>mconsalvo</a:t>
            </a:r>
            <a:r>
              <a:rPr lang="en-US" sz="2800" dirty="0">
                <a:solidFill>
                  <a:schemeClr val="tx1">
                    <a:lumMod val="65000"/>
                    <a:lumOff val="35000"/>
                  </a:schemeClr>
                </a:solidFill>
              </a:rPr>
              <a:t>|@</a:t>
            </a:r>
            <a:r>
              <a:rPr lang="en-US" sz="2800" dirty="0" err="1">
                <a:solidFill>
                  <a:schemeClr val="tx1">
                    <a:lumMod val="65000"/>
                    <a:lumOff val="35000"/>
                  </a:schemeClr>
                </a:solidFill>
              </a:rPr>
              <a:t>miac</a:t>
            </a:r>
            <a:endParaRPr lang="en-US" sz="2800" dirty="0">
              <a:solidFill>
                <a:schemeClr val="tx1">
                  <a:lumMod val="65000"/>
                  <a:lumOff val="35000"/>
                </a:schemeClr>
              </a:solidFill>
            </a:endParaRPr>
          </a:p>
        </p:txBody>
      </p:sp>
      <p:sp>
        <p:nvSpPr>
          <p:cNvPr id="5" name="Rectangle 4"/>
          <p:cNvSpPr/>
          <p:nvPr/>
        </p:nvSpPr>
        <p:spPr>
          <a:xfrm>
            <a:off x="0" y="5022112"/>
            <a:ext cx="12199092" cy="464288"/>
          </a:xfrm>
          <a:prstGeom prst="rect">
            <a:avLst/>
          </a:prstGeom>
          <a:solidFill>
            <a:schemeClr val="bg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andymphelps@gmail.com|andyworld.io|@ritigm1</a:t>
            </a:r>
          </a:p>
        </p:txBody>
      </p:sp>
      <p:sp>
        <p:nvSpPr>
          <p:cNvPr id="8" name="Rectangle 7"/>
          <p:cNvSpPr/>
          <p:nvPr/>
        </p:nvSpPr>
        <p:spPr>
          <a:xfrm>
            <a:off x="32670" y="1066800"/>
            <a:ext cx="12199092" cy="83819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7" name="Straight Connector 6"/>
          <p:cNvCxnSpPr/>
          <p:nvPr/>
        </p:nvCxnSpPr>
        <p:spPr>
          <a:xfrm>
            <a:off x="0" y="5022112"/>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92" y="5467709"/>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183" y="1066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9436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762" y="19049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7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Research Questions</a:t>
            </a:r>
          </a:p>
        </p:txBody>
      </p:sp>
      <p:sp>
        <p:nvSpPr>
          <p:cNvPr id="3" name="Content Placeholder 2"/>
          <p:cNvSpPr>
            <a:spLocks noGrp="1"/>
          </p:cNvSpPr>
          <p:nvPr>
            <p:ph idx="1"/>
          </p:nvPr>
        </p:nvSpPr>
        <p:spPr/>
        <p:txBody>
          <a:bodyPr>
            <a:normAutofit/>
          </a:bodyPr>
          <a:lstStyle/>
          <a:p>
            <a:r>
              <a:rPr lang="en-US" sz="3200" dirty="0"/>
              <a:t>How/in what ways do game developers engage in co-creative practices with audiences while live streaming their game development work</a:t>
            </a:r>
          </a:p>
          <a:p>
            <a:r>
              <a:rPr lang="en-US" sz="3200" dirty="0"/>
              <a:t>How/in what ways do game developers engage in game talk with audiences while live streaming their game development work?</a:t>
            </a:r>
          </a:p>
        </p:txBody>
      </p:sp>
    </p:spTree>
    <p:extLst>
      <p:ext uri="{BB962C8B-B14F-4D97-AF65-F5344CB8AC3E}">
        <p14:creationId xmlns:p14="http://schemas.microsoft.com/office/powerpoint/2010/main" val="35332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124200" y="0"/>
            <a:ext cx="9067800" cy="6019800"/>
          </a:xfrm>
          <a:prstGeom prst="rect">
            <a:avLst/>
          </a:prstGeom>
        </p:spPr>
      </p:pic>
      <p:sp>
        <p:nvSpPr>
          <p:cNvPr id="5" name="Rectangle 4"/>
          <p:cNvSpPr/>
          <p:nvPr/>
        </p:nvSpPr>
        <p:spPr>
          <a:xfrm>
            <a:off x="3124200" y="0"/>
            <a:ext cx="3733800" cy="617810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505201"/>
            <a:ext cx="12192000" cy="609600"/>
          </a:xfrm>
          <a:solidFill>
            <a:schemeClr val="bg1">
              <a:alpha val="51000"/>
            </a:schemeClr>
          </a:solidFill>
        </p:spPr>
        <p:txBody>
          <a:bodyPr/>
          <a:lstStyle/>
          <a:p>
            <a:r>
              <a:rPr lang="en-US" dirty="0"/>
              <a:t>Game development is </a:t>
            </a:r>
            <a:r>
              <a:rPr lang="en-US" b="1" dirty="0"/>
              <a:t>not</a:t>
            </a:r>
            <a:r>
              <a:rPr lang="en-US" dirty="0"/>
              <a:t> well understood</a:t>
            </a:r>
          </a:p>
        </p:txBody>
      </p:sp>
      <p:cxnSp>
        <p:nvCxnSpPr>
          <p:cNvPr id="7" name="Straight Connector 6"/>
          <p:cNvCxnSpPr/>
          <p:nvPr/>
        </p:nvCxnSpPr>
        <p:spPr>
          <a:xfrm>
            <a:off x="0" y="35052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114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78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034778"/>
          </a:xfrm>
          <a:prstGeom prst="rect">
            <a:avLst/>
          </a:prstGeom>
        </p:spPr>
      </p:pic>
      <p:sp>
        <p:nvSpPr>
          <p:cNvPr id="5" name="Rectangle 4"/>
          <p:cNvSpPr/>
          <p:nvPr/>
        </p:nvSpPr>
        <p:spPr>
          <a:xfrm>
            <a:off x="0" y="0"/>
            <a:ext cx="12192000" cy="38100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4373"/>
            <a:ext cx="12192000" cy="1293028"/>
          </a:xfrm>
        </p:spPr>
        <p:txBody>
          <a:bodyPr/>
          <a:lstStyle/>
          <a:p>
            <a:pPr algn="ctr"/>
            <a:r>
              <a:rPr lang="en-US" dirty="0"/>
              <a:t>MAYBE DEVELOPMENT STREAMING CAN HELP</a:t>
            </a:r>
            <a:br>
              <a:rPr lang="en-US" dirty="0"/>
            </a:br>
            <a:r>
              <a:rPr lang="en-US" dirty="0"/>
              <a:t>public understanding of </a:t>
            </a:r>
            <a:r>
              <a:rPr lang="en-US" dirty="0" err="1"/>
              <a:t>gamedev</a:t>
            </a:r>
            <a:r>
              <a:rPr lang="en-US" dirty="0"/>
              <a:t>?</a:t>
            </a:r>
          </a:p>
        </p:txBody>
      </p:sp>
      <p:cxnSp>
        <p:nvCxnSpPr>
          <p:cNvPr id="6" name="Straight Connector 5"/>
          <p:cNvCxnSpPr/>
          <p:nvPr/>
        </p:nvCxnSpPr>
        <p:spPr>
          <a:xfrm>
            <a:off x="0" y="6019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10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927738"/>
          </a:xfrm>
        </p:spPr>
      </p:pic>
      <p:sp>
        <p:nvSpPr>
          <p:cNvPr id="5" name="Rectangle 4"/>
          <p:cNvSpPr/>
          <p:nvPr/>
        </p:nvSpPr>
        <p:spPr>
          <a:xfrm>
            <a:off x="0" y="0"/>
            <a:ext cx="12192000" cy="38100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33800" y="764373"/>
            <a:ext cx="7772400" cy="1293028"/>
          </a:xfrm>
        </p:spPr>
        <p:txBody>
          <a:bodyPr/>
          <a:lstStyle/>
          <a:p>
            <a:r>
              <a:rPr lang="en-US" dirty="0"/>
              <a:t>NOTE: Development streaming != </a:t>
            </a:r>
            <a:r>
              <a:rPr lang="en-US" dirty="0" err="1"/>
              <a:t>esports</a:t>
            </a:r>
            <a:endParaRPr lang="en-US" dirty="0"/>
          </a:p>
        </p:txBody>
      </p:sp>
      <p:cxnSp>
        <p:nvCxnSpPr>
          <p:cNvPr id="6" name="Straight Connector 5"/>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1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9C713-B987-4C04-977C-15AB260FC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63"/>
            <a:ext cx="12192000" cy="6093627"/>
          </a:xfrm>
          <a:prstGeom prst="rect">
            <a:avLst/>
          </a:prstGeom>
        </p:spPr>
      </p:pic>
      <p:sp>
        <p:nvSpPr>
          <p:cNvPr id="6" name="Rectangle 5">
            <a:extLst>
              <a:ext uri="{FF2B5EF4-FFF2-40B4-BE49-F238E27FC236}">
                <a16:creationId xmlns:a16="http://schemas.microsoft.com/office/drawing/2014/main" id="{BB1BD9BB-AF4B-44C0-9075-16D87783E09E}"/>
              </a:ext>
            </a:extLst>
          </p:cNvPr>
          <p:cNvSpPr/>
          <p:nvPr/>
        </p:nvSpPr>
        <p:spPr>
          <a:xfrm>
            <a:off x="0" y="0"/>
            <a:ext cx="12192000" cy="6106690"/>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9067800" cy="1293028"/>
          </a:xfrm>
        </p:spPr>
        <p:txBody>
          <a:bodyPr/>
          <a:lstStyle/>
          <a:p>
            <a:pPr algn="l"/>
            <a:r>
              <a:rPr lang="en-US" dirty="0"/>
              <a:t>Potential criterion for evaluating streams</a:t>
            </a:r>
          </a:p>
        </p:txBody>
      </p:sp>
      <p:sp>
        <p:nvSpPr>
          <p:cNvPr id="3" name="Content Placeholder 2"/>
          <p:cNvSpPr>
            <a:spLocks noGrp="1"/>
          </p:cNvSpPr>
          <p:nvPr>
            <p:ph idx="1"/>
          </p:nvPr>
        </p:nvSpPr>
        <p:spPr>
          <a:xfrm>
            <a:off x="457200" y="1917102"/>
            <a:ext cx="9067800" cy="4024125"/>
          </a:xfrm>
        </p:spPr>
        <p:txBody>
          <a:bodyPr/>
          <a:lstStyle/>
          <a:p>
            <a:pPr marL="0" indent="0">
              <a:buNone/>
            </a:pPr>
            <a:r>
              <a:rPr lang="en-US" b="1" dirty="0"/>
              <a:t>1) </a:t>
            </a:r>
            <a:r>
              <a:rPr lang="en-US" dirty="0"/>
              <a:t>the degree to which formal and informal design processes and principles are discussed and presented to the audience </a:t>
            </a:r>
          </a:p>
          <a:p>
            <a:pPr marL="0" indent="0">
              <a:buNone/>
            </a:pPr>
            <a:r>
              <a:rPr lang="en-US" b="1" dirty="0"/>
              <a:t>2) </a:t>
            </a:r>
            <a:r>
              <a:rPr lang="en-US" dirty="0"/>
              <a:t>the type of design vocabulary employed in the stream sessions </a:t>
            </a:r>
          </a:p>
          <a:p>
            <a:pPr marL="0" indent="0">
              <a:buNone/>
            </a:pPr>
            <a:r>
              <a:rPr lang="en-US" b="1" dirty="0"/>
              <a:t>3) </a:t>
            </a:r>
            <a:r>
              <a:rPr lang="en-US" dirty="0"/>
              <a:t>how streaming as an activity forces (or fails to enforce) a type of reflexive self-study of the role of a game designer, developer and/or artist </a:t>
            </a:r>
          </a:p>
          <a:p>
            <a:pPr marL="0" indent="0">
              <a:buNone/>
            </a:pPr>
            <a:r>
              <a:rPr lang="en-US" b="1" dirty="0"/>
              <a:t>4) </a:t>
            </a:r>
            <a:r>
              <a:rPr lang="en-US" dirty="0"/>
              <a:t>the role of the stream audience during the live session as an interactive influence on the design of the game itself</a:t>
            </a:r>
          </a:p>
          <a:p>
            <a:pPr marL="0" indent="0">
              <a:buNone/>
            </a:pPr>
            <a:r>
              <a:rPr lang="en-US" b="1" dirty="0"/>
              <a:t>5) </a:t>
            </a:r>
            <a:r>
              <a:rPr lang="en-US" dirty="0"/>
              <a:t>the potential of the stream in question to help inform novice- or non-developers about issues and paradigms in game design, development and production </a:t>
            </a:r>
          </a:p>
        </p:txBody>
      </p:sp>
      <p:cxnSp>
        <p:nvCxnSpPr>
          <p:cNvPr id="7" name="Straight Connector 6">
            <a:extLst>
              <a:ext uri="{FF2B5EF4-FFF2-40B4-BE49-F238E27FC236}">
                <a16:creationId xmlns:a16="http://schemas.microsoft.com/office/drawing/2014/main" id="{0784DCE8-06E8-4BA4-A508-F0ADF47F2FEF}"/>
              </a:ext>
            </a:extLst>
          </p:cNvPr>
          <p:cNvCxnSpPr/>
          <p:nvPr/>
        </p:nvCxnSpPr>
        <p:spPr>
          <a:xfrm>
            <a:off x="0" y="609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1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0ED82-7944-400B-B200-C8E55EC3948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25"/>
          <a:stretch/>
        </p:blipFill>
        <p:spPr>
          <a:xfrm>
            <a:off x="0" y="1"/>
            <a:ext cx="12192000" cy="5943600"/>
          </a:xfrm>
          <a:prstGeom prst="rect">
            <a:avLst/>
          </a:prstGeom>
        </p:spPr>
      </p:pic>
      <p:sp>
        <p:nvSpPr>
          <p:cNvPr id="7" name="Rectangle 6">
            <a:extLst>
              <a:ext uri="{FF2B5EF4-FFF2-40B4-BE49-F238E27FC236}">
                <a16:creationId xmlns:a16="http://schemas.microsoft.com/office/drawing/2014/main" id="{38A166C3-F41A-4832-83CE-8A07B5E8B568}"/>
              </a:ext>
            </a:extLst>
          </p:cNvPr>
          <p:cNvSpPr/>
          <p:nvPr/>
        </p:nvSpPr>
        <p:spPr>
          <a:xfrm>
            <a:off x="0" y="0"/>
            <a:ext cx="12192000" cy="5943589"/>
          </a:xfrm>
          <a:prstGeom prst="rect">
            <a:avLst/>
          </a:prstGeom>
          <a:gradFill>
            <a:gsLst>
              <a:gs pos="0">
                <a:schemeClr val="bg1"/>
              </a:gs>
              <a:gs pos="100000">
                <a:schemeClr val="bg1">
                  <a:alpha val="4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5EBAD-12B9-4113-B63F-9058C3B531B2}"/>
              </a:ext>
            </a:extLst>
          </p:cNvPr>
          <p:cNvSpPr>
            <a:spLocks noGrp="1"/>
          </p:cNvSpPr>
          <p:nvPr>
            <p:ph type="title"/>
          </p:nvPr>
        </p:nvSpPr>
        <p:spPr/>
        <p:txBody>
          <a:bodyPr/>
          <a:lstStyle/>
          <a:p>
            <a:r>
              <a:rPr lang="en-US" dirty="0"/>
              <a:t>Background Research</a:t>
            </a:r>
          </a:p>
        </p:txBody>
      </p:sp>
      <p:cxnSp>
        <p:nvCxnSpPr>
          <p:cNvPr id="6" name="Straight Connector 5">
            <a:extLst>
              <a:ext uri="{FF2B5EF4-FFF2-40B4-BE49-F238E27FC236}">
                <a16:creationId xmlns:a16="http://schemas.microsoft.com/office/drawing/2014/main" id="{C2416075-C6B0-4D95-99D9-3C5E597F256C}"/>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06B9F1D-C2D5-4703-BFB6-231EBB04D91F}"/>
              </a:ext>
            </a:extLst>
          </p:cNvPr>
          <p:cNvSpPr>
            <a:spLocks noGrp="1"/>
          </p:cNvSpPr>
          <p:nvPr>
            <p:ph idx="1"/>
          </p:nvPr>
        </p:nvSpPr>
        <p:spPr>
          <a:xfrm>
            <a:off x="381000" y="1524000"/>
            <a:ext cx="10820400" cy="4024125"/>
          </a:xfrm>
        </p:spPr>
        <p:txBody>
          <a:bodyPr>
            <a:normAutofit/>
          </a:bodyPr>
          <a:lstStyle/>
          <a:p>
            <a:r>
              <a:rPr lang="en-US" dirty="0"/>
              <a:t>Game industry studies</a:t>
            </a:r>
          </a:p>
          <a:p>
            <a:pPr lvl="1"/>
            <a:r>
              <a:rPr lang="en-US" dirty="0"/>
              <a:t>Co-creativity (John Banks)</a:t>
            </a:r>
          </a:p>
          <a:p>
            <a:pPr lvl="1"/>
            <a:r>
              <a:rPr lang="en-US" dirty="0"/>
              <a:t>Game talk (Casey O’Donnell)</a:t>
            </a:r>
          </a:p>
          <a:p>
            <a:r>
              <a:rPr lang="en-US" dirty="0"/>
              <a:t>Live streaming gameplay</a:t>
            </a:r>
          </a:p>
          <a:p>
            <a:pPr lvl="1"/>
            <a:r>
              <a:rPr lang="en-US" dirty="0"/>
              <a:t>Broadcasting play (TL Taylor)</a:t>
            </a:r>
          </a:p>
          <a:p>
            <a:pPr lvl="1"/>
            <a:r>
              <a:rPr lang="en-US" dirty="0"/>
              <a:t>Hamilton W. A., Garretson O., &amp; </a:t>
            </a:r>
            <a:r>
              <a:rPr lang="en-US" dirty="0" err="1"/>
              <a:t>Kerne</a:t>
            </a:r>
            <a:r>
              <a:rPr lang="en-US" dirty="0"/>
              <a:t> A. (2014, April 26–May 1). </a:t>
            </a:r>
            <a:r>
              <a:rPr lang="en-US" i="1" dirty="0"/>
              <a:t>Streaming on Twitch: Fostering Participatory Communities of Play within Live Mixed Media</a:t>
            </a:r>
            <a:r>
              <a:rPr lang="en-US" dirty="0"/>
              <a:t>. In Proceedings of the SIGCHI Conference on Human Factors in Computing Systems (CHI ’14). New York, NY, USA.</a:t>
            </a:r>
          </a:p>
          <a:p>
            <a:endParaRPr lang="en-US" dirty="0"/>
          </a:p>
          <a:p>
            <a:pPr marL="0" indent="0">
              <a:buNone/>
            </a:pPr>
            <a:endParaRPr lang="en-US" dirty="0"/>
          </a:p>
        </p:txBody>
      </p:sp>
    </p:spTree>
    <p:extLst>
      <p:ext uri="{BB962C8B-B14F-4D97-AF65-F5344CB8AC3E}">
        <p14:creationId xmlns:p14="http://schemas.microsoft.com/office/powerpoint/2010/main" val="115576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87254" cy="6093627"/>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6106690"/>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tx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3352800"/>
            <a:ext cx="4343400" cy="28658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t>Chluaid</a:t>
            </a:r>
            <a:r>
              <a:rPr lang="en-US" dirty="0"/>
              <a:t> (artist on </a:t>
            </a:r>
            <a:r>
              <a:rPr lang="en-US" i="1" dirty="0" err="1"/>
              <a:t>BrackenSack</a:t>
            </a:r>
            <a:r>
              <a:rPr lang="en-US" i="1" dirty="0"/>
              <a:t>: A </a:t>
            </a:r>
            <a:r>
              <a:rPr lang="en-US" i="1" dirty="0" err="1"/>
              <a:t>Dashkin</a:t>
            </a:r>
            <a:r>
              <a:rPr lang="en-US" i="1" dirty="0"/>
              <a:t> Game</a:t>
            </a:r>
            <a:r>
              <a:rPr lang="en-US" dirty="0"/>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609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2487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2566</Words>
  <Application>Microsoft Office PowerPoint</Application>
  <PresentationFormat>Widescreen</PresentationFormat>
  <Paragraphs>148</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PowerPoint Presentation</vt:lpstr>
      <vt:lpstr>RISE OF A PLATFORM</vt:lpstr>
      <vt:lpstr>INITIAL Research Questions</vt:lpstr>
      <vt:lpstr>Game development is not well understood</vt:lpstr>
      <vt:lpstr>MAYBE DEVELOPMENT STREAMING CAN HELP public understanding of gamedev?</vt:lpstr>
      <vt:lpstr>NOTE: Development streaming != esports</vt:lpstr>
      <vt:lpstr>Potential criterion for evaluating streams</vt:lpstr>
      <vt:lpstr>Background Research</vt:lpstr>
      <vt:lpstr>A tale of  two Adams</vt:lpstr>
      <vt:lpstr>A Tale Of Two Adams</vt:lpstr>
      <vt:lpstr>DEVELOPMENT Streaming…</vt:lpstr>
      <vt:lpstr>RETHINKING APPRENTICESHIP ?</vt:lpstr>
      <vt:lpstr>…as a tool for teaching and learning?</vt:lpstr>
      <vt:lpstr>Art streaming</vt:lpstr>
      <vt:lpstr>methodology</vt:lpstr>
      <vt:lpstr>THE BOB ROSS THING</vt:lpstr>
      <vt:lpstr>Why care?</vt:lpstr>
      <vt:lpstr>Link to games &amp; (sometimes) esports</vt:lpstr>
      <vt:lpstr>Like game development, Journalism is not well understood</vt:lpstr>
      <vt:lpstr>The Instagram Aesthetic Is Over The look made famous by the platform just doesn’t resonate anymore Taylor Lorenz – The Atlantic, 2019 </vt:lpstr>
      <vt:lpstr>AND WE MIGHT ALSO IMAGINE THAT GOVERNMENT IS NOT WELL UNDERSTOOD?</vt:lpstr>
      <vt:lpstr>So what can we do to leverage what’s Happening in development streaming to aid public understanding of the news as a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Phelps</dc:creator>
  <cp:lastModifiedBy>Andrew Phelps</cp:lastModifiedBy>
  <cp:revision>2</cp:revision>
  <dcterms:created xsi:type="dcterms:W3CDTF">2019-05-15T13:08:07Z</dcterms:created>
  <dcterms:modified xsi:type="dcterms:W3CDTF">2019-05-27T16:34:21Z</dcterms:modified>
</cp:coreProperties>
</file>