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9"/>
  </p:notesMasterIdLst>
  <p:sldIdLst>
    <p:sldId id="256" r:id="rId2"/>
    <p:sldId id="272" r:id="rId3"/>
    <p:sldId id="257" r:id="rId4"/>
    <p:sldId id="258" r:id="rId5"/>
    <p:sldId id="259" r:id="rId6"/>
    <p:sldId id="260" r:id="rId7"/>
    <p:sldId id="261" r:id="rId8"/>
    <p:sldId id="262" r:id="rId9"/>
    <p:sldId id="263" r:id="rId10"/>
    <p:sldId id="264" r:id="rId11"/>
    <p:sldId id="265" r:id="rId12"/>
    <p:sldId id="270" r:id="rId13"/>
    <p:sldId id="271" r:id="rId14"/>
    <p:sldId id="266" r:id="rId15"/>
    <p:sldId id="267" r:id="rId16"/>
    <p:sldId id="268" r:id="rId17"/>
    <p:sldId id="269" r:id="rId1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1411"/>
    <p:restoredTop sz="70816"/>
  </p:normalViewPr>
  <p:slideViewPr>
    <p:cSldViewPr snapToGrid="0">
      <p:cViewPr varScale="1">
        <p:scale>
          <a:sx n="88" d="100"/>
          <a:sy n="88" d="100"/>
        </p:scale>
        <p:origin x="1360" y="19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D1C328B-E882-422C-AF73-84EFD955E884}" type="doc">
      <dgm:prSet loTypeId="urn:microsoft.com/office/officeart/2005/8/layout/vList2" loCatId="list" qsTypeId="urn:microsoft.com/office/officeart/2005/8/quickstyle/simple4" qsCatId="simple" csTypeId="urn:microsoft.com/office/officeart/2005/8/colors/colorful5" csCatId="colorful" phldr="1"/>
      <dgm:spPr/>
      <dgm:t>
        <a:bodyPr/>
        <a:lstStyle/>
        <a:p>
          <a:endParaRPr lang="en-US"/>
        </a:p>
      </dgm:t>
    </dgm:pt>
    <dgm:pt modelId="{3F98BB69-C2D9-41C5-9368-52687D9625C0}">
      <dgm:prSet/>
      <dgm:spPr/>
      <dgm:t>
        <a:bodyPr/>
        <a:lstStyle/>
        <a:p>
          <a:r>
            <a:rPr lang="en-US"/>
            <a:t>Player death</a:t>
          </a:r>
        </a:p>
      </dgm:t>
    </dgm:pt>
    <dgm:pt modelId="{B61A05CA-A676-4752-95F7-B44FC23A1018}" type="parTrans" cxnId="{A959DCFB-62EE-4C4E-B6BA-34E8611418B4}">
      <dgm:prSet/>
      <dgm:spPr/>
      <dgm:t>
        <a:bodyPr/>
        <a:lstStyle/>
        <a:p>
          <a:endParaRPr lang="en-US"/>
        </a:p>
      </dgm:t>
    </dgm:pt>
    <dgm:pt modelId="{AE0EF121-2759-4BF1-B9D5-3B82ADE13611}" type="sibTrans" cxnId="{A959DCFB-62EE-4C4E-B6BA-34E8611418B4}">
      <dgm:prSet/>
      <dgm:spPr/>
      <dgm:t>
        <a:bodyPr/>
        <a:lstStyle/>
        <a:p>
          <a:endParaRPr lang="en-US"/>
        </a:p>
      </dgm:t>
    </dgm:pt>
    <dgm:pt modelId="{A1BAF7A1-0754-43E2-92B9-64257081A1F0}">
      <dgm:prSet/>
      <dgm:spPr/>
      <dgm:t>
        <a:bodyPr/>
        <a:lstStyle/>
        <a:p>
          <a:r>
            <a:rPr lang="en-US"/>
            <a:t>Loss of equipment</a:t>
          </a:r>
        </a:p>
      </dgm:t>
    </dgm:pt>
    <dgm:pt modelId="{E62B7EFC-600D-41F0-AADF-965CFBF27585}" type="parTrans" cxnId="{60ED05AD-D1CF-4E8B-91EF-C81C27D2FD1E}">
      <dgm:prSet/>
      <dgm:spPr/>
      <dgm:t>
        <a:bodyPr/>
        <a:lstStyle/>
        <a:p>
          <a:endParaRPr lang="en-US"/>
        </a:p>
      </dgm:t>
    </dgm:pt>
    <dgm:pt modelId="{E581D1BB-A855-4DB8-A71B-D0B3A163296A}" type="sibTrans" cxnId="{60ED05AD-D1CF-4E8B-91EF-C81C27D2FD1E}">
      <dgm:prSet/>
      <dgm:spPr/>
      <dgm:t>
        <a:bodyPr/>
        <a:lstStyle/>
        <a:p>
          <a:endParaRPr lang="en-US"/>
        </a:p>
      </dgm:t>
    </dgm:pt>
    <dgm:pt modelId="{AE84AFBF-3ED6-456E-B250-E866551DEEB1}">
      <dgm:prSet/>
      <dgm:spPr/>
      <dgm:t>
        <a:bodyPr/>
        <a:lstStyle/>
        <a:p>
          <a:r>
            <a:rPr lang="en-US"/>
            <a:t>Loss of experience</a:t>
          </a:r>
        </a:p>
      </dgm:t>
    </dgm:pt>
    <dgm:pt modelId="{915AE998-89B6-4FD7-9F09-FB3BF11CA4AD}" type="parTrans" cxnId="{93FD9AF3-8578-4BFD-92B6-B3395D185284}">
      <dgm:prSet/>
      <dgm:spPr/>
      <dgm:t>
        <a:bodyPr/>
        <a:lstStyle/>
        <a:p>
          <a:endParaRPr lang="en-US"/>
        </a:p>
      </dgm:t>
    </dgm:pt>
    <dgm:pt modelId="{51639CAA-21CC-4163-AA6C-0C0C7EB33843}" type="sibTrans" cxnId="{93FD9AF3-8578-4BFD-92B6-B3395D185284}">
      <dgm:prSet/>
      <dgm:spPr/>
      <dgm:t>
        <a:bodyPr/>
        <a:lstStyle/>
        <a:p>
          <a:endParaRPr lang="en-US"/>
        </a:p>
      </dgm:t>
    </dgm:pt>
    <dgm:pt modelId="{7AA3650F-A1AF-4370-AC61-91459ACD242F}">
      <dgm:prSet/>
      <dgm:spPr/>
      <dgm:t>
        <a:bodyPr/>
        <a:lstStyle/>
        <a:p>
          <a:r>
            <a:rPr lang="en-US" dirty="0"/>
            <a:t>Loss of currency or materials</a:t>
          </a:r>
        </a:p>
      </dgm:t>
    </dgm:pt>
    <dgm:pt modelId="{C87FFC61-06D7-4350-90EB-780B93DF6A22}" type="parTrans" cxnId="{1B7686CC-C0D9-4E3D-8092-D1AE365304C3}">
      <dgm:prSet/>
      <dgm:spPr/>
      <dgm:t>
        <a:bodyPr/>
        <a:lstStyle/>
        <a:p>
          <a:endParaRPr lang="en-US"/>
        </a:p>
      </dgm:t>
    </dgm:pt>
    <dgm:pt modelId="{81D6E3C8-39EC-4382-BF43-C71510A794AE}" type="sibTrans" cxnId="{1B7686CC-C0D9-4E3D-8092-D1AE365304C3}">
      <dgm:prSet/>
      <dgm:spPr/>
      <dgm:t>
        <a:bodyPr/>
        <a:lstStyle/>
        <a:p>
          <a:endParaRPr lang="en-US"/>
        </a:p>
      </dgm:t>
    </dgm:pt>
    <dgm:pt modelId="{64935563-F8E1-419D-8A62-45ECECB1F42C}">
      <dgm:prSet/>
      <dgm:spPr/>
      <dgm:t>
        <a:bodyPr/>
        <a:lstStyle/>
        <a:p>
          <a:r>
            <a:rPr lang="en-US"/>
            <a:t>Loss of access / region / travel (!!)</a:t>
          </a:r>
        </a:p>
      </dgm:t>
    </dgm:pt>
    <dgm:pt modelId="{0F8EA8E9-0CFE-4EA9-B25F-BDD9A4FCBFD9}" type="parTrans" cxnId="{D3A5FB94-BE6F-4075-8A95-55287166CF19}">
      <dgm:prSet/>
      <dgm:spPr/>
      <dgm:t>
        <a:bodyPr/>
        <a:lstStyle/>
        <a:p>
          <a:endParaRPr lang="en-US"/>
        </a:p>
      </dgm:t>
    </dgm:pt>
    <dgm:pt modelId="{AFAC4C80-2D83-49F2-900B-61E6E634C47C}" type="sibTrans" cxnId="{D3A5FB94-BE6F-4075-8A95-55287166CF19}">
      <dgm:prSet/>
      <dgm:spPr/>
      <dgm:t>
        <a:bodyPr/>
        <a:lstStyle/>
        <a:p>
          <a:endParaRPr lang="en-US"/>
        </a:p>
      </dgm:t>
    </dgm:pt>
    <dgm:pt modelId="{D5118AFD-9871-4104-A8B0-E9D3915A24A9}">
      <dgm:prSet/>
      <dgm:spPr/>
      <dgm:t>
        <a:bodyPr/>
        <a:lstStyle/>
        <a:p>
          <a:r>
            <a:rPr lang="en-US" dirty="0"/>
            <a:t>Loss of community (i.e. WoW, EQ, </a:t>
          </a:r>
          <a:r>
            <a:rPr lang="en-US" dirty="0" err="1"/>
            <a:t>Faunasphere</a:t>
          </a:r>
          <a:r>
            <a:rPr lang="en-US" dirty="0"/>
            <a:t>, etc.)</a:t>
          </a:r>
        </a:p>
      </dgm:t>
    </dgm:pt>
    <dgm:pt modelId="{D0265359-5BA7-4664-9C1B-C41EDB343A7D}" type="parTrans" cxnId="{54680047-E770-4A52-B49D-B8C53AE9A646}">
      <dgm:prSet/>
      <dgm:spPr/>
      <dgm:t>
        <a:bodyPr/>
        <a:lstStyle/>
        <a:p>
          <a:endParaRPr lang="en-US"/>
        </a:p>
      </dgm:t>
    </dgm:pt>
    <dgm:pt modelId="{16D62F01-C2C9-4AC2-A4AC-9BA4BAE37B36}" type="sibTrans" cxnId="{54680047-E770-4A52-B49D-B8C53AE9A646}">
      <dgm:prSet/>
      <dgm:spPr/>
      <dgm:t>
        <a:bodyPr/>
        <a:lstStyle/>
        <a:p>
          <a:endParaRPr lang="en-US"/>
        </a:p>
      </dgm:t>
    </dgm:pt>
    <dgm:pt modelId="{EA44B3F8-755E-4AC5-8CB2-C087483B4702}">
      <dgm:prSet/>
      <dgm:spPr/>
      <dgm:t>
        <a:bodyPr/>
        <a:lstStyle/>
        <a:p>
          <a:r>
            <a:rPr lang="en-US"/>
            <a:t>Loss of standing or reputation (streaming, esports) </a:t>
          </a:r>
        </a:p>
      </dgm:t>
    </dgm:pt>
    <dgm:pt modelId="{CBCB2E5F-5CE4-438C-B341-3C24476529B1}" type="parTrans" cxnId="{88043365-AE5D-4E5B-97A7-2DA381C73ED2}">
      <dgm:prSet/>
      <dgm:spPr/>
      <dgm:t>
        <a:bodyPr/>
        <a:lstStyle/>
        <a:p>
          <a:endParaRPr lang="en-US"/>
        </a:p>
      </dgm:t>
    </dgm:pt>
    <dgm:pt modelId="{0343359F-1409-4183-9B44-A20E0F3BCB46}" type="sibTrans" cxnId="{88043365-AE5D-4E5B-97A7-2DA381C73ED2}">
      <dgm:prSet/>
      <dgm:spPr/>
      <dgm:t>
        <a:bodyPr/>
        <a:lstStyle/>
        <a:p>
          <a:endParaRPr lang="en-US"/>
        </a:p>
      </dgm:t>
    </dgm:pt>
    <dgm:pt modelId="{678AF000-C76E-4EEA-9394-6E7835084CE0}">
      <dgm:prSet/>
      <dgm:spPr/>
      <dgm:t>
        <a:bodyPr/>
        <a:lstStyle/>
        <a:p>
          <a:r>
            <a:rPr lang="en-US" dirty="0"/>
            <a:t>Loss of environment / original setting (i.e. live service games)</a:t>
          </a:r>
        </a:p>
      </dgm:t>
    </dgm:pt>
    <dgm:pt modelId="{FB3BB6C4-81D0-48B4-93EF-1E326CCBBEAC}" type="parTrans" cxnId="{90398E7C-EA7F-4D61-8C57-7EE65FA8216C}">
      <dgm:prSet/>
      <dgm:spPr/>
      <dgm:t>
        <a:bodyPr/>
        <a:lstStyle/>
        <a:p>
          <a:endParaRPr lang="en-US"/>
        </a:p>
      </dgm:t>
    </dgm:pt>
    <dgm:pt modelId="{5D3D13D2-10B5-4329-8026-F0EE957B8FFC}" type="sibTrans" cxnId="{90398E7C-EA7F-4D61-8C57-7EE65FA8216C}">
      <dgm:prSet/>
      <dgm:spPr/>
      <dgm:t>
        <a:bodyPr/>
        <a:lstStyle/>
        <a:p>
          <a:endParaRPr lang="en-US"/>
        </a:p>
      </dgm:t>
    </dgm:pt>
    <dgm:pt modelId="{93233F34-EBA6-2A4F-B634-4E5B4C05A20F}" type="pres">
      <dgm:prSet presAssocID="{8D1C328B-E882-422C-AF73-84EFD955E884}" presName="linear" presStyleCnt="0">
        <dgm:presLayoutVars>
          <dgm:animLvl val="lvl"/>
          <dgm:resizeHandles val="exact"/>
        </dgm:presLayoutVars>
      </dgm:prSet>
      <dgm:spPr/>
    </dgm:pt>
    <dgm:pt modelId="{F092ECCA-45D6-FA4C-8D36-F4EBDD5499CA}" type="pres">
      <dgm:prSet presAssocID="{3F98BB69-C2D9-41C5-9368-52687D9625C0}" presName="parentText" presStyleLbl="node1" presStyleIdx="0" presStyleCnt="8">
        <dgm:presLayoutVars>
          <dgm:chMax val="0"/>
          <dgm:bulletEnabled val="1"/>
        </dgm:presLayoutVars>
      </dgm:prSet>
      <dgm:spPr/>
    </dgm:pt>
    <dgm:pt modelId="{027141F9-6D94-0B40-82D5-34582DBC524A}" type="pres">
      <dgm:prSet presAssocID="{AE0EF121-2759-4BF1-B9D5-3B82ADE13611}" presName="spacer" presStyleCnt="0"/>
      <dgm:spPr/>
    </dgm:pt>
    <dgm:pt modelId="{8E85ABD5-CD52-074B-9DB5-8E0D01C1FCEB}" type="pres">
      <dgm:prSet presAssocID="{A1BAF7A1-0754-43E2-92B9-64257081A1F0}" presName="parentText" presStyleLbl="node1" presStyleIdx="1" presStyleCnt="8">
        <dgm:presLayoutVars>
          <dgm:chMax val="0"/>
          <dgm:bulletEnabled val="1"/>
        </dgm:presLayoutVars>
      </dgm:prSet>
      <dgm:spPr/>
    </dgm:pt>
    <dgm:pt modelId="{D7EC2423-836B-AE47-B51E-4DD84F03EBC1}" type="pres">
      <dgm:prSet presAssocID="{E581D1BB-A855-4DB8-A71B-D0B3A163296A}" presName="spacer" presStyleCnt="0"/>
      <dgm:spPr/>
    </dgm:pt>
    <dgm:pt modelId="{01EA5722-EE5A-F546-940C-95C48C731E9D}" type="pres">
      <dgm:prSet presAssocID="{AE84AFBF-3ED6-456E-B250-E866551DEEB1}" presName="parentText" presStyleLbl="node1" presStyleIdx="2" presStyleCnt="8">
        <dgm:presLayoutVars>
          <dgm:chMax val="0"/>
          <dgm:bulletEnabled val="1"/>
        </dgm:presLayoutVars>
      </dgm:prSet>
      <dgm:spPr/>
    </dgm:pt>
    <dgm:pt modelId="{4CCAD5FD-F355-7545-BC4F-E2E36A91C322}" type="pres">
      <dgm:prSet presAssocID="{51639CAA-21CC-4163-AA6C-0C0C7EB33843}" presName="spacer" presStyleCnt="0"/>
      <dgm:spPr/>
    </dgm:pt>
    <dgm:pt modelId="{E4CEB37F-273A-9E4D-BD97-DFBD5571DF67}" type="pres">
      <dgm:prSet presAssocID="{7AA3650F-A1AF-4370-AC61-91459ACD242F}" presName="parentText" presStyleLbl="node1" presStyleIdx="3" presStyleCnt="8">
        <dgm:presLayoutVars>
          <dgm:chMax val="0"/>
          <dgm:bulletEnabled val="1"/>
        </dgm:presLayoutVars>
      </dgm:prSet>
      <dgm:spPr/>
    </dgm:pt>
    <dgm:pt modelId="{35DB1F66-7FCB-0A4E-B6B9-202D2A6E4171}" type="pres">
      <dgm:prSet presAssocID="{81D6E3C8-39EC-4382-BF43-C71510A794AE}" presName="spacer" presStyleCnt="0"/>
      <dgm:spPr/>
    </dgm:pt>
    <dgm:pt modelId="{9AF7E502-8E9B-424C-8A16-FABC344BE912}" type="pres">
      <dgm:prSet presAssocID="{64935563-F8E1-419D-8A62-45ECECB1F42C}" presName="parentText" presStyleLbl="node1" presStyleIdx="4" presStyleCnt="8">
        <dgm:presLayoutVars>
          <dgm:chMax val="0"/>
          <dgm:bulletEnabled val="1"/>
        </dgm:presLayoutVars>
      </dgm:prSet>
      <dgm:spPr/>
    </dgm:pt>
    <dgm:pt modelId="{2FD9FFF6-5B37-214C-B469-61BB0A2B0210}" type="pres">
      <dgm:prSet presAssocID="{AFAC4C80-2D83-49F2-900B-61E6E634C47C}" presName="spacer" presStyleCnt="0"/>
      <dgm:spPr/>
    </dgm:pt>
    <dgm:pt modelId="{78F788A8-AD7F-2A4E-BFA0-C0FA0364D41C}" type="pres">
      <dgm:prSet presAssocID="{D5118AFD-9871-4104-A8B0-E9D3915A24A9}" presName="parentText" presStyleLbl="node1" presStyleIdx="5" presStyleCnt="8">
        <dgm:presLayoutVars>
          <dgm:chMax val="0"/>
          <dgm:bulletEnabled val="1"/>
        </dgm:presLayoutVars>
      </dgm:prSet>
      <dgm:spPr/>
    </dgm:pt>
    <dgm:pt modelId="{B37AAABB-5E3C-A140-84ED-98E5FB987F76}" type="pres">
      <dgm:prSet presAssocID="{16D62F01-C2C9-4AC2-A4AC-9BA4BAE37B36}" presName="spacer" presStyleCnt="0"/>
      <dgm:spPr/>
    </dgm:pt>
    <dgm:pt modelId="{644BBE87-5637-314F-8C9A-A694D1E0CF50}" type="pres">
      <dgm:prSet presAssocID="{EA44B3F8-755E-4AC5-8CB2-C087483B4702}" presName="parentText" presStyleLbl="node1" presStyleIdx="6" presStyleCnt="8">
        <dgm:presLayoutVars>
          <dgm:chMax val="0"/>
          <dgm:bulletEnabled val="1"/>
        </dgm:presLayoutVars>
      </dgm:prSet>
      <dgm:spPr/>
    </dgm:pt>
    <dgm:pt modelId="{4AB9F000-9D96-B647-B7C6-A8B39EB69A33}" type="pres">
      <dgm:prSet presAssocID="{0343359F-1409-4183-9B44-A20E0F3BCB46}" presName="spacer" presStyleCnt="0"/>
      <dgm:spPr/>
    </dgm:pt>
    <dgm:pt modelId="{8D38577C-AD7F-E549-943D-097B8C0521DF}" type="pres">
      <dgm:prSet presAssocID="{678AF000-C76E-4EEA-9394-6E7835084CE0}" presName="parentText" presStyleLbl="node1" presStyleIdx="7" presStyleCnt="8" custScaleY="164202">
        <dgm:presLayoutVars>
          <dgm:chMax val="0"/>
          <dgm:bulletEnabled val="1"/>
        </dgm:presLayoutVars>
      </dgm:prSet>
      <dgm:spPr/>
    </dgm:pt>
  </dgm:ptLst>
  <dgm:cxnLst>
    <dgm:cxn modelId="{74C8821B-BE30-5844-AC3C-BB167196E3C2}" type="presOf" srcId="{EA44B3F8-755E-4AC5-8CB2-C087483B4702}" destId="{644BBE87-5637-314F-8C9A-A694D1E0CF50}" srcOrd="0" destOrd="0" presId="urn:microsoft.com/office/officeart/2005/8/layout/vList2"/>
    <dgm:cxn modelId="{9C80B837-9F8B-964D-AF04-916A59708277}" type="presOf" srcId="{A1BAF7A1-0754-43E2-92B9-64257081A1F0}" destId="{8E85ABD5-CD52-074B-9DB5-8E0D01C1FCEB}" srcOrd="0" destOrd="0" presId="urn:microsoft.com/office/officeart/2005/8/layout/vList2"/>
    <dgm:cxn modelId="{25AF3B3D-DA42-EF49-A00B-6C6F5C2FC1AA}" type="presOf" srcId="{AE84AFBF-3ED6-456E-B250-E866551DEEB1}" destId="{01EA5722-EE5A-F546-940C-95C48C731E9D}" srcOrd="0" destOrd="0" presId="urn:microsoft.com/office/officeart/2005/8/layout/vList2"/>
    <dgm:cxn modelId="{2C162143-C143-8344-B61D-9FCB4BCF6817}" type="presOf" srcId="{7AA3650F-A1AF-4370-AC61-91459ACD242F}" destId="{E4CEB37F-273A-9E4D-BD97-DFBD5571DF67}" srcOrd="0" destOrd="0" presId="urn:microsoft.com/office/officeart/2005/8/layout/vList2"/>
    <dgm:cxn modelId="{54680047-E770-4A52-B49D-B8C53AE9A646}" srcId="{8D1C328B-E882-422C-AF73-84EFD955E884}" destId="{D5118AFD-9871-4104-A8B0-E9D3915A24A9}" srcOrd="5" destOrd="0" parTransId="{D0265359-5BA7-4664-9C1B-C41EDB343A7D}" sibTransId="{16D62F01-C2C9-4AC2-A4AC-9BA4BAE37B36}"/>
    <dgm:cxn modelId="{756BD660-86A7-8043-A376-BAC7B80A9FB3}" type="presOf" srcId="{3F98BB69-C2D9-41C5-9368-52687D9625C0}" destId="{F092ECCA-45D6-FA4C-8D36-F4EBDD5499CA}" srcOrd="0" destOrd="0" presId="urn:microsoft.com/office/officeart/2005/8/layout/vList2"/>
    <dgm:cxn modelId="{88043365-AE5D-4E5B-97A7-2DA381C73ED2}" srcId="{8D1C328B-E882-422C-AF73-84EFD955E884}" destId="{EA44B3F8-755E-4AC5-8CB2-C087483B4702}" srcOrd="6" destOrd="0" parTransId="{CBCB2E5F-5CE4-438C-B341-3C24476529B1}" sibTransId="{0343359F-1409-4183-9B44-A20E0F3BCB46}"/>
    <dgm:cxn modelId="{90398E7C-EA7F-4D61-8C57-7EE65FA8216C}" srcId="{8D1C328B-E882-422C-AF73-84EFD955E884}" destId="{678AF000-C76E-4EEA-9394-6E7835084CE0}" srcOrd="7" destOrd="0" parTransId="{FB3BB6C4-81D0-48B4-93EF-1E326CCBBEAC}" sibTransId="{5D3D13D2-10B5-4329-8026-F0EE957B8FFC}"/>
    <dgm:cxn modelId="{D3A5FB94-BE6F-4075-8A95-55287166CF19}" srcId="{8D1C328B-E882-422C-AF73-84EFD955E884}" destId="{64935563-F8E1-419D-8A62-45ECECB1F42C}" srcOrd="4" destOrd="0" parTransId="{0F8EA8E9-0CFE-4EA9-B25F-BDD9A4FCBFD9}" sibTransId="{AFAC4C80-2D83-49F2-900B-61E6E634C47C}"/>
    <dgm:cxn modelId="{F5B8A09E-0DA1-9843-9F95-E0E43BF2ED73}" type="presOf" srcId="{64935563-F8E1-419D-8A62-45ECECB1F42C}" destId="{9AF7E502-8E9B-424C-8A16-FABC344BE912}" srcOrd="0" destOrd="0" presId="urn:microsoft.com/office/officeart/2005/8/layout/vList2"/>
    <dgm:cxn modelId="{60ED05AD-D1CF-4E8B-91EF-C81C27D2FD1E}" srcId="{8D1C328B-E882-422C-AF73-84EFD955E884}" destId="{A1BAF7A1-0754-43E2-92B9-64257081A1F0}" srcOrd="1" destOrd="0" parTransId="{E62B7EFC-600D-41F0-AADF-965CFBF27585}" sibTransId="{E581D1BB-A855-4DB8-A71B-D0B3A163296A}"/>
    <dgm:cxn modelId="{1B7686CC-C0D9-4E3D-8092-D1AE365304C3}" srcId="{8D1C328B-E882-422C-AF73-84EFD955E884}" destId="{7AA3650F-A1AF-4370-AC61-91459ACD242F}" srcOrd="3" destOrd="0" parTransId="{C87FFC61-06D7-4350-90EB-780B93DF6A22}" sibTransId="{81D6E3C8-39EC-4382-BF43-C71510A794AE}"/>
    <dgm:cxn modelId="{BE308AD5-6D4F-CC42-B708-1876B0F66350}" type="presOf" srcId="{678AF000-C76E-4EEA-9394-6E7835084CE0}" destId="{8D38577C-AD7F-E549-943D-097B8C0521DF}" srcOrd="0" destOrd="0" presId="urn:microsoft.com/office/officeart/2005/8/layout/vList2"/>
    <dgm:cxn modelId="{2BB03BEC-D6B0-0247-9948-D9D00F795CA4}" type="presOf" srcId="{8D1C328B-E882-422C-AF73-84EFD955E884}" destId="{93233F34-EBA6-2A4F-B634-4E5B4C05A20F}" srcOrd="0" destOrd="0" presId="urn:microsoft.com/office/officeart/2005/8/layout/vList2"/>
    <dgm:cxn modelId="{2488F1ED-5D32-C34B-8EC6-CCD835DB6EC6}" type="presOf" srcId="{D5118AFD-9871-4104-A8B0-E9D3915A24A9}" destId="{78F788A8-AD7F-2A4E-BFA0-C0FA0364D41C}" srcOrd="0" destOrd="0" presId="urn:microsoft.com/office/officeart/2005/8/layout/vList2"/>
    <dgm:cxn modelId="{93FD9AF3-8578-4BFD-92B6-B3395D185284}" srcId="{8D1C328B-E882-422C-AF73-84EFD955E884}" destId="{AE84AFBF-3ED6-456E-B250-E866551DEEB1}" srcOrd="2" destOrd="0" parTransId="{915AE998-89B6-4FD7-9F09-FB3BF11CA4AD}" sibTransId="{51639CAA-21CC-4163-AA6C-0C0C7EB33843}"/>
    <dgm:cxn modelId="{A959DCFB-62EE-4C4E-B6BA-34E8611418B4}" srcId="{8D1C328B-E882-422C-AF73-84EFD955E884}" destId="{3F98BB69-C2D9-41C5-9368-52687D9625C0}" srcOrd="0" destOrd="0" parTransId="{B61A05CA-A676-4752-95F7-B44FC23A1018}" sibTransId="{AE0EF121-2759-4BF1-B9D5-3B82ADE13611}"/>
    <dgm:cxn modelId="{51ACDDB6-0664-324D-803C-047D31F5622B}" type="presParOf" srcId="{93233F34-EBA6-2A4F-B634-4E5B4C05A20F}" destId="{F092ECCA-45D6-FA4C-8D36-F4EBDD5499CA}" srcOrd="0" destOrd="0" presId="urn:microsoft.com/office/officeart/2005/8/layout/vList2"/>
    <dgm:cxn modelId="{6E1B881F-5671-1748-8455-7A401C12EF5E}" type="presParOf" srcId="{93233F34-EBA6-2A4F-B634-4E5B4C05A20F}" destId="{027141F9-6D94-0B40-82D5-34582DBC524A}" srcOrd="1" destOrd="0" presId="urn:microsoft.com/office/officeart/2005/8/layout/vList2"/>
    <dgm:cxn modelId="{554F2579-4586-2849-9FBF-D85AAD195EBF}" type="presParOf" srcId="{93233F34-EBA6-2A4F-B634-4E5B4C05A20F}" destId="{8E85ABD5-CD52-074B-9DB5-8E0D01C1FCEB}" srcOrd="2" destOrd="0" presId="urn:microsoft.com/office/officeart/2005/8/layout/vList2"/>
    <dgm:cxn modelId="{24AD8692-91E4-3F49-8271-D52AF74D402D}" type="presParOf" srcId="{93233F34-EBA6-2A4F-B634-4E5B4C05A20F}" destId="{D7EC2423-836B-AE47-B51E-4DD84F03EBC1}" srcOrd="3" destOrd="0" presId="urn:microsoft.com/office/officeart/2005/8/layout/vList2"/>
    <dgm:cxn modelId="{B0A9D938-88A3-D946-8C2A-781DE1E7B40B}" type="presParOf" srcId="{93233F34-EBA6-2A4F-B634-4E5B4C05A20F}" destId="{01EA5722-EE5A-F546-940C-95C48C731E9D}" srcOrd="4" destOrd="0" presId="urn:microsoft.com/office/officeart/2005/8/layout/vList2"/>
    <dgm:cxn modelId="{7E4333B2-374E-B941-A4B6-2109A9E929BC}" type="presParOf" srcId="{93233F34-EBA6-2A4F-B634-4E5B4C05A20F}" destId="{4CCAD5FD-F355-7545-BC4F-E2E36A91C322}" srcOrd="5" destOrd="0" presId="urn:microsoft.com/office/officeart/2005/8/layout/vList2"/>
    <dgm:cxn modelId="{6A5EB151-7E14-4D42-A8BA-586A769D4F6C}" type="presParOf" srcId="{93233F34-EBA6-2A4F-B634-4E5B4C05A20F}" destId="{E4CEB37F-273A-9E4D-BD97-DFBD5571DF67}" srcOrd="6" destOrd="0" presId="urn:microsoft.com/office/officeart/2005/8/layout/vList2"/>
    <dgm:cxn modelId="{980D5E58-C269-6B40-B941-10F742C589BD}" type="presParOf" srcId="{93233F34-EBA6-2A4F-B634-4E5B4C05A20F}" destId="{35DB1F66-7FCB-0A4E-B6B9-202D2A6E4171}" srcOrd="7" destOrd="0" presId="urn:microsoft.com/office/officeart/2005/8/layout/vList2"/>
    <dgm:cxn modelId="{BFEC1674-2286-764C-BC0D-19504D25665A}" type="presParOf" srcId="{93233F34-EBA6-2A4F-B634-4E5B4C05A20F}" destId="{9AF7E502-8E9B-424C-8A16-FABC344BE912}" srcOrd="8" destOrd="0" presId="urn:microsoft.com/office/officeart/2005/8/layout/vList2"/>
    <dgm:cxn modelId="{2FCD420B-7F6F-5644-A6BB-F1C33337456E}" type="presParOf" srcId="{93233F34-EBA6-2A4F-B634-4E5B4C05A20F}" destId="{2FD9FFF6-5B37-214C-B469-61BB0A2B0210}" srcOrd="9" destOrd="0" presId="urn:microsoft.com/office/officeart/2005/8/layout/vList2"/>
    <dgm:cxn modelId="{9D3DE9AE-2EA1-8E48-8DE2-E28ED14A33F1}" type="presParOf" srcId="{93233F34-EBA6-2A4F-B634-4E5B4C05A20F}" destId="{78F788A8-AD7F-2A4E-BFA0-C0FA0364D41C}" srcOrd="10" destOrd="0" presId="urn:microsoft.com/office/officeart/2005/8/layout/vList2"/>
    <dgm:cxn modelId="{FC21949C-453F-BF42-9EBA-383D0223FEC6}" type="presParOf" srcId="{93233F34-EBA6-2A4F-B634-4E5B4C05A20F}" destId="{B37AAABB-5E3C-A140-84ED-98E5FB987F76}" srcOrd="11" destOrd="0" presId="urn:microsoft.com/office/officeart/2005/8/layout/vList2"/>
    <dgm:cxn modelId="{826FBD29-92F9-A142-A268-538C71848DE5}" type="presParOf" srcId="{93233F34-EBA6-2A4F-B634-4E5B4C05A20F}" destId="{644BBE87-5637-314F-8C9A-A694D1E0CF50}" srcOrd="12" destOrd="0" presId="urn:microsoft.com/office/officeart/2005/8/layout/vList2"/>
    <dgm:cxn modelId="{8E308A22-55B6-9946-8D36-963D44E76C6A}" type="presParOf" srcId="{93233F34-EBA6-2A4F-B634-4E5B4C05A20F}" destId="{4AB9F000-9D96-B647-B7C6-A8B39EB69A33}" srcOrd="13" destOrd="0" presId="urn:microsoft.com/office/officeart/2005/8/layout/vList2"/>
    <dgm:cxn modelId="{768BD281-F926-B14F-808F-C907C88EB049}" type="presParOf" srcId="{93233F34-EBA6-2A4F-B634-4E5B4C05A20F}" destId="{8D38577C-AD7F-E549-943D-097B8C0521DF}" srcOrd="14"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A78AEAA0-B235-4764-B90C-054A8870F3DE}" type="doc">
      <dgm:prSet loTypeId="urn:microsoft.com/office/officeart/2005/8/layout/vList2" loCatId="list" qsTypeId="urn:microsoft.com/office/officeart/2005/8/quickstyle/simple4" qsCatId="simple" csTypeId="urn:microsoft.com/office/officeart/2005/8/colors/colorful5" csCatId="colorful"/>
      <dgm:spPr/>
      <dgm:t>
        <a:bodyPr/>
        <a:lstStyle/>
        <a:p>
          <a:endParaRPr lang="en-US"/>
        </a:p>
      </dgm:t>
    </dgm:pt>
    <dgm:pt modelId="{55CA13B2-4707-4458-B32B-735246789EA6}">
      <dgm:prSet/>
      <dgm:spPr/>
      <dgm:t>
        <a:bodyPr/>
        <a:lstStyle/>
        <a:p>
          <a:r>
            <a:rPr lang="en-US"/>
            <a:t>Losing an aged loved one who ‘lived a full life’ is very different than a child who dies in a tragic accident, for example, or losing a childhood friend who drifted away as one grows older feels different than a former friend with whom one has had an acrimonious split. </a:t>
          </a:r>
        </a:p>
      </dgm:t>
    </dgm:pt>
    <dgm:pt modelId="{435896ED-4735-4714-84D6-8E94288E5706}" type="parTrans" cxnId="{59F27F96-31C6-4481-90EE-2B5A37572929}">
      <dgm:prSet/>
      <dgm:spPr/>
      <dgm:t>
        <a:bodyPr/>
        <a:lstStyle/>
        <a:p>
          <a:endParaRPr lang="en-US"/>
        </a:p>
      </dgm:t>
    </dgm:pt>
    <dgm:pt modelId="{5AF30F11-E3DA-4062-A028-8DAC7CD0FBE9}" type="sibTrans" cxnId="{59F27F96-31C6-4481-90EE-2B5A37572929}">
      <dgm:prSet/>
      <dgm:spPr/>
      <dgm:t>
        <a:bodyPr/>
        <a:lstStyle/>
        <a:p>
          <a:endParaRPr lang="en-US"/>
        </a:p>
      </dgm:t>
    </dgm:pt>
    <dgm:pt modelId="{1AF46CDE-5DE6-4F9E-BD33-A755678E13A6}">
      <dgm:prSet/>
      <dgm:spPr/>
      <dgm:t>
        <a:bodyPr/>
        <a:lstStyle/>
        <a:p>
          <a:r>
            <a:rPr lang="en-US"/>
            <a:t>Loss is a complex, deeply personal, and highly subjective feeling that we continually re-evaluate and even attempt to quantify to ourselves. </a:t>
          </a:r>
        </a:p>
      </dgm:t>
    </dgm:pt>
    <dgm:pt modelId="{DB4EF0BC-B4B6-4A0D-B778-36030DE0EAFF}" type="parTrans" cxnId="{8BA91EE1-03F1-465D-99FC-54B6BDFBF2F8}">
      <dgm:prSet/>
      <dgm:spPr/>
      <dgm:t>
        <a:bodyPr/>
        <a:lstStyle/>
        <a:p>
          <a:endParaRPr lang="en-US"/>
        </a:p>
      </dgm:t>
    </dgm:pt>
    <dgm:pt modelId="{DA24EC39-3620-4404-8386-0FF7AD853978}" type="sibTrans" cxnId="{8BA91EE1-03F1-465D-99FC-54B6BDFBF2F8}">
      <dgm:prSet/>
      <dgm:spPr/>
      <dgm:t>
        <a:bodyPr/>
        <a:lstStyle/>
        <a:p>
          <a:endParaRPr lang="en-US"/>
        </a:p>
      </dgm:t>
    </dgm:pt>
    <dgm:pt modelId="{B633DEC8-CBAF-2949-9E31-650E3032BD6B}" type="pres">
      <dgm:prSet presAssocID="{A78AEAA0-B235-4764-B90C-054A8870F3DE}" presName="linear" presStyleCnt="0">
        <dgm:presLayoutVars>
          <dgm:animLvl val="lvl"/>
          <dgm:resizeHandles val="exact"/>
        </dgm:presLayoutVars>
      </dgm:prSet>
      <dgm:spPr/>
    </dgm:pt>
    <dgm:pt modelId="{DCAFA796-4A8F-CC48-B008-8819A43CFB9A}" type="pres">
      <dgm:prSet presAssocID="{55CA13B2-4707-4458-B32B-735246789EA6}" presName="parentText" presStyleLbl="node1" presStyleIdx="0" presStyleCnt="2">
        <dgm:presLayoutVars>
          <dgm:chMax val="0"/>
          <dgm:bulletEnabled val="1"/>
        </dgm:presLayoutVars>
      </dgm:prSet>
      <dgm:spPr/>
    </dgm:pt>
    <dgm:pt modelId="{3DAAFD0C-F51C-D947-9606-143E7A15AC81}" type="pres">
      <dgm:prSet presAssocID="{5AF30F11-E3DA-4062-A028-8DAC7CD0FBE9}" presName="spacer" presStyleCnt="0"/>
      <dgm:spPr/>
    </dgm:pt>
    <dgm:pt modelId="{550F6DCB-BE6F-2A44-86DB-576642A31B3C}" type="pres">
      <dgm:prSet presAssocID="{1AF46CDE-5DE6-4F9E-BD33-A755678E13A6}" presName="parentText" presStyleLbl="node1" presStyleIdx="1" presStyleCnt="2">
        <dgm:presLayoutVars>
          <dgm:chMax val="0"/>
          <dgm:bulletEnabled val="1"/>
        </dgm:presLayoutVars>
      </dgm:prSet>
      <dgm:spPr/>
    </dgm:pt>
  </dgm:ptLst>
  <dgm:cxnLst>
    <dgm:cxn modelId="{EC03C70F-D5EA-0440-9D99-0176E130FC3C}" type="presOf" srcId="{A78AEAA0-B235-4764-B90C-054A8870F3DE}" destId="{B633DEC8-CBAF-2949-9E31-650E3032BD6B}" srcOrd="0" destOrd="0" presId="urn:microsoft.com/office/officeart/2005/8/layout/vList2"/>
    <dgm:cxn modelId="{EF24FA27-A0D6-354F-A17B-8613AD18796F}" type="presOf" srcId="{1AF46CDE-5DE6-4F9E-BD33-A755678E13A6}" destId="{550F6DCB-BE6F-2A44-86DB-576642A31B3C}" srcOrd="0" destOrd="0" presId="urn:microsoft.com/office/officeart/2005/8/layout/vList2"/>
    <dgm:cxn modelId="{59F27F96-31C6-4481-90EE-2B5A37572929}" srcId="{A78AEAA0-B235-4764-B90C-054A8870F3DE}" destId="{55CA13B2-4707-4458-B32B-735246789EA6}" srcOrd="0" destOrd="0" parTransId="{435896ED-4735-4714-84D6-8E94288E5706}" sibTransId="{5AF30F11-E3DA-4062-A028-8DAC7CD0FBE9}"/>
    <dgm:cxn modelId="{7774B39D-CCFD-6841-85D0-75918C0BD1CF}" type="presOf" srcId="{55CA13B2-4707-4458-B32B-735246789EA6}" destId="{DCAFA796-4A8F-CC48-B008-8819A43CFB9A}" srcOrd="0" destOrd="0" presId="urn:microsoft.com/office/officeart/2005/8/layout/vList2"/>
    <dgm:cxn modelId="{8BA91EE1-03F1-465D-99FC-54B6BDFBF2F8}" srcId="{A78AEAA0-B235-4764-B90C-054A8870F3DE}" destId="{1AF46CDE-5DE6-4F9E-BD33-A755678E13A6}" srcOrd="1" destOrd="0" parTransId="{DB4EF0BC-B4B6-4A0D-B778-36030DE0EAFF}" sibTransId="{DA24EC39-3620-4404-8386-0FF7AD853978}"/>
    <dgm:cxn modelId="{57823E3E-CDE5-894D-9F19-8D24BFCBBEE9}" type="presParOf" srcId="{B633DEC8-CBAF-2949-9E31-650E3032BD6B}" destId="{DCAFA796-4A8F-CC48-B008-8819A43CFB9A}" srcOrd="0" destOrd="0" presId="urn:microsoft.com/office/officeart/2005/8/layout/vList2"/>
    <dgm:cxn modelId="{5D861D4A-481C-304A-8A47-5390B4A5268E}" type="presParOf" srcId="{B633DEC8-CBAF-2949-9E31-650E3032BD6B}" destId="{3DAAFD0C-F51C-D947-9606-143E7A15AC81}" srcOrd="1" destOrd="0" presId="urn:microsoft.com/office/officeart/2005/8/layout/vList2"/>
    <dgm:cxn modelId="{BD83BA77-4DA7-4E4F-B308-7D332400D979}" type="presParOf" srcId="{B633DEC8-CBAF-2949-9E31-650E3032BD6B}" destId="{550F6DCB-BE6F-2A44-86DB-576642A31B3C}" srcOrd="2"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8FCBD713-28D0-4032-B525-56DFB809C9D9}" type="doc">
      <dgm:prSet loTypeId="urn:microsoft.com/office/officeart/2005/8/layout/hierarchy1" loCatId="hierarchy" qsTypeId="urn:microsoft.com/office/officeart/2005/8/quickstyle/simple1" qsCatId="simple" csTypeId="urn:microsoft.com/office/officeart/2005/8/colors/colorful2" csCatId="colorful"/>
      <dgm:spPr/>
      <dgm:t>
        <a:bodyPr/>
        <a:lstStyle/>
        <a:p>
          <a:endParaRPr lang="en-US"/>
        </a:p>
      </dgm:t>
    </dgm:pt>
    <dgm:pt modelId="{B9EC032F-A523-46FA-836E-A2D146E7DB7F}">
      <dgm:prSet/>
      <dgm:spPr/>
      <dgm:t>
        <a:bodyPr/>
        <a:lstStyle/>
        <a:p>
          <a:r>
            <a:rPr lang="en-US"/>
            <a:t>How are these notions of loss reflected in our games and interactive media, which are designed as stories to mirror our relationships in the real world? </a:t>
          </a:r>
        </a:p>
      </dgm:t>
    </dgm:pt>
    <dgm:pt modelId="{D8277FCC-D44A-46F5-BF2B-3369E5478EE5}" type="parTrans" cxnId="{C2AB3165-0267-479F-8D10-21C238A69606}">
      <dgm:prSet/>
      <dgm:spPr/>
      <dgm:t>
        <a:bodyPr/>
        <a:lstStyle/>
        <a:p>
          <a:endParaRPr lang="en-US"/>
        </a:p>
      </dgm:t>
    </dgm:pt>
    <dgm:pt modelId="{139CDE06-BFF4-4D78-A204-E151A3D1BB1B}" type="sibTrans" cxnId="{C2AB3165-0267-479F-8D10-21C238A69606}">
      <dgm:prSet/>
      <dgm:spPr/>
      <dgm:t>
        <a:bodyPr/>
        <a:lstStyle/>
        <a:p>
          <a:endParaRPr lang="en-US"/>
        </a:p>
      </dgm:t>
    </dgm:pt>
    <dgm:pt modelId="{D06F3B41-8C7B-4C7C-AAAE-411D779E3823}">
      <dgm:prSet/>
      <dgm:spPr/>
      <dgm:t>
        <a:bodyPr/>
        <a:lstStyle/>
        <a:p>
          <a:r>
            <a:rPr lang="en-US"/>
            <a:t>And what can we learn about ourselves in examining how we design different notions of loss in virtual spaces?</a:t>
          </a:r>
        </a:p>
      </dgm:t>
    </dgm:pt>
    <dgm:pt modelId="{A04F701B-A4B2-4EFD-893E-195BAF1B4553}" type="parTrans" cxnId="{074ECD3C-6AEC-4A4F-8FB2-18013C979AB3}">
      <dgm:prSet/>
      <dgm:spPr/>
      <dgm:t>
        <a:bodyPr/>
        <a:lstStyle/>
        <a:p>
          <a:endParaRPr lang="en-US"/>
        </a:p>
      </dgm:t>
    </dgm:pt>
    <dgm:pt modelId="{8B533A56-479F-4BC5-A0FF-6FE52CEDEE1B}" type="sibTrans" cxnId="{074ECD3C-6AEC-4A4F-8FB2-18013C979AB3}">
      <dgm:prSet/>
      <dgm:spPr/>
      <dgm:t>
        <a:bodyPr/>
        <a:lstStyle/>
        <a:p>
          <a:endParaRPr lang="en-US"/>
        </a:p>
      </dgm:t>
    </dgm:pt>
    <dgm:pt modelId="{CA767CE2-CF90-1449-8E28-2134F7B392CD}" type="pres">
      <dgm:prSet presAssocID="{8FCBD713-28D0-4032-B525-56DFB809C9D9}" presName="hierChild1" presStyleCnt="0">
        <dgm:presLayoutVars>
          <dgm:chPref val="1"/>
          <dgm:dir/>
          <dgm:animOne val="branch"/>
          <dgm:animLvl val="lvl"/>
          <dgm:resizeHandles/>
        </dgm:presLayoutVars>
      </dgm:prSet>
      <dgm:spPr/>
    </dgm:pt>
    <dgm:pt modelId="{BEF48FC5-08B8-D445-8757-48E8598471C9}" type="pres">
      <dgm:prSet presAssocID="{B9EC032F-A523-46FA-836E-A2D146E7DB7F}" presName="hierRoot1" presStyleCnt="0"/>
      <dgm:spPr/>
    </dgm:pt>
    <dgm:pt modelId="{ED91DAE1-190D-6C4A-A3FE-0B4E4E1528FC}" type="pres">
      <dgm:prSet presAssocID="{B9EC032F-A523-46FA-836E-A2D146E7DB7F}" presName="composite" presStyleCnt="0"/>
      <dgm:spPr/>
    </dgm:pt>
    <dgm:pt modelId="{96FEFD62-E3C1-7449-8342-E2B0CC2F72AC}" type="pres">
      <dgm:prSet presAssocID="{B9EC032F-A523-46FA-836E-A2D146E7DB7F}" presName="background" presStyleLbl="node0" presStyleIdx="0" presStyleCnt="2"/>
      <dgm:spPr/>
    </dgm:pt>
    <dgm:pt modelId="{D9388488-F6CB-3F49-B8AF-AE93708F274F}" type="pres">
      <dgm:prSet presAssocID="{B9EC032F-A523-46FA-836E-A2D146E7DB7F}" presName="text" presStyleLbl="fgAcc0" presStyleIdx="0" presStyleCnt="2">
        <dgm:presLayoutVars>
          <dgm:chPref val="3"/>
        </dgm:presLayoutVars>
      </dgm:prSet>
      <dgm:spPr/>
    </dgm:pt>
    <dgm:pt modelId="{9E6AF808-937A-1247-A1E2-1C39ED719AD8}" type="pres">
      <dgm:prSet presAssocID="{B9EC032F-A523-46FA-836E-A2D146E7DB7F}" presName="hierChild2" presStyleCnt="0"/>
      <dgm:spPr/>
    </dgm:pt>
    <dgm:pt modelId="{2A1DDAA9-4428-D244-8886-EC9D03D98ED2}" type="pres">
      <dgm:prSet presAssocID="{D06F3B41-8C7B-4C7C-AAAE-411D779E3823}" presName="hierRoot1" presStyleCnt="0"/>
      <dgm:spPr/>
    </dgm:pt>
    <dgm:pt modelId="{4B148B29-8A26-FE49-8737-33E8E703DF5F}" type="pres">
      <dgm:prSet presAssocID="{D06F3B41-8C7B-4C7C-AAAE-411D779E3823}" presName="composite" presStyleCnt="0"/>
      <dgm:spPr/>
    </dgm:pt>
    <dgm:pt modelId="{56C50958-C7FF-8D42-9C7D-5B41C23B6D5E}" type="pres">
      <dgm:prSet presAssocID="{D06F3B41-8C7B-4C7C-AAAE-411D779E3823}" presName="background" presStyleLbl="node0" presStyleIdx="1" presStyleCnt="2"/>
      <dgm:spPr/>
    </dgm:pt>
    <dgm:pt modelId="{96F52DF2-7560-2143-B6E4-F982800A435D}" type="pres">
      <dgm:prSet presAssocID="{D06F3B41-8C7B-4C7C-AAAE-411D779E3823}" presName="text" presStyleLbl="fgAcc0" presStyleIdx="1" presStyleCnt="2">
        <dgm:presLayoutVars>
          <dgm:chPref val="3"/>
        </dgm:presLayoutVars>
      </dgm:prSet>
      <dgm:spPr/>
    </dgm:pt>
    <dgm:pt modelId="{1661C4EB-C47E-ED46-AA08-B0876C2DB8AC}" type="pres">
      <dgm:prSet presAssocID="{D06F3B41-8C7B-4C7C-AAAE-411D779E3823}" presName="hierChild2" presStyleCnt="0"/>
      <dgm:spPr/>
    </dgm:pt>
  </dgm:ptLst>
  <dgm:cxnLst>
    <dgm:cxn modelId="{074ECD3C-6AEC-4A4F-8FB2-18013C979AB3}" srcId="{8FCBD713-28D0-4032-B525-56DFB809C9D9}" destId="{D06F3B41-8C7B-4C7C-AAAE-411D779E3823}" srcOrd="1" destOrd="0" parTransId="{A04F701B-A4B2-4EFD-893E-195BAF1B4553}" sibTransId="{8B533A56-479F-4BC5-A0FF-6FE52CEDEE1B}"/>
    <dgm:cxn modelId="{C2AB3165-0267-479F-8D10-21C238A69606}" srcId="{8FCBD713-28D0-4032-B525-56DFB809C9D9}" destId="{B9EC032F-A523-46FA-836E-A2D146E7DB7F}" srcOrd="0" destOrd="0" parTransId="{D8277FCC-D44A-46F5-BF2B-3369E5478EE5}" sibTransId="{139CDE06-BFF4-4D78-A204-E151A3D1BB1B}"/>
    <dgm:cxn modelId="{6A238C74-68AE-2F43-97E1-4C9A7ACE1F0B}" type="presOf" srcId="{B9EC032F-A523-46FA-836E-A2D146E7DB7F}" destId="{D9388488-F6CB-3F49-B8AF-AE93708F274F}" srcOrd="0" destOrd="0" presId="urn:microsoft.com/office/officeart/2005/8/layout/hierarchy1"/>
    <dgm:cxn modelId="{E05315A2-1A99-E243-823A-CE53635655B5}" type="presOf" srcId="{D06F3B41-8C7B-4C7C-AAAE-411D779E3823}" destId="{96F52DF2-7560-2143-B6E4-F982800A435D}" srcOrd="0" destOrd="0" presId="urn:microsoft.com/office/officeart/2005/8/layout/hierarchy1"/>
    <dgm:cxn modelId="{D8656CC1-F84F-4A4C-8D9B-E9F0B79BDB4B}" type="presOf" srcId="{8FCBD713-28D0-4032-B525-56DFB809C9D9}" destId="{CA767CE2-CF90-1449-8E28-2134F7B392CD}" srcOrd="0" destOrd="0" presId="urn:microsoft.com/office/officeart/2005/8/layout/hierarchy1"/>
    <dgm:cxn modelId="{57DB7BB1-0D38-3F45-ADB9-68F448A3C26A}" type="presParOf" srcId="{CA767CE2-CF90-1449-8E28-2134F7B392CD}" destId="{BEF48FC5-08B8-D445-8757-48E8598471C9}" srcOrd="0" destOrd="0" presId="urn:microsoft.com/office/officeart/2005/8/layout/hierarchy1"/>
    <dgm:cxn modelId="{85623DB6-A692-E64C-A45A-3F64CCAE78AD}" type="presParOf" srcId="{BEF48FC5-08B8-D445-8757-48E8598471C9}" destId="{ED91DAE1-190D-6C4A-A3FE-0B4E4E1528FC}" srcOrd="0" destOrd="0" presId="urn:microsoft.com/office/officeart/2005/8/layout/hierarchy1"/>
    <dgm:cxn modelId="{213063DE-B633-9046-8594-369AC5DCCFCF}" type="presParOf" srcId="{ED91DAE1-190D-6C4A-A3FE-0B4E4E1528FC}" destId="{96FEFD62-E3C1-7449-8342-E2B0CC2F72AC}" srcOrd="0" destOrd="0" presId="urn:microsoft.com/office/officeart/2005/8/layout/hierarchy1"/>
    <dgm:cxn modelId="{4D731082-2885-CA4B-B9B5-694881797758}" type="presParOf" srcId="{ED91DAE1-190D-6C4A-A3FE-0B4E4E1528FC}" destId="{D9388488-F6CB-3F49-B8AF-AE93708F274F}" srcOrd="1" destOrd="0" presId="urn:microsoft.com/office/officeart/2005/8/layout/hierarchy1"/>
    <dgm:cxn modelId="{CDC5ED0B-ED96-C649-861A-956531DAC896}" type="presParOf" srcId="{BEF48FC5-08B8-D445-8757-48E8598471C9}" destId="{9E6AF808-937A-1247-A1E2-1C39ED719AD8}" srcOrd="1" destOrd="0" presId="urn:microsoft.com/office/officeart/2005/8/layout/hierarchy1"/>
    <dgm:cxn modelId="{62679042-892B-044E-B2A6-023883DAC997}" type="presParOf" srcId="{CA767CE2-CF90-1449-8E28-2134F7B392CD}" destId="{2A1DDAA9-4428-D244-8886-EC9D03D98ED2}" srcOrd="1" destOrd="0" presId="urn:microsoft.com/office/officeart/2005/8/layout/hierarchy1"/>
    <dgm:cxn modelId="{1A077578-15E3-3240-959A-6DD782B477E5}" type="presParOf" srcId="{2A1DDAA9-4428-D244-8886-EC9D03D98ED2}" destId="{4B148B29-8A26-FE49-8737-33E8E703DF5F}" srcOrd="0" destOrd="0" presId="urn:microsoft.com/office/officeart/2005/8/layout/hierarchy1"/>
    <dgm:cxn modelId="{6EA20777-5192-4242-A682-6294752D638F}" type="presParOf" srcId="{4B148B29-8A26-FE49-8737-33E8E703DF5F}" destId="{56C50958-C7FF-8D42-9C7D-5B41C23B6D5E}" srcOrd="0" destOrd="0" presId="urn:microsoft.com/office/officeart/2005/8/layout/hierarchy1"/>
    <dgm:cxn modelId="{FA12236D-D6A2-3341-BE1B-47BCB8046066}" type="presParOf" srcId="{4B148B29-8A26-FE49-8737-33E8E703DF5F}" destId="{96F52DF2-7560-2143-B6E4-F982800A435D}" srcOrd="1" destOrd="0" presId="urn:microsoft.com/office/officeart/2005/8/layout/hierarchy1"/>
    <dgm:cxn modelId="{8690BCCB-A06A-A54F-A392-94363E4BED38}" type="presParOf" srcId="{2A1DDAA9-4428-D244-8886-EC9D03D98ED2}" destId="{1661C4EB-C47E-ED46-AA08-B0876C2DB8AC}" srcOrd="1" destOrd="0" presId="urn:microsoft.com/office/officeart/2005/8/layout/hierarchy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D1F8A3F2-231C-496B-A2F0-54A784719C40}" type="doc">
      <dgm:prSet loTypeId="urn:microsoft.com/office/officeart/2008/layout/LinedList" loCatId="list" qsTypeId="urn:microsoft.com/office/officeart/2005/8/quickstyle/simple4" qsCatId="simple" csTypeId="urn:microsoft.com/office/officeart/2005/8/colors/accent0_3" csCatId="mainScheme"/>
      <dgm:spPr/>
      <dgm:t>
        <a:bodyPr/>
        <a:lstStyle/>
        <a:p>
          <a:endParaRPr lang="en-US"/>
        </a:p>
      </dgm:t>
    </dgm:pt>
    <dgm:pt modelId="{5B6DA65C-0E8E-4514-B25A-51C94DB82207}">
      <dgm:prSet/>
      <dgm:spPr/>
      <dgm:t>
        <a:bodyPr/>
        <a:lstStyle/>
        <a:p>
          <a:r>
            <a:rPr lang="en-US" dirty="0"/>
            <a:t>Loss can also be a key motivation in ‘permadeath’ game options, where players risk their entire played history with the game, starting completely over should they die (such as Diablo ‘hard core’ mode). </a:t>
          </a:r>
        </a:p>
      </dgm:t>
    </dgm:pt>
    <dgm:pt modelId="{704272EC-70DD-4908-BE7D-93AC612FD0B0}" type="parTrans" cxnId="{F77D310C-4E8D-4277-BC3D-27AB16F214F7}">
      <dgm:prSet/>
      <dgm:spPr/>
      <dgm:t>
        <a:bodyPr/>
        <a:lstStyle/>
        <a:p>
          <a:endParaRPr lang="en-US"/>
        </a:p>
      </dgm:t>
    </dgm:pt>
    <dgm:pt modelId="{B117AB53-C72F-4312-A802-8E0794DAAD02}" type="sibTrans" cxnId="{F77D310C-4E8D-4277-BC3D-27AB16F214F7}">
      <dgm:prSet/>
      <dgm:spPr/>
      <dgm:t>
        <a:bodyPr/>
        <a:lstStyle/>
        <a:p>
          <a:endParaRPr lang="en-US"/>
        </a:p>
      </dgm:t>
    </dgm:pt>
    <dgm:pt modelId="{61D50973-E189-4EF8-ACAD-F666D27814DE}">
      <dgm:prSet/>
      <dgm:spPr/>
      <dgm:t>
        <a:bodyPr/>
        <a:lstStyle/>
        <a:p>
          <a:r>
            <a:rPr lang="en-US"/>
            <a:t>This heightens some players enjoyment with the game, but changes their play to be defensive, lower-risk, and (somewhat surprisingly) more collaborative…</a:t>
          </a:r>
        </a:p>
      </dgm:t>
    </dgm:pt>
    <dgm:pt modelId="{FD87D0F7-7F2F-4FDD-9B90-4D25831AECF8}" type="parTrans" cxnId="{FBF0A66B-B422-4B3C-A282-218912C6040A}">
      <dgm:prSet/>
      <dgm:spPr/>
      <dgm:t>
        <a:bodyPr/>
        <a:lstStyle/>
        <a:p>
          <a:endParaRPr lang="en-US"/>
        </a:p>
      </dgm:t>
    </dgm:pt>
    <dgm:pt modelId="{BCA8D441-E86A-4F94-B07D-2D0A57C8C77B}" type="sibTrans" cxnId="{FBF0A66B-B422-4B3C-A282-218912C6040A}">
      <dgm:prSet/>
      <dgm:spPr/>
      <dgm:t>
        <a:bodyPr/>
        <a:lstStyle/>
        <a:p>
          <a:endParaRPr lang="en-US"/>
        </a:p>
      </dgm:t>
    </dgm:pt>
    <dgm:pt modelId="{00A86172-9E24-4EE2-89EC-BF356EB1B2F8}">
      <dgm:prSet/>
      <dgm:spPr/>
      <dgm:t>
        <a:bodyPr/>
        <a:lstStyle/>
        <a:p>
          <a:r>
            <a:rPr lang="en-US"/>
            <a:t>notions of value intrude where players describe losing characters that ‘had a good run’ vs. the unfairness of losing characters to power outages or internet lag </a:t>
          </a:r>
        </a:p>
      </dgm:t>
    </dgm:pt>
    <dgm:pt modelId="{FE5525CC-5BE6-463C-9634-D1215728FD3F}" type="parTrans" cxnId="{7334DD96-DAFE-426C-A80F-4CBEF21C11DD}">
      <dgm:prSet/>
      <dgm:spPr/>
      <dgm:t>
        <a:bodyPr/>
        <a:lstStyle/>
        <a:p>
          <a:endParaRPr lang="en-US"/>
        </a:p>
      </dgm:t>
    </dgm:pt>
    <dgm:pt modelId="{25FE763C-34DE-4EF3-9BE7-0355FB16A0AC}" type="sibTrans" cxnId="{7334DD96-DAFE-426C-A80F-4CBEF21C11DD}">
      <dgm:prSet/>
      <dgm:spPr/>
      <dgm:t>
        <a:bodyPr/>
        <a:lstStyle/>
        <a:p>
          <a:endParaRPr lang="en-US"/>
        </a:p>
      </dgm:t>
    </dgm:pt>
    <dgm:pt modelId="{1FDB8E9F-DDF0-D743-A97A-0852D06BCB73}" type="pres">
      <dgm:prSet presAssocID="{D1F8A3F2-231C-496B-A2F0-54A784719C40}" presName="vert0" presStyleCnt="0">
        <dgm:presLayoutVars>
          <dgm:dir/>
          <dgm:animOne val="branch"/>
          <dgm:animLvl val="lvl"/>
        </dgm:presLayoutVars>
      </dgm:prSet>
      <dgm:spPr/>
    </dgm:pt>
    <dgm:pt modelId="{AFE48949-1AE9-D546-8B17-35A8E79CDE21}" type="pres">
      <dgm:prSet presAssocID="{5B6DA65C-0E8E-4514-B25A-51C94DB82207}" presName="thickLine" presStyleLbl="alignNode1" presStyleIdx="0" presStyleCnt="3"/>
      <dgm:spPr/>
    </dgm:pt>
    <dgm:pt modelId="{70A3B63D-FF9C-9642-953C-5E63995587CA}" type="pres">
      <dgm:prSet presAssocID="{5B6DA65C-0E8E-4514-B25A-51C94DB82207}" presName="horz1" presStyleCnt="0"/>
      <dgm:spPr/>
    </dgm:pt>
    <dgm:pt modelId="{29F96AD3-53EA-8746-9AAB-F57AD43443FF}" type="pres">
      <dgm:prSet presAssocID="{5B6DA65C-0E8E-4514-B25A-51C94DB82207}" presName="tx1" presStyleLbl="revTx" presStyleIdx="0" presStyleCnt="3"/>
      <dgm:spPr/>
    </dgm:pt>
    <dgm:pt modelId="{D1EEF11B-6636-B747-A31A-03B4065177D6}" type="pres">
      <dgm:prSet presAssocID="{5B6DA65C-0E8E-4514-B25A-51C94DB82207}" presName="vert1" presStyleCnt="0"/>
      <dgm:spPr/>
    </dgm:pt>
    <dgm:pt modelId="{05DBA108-8C48-AF41-A3F3-28EAC3EA8834}" type="pres">
      <dgm:prSet presAssocID="{61D50973-E189-4EF8-ACAD-F666D27814DE}" presName="thickLine" presStyleLbl="alignNode1" presStyleIdx="1" presStyleCnt="3"/>
      <dgm:spPr/>
    </dgm:pt>
    <dgm:pt modelId="{FD0E5B4A-D14E-1940-AAEC-FFDBCA1A5E88}" type="pres">
      <dgm:prSet presAssocID="{61D50973-E189-4EF8-ACAD-F666D27814DE}" presName="horz1" presStyleCnt="0"/>
      <dgm:spPr/>
    </dgm:pt>
    <dgm:pt modelId="{6072E592-A410-5A47-A604-548BC0541484}" type="pres">
      <dgm:prSet presAssocID="{61D50973-E189-4EF8-ACAD-F666D27814DE}" presName="tx1" presStyleLbl="revTx" presStyleIdx="1" presStyleCnt="3"/>
      <dgm:spPr/>
    </dgm:pt>
    <dgm:pt modelId="{25251983-F699-E24D-969C-3F06260A13C8}" type="pres">
      <dgm:prSet presAssocID="{61D50973-E189-4EF8-ACAD-F666D27814DE}" presName="vert1" presStyleCnt="0"/>
      <dgm:spPr/>
    </dgm:pt>
    <dgm:pt modelId="{3E2865C5-B020-6A43-B6FA-B86181F2BF2D}" type="pres">
      <dgm:prSet presAssocID="{00A86172-9E24-4EE2-89EC-BF356EB1B2F8}" presName="thickLine" presStyleLbl="alignNode1" presStyleIdx="2" presStyleCnt="3"/>
      <dgm:spPr/>
    </dgm:pt>
    <dgm:pt modelId="{67147557-AE94-134D-B26D-179C52C538EC}" type="pres">
      <dgm:prSet presAssocID="{00A86172-9E24-4EE2-89EC-BF356EB1B2F8}" presName="horz1" presStyleCnt="0"/>
      <dgm:spPr/>
    </dgm:pt>
    <dgm:pt modelId="{99DC866C-7AD8-6C43-AD41-42DA6EAB50B9}" type="pres">
      <dgm:prSet presAssocID="{00A86172-9E24-4EE2-89EC-BF356EB1B2F8}" presName="tx1" presStyleLbl="revTx" presStyleIdx="2" presStyleCnt="3"/>
      <dgm:spPr/>
    </dgm:pt>
    <dgm:pt modelId="{79AC3C3C-F17F-F742-A743-C63430008573}" type="pres">
      <dgm:prSet presAssocID="{00A86172-9E24-4EE2-89EC-BF356EB1B2F8}" presName="vert1" presStyleCnt="0"/>
      <dgm:spPr/>
    </dgm:pt>
  </dgm:ptLst>
  <dgm:cxnLst>
    <dgm:cxn modelId="{F77D310C-4E8D-4277-BC3D-27AB16F214F7}" srcId="{D1F8A3F2-231C-496B-A2F0-54A784719C40}" destId="{5B6DA65C-0E8E-4514-B25A-51C94DB82207}" srcOrd="0" destOrd="0" parTransId="{704272EC-70DD-4908-BE7D-93AC612FD0B0}" sibTransId="{B117AB53-C72F-4312-A802-8E0794DAAD02}"/>
    <dgm:cxn modelId="{BEA9505F-A833-4A45-99B0-FDF1FC66F67C}" type="presOf" srcId="{00A86172-9E24-4EE2-89EC-BF356EB1B2F8}" destId="{99DC866C-7AD8-6C43-AD41-42DA6EAB50B9}" srcOrd="0" destOrd="0" presId="urn:microsoft.com/office/officeart/2008/layout/LinedList"/>
    <dgm:cxn modelId="{FBF0A66B-B422-4B3C-A282-218912C6040A}" srcId="{D1F8A3F2-231C-496B-A2F0-54A784719C40}" destId="{61D50973-E189-4EF8-ACAD-F666D27814DE}" srcOrd="1" destOrd="0" parTransId="{FD87D0F7-7F2F-4FDD-9B90-4D25831AECF8}" sibTransId="{BCA8D441-E86A-4F94-B07D-2D0A57C8C77B}"/>
    <dgm:cxn modelId="{C78E0882-C5B7-884E-A6F6-9A6D37424BF4}" type="presOf" srcId="{61D50973-E189-4EF8-ACAD-F666D27814DE}" destId="{6072E592-A410-5A47-A604-548BC0541484}" srcOrd="0" destOrd="0" presId="urn:microsoft.com/office/officeart/2008/layout/LinedList"/>
    <dgm:cxn modelId="{BCF4CD8F-5A0F-B049-AB17-E57660BF9CF7}" type="presOf" srcId="{D1F8A3F2-231C-496B-A2F0-54A784719C40}" destId="{1FDB8E9F-DDF0-D743-A97A-0852D06BCB73}" srcOrd="0" destOrd="0" presId="urn:microsoft.com/office/officeart/2008/layout/LinedList"/>
    <dgm:cxn modelId="{7334DD96-DAFE-426C-A80F-4CBEF21C11DD}" srcId="{D1F8A3F2-231C-496B-A2F0-54A784719C40}" destId="{00A86172-9E24-4EE2-89EC-BF356EB1B2F8}" srcOrd="2" destOrd="0" parTransId="{FE5525CC-5BE6-463C-9634-D1215728FD3F}" sibTransId="{25FE763C-34DE-4EF3-9BE7-0355FB16A0AC}"/>
    <dgm:cxn modelId="{97D79B99-2018-FC41-BC88-E751572EC502}" type="presOf" srcId="{5B6DA65C-0E8E-4514-B25A-51C94DB82207}" destId="{29F96AD3-53EA-8746-9AAB-F57AD43443FF}" srcOrd="0" destOrd="0" presId="urn:microsoft.com/office/officeart/2008/layout/LinedList"/>
    <dgm:cxn modelId="{6C256A39-6C32-164B-89C5-E8D754B11205}" type="presParOf" srcId="{1FDB8E9F-DDF0-D743-A97A-0852D06BCB73}" destId="{AFE48949-1AE9-D546-8B17-35A8E79CDE21}" srcOrd="0" destOrd="0" presId="urn:microsoft.com/office/officeart/2008/layout/LinedList"/>
    <dgm:cxn modelId="{B62391C4-1CE8-0648-AA80-B5DD2DC4554E}" type="presParOf" srcId="{1FDB8E9F-DDF0-D743-A97A-0852D06BCB73}" destId="{70A3B63D-FF9C-9642-953C-5E63995587CA}" srcOrd="1" destOrd="0" presId="urn:microsoft.com/office/officeart/2008/layout/LinedList"/>
    <dgm:cxn modelId="{07D26A69-AF21-3A4E-9D1D-B627D59D793D}" type="presParOf" srcId="{70A3B63D-FF9C-9642-953C-5E63995587CA}" destId="{29F96AD3-53EA-8746-9AAB-F57AD43443FF}" srcOrd="0" destOrd="0" presId="urn:microsoft.com/office/officeart/2008/layout/LinedList"/>
    <dgm:cxn modelId="{8EE1A892-1D32-9A4E-9E70-9BCFFB568D53}" type="presParOf" srcId="{70A3B63D-FF9C-9642-953C-5E63995587CA}" destId="{D1EEF11B-6636-B747-A31A-03B4065177D6}" srcOrd="1" destOrd="0" presId="urn:microsoft.com/office/officeart/2008/layout/LinedList"/>
    <dgm:cxn modelId="{0C6D219E-671A-CE47-98C4-A15D19F4561D}" type="presParOf" srcId="{1FDB8E9F-DDF0-D743-A97A-0852D06BCB73}" destId="{05DBA108-8C48-AF41-A3F3-28EAC3EA8834}" srcOrd="2" destOrd="0" presId="urn:microsoft.com/office/officeart/2008/layout/LinedList"/>
    <dgm:cxn modelId="{A0D0BE3D-4D52-E04E-B4B0-A2926835968B}" type="presParOf" srcId="{1FDB8E9F-DDF0-D743-A97A-0852D06BCB73}" destId="{FD0E5B4A-D14E-1940-AAEC-FFDBCA1A5E88}" srcOrd="3" destOrd="0" presId="urn:microsoft.com/office/officeart/2008/layout/LinedList"/>
    <dgm:cxn modelId="{0D1BFDB1-F44B-CA4E-88D4-D54FDFB0CC4D}" type="presParOf" srcId="{FD0E5B4A-D14E-1940-AAEC-FFDBCA1A5E88}" destId="{6072E592-A410-5A47-A604-548BC0541484}" srcOrd="0" destOrd="0" presId="urn:microsoft.com/office/officeart/2008/layout/LinedList"/>
    <dgm:cxn modelId="{253E1D68-91B2-D543-92E3-9E8D5108EB28}" type="presParOf" srcId="{FD0E5B4A-D14E-1940-AAEC-FFDBCA1A5E88}" destId="{25251983-F699-E24D-969C-3F06260A13C8}" srcOrd="1" destOrd="0" presId="urn:microsoft.com/office/officeart/2008/layout/LinedList"/>
    <dgm:cxn modelId="{EE570FC3-F509-9A4B-9BBC-28FF32F95900}" type="presParOf" srcId="{1FDB8E9F-DDF0-D743-A97A-0852D06BCB73}" destId="{3E2865C5-B020-6A43-B6FA-B86181F2BF2D}" srcOrd="4" destOrd="0" presId="urn:microsoft.com/office/officeart/2008/layout/LinedList"/>
    <dgm:cxn modelId="{13DE91A2-213F-424F-979C-AB4314AA0E4E}" type="presParOf" srcId="{1FDB8E9F-DDF0-D743-A97A-0852D06BCB73}" destId="{67147557-AE94-134D-B26D-179C52C538EC}" srcOrd="5" destOrd="0" presId="urn:microsoft.com/office/officeart/2008/layout/LinedList"/>
    <dgm:cxn modelId="{09699645-9F22-1341-9D20-94D05CB34A9A}" type="presParOf" srcId="{67147557-AE94-134D-B26D-179C52C538EC}" destId="{99DC866C-7AD8-6C43-AD41-42DA6EAB50B9}" srcOrd="0" destOrd="0" presId="urn:microsoft.com/office/officeart/2008/layout/LinedList"/>
    <dgm:cxn modelId="{48F76295-A535-C44B-BE35-5F63093FC285}" type="presParOf" srcId="{67147557-AE94-134D-B26D-179C52C538EC}" destId="{79AC3C3C-F17F-F742-A743-C63430008573}"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092ECCA-45D6-FA4C-8D36-F4EBDD5499CA}">
      <dsp:nvSpPr>
        <dsp:cNvPr id="0" name=""/>
        <dsp:cNvSpPr/>
      </dsp:nvSpPr>
      <dsp:spPr>
        <a:xfrm>
          <a:off x="0" y="668226"/>
          <a:ext cx="7903778" cy="565110"/>
        </a:xfrm>
        <a:prstGeom prst="roundRect">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l" defTabSz="1022350">
            <a:lnSpc>
              <a:spcPct val="90000"/>
            </a:lnSpc>
            <a:spcBef>
              <a:spcPct val="0"/>
            </a:spcBef>
            <a:spcAft>
              <a:spcPct val="35000"/>
            </a:spcAft>
            <a:buNone/>
          </a:pPr>
          <a:r>
            <a:rPr lang="en-US" sz="2300" kern="1200"/>
            <a:t>Player death</a:t>
          </a:r>
        </a:p>
      </dsp:txBody>
      <dsp:txXfrm>
        <a:off x="27586" y="695812"/>
        <a:ext cx="7848606" cy="509938"/>
      </dsp:txXfrm>
    </dsp:sp>
    <dsp:sp modelId="{8E85ABD5-CD52-074B-9DB5-8E0D01C1FCEB}">
      <dsp:nvSpPr>
        <dsp:cNvPr id="0" name=""/>
        <dsp:cNvSpPr/>
      </dsp:nvSpPr>
      <dsp:spPr>
        <a:xfrm>
          <a:off x="0" y="1299576"/>
          <a:ext cx="7903778" cy="565110"/>
        </a:xfrm>
        <a:prstGeom prst="roundRect">
          <a:avLst/>
        </a:prstGeom>
        <a:gradFill rotWithShape="0">
          <a:gsLst>
            <a:gs pos="0">
              <a:schemeClr val="accent5">
                <a:hueOff val="-1736021"/>
                <a:satOff val="-118"/>
                <a:lumOff val="280"/>
                <a:alphaOff val="0"/>
                <a:satMod val="103000"/>
                <a:lumMod val="102000"/>
                <a:tint val="94000"/>
              </a:schemeClr>
            </a:gs>
            <a:gs pos="50000">
              <a:schemeClr val="accent5">
                <a:hueOff val="-1736021"/>
                <a:satOff val="-118"/>
                <a:lumOff val="280"/>
                <a:alphaOff val="0"/>
                <a:satMod val="110000"/>
                <a:lumMod val="100000"/>
                <a:shade val="100000"/>
              </a:schemeClr>
            </a:gs>
            <a:gs pos="100000">
              <a:schemeClr val="accent5">
                <a:hueOff val="-1736021"/>
                <a:satOff val="-118"/>
                <a:lumOff val="28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l" defTabSz="1022350">
            <a:lnSpc>
              <a:spcPct val="90000"/>
            </a:lnSpc>
            <a:spcBef>
              <a:spcPct val="0"/>
            </a:spcBef>
            <a:spcAft>
              <a:spcPct val="35000"/>
            </a:spcAft>
            <a:buNone/>
          </a:pPr>
          <a:r>
            <a:rPr lang="en-US" sz="2300" kern="1200"/>
            <a:t>Loss of equipment</a:t>
          </a:r>
        </a:p>
      </dsp:txBody>
      <dsp:txXfrm>
        <a:off x="27586" y="1327162"/>
        <a:ext cx="7848606" cy="509938"/>
      </dsp:txXfrm>
    </dsp:sp>
    <dsp:sp modelId="{01EA5722-EE5A-F546-940C-95C48C731E9D}">
      <dsp:nvSpPr>
        <dsp:cNvPr id="0" name=""/>
        <dsp:cNvSpPr/>
      </dsp:nvSpPr>
      <dsp:spPr>
        <a:xfrm>
          <a:off x="0" y="1930926"/>
          <a:ext cx="7903778" cy="565110"/>
        </a:xfrm>
        <a:prstGeom prst="roundRect">
          <a:avLst/>
        </a:prstGeom>
        <a:gradFill rotWithShape="0">
          <a:gsLst>
            <a:gs pos="0">
              <a:schemeClr val="accent5">
                <a:hueOff val="-3472043"/>
                <a:satOff val="-236"/>
                <a:lumOff val="560"/>
                <a:alphaOff val="0"/>
                <a:satMod val="103000"/>
                <a:lumMod val="102000"/>
                <a:tint val="94000"/>
              </a:schemeClr>
            </a:gs>
            <a:gs pos="50000">
              <a:schemeClr val="accent5">
                <a:hueOff val="-3472043"/>
                <a:satOff val="-236"/>
                <a:lumOff val="560"/>
                <a:alphaOff val="0"/>
                <a:satMod val="110000"/>
                <a:lumMod val="100000"/>
                <a:shade val="100000"/>
              </a:schemeClr>
            </a:gs>
            <a:gs pos="100000">
              <a:schemeClr val="accent5">
                <a:hueOff val="-3472043"/>
                <a:satOff val="-236"/>
                <a:lumOff val="56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l" defTabSz="1022350">
            <a:lnSpc>
              <a:spcPct val="90000"/>
            </a:lnSpc>
            <a:spcBef>
              <a:spcPct val="0"/>
            </a:spcBef>
            <a:spcAft>
              <a:spcPct val="35000"/>
            </a:spcAft>
            <a:buNone/>
          </a:pPr>
          <a:r>
            <a:rPr lang="en-US" sz="2300" kern="1200"/>
            <a:t>Loss of experience</a:t>
          </a:r>
        </a:p>
      </dsp:txBody>
      <dsp:txXfrm>
        <a:off x="27586" y="1958512"/>
        <a:ext cx="7848606" cy="509938"/>
      </dsp:txXfrm>
    </dsp:sp>
    <dsp:sp modelId="{E4CEB37F-273A-9E4D-BD97-DFBD5571DF67}">
      <dsp:nvSpPr>
        <dsp:cNvPr id="0" name=""/>
        <dsp:cNvSpPr/>
      </dsp:nvSpPr>
      <dsp:spPr>
        <a:xfrm>
          <a:off x="0" y="2562276"/>
          <a:ext cx="7903778" cy="565110"/>
        </a:xfrm>
        <a:prstGeom prst="roundRect">
          <a:avLst/>
        </a:prstGeom>
        <a:gradFill rotWithShape="0">
          <a:gsLst>
            <a:gs pos="0">
              <a:schemeClr val="accent5">
                <a:hueOff val="-5208064"/>
                <a:satOff val="-354"/>
                <a:lumOff val="840"/>
                <a:alphaOff val="0"/>
                <a:satMod val="103000"/>
                <a:lumMod val="102000"/>
                <a:tint val="94000"/>
              </a:schemeClr>
            </a:gs>
            <a:gs pos="50000">
              <a:schemeClr val="accent5">
                <a:hueOff val="-5208064"/>
                <a:satOff val="-354"/>
                <a:lumOff val="840"/>
                <a:alphaOff val="0"/>
                <a:satMod val="110000"/>
                <a:lumMod val="100000"/>
                <a:shade val="100000"/>
              </a:schemeClr>
            </a:gs>
            <a:gs pos="100000">
              <a:schemeClr val="accent5">
                <a:hueOff val="-5208064"/>
                <a:satOff val="-354"/>
                <a:lumOff val="84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l" defTabSz="1022350">
            <a:lnSpc>
              <a:spcPct val="90000"/>
            </a:lnSpc>
            <a:spcBef>
              <a:spcPct val="0"/>
            </a:spcBef>
            <a:spcAft>
              <a:spcPct val="35000"/>
            </a:spcAft>
            <a:buNone/>
          </a:pPr>
          <a:r>
            <a:rPr lang="en-US" sz="2300" kern="1200" dirty="0"/>
            <a:t>Loss of currency or materials</a:t>
          </a:r>
        </a:p>
      </dsp:txBody>
      <dsp:txXfrm>
        <a:off x="27586" y="2589862"/>
        <a:ext cx="7848606" cy="509938"/>
      </dsp:txXfrm>
    </dsp:sp>
    <dsp:sp modelId="{9AF7E502-8E9B-424C-8A16-FABC344BE912}">
      <dsp:nvSpPr>
        <dsp:cNvPr id="0" name=""/>
        <dsp:cNvSpPr/>
      </dsp:nvSpPr>
      <dsp:spPr>
        <a:xfrm>
          <a:off x="0" y="3193626"/>
          <a:ext cx="7903778" cy="565110"/>
        </a:xfrm>
        <a:prstGeom prst="roundRect">
          <a:avLst/>
        </a:prstGeom>
        <a:gradFill rotWithShape="0">
          <a:gsLst>
            <a:gs pos="0">
              <a:schemeClr val="accent5">
                <a:hueOff val="-6944086"/>
                <a:satOff val="-472"/>
                <a:lumOff val="1121"/>
                <a:alphaOff val="0"/>
                <a:satMod val="103000"/>
                <a:lumMod val="102000"/>
                <a:tint val="94000"/>
              </a:schemeClr>
            </a:gs>
            <a:gs pos="50000">
              <a:schemeClr val="accent5">
                <a:hueOff val="-6944086"/>
                <a:satOff val="-472"/>
                <a:lumOff val="1121"/>
                <a:alphaOff val="0"/>
                <a:satMod val="110000"/>
                <a:lumMod val="100000"/>
                <a:shade val="100000"/>
              </a:schemeClr>
            </a:gs>
            <a:gs pos="100000">
              <a:schemeClr val="accent5">
                <a:hueOff val="-6944086"/>
                <a:satOff val="-472"/>
                <a:lumOff val="1121"/>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l" defTabSz="1022350">
            <a:lnSpc>
              <a:spcPct val="90000"/>
            </a:lnSpc>
            <a:spcBef>
              <a:spcPct val="0"/>
            </a:spcBef>
            <a:spcAft>
              <a:spcPct val="35000"/>
            </a:spcAft>
            <a:buNone/>
          </a:pPr>
          <a:r>
            <a:rPr lang="en-US" sz="2300" kern="1200"/>
            <a:t>Loss of access / region / travel (!!)</a:t>
          </a:r>
        </a:p>
      </dsp:txBody>
      <dsp:txXfrm>
        <a:off x="27586" y="3221212"/>
        <a:ext cx="7848606" cy="509938"/>
      </dsp:txXfrm>
    </dsp:sp>
    <dsp:sp modelId="{78F788A8-AD7F-2A4E-BFA0-C0FA0364D41C}">
      <dsp:nvSpPr>
        <dsp:cNvPr id="0" name=""/>
        <dsp:cNvSpPr/>
      </dsp:nvSpPr>
      <dsp:spPr>
        <a:xfrm>
          <a:off x="0" y="3824976"/>
          <a:ext cx="7903778" cy="565110"/>
        </a:xfrm>
        <a:prstGeom prst="roundRect">
          <a:avLst/>
        </a:prstGeom>
        <a:gradFill rotWithShape="0">
          <a:gsLst>
            <a:gs pos="0">
              <a:schemeClr val="accent5">
                <a:hueOff val="-8680107"/>
                <a:satOff val="-590"/>
                <a:lumOff val="1401"/>
                <a:alphaOff val="0"/>
                <a:satMod val="103000"/>
                <a:lumMod val="102000"/>
                <a:tint val="94000"/>
              </a:schemeClr>
            </a:gs>
            <a:gs pos="50000">
              <a:schemeClr val="accent5">
                <a:hueOff val="-8680107"/>
                <a:satOff val="-590"/>
                <a:lumOff val="1401"/>
                <a:alphaOff val="0"/>
                <a:satMod val="110000"/>
                <a:lumMod val="100000"/>
                <a:shade val="100000"/>
              </a:schemeClr>
            </a:gs>
            <a:gs pos="100000">
              <a:schemeClr val="accent5">
                <a:hueOff val="-8680107"/>
                <a:satOff val="-590"/>
                <a:lumOff val="1401"/>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l" defTabSz="1022350">
            <a:lnSpc>
              <a:spcPct val="90000"/>
            </a:lnSpc>
            <a:spcBef>
              <a:spcPct val="0"/>
            </a:spcBef>
            <a:spcAft>
              <a:spcPct val="35000"/>
            </a:spcAft>
            <a:buNone/>
          </a:pPr>
          <a:r>
            <a:rPr lang="en-US" sz="2300" kern="1200" dirty="0"/>
            <a:t>Loss of community (i.e. WoW, EQ, </a:t>
          </a:r>
          <a:r>
            <a:rPr lang="en-US" sz="2300" kern="1200" dirty="0" err="1"/>
            <a:t>Faunasphere</a:t>
          </a:r>
          <a:r>
            <a:rPr lang="en-US" sz="2300" kern="1200" dirty="0"/>
            <a:t>, etc.)</a:t>
          </a:r>
        </a:p>
      </dsp:txBody>
      <dsp:txXfrm>
        <a:off x="27586" y="3852562"/>
        <a:ext cx="7848606" cy="509938"/>
      </dsp:txXfrm>
    </dsp:sp>
    <dsp:sp modelId="{644BBE87-5637-314F-8C9A-A694D1E0CF50}">
      <dsp:nvSpPr>
        <dsp:cNvPr id="0" name=""/>
        <dsp:cNvSpPr/>
      </dsp:nvSpPr>
      <dsp:spPr>
        <a:xfrm>
          <a:off x="0" y="4456326"/>
          <a:ext cx="7903778" cy="565110"/>
        </a:xfrm>
        <a:prstGeom prst="roundRect">
          <a:avLst/>
        </a:prstGeom>
        <a:gradFill rotWithShape="0">
          <a:gsLst>
            <a:gs pos="0">
              <a:schemeClr val="accent5">
                <a:hueOff val="-10416129"/>
                <a:satOff val="-708"/>
                <a:lumOff val="1681"/>
                <a:alphaOff val="0"/>
                <a:satMod val="103000"/>
                <a:lumMod val="102000"/>
                <a:tint val="94000"/>
              </a:schemeClr>
            </a:gs>
            <a:gs pos="50000">
              <a:schemeClr val="accent5">
                <a:hueOff val="-10416129"/>
                <a:satOff val="-708"/>
                <a:lumOff val="1681"/>
                <a:alphaOff val="0"/>
                <a:satMod val="110000"/>
                <a:lumMod val="100000"/>
                <a:shade val="100000"/>
              </a:schemeClr>
            </a:gs>
            <a:gs pos="100000">
              <a:schemeClr val="accent5">
                <a:hueOff val="-10416129"/>
                <a:satOff val="-708"/>
                <a:lumOff val="1681"/>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l" defTabSz="1022350">
            <a:lnSpc>
              <a:spcPct val="90000"/>
            </a:lnSpc>
            <a:spcBef>
              <a:spcPct val="0"/>
            </a:spcBef>
            <a:spcAft>
              <a:spcPct val="35000"/>
            </a:spcAft>
            <a:buNone/>
          </a:pPr>
          <a:r>
            <a:rPr lang="en-US" sz="2300" kern="1200"/>
            <a:t>Loss of standing or reputation (streaming, esports) </a:t>
          </a:r>
        </a:p>
      </dsp:txBody>
      <dsp:txXfrm>
        <a:off x="27586" y="4483912"/>
        <a:ext cx="7848606" cy="509938"/>
      </dsp:txXfrm>
    </dsp:sp>
    <dsp:sp modelId="{8D38577C-AD7F-E549-943D-097B8C0521DF}">
      <dsp:nvSpPr>
        <dsp:cNvPr id="0" name=""/>
        <dsp:cNvSpPr/>
      </dsp:nvSpPr>
      <dsp:spPr>
        <a:xfrm>
          <a:off x="0" y="5087676"/>
          <a:ext cx="7903778" cy="927921"/>
        </a:xfrm>
        <a:prstGeom prst="roundRect">
          <a:avLst/>
        </a:prstGeom>
        <a:gradFill rotWithShape="0">
          <a:gsLst>
            <a:gs pos="0">
              <a:schemeClr val="accent5">
                <a:hueOff val="-12152150"/>
                <a:satOff val="-826"/>
                <a:lumOff val="1961"/>
                <a:alphaOff val="0"/>
                <a:satMod val="103000"/>
                <a:lumMod val="102000"/>
                <a:tint val="94000"/>
              </a:schemeClr>
            </a:gs>
            <a:gs pos="50000">
              <a:schemeClr val="accent5">
                <a:hueOff val="-12152150"/>
                <a:satOff val="-826"/>
                <a:lumOff val="1961"/>
                <a:alphaOff val="0"/>
                <a:satMod val="110000"/>
                <a:lumMod val="100000"/>
                <a:shade val="100000"/>
              </a:schemeClr>
            </a:gs>
            <a:gs pos="100000">
              <a:schemeClr val="accent5">
                <a:hueOff val="-12152150"/>
                <a:satOff val="-826"/>
                <a:lumOff val="1961"/>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l" defTabSz="1022350">
            <a:lnSpc>
              <a:spcPct val="90000"/>
            </a:lnSpc>
            <a:spcBef>
              <a:spcPct val="0"/>
            </a:spcBef>
            <a:spcAft>
              <a:spcPct val="35000"/>
            </a:spcAft>
            <a:buNone/>
          </a:pPr>
          <a:r>
            <a:rPr lang="en-US" sz="2300" kern="1200" dirty="0"/>
            <a:t>Loss of environment / original setting (i.e. live service games)</a:t>
          </a:r>
        </a:p>
      </dsp:txBody>
      <dsp:txXfrm>
        <a:off x="45297" y="5132973"/>
        <a:ext cx="7813184" cy="837327"/>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CAFA796-4A8F-CC48-B008-8819A43CFB9A}">
      <dsp:nvSpPr>
        <dsp:cNvPr id="0" name=""/>
        <dsp:cNvSpPr/>
      </dsp:nvSpPr>
      <dsp:spPr>
        <a:xfrm>
          <a:off x="0" y="221360"/>
          <a:ext cx="6666833" cy="2471039"/>
        </a:xfrm>
        <a:prstGeom prst="roundRect">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US" sz="2400" kern="1200"/>
            <a:t>Losing an aged loved one who ‘lived a full life’ is very different than a child who dies in a tragic accident, for example, or losing a childhood friend who drifted away as one grows older feels different than a former friend with whom one has had an acrimonious split. </a:t>
          </a:r>
        </a:p>
      </dsp:txBody>
      <dsp:txXfrm>
        <a:off x="120626" y="341986"/>
        <a:ext cx="6425581" cy="2229787"/>
      </dsp:txXfrm>
    </dsp:sp>
    <dsp:sp modelId="{550F6DCB-BE6F-2A44-86DB-576642A31B3C}">
      <dsp:nvSpPr>
        <dsp:cNvPr id="0" name=""/>
        <dsp:cNvSpPr/>
      </dsp:nvSpPr>
      <dsp:spPr>
        <a:xfrm>
          <a:off x="0" y="2761519"/>
          <a:ext cx="6666833" cy="2471039"/>
        </a:xfrm>
        <a:prstGeom prst="roundRect">
          <a:avLst/>
        </a:prstGeom>
        <a:gradFill rotWithShape="0">
          <a:gsLst>
            <a:gs pos="0">
              <a:schemeClr val="accent5">
                <a:hueOff val="-12152150"/>
                <a:satOff val="-826"/>
                <a:lumOff val="1961"/>
                <a:alphaOff val="0"/>
                <a:satMod val="103000"/>
                <a:lumMod val="102000"/>
                <a:tint val="94000"/>
              </a:schemeClr>
            </a:gs>
            <a:gs pos="50000">
              <a:schemeClr val="accent5">
                <a:hueOff val="-12152150"/>
                <a:satOff val="-826"/>
                <a:lumOff val="1961"/>
                <a:alphaOff val="0"/>
                <a:satMod val="110000"/>
                <a:lumMod val="100000"/>
                <a:shade val="100000"/>
              </a:schemeClr>
            </a:gs>
            <a:gs pos="100000">
              <a:schemeClr val="accent5">
                <a:hueOff val="-12152150"/>
                <a:satOff val="-826"/>
                <a:lumOff val="1961"/>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US" sz="2400" kern="1200"/>
            <a:t>Loss is a complex, deeply personal, and highly subjective feeling that we continually re-evaluate and even attempt to quantify to ourselves. </a:t>
          </a:r>
        </a:p>
      </dsp:txBody>
      <dsp:txXfrm>
        <a:off x="120626" y="2882145"/>
        <a:ext cx="6425581" cy="2229787"/>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6FEFD62-E3C1-7449-8342-E2B0CC2F72AC}">
      <dsp:nvSpPr>
        <dsp:cNvPr id="0" name=""/>
        <dsp:cNvSpPr/>
      </dsp:nvSpPr>
      <dsp:spPr>
        <a:xfrm>
          <a:off x="1333" y="110983"/>
          <a:ext cx="4682211" cy="2973204"/>
        </a:xfrm>
        <a:prstGeom prst="roundRect">
          <a:avLst>
            <a:gd name="adj" fmla="val 100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9388488-F6CB-3F49-B8AF-AE93708F274F}">
      <dsp:nvSpPr>
        <dsp:cNvPr id="0" name=""/>
        <dsp:cNvSpPr/>
      </dsp:nvSpPr>
      <dsp:spPr>
        <a:xfrm>
          <a:off x="521579" y="605216"/>
          <a:ext cx="4682211" cy="2973204"/>
        </a:xfrm>
        <a:prstGeom prst="roundRect">
          <a:avLst>
            <a:gd name="adj" fmla="val 10000"/>
          </a:avLst>
        </a:prstGeom>
        <a:solidFill>
          <a:schemeClr val="lt1">
            <a:alpha val="90000"/>
            <a:hueOff val="0"/>
            <a:satOff val="0"/>
            <a:lumOff val="0"/>
            <a:alphaOff val="0"/>
          </a:schemeClr>
        </a:solidFill>
        <a:ln w="1905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02870" tIns="102870" rIns="102870" bIns="102870" numCol="1" spcCol="1270" anchor="ctr" anchorCtr="0">
          <a:noAutofit/>
        </a:bodyPr>
        <a:lstStyle/>
        <a:p>
          <a:pPr marL="0" lvl="0" indent="0" algn="ctr" defTabSz="1200150">
            <a:lnSpc>
              <a:spcPct val="90000"/>
            </a:lnSpc>
            <a:spcBef>
              <a:spcPct val="0"/>
            </a:spcBef>
            <a:spcAft>
              <a:spcPct val="35000"/>
            </a:spcAft>
            <a:buNone/>
          </a:pPr>
          <a:r>
            <a:rPr lang="en-US" sz="2700" kern="1200"/>
            <a:t>How are these notions of loss reflected in our games and interactive media, which are designed as stories to mirror our relationships in the real world? </a:t>
          </a:r>
        </a:p>
      </dsp:txBody>
      <dsp:txXfrm>
        <a:off x="608661" y="692298"/>
        <a:ext cx="4508047" cy="2799040"/>
      </dsp:txXfrm>
    </dsp:sp>
    <dsp:sp modelId="{56C50958-C7FF-8D42-9C7D-5B41C23B6D5E}">
      <dsp:nvSpPr>
        <dsp:cNvPr id="0" name=""/>
        <dsp:cNvSpPr/>
      </dsp:nvSpPr>
      <dsp:spPr>
        <a:xfrm>
          <a:off x="5724037" y="110983"/>
          <a:ext cx="4682211" cy="2973204"/>
        </a:xfrm>
        <a:prstGeom prst="roundRect">
          <a:avLst>
            <a:gd name="adj" fmla="val 100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6F52DF2-7560-2143-B6E4-F982800A435D}">
      <dsp:nvSpPr>
        <dsp:cNvPr id="0" name=""/>
        <dsp:cNvSpPr/>
      </dsp:nvSpPr>
      <dsp:spPr>
        <a:xfrm>
          <a:off x="6244283" y="605216"/>
          <a:ext cx="4682211" cy="2973204"/>
        </a:xfrm>
        <a:prstGeom prst="roundRect">
          <a:avLst>
            <a:gd name="adj" fmla="val 10000"/>
          </a:avLst>
        </a:prstGeom>
        <a:solidFill>
          <a:schemeClr val="lt1">
            <a:alpha val="90000"/>
            <a:hueOff val="0"/>
            <a:satOff val="0"/>
            <a:lumOff val="0"/>
            <a:alphaOff val="0"/>
          </a:schemeClr>
        </a:solidFill>
        <a:ln w="1905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02870" tIns="102870" rIns="102870" bIns="102870" numCol="1" spcCol="1270" anchor="ctr" anchorCtr="0">
          <a:noAutofit/>
        </a:bodyPr>
        <a:lstStyle/>
        <a:p>
          <a:pPr marL="0" lvl="0" indent="0" algn="ctr" defTabSz="1200150">
            <a:lnSpc>
              <a:spcPct val="90000"/>
            </a:lnSpc>
            <a:spcBef>
              <a:spcPct val="0"/>
            </a:spcBef>
            <a:spcAft>
              <a:spcPct val="35000"/>
            </a:spcAft>
            <a:buNone/>
          </a:pPr>
          <a:r>
            <a:rPr lang="en-US" sz="2700" kern="1200"/>
            <a:t>And what can we learn about ourselves in examining how we design different notions of loss in virtual spaces?</a:t>
          </a:r>
        </a:p>
      </dsp:txBody>
      <dsp:txXfrm>
        <a:off x="6331365" y="692298"/>
        <a:ext cx="4508047" cy="2799040"/>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FE48949-1AE9-D546-8B17-35A8E79CDE21}">
      <dsp:nvSpPr>
        <dsp:cNvPr id="0" name=""/>
        <dsp:cNvSpPr/>
      </dsp:nvSpPr>
      <dsp:spPr>
        <a:xfrm>
          <a:off x="0" y="2663"/>
          <a:ext cx="6666833" cy="0"/>
        </a:xfrm>
        <a:prstGeom prst="line">
          <a:avLst/>
        </a:prstGeom>
        <a:gradFill rotWithShape="0">
          <a:gsLst>
            <a:gs pos="0">
              <a:schemeClr val="dk2">
                <a:hueOff val="0"/>
                <a:satOff val="0"/>
                <a:lumOff val="0"/>
                <a:alphaOff val="0"/>
                <a:satMod val="103000"/>
                <a:lumMod val="102000"/>
                <a:tint val="94000"/>
              </a:schemeClr>
            </a:gs>
            <a:gs pos="50000">
              <a:schemeClr val="dk2">
                <a:hueOff val="0"/>
                <a:satOff val="0"/>
                <a:lumOff val="0"/>
                <a:alphaOff val="0"/>
                <a:satMod val="110000"/>
                <a:lumMod val="100000"/>
                <a:shade val="100000"/>
              </a:schemeClr>
            </a:gs>
            <a:gs pos="100000">
              <a:schemeClr val="dk2">
                <a:hueOff val="0"/>
                <a:satOff val="0"/>
                <a:lumOff val="0"/>
                <a:alphaOff val="0"/>
                <a:lumMod val="99000"/>
                <a:satMod val="120000"/>
                <a:shade val="78000"/>
              </a:schemeClr>
            </a:gs>
          </a:gsLst>
          <a:lin ang="5400000" scaled="0"/>
        </a:gradFill>
        <a:ln w="12700" cap="flat" cmpd="sng" algn="ctr">
          <a:solidFill>
            <a:schemeClr val="dk2">
              <a:hueOff val="0"/>
              <a:satOff val="0"/>
              <a:lumOff val="0"/>
              <a:alphaOff val="0"/>
            </a:schemeClr>
          </a:solidFill>
          <a:prstDash val="solid"/>
          <a:miter lim="800000"/>
        </a:ln>
        <a:effectLst/>
      </dsp:spPr>
      <dsp:style>
        <a:lnRef idx="1">
          <a:scrgbClr r="0" g="0" b="0"/>
        </a:lnRef>
        <a:fillRef idx="3">
          <a:scrgbClr r="0" g="0" b="0"/>
        </a:fillRef>
        <a:effectRef idx="2">
          <a:scrgbClr r="0" g="0" b="0"/>
        </a:effectRef>
        <a:fontRef idx="minor">
          <a:schemeClr val="lt1"/>
        </a:fontRef>
      </dsp:style>
    </dsp:sp>
    <dsp:sp modelId="{29F96AD3-53EA-8746-9AAB-F57AD43443FF}">
      <dsp:nvSpPr>
        <dsp:cNvPr id="0" name=""/>
        <dsp:cNvSpPr/>
      </dsp:nvSpPr>
      <dsp:spPr>
        <a:xfrm>
          <a:off x="0" y="2663"/>
          <a:ext cx="6666833" cy="181619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7630" tIns="87630" rIns="87630" bIns="87630" numCol="1" spcCol="1270" anchor="t" anchorCtr="0">
          <a:noAutofit/>
        </a:bodyPr>
        <a:lstStyle/>
        <a:p>
          <a:pPr marL="0" lvl="0" indent="0" algn="l" defTabSz="1022350">
            <a:lnSpc>
              <a:spcPct val="90000"/>
            </a:lnSpc>
            <a:spcBef>
              <a:spcPct val="0"/>
            </a:spcBef>
            <a:spcAft>
              <a:spcPct val="35000"/>
            </a:spcAft>
            <a:buNone/>
          </a:pPr>
          <a:r>
            <a:rPr lang="en-US" sz="2300" kern="1200" dirty="0"/>
            <a:t>Loss can also be a key motivation in ‘permadeath’ game options, where players risk their entire played history with the game, starting completely over should they die (such as Diablo ‘hard core’ mode). </a:t>
          </a:r>
        </a:p>
      </dsp:txBody>
      <dsp:txXfrm>
        <a:off x="0" y="2663"/>
        <a:ext cx="6666833" cy="1816197"/>
      </dsp:txXfrm>
    </dsp:sp>
    <dsp:sp modelId="{05DBA108-8C48-AF41-A3F3-28EAC3EA8834}">
      <dsp:nvSpPr>
        <dsp:cNvPr id="0" name=""/>
        <dsp:cNvSpPr/>
      </dsp:nvSpPr>
      <dsp:spPr>
        <a:xfrm>
          <a:off x="0" y="1818861"/>
          <a:ext cx="6666833" cy="0"/>
        </a:xfrm>
        <a:prstGeom prst="line">
          <a:avLst/>
        </a:prstGeom>
        <a:gradFill rotWithShape="0">
          <a:gsLst>
            <a:gs pos="0">
              <a:schemeClr val="dk2">
                <a:hueOff val="0"/>
                <a:satOff val="0"/>
                <a:lumOff val="0"/>
                <a:alphaOff val="0"/>
                <a:satMod val="103000"/>
                <a:lumMod val="102000"/>
                <a:tint val="94000"/>
              </a:schemeClr>
            </a:gs>
            <a:gs pos="50000">
              <a:schemeClr val="dk2">
                <a:hueOff val="0"/>
                <a:satOff val="0"/>
                <a:lumOff val="0"/>
                <a:alphaOff val="0"/>
                <a:satMod val="110000"/>
                <a:lumMod val="100000"/>
                <a:shade val="100000"/>
              </a:schemeClr>
            </a:gs>
            <a:gs pos="100000">
              <a:schemeClr val="dk2">
                <a:hueOff val="0"/>
                <a:satOff val="0"/>
                <a:lumOff val="0"/>
                <a:alphaOff val="0"/>
                <a:lumMod val="99000"/>
                <a:satMod val="120000"/>
                <a:shade val="78000"/>
              </a:schemeClr>
            </a:gs>
          </a:gsLst>
          <a:lin ang="5400000" scaled="0"/>
        </a:gradFill>
        <a:ln w="12700" cap="flat" cmpd="sng" algn="ctr">
          <a:solidFill>
            <a:schemeClr val="dk2">
              <a:hueOff val="0"/>
              <a:satOff val="0"/>
              <a:lumOff val="0"/>
              <a:alphaOff val="0"/>
            </a:schemeClr>
          </a:solidFill>
          <a:prstDash val="solid"/>
          <a:miter lim="800000"/>
        </a:ln>
        <a:effectLst/>
      </dsp:spPr>
      <dsp:style>
        <a:lnRef idx="1">
          <a:scrgbClr r="0" g="0" b="0"/>
        </a:lnRef>
        <a:fillRef idx="3">
          <a:scrgbClr r="0" g="0" b="0"/>
        </a:fillRef>
        <a:effectRef idx="2">
          <a:scrgbClr r="0" g="0" b="0"/>
        </a:effectRef>
        <a:fontRef idx="minor">
          <a:schemeClr val="lt1"/>
        </a:fontRef>
      </dsp:style>
    </dsp:sp>
    <dsp:sp modelId="{6072E592-A410-5A47-A604-548BC0541484}">
      <dsp:nvSpPr>
        <dsp:cNvPr id="0" name=""/>
        <dsp:cNvSpPr/>
      </dsp:nvSpPr>
      <dsp:spPr>
        <a:xfrm>
          <a:off x="0" y="1818861"/>
          <a:ext cx="6666833" cy="181619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7630" tIns="87630" rIns="87630" bIns="87630" numCol="1" spcCol="1270" anchor="t" anchorCtr="0">
          <a:noAutofit/>
        </a:bodyPr>
        <a:lstStyle/>
        <a:p>
          <a:pPr marL="0" lvl="0" indent="0" algn="l" defTabSz="1022350">
            <a:lnSpc>
              <a:spcPct val="90000"/>
            </a:lnSpc>
            <a:spcBef>
              <a:spcPct val="0"/>
            </a:spcBef>
            <a:spcAft>
              <a:spcPct val="35000"/>
            </a:spcAft>
            <a:buNone/>
          </a:pPr>
          <a:r>
            <a:rPr lang="en-US" sz="2300" kern="1200"/>
            <a:t>This heightens some players enjoyment with the game, but changes their play to be defensive, lower-risk, and (somewhat surprisingly) more collaborative…</a:t>
          </a:r>
        </a:p>
      </dsp:txBody>
      <dsp:txXfrm>
        <a:off x="0" y="1818861"/>
        <a:ext cx="6666833" cy="1816197"/>
      </dsp:txXfrm>
    </dsp:sp>
    <dsp:sp modelId="{3E2865C5-B020-6A43-B6FA-B86181F2BF2D}">
      <dsp:nvSpPr>
        <dsp:cNvPr id="0" name=""/>
        <dsp:cNvSpPr/>
      </dsp:nvSpPr>
      <dsp:spPr>
        <a:xfrm>
          <a:off x="0" y="3635058"/>
          <a:ext cx="6666833" cy="0"/>
        </a:xfrm>
        <a:prstGeom prst="line">
          <a:avLst/>
        </a:prstGeom>
        <a:gradFill rotWithShape="0">
          <a:gsLst>
            <a:gs pos="0">
              <a:schemeClr val="dk2">
                <a:hueOff val="0"/>
                <a:satOff val="0"/>
                <a:lumOff val="0"/>
                <a:alphaOff val="0"/>
                <a:satMod val="103000"/>
                <a:lumMod val="102000"/>
                <a:tint val="94000"/>
              </a:schemeClr>
            </a:gs>
            <a:gs pos="50000">
              <a:schemeClr val="dk2">
                <a:hueOff val="0"/>
                <a:satOff val="0"/>
                <a:lumOff val="0"/>
                <a:alphaOff val="0"/>
                <a:satMod val="110000"/>
                <a:lumMod val="100000"/>
                <a:shade val="100000"/>
              </a:schemeClr>
            </a:gs>
            <a:gs pos="100000">
              <a:schemeClr val="dk2">
                <a:hueOff val="0"/>
                <a:satOff val="0"/>
                <a:lumOff val="0"/>
                <a:alphaOff val="0"/>
                <a:lumMod val="99000"/>
                <a:satMod val="120000"/>
                <a:shade val="78000"/>
              </a:schemeClr>
            </a:gs>
          </a:gsLst>
          <a:lin ang="5400000" scaled="0"/>
        </a:gradFill>
        <a:ln w="12700" cap="flat" cmpd="sng" algn="ctr">
          <a:solidFill>
            <a:schemeClr val="dk2">
              <a:hueOff val="0"/>
              <a:satOff val="0"/>
              <a:lumOff val="0"/>
              <a:alphaOff val="0"/>
            </a:schemeClr>
          </a:solidFill>
          <a:prstDash val="solid"/>
          <a:miter lim="800000"/>
        </a:ln>
        <a:effectLst/>
      </dsp:spPr>
      <dsp:style>
        <a:lnRef idx="1">
          <a:scrgbClr r="0" g="0" b="0"/>
        </a:lnRef>
        <a:fillRef idx="3">
          <a:scrgbClr r="0" g="0" b="0"/>
        </a:fillRef>
        <a:effectRef idx="2">
          <a:scrgbClr r="0" g="0" b="0"/>
        </a:effectRef>
        <a:fontRef idx="minor">
          <a:schemeClr val="lt1"/>
        </a:fontRef>
      </dsp:style>
    </dsp:sp>
    <dsp:sp modelId="{99DC866C-7AD8-6C43-AD41-42DA6EAB50B9}">
      <dsp:nvSpPr>
        <dsp:cNvPr id="0" name=""/>
        <dsp:cNvSpPr/>
      </dsp:nvSpPr>
      <dsp:spPr>
        <a:xfrm>
          <a:off x="0" y="3635058"/>
          <a:ext cx="6666833" cy="181619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7630" tIns="87630" rIns="87630" bIns="87630" numCol="1" spcCol="1270" anchor="t" anchorCtr="0">
          <a:noAutofit/>
        </a:bodyPr>
        <a:lstStyle/>
        <a:p>
          <a:pPr marL="0" lvl="0" indent="0" algn="l" defTabSz="1022350">
            <a:lnSpc>
              <a:spcPct val="90000"/>
            </a:lnSpc>
            <a:spcBef>
              <a:spcPct val="0"/>
            </a:spcBef>
            <a:spcAft>
              <a:spcPct val="35000"/>
            </a:spcAft>
            <a:buNone/>
          </a:pPr>
          <a:r>
            <a:rPr lang="en-US" sz="2300" kern="1200"/>
            <a:t>notions of value intrude where players describe losing characters that ‘had a good run’ vs. the unfairness of losing characters to power outages or internet lag </a:t>
          </a:r>
        </a:p>
      </dsp:txBody>
      <dsp:txXfrm>
        <a:off x="0" y="3635058"/>
        <a:ext cx="6666833" cy="1816197"/>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5264822-234E-FD41-A09C-F6F1C21374CD}" type="datetimeFigureOut">
              <a:rPr lang="en-US" smtClean="0"/>
              <a:t>5/19/25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F313344-54CC-1241-9727-6AC037AA3C2D}" type="slidenum">
              <a:rPr lang="en-US" smtClean="0"/>
              <a:t>‹#›</a:t>
            </a:fld>
            <a:endParaRPr lang="en-US"/>
          </a:p>
        </p:txBody>
      </p:sp>
    </p:spTree>
    <p:extLst>
      <p:ext uri="{BB962C8B-B14F-4D97-AF65-F5344CB8AC3E}">
        <p14:creationId xmlns:p14="http://schemas.microsoft.com/office/powerpoint/2010/main" val="24377369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F313344-54CC-1241-9727-6AC037AA3C2D}" type="slidenum">
              <a:rPr lang="en-US" smtClean="0"/>
              <a:t>1</a:t>
            </a:fld>
            <a:endParaRPr lang="en-US"/>
          </a:p>
        </p:txBody>
      </p:sp>
    </p:spTree>
    <p:extLst>
      <p:ext uri="{BB962C8B-B14F-4D97-AF65-F5344CB8AC3E}">
        <p14:creationId xmlns:p14="http://schemas.microsoft.com/office/powerpoint/2010/main" val="5556359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F313344-54CC-1241-9727-6AC037AA3C2D}" type="slidenum">
              <a:rPr lang="en-US" smtClean="0"/>
              <a:t>2</a:t>
            </a:fld>
            <a:endParaRPr lang="en-US"/>
          </a:p>
        </p:txBody>
      </p:sp>
    </p:spTree>
    <p:extLst>
      <p:ext uri="{BB962C8B-B14F-4D97-AF65-F5344CB8AC3E}">
        <p14:creationId xmlns:p14="http://schemas.microsoft.com/office/powerpoint/2010/main" val="336789412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F313344-54CC-1241-9727-6AC037AA3C2D}" type="slidenum">
              <a:rPr lang="en-US" smtClean="0"/>
              <a:t>3</a:t>
            </a:fld>
            <a:endParaRPr lang="en-US"/>
          </a:p>
        </p:txBody>
      </p:sp>
    </p:spTree>
    <p:extLst>
      <p:ext uri="{BB962C8B-B14F-4D97-AF65-F5344CB8AC3E}">
        <p14:creationId xmlns:p14="http://schemas.microsoft.com/office/powerpoint/2010/main" val="225164370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Bowman and Wulf, 2023, Fuchs, 2017</a:t>
            </a:r>
            <a:r>
              <a:rPr lang="en-US" dirty="0">
                <a:effectLst/>
              </a:rPr>
              <a:t> </a:t>
            </a:r>
            <a:endParaRPr lang="en-US" dirty="0"/>
          </a:p>
        </p:txBody>
      </p:sp>
      <p:sp>
        <p:nvSpPr>
          <p:cNvPr id="4" name="Slide Number Placeholder 3"/>
          <p:cNvSpPr>
            <a:spLocks noGrp="1"/>
          </p:cNvSpPr>
          <p:nvPr>
            <p:ph type="sldNum" sz="quarter" idx="5"/>
          </p:nvPr>
        </p:nvSpPr>
        <p:spPr/>
        <p:txBody>
          <a:bodyPr/>
          <a:lstStyle/>
          <a:p>
            <a:fld id="{5F313344-54CC-1241-9727-6AC037AA3C2D}" type="slidenum">
              <a:rPr lang="en-US" smtClean="0"/>
              <a:t>11</a:t>
            </a:fld>
            <a:endParaRPr lang="en-US"/>
          </a:p>
        </p:txBody>
      </p:sp>
    </p:spTree>
    <p:extLst>
      <p:ext uri="{BB962C8B-B14F-4D97-AF65-F5344CB8AC3E}">
        <p14:creationId xmlns:p14="http://schemas.microsoft.com/office/powerpoint/2010/main" val="331348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F313344-54CC-1241-9727-6AC037AA3C2D}" type="slidenum">
              <a:rPr lang="en-US" smtClean="0"/>
              <a:t>12</a:t>
            </a:fld>
            <a:endParaRPr lang="en-US"/>
          </a:p>
        </p:txBody>
      </p:sp>
    </p:spTree>
    <p:extLst>
      <p:ext uri="{BB962C8B-B14F-4D97-AF65-F5344CB8AC3E}">
        <p14:creationId xmlns:p14="http://schemas.microsoft.com/office/powerpoint/2010/main" val="247489937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F313344-54CC-1241-9727-6AC037AA3C2D}" type="slidenum">
              <a:rPr lang="en-US" smtClean="0"/>
              <a:t>13</a:t>
            </a:fld>
            <a:endParaRPr lang="en-US"/>
          </a:p>
        </p:txBody>
      </p:sp>
    </p:spTree>
    <p:extLst>
      <p:ext uri="{BB962C8B-B14F-4D97-AF65-F5344CB8AC3E}">
        <p14:creationId xmlns:p14="http://schemas.microsoft.com/office/powerpoint/2010/main" val="421185565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F313344-54CC-1241-9727-6AC037AA3C2D}" type="slidenum">
              <a:rPr lang="en-US" smtClean="0"/>
              <a:t>15</a:t>
            </a:fld>
            <a:endParaRPr lang="en-US"/>
          </a:p>
        </p:txBody>
      </p:sp>
    </p:spTree>
    <p:extLst>
      <p:ext uri="{BB962C8B-B14F-4D97-AF65-F5344CB8AC3E}">
        <p14:creationId xmlns:p14="http://schemas.microsoft.com/office/powerpoint/2010/main" val="246203899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F313344-54CC-1241-9727-6AC037AA3C2D}" type="slidenum">
              <a:rPr lang="en-US" smtClean="0"/>
              <a:t>16</a:t>
            </a:fld>
            <a:endParaRPr lang="en-US"/>
          </a:p>
        </p:txBody>
      </p:sp>
    </p:spTree>
    <p:extLst>
      <p:ext uri="{BB962C8B-B14F-4D97-AF65-F5344CB8AC3E}">
        <p14:creationId xmlns:p14="http://schemas.microsoft.com/office/powerpoint/2010/main" val="349195366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BD4E32-560C-78FC-B28F-3E6B1FA9580A}"/>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806082F1-3728-351D-DEC6-6CBB1FEE18A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4D26DE72-E2C0-3FE8-7BF7-3A97A42B89E9}"/>
              </a:ext>
            </a:extLst>
          </p:cNvPr>
          <p:cNvSpPr>
            <a:spLocks noGrp="1"/>
          </p:cNvSpPr>
          <p:nvPr>
            <p:ph type="dt" sz="half" idx="10"/>
          </p:nvPr>
        </p:nvSpPr>
        <p:spPr/>
        <p:txBody>
          <a:bodyPr/>
          <a:lstStyle/>
          <a:p>
            <a:fld id="{5823967C-2974-D344-AB64-2EB4806934E0}" type="datetimeFigureOut">
              <a:rPr lang="en-US" smtClean="0"/>
              <a:t>5/19/25</a:t>
            </a:fld>
            <a:endParaRPr lang="en-US"/>
          </a:p>
        </p:txBody>
      </p:sp>
      <p:sp>
        <p:nvSpPr>
          <p:cNvPr id="5" name="Footer Placeholder 4">
            <a:extLst>
              <a:ext uri="{FF2B5EF4-FFF2-40B4-BE49-F238E27FC236}">
                <a16:creationId xmlns:a16="http://schemas.microsoft.com/office/drawing/2014/main" id="{CD0640B1-6E73-D71D-B935-B4447C30773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6750D43-55A9-A206-8B42-1378CEF94B43}"/>
              </a:ext>
            </a:extLst>
          </p:cNvPr>
          <p:cNvSpPr>
            <a:spLocks noGrp="1"/>
          </p:cNvSpPr>
          <p:nvPr>
            <p:ph type="sldNum" sz="quarter" idx="12"/>
          </p:nvPr>
        </p:nvSpPr>
        <p:spPr/>
        <p:txBody>
          <a:bodyPr/>
          <a:lstStyle/>
          <a:p>
            <a:fld id="{06ECAE2F-DF52-7F44-9D4B-87194CB2B2B1}" type="slidenum">
              <a:rPr lang="en-US" smtClean="0"/>
              <a:t>‹#›</a:t>
            </a:fld>
            <a:endParaRPr lang="en-US"/>
          </a:p>
        </p:txBody>
      </p:sp>
    </p:spTree>
    <p:extLst>
      <p:ext uri="{BB962C8B-B14F-4D97-AF65-F5344CB8AC3E}">
        <p14:creationId xmlns:p14="http://schemas.microsoft.com/office/powerpoint/2010/main" val="230193170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C496F4-FD26-3679-CE26-3379C69B561D}"/>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AF4B4D9E-BEB3-25B4-C41D-376DCE099932}"/>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2F5A934-202A-DA64-6A59-C02B96EF8A0E}"/>
              </a:ext>
            </a:extLst>
          </p:cNvPr>
          <p:cNvSpPr>
            <a:spLocks noGrp="1"/>
          </p:cNvSpPr>
          <p:nvPr>
            <p:ph type="dt" sz="half" idx="10"/>
          </p:nvPr>
        </p:nvSpPr>
        <p:spPr/>
        <p:txBody>
          <a:bodyPr/>
          <a:lstStyle/>
          <a:p>
            <a:fld id="{5823967C-2974-D344-AB64-2EB4806934E0}" type="datetimeFigureOut">
              <a:rPr lang="en-US" smtClean="0"/>
              <a:t>5/19/25</a:t>
            </a:fld>
            <a:endParaRPr lang="en-US"/>
          </a:p>
        </p:txBody>
      </p:sp>
      <p:sp>
        <p:nvSpPr>
          <p:cNvPr id="5" name="Footer Placeholder 4">
            <a:extLst>
              <a:ext uri="{FF2B5EF4-FFF2-40B4-BE49-F238E27FC236}">
                <a16:creationId xmlns:a16="http://schemas.microsoft.com/office/drawing/2014/main" id="{74AA0243-F5FA-3BE8-C6C7-218DD296968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3A5788A-CB49-2458-81BC-6A3D8AE0E7DC}"/>
              </a:ext>
            </a:extLst>
          </p:cNvPr>
          <p:cNvSpPr>
            <a:spLocks noGrp="1"/>
          </p:cNvSpPr>
          <p:nvPr>
            <p:ph type="sldNum" sz="quarter" idx="12"/>
          </p:nvPr>
        </p:nvSpPr>
        <p:spPr/>
        <p:txBody>
          <a:bodyPr/>
          <a:lstStyle/>
          <a:p>
            <a:fld id="{06ECAE2F-DF52-7F44-9D4B-87194CB2B2B1}" type="slidenum">
              <a:rPr lang="en-US" smtClean="0"/>
              <a:t>‹#›</a:t>
            </a:fld>
            <a:endParaRPr lang="en-US"/>
          </a:p>
        </p:txBody>
      </p:sp>
    </p:spTree>
    <p:extLst>
      <p:ext uri="{BB962C8B-B14F-4D97-AF65-F5344CB8AC3E}">
        <p14:creationId xmlns:p14="http://schemas.microsoft.com/office/powerpoint/2010/main" val="198450062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A0365642-9256-4B74-113A-6FDE8BC9BC50}"/>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391F4858-DE16-D65E-409F-3DFA12FB38BD}"/>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3DFF040-674D-4165-31AE-7F3E01D3447B}"/>
              </a:ext>
            </a:extLst>
          </p:cNvPr>
          <p:cNvSpPr>
            <a:spLocks noGrp="1"/>
          </p:cNvSpPr>
          <p:nvPr>
            <p:ph type="dt" sz="half" idx="10"/>
          </p:nvPr>
        </p:nvSpPr>
        <p:spPr/>
        <p:txBody>
          <a:bodyPr/>
          <a:lstStyle/>
          <a:p>
            <a:fld id="{5823967C-2974-D344-AB64-2EB4806934E0}" type="datetimeFigureOut">
              <a:rPr lang="en-US" smtClean="0"/>
              <a:t>5/19/25</a:t>
            </a:fld>
            <a:endParaRPr lang="en-US"/>
          </a:p>
        </p:txBody>
      </p:sp>
      <p:sp>
        <p:nvSpPr>
          <p:cNvPr id="5" name="Footer Placeholder 4">
            <a:extLst>
              <a:ext uri="{FF2B5EF4-FFF2-40B4-BE49-F238E27FC236}">
                <a16:creationId xmlns:a16="http://schemas.microsoft.com/office/drawing/2014/main" id="{4E4E83E4-B06E-0BF2-5799-7EA707DB7CB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B5866FE-89AD-85FE-2F93-46C58366AF38}"/>
              </a:ext>
            </a:extLst>
          </p:cNvPr>
          <p:cNvSpPr>
            <a:spLocks noGrp="1"/>
          </p:cNvSpPr>
          <p:nvPr>
            <p:ph type="sldNum" sz="quarter" idx="12"/>
          </p:nvPr>
        </p:nvSpPr>
        <p:spPr/>
        <p:txBody>
          <a:bodyPr/>
          <a:lstStyle/>
          <a:p>
            <a:fld id="{06ECAE2F-DF52-7F44-9D4B-87194CB2B2B1}" type="slidenum">
              <a:rPr lang="en-US" smtClean="0"/>
              <a:t>‹#›</a:t>
            </a:fld>
            <a:endParaRPr lang="en-US"/>
          </a:p>
        </p:txBody>
      </p:sp>
    </p:spTree>
    <p:extLst>
      <p:ext uri="{BB962C8B-B14F-4D97-AF65-F5344CB8AC3E}">
        <p14:creationId xmlns:p14="http://schemas.microsoft.com/office/powerpoint/2010/main" val="214249255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B9EDF7-352F-759B-B616-26B22E96AE4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0E5A60B-F32C-A15F-08A7-A424713B1A0B}"/>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8BA7769-6170-FEC5-C39F-45F5887707F7}"/>
              </a:ext>
            </a:extLst>
          </p:cNvPr>
          <p:cNvSpPr>
            <a:spLocks noGrp="1"/>
          </p:cNvSpPr>
          <p:nvPr>
            <p:ph type="dt" sz="half" idx="10"/>
          </p:nvPr>
        </p:nvSpPr>
        <p:spPr/>
        <p:txBody>
          <a:bodyPr/>
          <a:lstStyle/>
          <a:p>
            <a:fld id="{5823967C-2974-D344-AB64-2EB4806934E0}" type="datetimeFigureOut">
              <a:rPr lang="en-US" smtClean="0"/>
              <a:t>5/19/25</a:t>
            </a:fld>
            <a:endParaRPr lang="en-US"/>
          </a:p>
        </p:txBody>
      </p:sp>
      <p:sp>
        <p:nvSpPr>
          <p:cNvPr id="5" name="Footer Placeholder 4">
            <a:extLst>
              <a:ext uri="{FF2B5EF4-FFF2-40B4-BE49-F238E27FC236}">
                <a16:creationId xmlns:a16="http://schemas.microsoft.com/office/drawing/2014/main" id="{F67CAD23-9EBE-AC6D-C6EA-D7EB68C2258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03884FB-ECCF-ADFD-A421-C4F7A3A88351}"/>
              </a:ext>
            </a:extLst>
          </p:cNvPr>
          <p:cNvSpPr>
            <a:spLocks noGrp="1"/>
          </p:cNvSpPr>
          <p:nvPr>
            <p:ph type="sldNum" sz="quarter" idx="12"/>
          </p:nvPr>
        </p:nvSpPr>
        <p:spPr/>
        <p:txBody>
          <a:bodyPr/>
          <a:lstStyle/>
          <a:p>
            <a:fld id="{06ECAE2F-DF52-7F44-9D4B-87194CB2B2B1}" type="slidenum">
              <a:rPr lang="en-US" smtClean="0"/>
              <a:t>‹#›</a:t>
            </a:fld>
            <a:endParaRPr lang="en-US"/>
          </a:p>
        </p:txBody>
      </p:sp>
    </p:spTree>
    <p:extLst>
      <p:ext uri="{BB962C8B-B14F-4D97-AF65-F5344CB8AC3E}">
        <p14:creationId xmlns:p14="http://schemas.microsoft.com/office/powerpoint/2010/main" val="117657280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67AB63-BB24-2A1F-9B99-09B93E567A0C}"/>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2F06B39C-747A-B3A4-4676-C09569E46BC5}"/>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1F5AB96E-57AA-91A0-3F8D-537249A83B93}"/>
              </a:ext>
            </a:extLst>
          </p:cNvPr>
          <p:cNvSpPr>
            <a:spLocks noGrp="1"/>
          </p:cNvSpPr>
          <p:nvPr>
            <p:ph type="dt" sz="half" idx="10"/>
          </p:nvPr>
        </p:nvSpPr>
        <p:spPr/>
        <p:txBody>
          <a:bodyPr/>
          <a:lstStyle/>
          <a:p>
            <a:fld id="{5823967C-2974-D344-AB64-2EB4806934E0}" type="datetimeFigureOut">
              <a:rPr lang="en-US" smtClean="0"/>
              <a:t>5/19/25</a:t>
            </a:fld>
            <a:endParaRPr lang="en-US"/>
          </a:p>
        </p:txBody>
      </p:sp>
      <p:sp>
        <p:nvSpPr>
          <p:cNvPr id="5" name="Footer Placeholder 4">
            <a:extLst>
              <a:ext uri="{FF2B5EF4-FFF2-40B4-BE49-F238E27FC236}">
                <a16:creationId xmlns:a16="http://schemas.microsoft.com/office/drawing/2014/main" id="{B605B40D-A169-575F-AE03-C97F9DD57D5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11BD7F1-D974-79DA-A9C2-C9874987712E}"/>
              </a:ext>
            </a:extLst>
          </p:cNvPr>
          <p:cNvSpPr>
            <a:spLocks noGrp="1"/>
          </p:cNvSpPr>
          <p:nvPr>
            <p:ph type="sldNum" sz="quarter" idx="12"/>
          </p:nvPr>
        </p:nvSpPr>
        <p:spPr/>
        <p:txBody>
          <a:bodyPr/>
          <a:lstStyle/>
          <a:p>
            <a:fld id="{06ECAE2F-DF52-7F44-9D4B-87194CB2B2B1}" type="slidenum">
              <a:rPr lang="en-US" smtClean="0"/>
              <a:t>‹#›</a:t>
            </a:fld>
            <a:endParaRPr lang="en-US"/>
          </a:p>
        </p:txBody>
      </p:sp>
    </p:spTree>
    <p:extLst>
      <p:ext uri="{BB962C8B-B14F-4D97-AF65-F5344CB8AC3E}">
        <p14:creationId xmlns:p14="http://schemas.microsoft.com/office/powerpoint/2010/main" val="353550186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ADF6D0-AC4D-334C-841E-8D1FA6532FF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571E8FD-275A-E265-212E-B854850F081A}"/>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E9A2212D-C5E1-03E2-0B92-6777E2D2631E}"/>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E2B79CD9-2956-BAC8-D64F-7C0C1F3F02B6}"/>
              </a:ext>
            </a:extLst>
          </p:cNvPr>
          <p:cNvSpPr>
            <a:spLocks noGrp="1"/>
          </p:cNvSpPr>
          <p:nvPr>
            <p:ph type="dt" sz="half" idx="10"/>
          </p:nvPr>
        </p:nvSpPr>
        <p:spPr/>
        <p:txBody>
          <a:bodyPr/>
          <a:lstStyle/>
          <a:p>
            <a:fld id="{5823967C-2974-D344-AB64-2EB4806934E0}" type="datetimeFigureOut">
              <a:rPr lang="en-US" smtClean="0"/>
              <a:t>5/19/25</a:t>
            </a:fld>
            <a:endParaRPr lang="en-US"/>
          </a:p>
        </p:txBody>
      </p:sp>
      <p:sp>
        <p:nvSpPr>
          <p:cNvPr id="6" name="Footer Placeholder 5">
            <a:extLst>
              <a:ext uri="{FF2B5EF4-FFF2-40B4-BE49-F238E27FC236}">
                <a16:creationId xmlns:a16="http://schemas.microsoft.com/office/drawing/2014/main" id="{BF6F698B-E4FC-E291-6C20-7D286DA5717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888225A-70BA-315C-BFB0-2322DD0CAFDB}"/>
              </a:ext>
            </a:extLst>
          </p:cNvPr>
          <p:cNvSpPr>
            <a:spLocks noGrp="1"/>
          </p:cNvSpPr>
          <p:nvPr>
            <p:ph type="sldNum" sz="quarter" idx="12"/>
          </p:nvPr>
        </p:nvSpPr>
        <p:spPr/>
        <p:txBody>
          <a:bodyPr/>
          <a:lstStyle/>
          <a:p>
            <a:fld id="{06ECAE2F-DF52-7F44-9D4B-87194CB2B2B1}" type="slidenum">
              <a:rPr lang="en-US" smtClean="0"/>
              <a:t>‹#›</a:t>
            </a:fld>
            <a:endParaRPr lang="en-US"/>
          </a:p>
        </p:txBody>
      </p:sp>
    </p:spTree>
    <p:extLst>
      <p:ext uri="{BB962C8B-B14F-4D97-AF65-F5344CB8AC3E}">
        <p14:creationId xmlns:p14="http://schemas.microsoft.com/office/powerpoint/2010/main" val="128196062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78ADEE-FEB7-B3D7-159A-2054CA7F648E}"/>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861106E6-4478-71D6-0177-75CFC1391039}"/>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7E9C7B31-6E11-E0F9-808F-A08BE59BFBE4}"/>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A1F30F2E-BDAB-DE30-16A0-BF54A1BFD22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5700865D-778F-843F-C434-8BB7B32A3CC7}"/>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ACFFF564-9365-7F31-7AFB-0E2E00D13C70}"/>
              </a:ext>
            </a:extLst>
          </p:cNvPr>
          <p:cNvSpPr>
            <a:spLocks noGrp="1"/>
          </p:cNvSpPr>
          <p:nvPr>
            <p:ph type="dt" sz="half" idx="10"/>
          </p:nvPr>
        </p:nvSpPr>
        <p:spPr/>
        <p:txBody>
          <a:bodyPr/>
          <a:lstStyle/>
          <a:p>
            <a:fld id="{5823967C-2974-D344-AB64-2EB4806934E0}" type="datetimeFigureOut">
              <a:rPr lang="en-US" smtClean="0"/>
              <a:t>5/19/25</a:t>
            </a:fld>
            <a:endParaRPr lang="en-US"/>
          </a:p>
        </p:txBody>
      </p:sp>
      <p:sp>
        <p:nvSpPr>
          <p:cNvPr id="8" name="Footer Placeholder 7">
            <a:extLst>
              <a:ext uri="{FF2B5EF4-FFF2-40B4-BE49-F238E27FC236}">
                <a16:creationId xmlns:a16="http://schemas.microsoft.com/office/drawing/2014/main" id="{1922DB6F-1917-9918-553E-1F17DB15D0E7}"/>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6ADB92D4-DB81-422C-18DF-747C112DC546}"/>
              </a:ext>
            </a:extLst>
          </p:cNvPr>
          <p:cNvSpPr>
            <a:spLocks noGrp="1"/>
          </p:cNvSpPr>
          <p:nvPr>
            <p:ph type="sldNum" sz="quarter" idx="12"/>
          </p:nvPr>
        </p:nvSpPr>
        <p:spPr/>
        <p:txBody>
          <a:bodyPr/>
          <a:lstStyle/>
          <a:p>
            <a:fld id="{06ECAE2F-DF52-7F44-9D4B-87194CB2B2B1}" type="slidenum">
              <a:rPr lang="en-US" smtClean="0"/>
              <a:t>‹#›</a:t>
            </a:fld>
            <a:endParaRPr lang="en-US"/>
          </a:p>
        </p:txBody>
      </p:sp>
    </p:spTree>
    <p:extLst>
      <p:ext uri="{BB962C8B-B14F-4D97-AF65-F5344CB8AC3E}">
        <p14:creationId xmlns:p14="http://schemas.microsoft.com/office/powerpoint/2010/main" val="205735108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2AD762-A002-CAAD-8A1B-3BBBEB140A75}"/>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EDC3445B-81D5-C5E3-F74B-8463E6249FF7}"/>
              </a:ext>
            </a:extLst>
          </p:cNvPr>
          <p:cNvSpPr>
            <a:spLocks noGrp="1"/>
          </p:cNvSpPr>
          <p:nvPr>
            <p:ph type="dt" sz="half" idx="10"/>
          </p:nvPr>
        </p:nvSpPr>
        <p:spPr/>
        <p:txBody>
          <a:bodyPr/>
          <a:lstStyle/>
          <a:p>
            <a:fld id="{5823967C-2974-D344-AB64-2EB4806934E0}" type="datetimeFigureOut">
              <a:rPr lang="en-US" smtClean="0"/>
              <a:t>5/19/25</a:t>
            </a:fld>
            <a:endParaRPr lang="en-US"/>
          </a:p>
        </p:txBody>
      </p:sp>
      <p:sp>
        <p:nvSpPr>
          <p:cNvPr id="4" name="Footer Placeholder 3">
            <a:extLst>
              <a:ext uri="{FF2B5EF4-FFF2-40B4-BE49-F238E27FC236}">
                <a16:creationId xmlns:a16="http://schemas.microsoft.com/office/drawing/2014/main" id="{939C838D-5F8E-08CE-CE19-9203F54DC5D5}"/>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6D09FD73-AC18-1409-59E9-46F919FD726C}"/>
              </a:ext>
            </a:extLst>
          </p:cNvPr>
          <p:cNvSpPr>
            <a:spLocks noGrp="1"/>
          </p:cNvSpPr>
          <p:nvPr>
            <p:ph type="sldNum" sz="quarter" idx="12"/>
          </p:nvPr>
        </p:nvSpPr>
        <p:spPr/>
        <p:txBody>
          <a:bodyPr/>
          <a:lstStyle/>
          <a:p>
            <a:fld id="{06ECAE2F-DF52-7F44-9D4B-87194CB2B2B1}" type="slidenum">
              <a:rPr lang="en-US" smtClean="0"/>
              <a:t>‹#›</a:t>
            </a:fld>
            <a:endParaRPr lang="en-US"/>
          </a:p>
        </p:txBody>
      </p:sp>
    </p:spTree>
    <p:extLst>
      <p:ext uri="{BB962C8B-B14F-4D97-AF65-F5344CB8AC3E}">
        <p14:creationId xmlns:p14="http://schemas.microsoft.com/office/powerpoint/2010/main" val="9841018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2FE1FD4-E044-059E-C07C-F9C3FCA00003}"/>
              </a:ext>
            </a:extLst>
          </p:cNvPr>
          <p:cNvSpPr>
            <a:spLocks noGrp="1"/>
          </p:cNvSpPr>
          <p:nvPr>
            <p:ph type="dt" sz="half" idx="10"/>
          </p:nvPr>
        </p:nvSpPr>
        <p:spPr/>
        <p:txBody>
          <a:bodyPr/>
          <a:lstStyle/>
          <a:p>
            <a:fld id="{5823967C-2974-D344-AB64-2EB4806934E0}" type="datetimeFigureOut">
              <a:rPr lang="en-US" smtClean="0"/>
              <a:t>5/19/25</a:t>
            </a:fld>
            <a:endParaRPr lang="en-US"/>
          </a:p>
        </p:txBody>
      </p:sp>
      <p:sp>
        <p:nvSpPr>
          <p:cNvPr id="3" name="Footer Placeholder 2">
            <a:extLst>
              <a:ext uri="{FF2B5EF4-FFF2-40B4-BE49-F238E27FC236}">
                <a16:creationId xmlns:a16="http://schemas.microsoft.com/office/drawing/2014/main" id="{3B8DC6A0-3A09-C62E-213C-DF3C9886A1E6}"/>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969D4872-30C5-1900-DCDD-8D61B33D2F9F}"/>
              </a:ext>
            </a:extLst>
          </p:cNvPr>
          <p:cNvSpPr>
            <a:spLocks noGrp="1"/>
          </p:cNvSpPr>
          <p:nvPr>
            <p:ph type="sldNum" sz="quarter" idx="12"/>
          </p:nvPr>
        </p:nvSpPr>
        <p:spPr/>
        <p:txBody>
          <a:bodyPr/>
          <a:lstStyle/>
          <a:p>
            <a:fld id="{06ECAE2F-DF52-7F44-9D4B-87194CB2B2B1}" type="slidenum">
              <a:rPr lang="en-US" smtClean="0"/>
              <a:t>‹#›</a:t>
            </a:fld>
            <a:endParaRPr lang="en-US"/>
          </a:p>
        </p:txBody>
      </p:sp>
    </p:spTree>
    <p:extLst>
      <p:ext uri="{BB962C8B-B14F-4D97-AF65-F5344CB8AC3E}">
        <p14:creationId xmlns:p14="http://schemas.microsoft.com/office/powerpoint/2010/main" val="318379220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3266EB-A84B-76AF-2080-1DC153DBED2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E3B1F5B7-41BB-047B-E40B-28161251872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DE6B64DC-0089-2E9F-19A6-77C4D05025E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4491550-B9C8-B081-8937-A9AF0D9061D5}"/>
              </a:ext>
            </a:extLst>
          </p:cNvPr>
          <p:cNvSpPr>
            <a:spLocks noGrp="1"/>
          </p:cNvSpPr>
          <p:nvPr>
            <p:ph type="dt" sz="half" idx="10"/>
          </p:nvPr>
        </p:nvSpPr>
        <p:spPr/>
        <p:txBody>
          <a:bodyPr/>
          <a:lstStyle/>
          <a:p>
            <a:fld id="{5823967C-2974-D344-AB64-2EB4806934E0}" type="datetimeFigureOut">
              <a:rPr lang="en-US" smtClean="0"/>
              <a:t>5/19/25</a:t>
            </a:fld>
            <a:endParaRPr lang="en-US"/>
          </a:p>
        </p:txBody>
      </p:sp>
      <p:sp>
        <p:nvSpPr>
          <p:cNvPr id="6" name="Footer Placeholder 5">
            <a:extLst>
              <a:ext uri="{FF2B5EF4-FFF2-40B4-BE49-F238E27FC236}">
                <a16:creationId xmlns:a16="http://schemas.microsoft.com/office/drawing/2014/main" id="{B2E2DF2A-0872-4F89-032B-EF3D1E53ED6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52F39B4-102D-14C0-68C9-8010BD590728}"/>
              </a:ext>
            </a:extLst>
          </p:cNvPr>
          <p:cNvSpPr>
            <a:spLocks noGrp="1"/>
          </p:cNvSpPr>
          <p:nvPr>
            <p:ph type="sldNum" sz="quarter" idx="12"/>
          </p:nvPr>
        </p:nvSpPr>
        <p:spPr/>
        <p:txBody>
          <a:bodyPr/>
          <a:lstStyle/>
          <a:p>
            <a:fld id="{06ECAE2F-DF52-7F44-9D4B-87194CB2B2B1}" type="slidenum">
              <a:rPr lang="en-US" smtClean="0"/>
              <a:t>‹#›</a:t>
            </a:fld>
            <a:endParaRPr lang="en-US"/>
          </a:p>
        </p:txBody>
      </p:sp>
    </p:spTree>
    <p:extLst>
      <p:ext uri="{BB962C8B-B14F-4D97-AF65-F5344CB8AC3E}">
        <p14:creationId xmlns:p14="http://schemas.microsoft.com/office/powerpoint/2010/main" val="171698926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A3532E-2A87-5988-8E17-9712E421818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442BDCB2-9AEE-F171-1DA5-0E0D203BCF1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B18D22C2-CAF3-8500-78CF-84210855C92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B504543-3FC6-536A-FFBF-981BA3F79266}"/>
              </a:ext>
            </a:extLst>
          </p:cNvPr>
          <p:cNvSpPr>
            <a:spLocks noGrp="1"/>
          </p:cNvSpPr>
          <p:nvPr>
            <p:ph type="dt" sz="half" idx="10"/>
          </p:nvPr>
        </p:nvSpPr>
        <p:spPr/>
        <p:txBody>
          <a:bodyPr/>
          <a:lstStyle/>
          <a:p>
            <a:fld id="{5823967C-2974-D344-AB64-2EB4806934E0}" type="datetimeFigureOut">
              <a:rPr lang="en-US" smtClean="0"/>
              <a:t>5/19/25</a:t>
            </a:fld>
            <a:endParaRPr lang="en-US"/>
          </a:p>
        </p:txBody>
      </p:sp>
      <p:sp>
        <p:nvSpPr>
          <p:cNvPr id="6" name="Footer Placeholder 5">
            <a:extLst>
              <a:ext uri="{FF2B5EF4-FFF2-40B4-BE49-F238E27FC236}">
                <a16:creationId xmlns:a16="http://schemas.microsoft.com/office/drawing/2014/main" id="{D8C176C0-2C7C-6261-EC34-39A8E9C6BD2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C4557C3-7E12-C432-4B04-D29BD2086C13}"/>
              </a:ext>
            </a:extLst>
          </p:cNvPr>
          <p:cNvSpPr>
            <a:spLocks noGrp="1"/>
          </p:cNvSpPr>
          <p:nvPr>
            <p:ph type="sldNum" sz="quarter" idx="12"/>
          </p:nvPr>
        </p:nvSpPr>
        <p:spPr/>
        <p:txBody>
          <a:bodyPr/>
          <a:lstStyle/>
          <a:p>
            <a:fld id="{06ECAE2F-DF52-7F44-9D4B-87194CB2B2B1}" type="slidenum">
              <a:rPr lang="en-US" smtClean="0"/>
              <a:t>‹#›</a:t>
            </a:fld>
            <a:endParaRPr lang="en-US"/>
          </a:p>
        </p:txBody>
      </p:sp>
    </p:spTree>
    <p:extLst>
      <p:ext uri="{BB962C8B-B14F-4D97-AF65-F5344CB8AC3E}">
        <p14:creationId xmlns:p14="http://schemas.microsoft.com/office/powerpoint/2010/main" val="6486992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192050C-B217-3BE8-2974-C56B4719ACA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71C2BD62-13E9-5F4C-87BB-09AD4EF08FA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DC8E3E8-7BDB-468B-1AEA-A69CBD5E48D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5823967C-2974-D344-AB64-2EB4806934E0}" type="datetimeFigureOut">
              <a:rPr lang="en-US" smtClean="0"/>
              <a:t>5/19/25</a:t>
            </a:fld>
            <a:endParaRPr lang="en-US"/>
          </a:p>
        </p:txBody>
      </p:sp>
      <p:sp>
        <p:nvSpPr>
          <p:cNvPr id="5" name="Footer Placeholder 4">
            <a:extLst>
              <a:ext uri="{FF2B5EF4-FFF2-40B4-BE49-F238E27FC236}">
                <a16:creationId xmlns:a16="http://schemas.microsoft.com/office/drawing/2014/main" id="{5E50DC75-8F29-0778-5B7D-28F075CD048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a:extLst>
              <a:ext uri="{FF2B5EF4-FFF2-40B4-BE49-F238E27FC236}">
                <a16:creationId xmlns:a16="http://schemas.microsoft.com/office/drawing/2014/main" id="{924A437C-B7F6-2BBF-0E49-D431A88F25A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06ECAE2F-DF52-7F44-9D4B-87194CB2B2B1}" type="slidenum">
              <a:rPr lang="en-US" smtClean="0"/>
              <a:t>‹#›</a:t>
            </a:fld>
            <a:endParaRPr lang="en-US"/>
          </a:p>
        </p:txBody>
      </p:sp>
    </p:spTree>
    <p:extLst>
      <p:ext uri="{BB962C8B-B14F-4D97-AF65-F5344CB8AC3E}">
        <p14:creationId xmlns:p14="http://schemas.microsoft.com/office/powerpoint/2010/main" val="29613933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hyperlink" Target="https://static.wikia.nocookie.net/spiritfarer/images/e/ea/Atul_Full.png/revision/latest?cb=20200901215208" TargetMode="Externa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1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43D81D6E-B1AD-1026-E6A6-4DE6C586666E}"/>
              </a:ext>
            </a:extLst>
          </p:cNvPr>
          <p:cNvPicPr>
            <a:picLocks noChangeAspect="1"/>
          </p:cNvPicPr>
          <p:nvPr/>
        </p:nvPicPr>
        <p:blipFill>
          <a:blip r:embed="rId3"/>
          <a:stretch>
            <a:fillRect/>
          </a:stretch>
        </p:blipFill>
        <p:spPr>
          <a:xfrm>
            <a:off x="0" y="-7659"/>
            <a:ext cx="12192000" cy="6865659"/>
          </a:xfrm>
          <a:prstGeom prst="rect">
            <a:avLst/>
          </a:prstGeom>
        </p:spPr>
      </p:pic>
      <p:sp>
        <p:nvSpPr>
          <p:cNvPr id="2" name="Title 1">
            <a:extLst>
              <a:ext uri="{FF2B5EF4-FFF2-40B4-BE49-F238E27FC236}">
                <a16:creationId xmlns:a16="http://schemas.microsoft.com/office/drawing/2014/main" id="{F2E5C8FE-723B-A279-780A-78F6B2C53AEE}"/>
              </a:ext>
            </a:extLst>
          </p:cNvPr>
          <p:cNvSpPr>
            <a:spLocks noGrp="1"/>
          </p:cNvSpPr>
          <p:nvPr>
            <p:ph type="ctrTitle"/>
          </p:nvPr>
        </p:nvSpPr>
        <p:spPr>
          <a:xfrm>
            <a:off x="1524000" y="1073855"/>
            <a:ext cx="9144000" cy="2387600"/>
          </a:xfrm>
        </p:spPr>
        <p:txBody>
          <a:bodyPr/>
          <a:lstStyle/>
          <a:p>
            <a:r>
              <a:rPr lang="en-US" b="1" dirty="0"/>
              <a:t>Loss in Video Games</a:t>
            </a:r>
          </a:p>
        </p:txBody>
      </p:sp>
      <p:sp>
        <p:nvSpPr>
          <p:cNvPr id="3" name="Subtitle 2">
            <a:extLst>
              <a:ext uri="{FF2B5EF4-FFF2-40B4-BE49-F238E27FC236}">
                <a16:creationId xmlns:a16="http://schemas.microsoft.com/office/drawing/2014/main" id="{2F47BBD4-77B9-B701-B7CA-87077C4A2A76}"/>
              </a:ext>
            </a:extLst>
          </p:cNvPr>
          <p:cNvSpPr>
            <a:spLocks noGrp="1"/>
          </p:cNvSpPr>
          <p:nvPr>
            <p:ph type="subTitle" idx="1"/>
          </p:nvPr>
        </p:nvSpPr>
        <p:spPr>
          <a:xfrm>
            <a:off x="1524000" y="3258255"/>
            <a:ext cx="9144000" cy="1655762"/>
          </a:xfrm>
        </p:spPr>
        <p:txBody>
          <a:bodyPr/>
          <a:lstStyle/>
          <a:p>
            <a:r>
              <a:rPr lang="en-US" sz="4000" dirty="0"/>
              <a:t>What is Well Played?</a:t>
            </a:r>
          </a:p>
          <a:p>
            <a:endParaRPr lang="en-US" dirty="0"/>
          </a:p>
        </p:txBody>
      </p:sp>
      <p:sp>
        <p:nvSpPr>
          <p:cNvPr id="5" name="Rectangle 4">
            <a:extLst>
              <a:ext uri="{FF2B5EF4-FFF2-40B4-BE49-F238E27FC236}">
                <a16:creationId xmlns:a16="http://schemas.microsoft.com/office/drawing/2014/main" id="{7A756E39-512C-6AF7-A5F6-D029833CCA24}"/>
              </a:ext>
            </a:extLst>
          </p:cNvPr>
          <p:cNvSpPr/>
          <p:nvPr/>
        </p:nvSpPr>
        <p:spPr>
          <a:xfrm>
            <a:off x="6183086" y="5892800"/>
            <a:ext cx="5820228" cy="537029"/>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rPr>
              <a:t>Andy Phelps &amp; Mia Consalvo</a:t>
            </a:r>
          </a:p>
          <a:p>
            <a:pPr algn="ctr"/>
            <a:endParaRPr lang="en-US" dirty="0"/>
          </a:p>
        </p:txBody>
      </p:sp>
    </p:spTree>
    <p:extLst>
      <p:ext uri="{BB962C8B-B14F-4D97-AF65-F5344CB8AC3E}">
        <p14:creationId xmlns:p14="http://schemas.microsoft.com/office/powerpoint/2010/main" val="7032402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31" name="Rectangle 1030">
            <a:extLst>
              <a:ext uri="{FF2B5EF4-FFF2-40B4-BE49-F238E27FC236}">
                <a16:creationId xmlns:a16="http://schemas.microsoft.com/office/drawing/2014/main" id="{F13C74B1-5B17-4795-BED0-7140497B44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2023DBA-0DA3-3F9A-BE8B-BABA0B4DE449}"/>
              </a:ext>
            </a:extLst>
          </p:cNvPr>
          <p:cNvSpPr>
            <a:spLocks noGrp="1"/>
          </p:cNvSpPr>
          <p:nvPr>
            <p:ph type="title"/>
          </p:nvPr>
        </p:nvSpPr>
        <p:spPr>
          <a:xfrm>
            <a:off x="640080" y="325369"/>
            <a:ext cx="4368602" cy="1956841"/>
          </a:xfrm>
        </p:spPr>
        <p:txBody>
          <a:bodyPr anchor="b">
            <a:normAutofit/>
          </a:bodyPr>
          <a:lstStyle/>
          <a:p>
            <a:r>
              <a:rPr lang="en-US" sz="5400"/>
              <a:t>Feeling Cheated: Atul</a:t>
            </a:r>
          </a:p>
        </p:txBody>
      </p:sp>
      <p:sp>
        <p:nvSpPr>
          <p:cNvPr id="1033" name="sketchy line">
            <a:extLst>
              <a:ext uri="{FF2B5EF4-FFF2-40B4-BE49-F238E27FC236}">
                <a16:creationId xmlns:a16="http://schemas.microsoft.com/office/drawing/2014/main" id="{D4974D33-8DC5-464E-8C6D-BE58F0669C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80" y="2586994"/>
            <a:ext cx="3474720" cy="18288"/>
          </a:xfrm>
          <a:custGeom>
            <a:avLst/>
            <a:gdLst>
              <a:gd name="connsiteX0" fmla="*/ 0 w 3474720"/>
              <a:gd name="connsiteY0" fmla="*/ 0 h 18288"/>
              <a:gd name="connsiteX1" fmla="*/ 694944 w 3474720"/>
              <a:gd name="connsiteY1" fmla="*/ 0 h 18288"/>
              <a:gd name="connsiteX2" fmla="*/ 1355141 w 3474720"/>
              <a:gd name="connsiteY2" fmla="*/ 0 h 18288"/>
              <a:gd name="connsiteX3" fmla="*/ 2015338 w 3474720"/>
              <a:gd name="connsiteY3" fmla="*/ 0 h 18288"/>
              <a:gd name="connsiteX4" fmla="*/ 2779776 w 3474720"/>
              <a:gd name="connsiteY4" fmla="*/ 0 h 18288"/>
              <a:gd name="connsiteX5" fmla="*/ 3474720 w 3474720"/>
              <a:gd name="connsiteY5" fmla="*/ 0 h 18288"/>
              <a:gd name="connsiteX6" fmla="*/ 3474720 w 3474720"/>
              <a:gd name="connsiteY6" fmla="*/ 18288 h 18288"/>
              <a:gd name="connsiteX7" fmla="*/ 2779776 w 3474720"/>
              <a:gd name="connsiteY7" fmla="*/ 18288 h 18288"/>
              <a:gd name="connsiteX8" fmla="*/ 2189074 w 3474720"/>
              <a:gd name="connsiteY8" fmla="*/ 18288 h 18288"/>
              <a:gd name="connsiteX9" fmla="*/ 1528877 w 3474720"/>
              <a:gd name="connsiteY9" fmla="*/ 18288 h 18288"/>
              <a:gd name="connsiteX10" fmla="*/ 868680 w 3474720"/>
              <a:gd name="connsiteY10" fmla="*/ 18288 h 18288"/>
              <a:gd name="connsiteX11" fmla="*/ 0 w 3474720"/>
              <a:gd name="connsiteY11" fmla="*/ 18288 h 18288"/>
              <a:gd name="connsiteX12" fmla="*/ 0 w 3474720"/>
              <a:gd name="connsiteY12"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474720" h="18288" fill="none" extrusionOk="0">
                <a:moveTo>
                  <a:pt x="0" y="0"/>
                </a:moveTo>
                <a:cubicBezTo>
                  <a:pt x="224454" y="-14544"/>
                  <a:pt x="495407" y="26540"/>
                  <a:pt x="694944" y="0"/>
                </a:cubicBezTo>
                <a:cubicBezTo>
                  <a:pt x="894481" y="-26540"/>
                  <a:pt x="1130063" y="24713"/>
                  <a:pt x="1355141" y="0"/>
                </a:cubicBezTo>
                <a:cubicBezTo>
                  <a:pt x="1580219" y="-24713"/>
                  <a:pt x="1820099" y="26695"/>
                  <a:pt x="2015338" y="0"/>
                </a:cubicBezTo>
                <a:cubicBezTo>
                  <a:pt x="2210577" y="-26695"/>
                  <a:pt x="2402045" y="165"/>
                  <a:pt x="2779776" y="0"/>
                </a:cubicBezTo>
                <a:cubicBezTo>
                  <a:pt x="3157507" y="-165"/>
                  <a:pt x="3286859" y="-15571"/>
                  <a:pt x="3474720" y="0"/>
                </a:cubicBezTo>
                <a:cubicBezTo>
                  <a:pt x="3474286" y="7551"/>
                  <a:pt x="3474253" y="9822"/>
                  <a:pt x="3474720" y="18288"/>
                </a:cubicBezTo>
                <a:cubicBezTo>
                  <a:pt x="3233904" y="29845"/>
                  <a:pt x="2945134" y="-5256"/>
                  <a:pt x="2779776" y="18288"/>
                </a:cubicBezTo>
                <a:cubicBezTo>
                  <a:pt x="2614418" y="41832"/>
                  <a:pt x="2339768" y="22709"/>
                  <a:pt x="2189074" y="18288"/>
                </a:cubicBezTo>
                <a:cubicBezTo>
                  <a:pt x="2038380" y="13867"/>
                  <a:pt x="1817434" y="-4947"/>
                  <a:pt x="1528877" y="18288"/>
                </a:cubicBezTo>
                <a:cubicBezTo>
                  <a:pt x="1240320" y="41523"/>
                  <a:pt x="1042447" y="37198"/>
                  <a:pt x="868680" y="18288"/>
                </a:cubicBezTo>
                <a:cubicBezTo>
                  <a:pt x="694913" y="-622"/>
                  <a:pt x="233232" y="44909"/>
                  <a:pt x="0" y="18288"/>
                </a:cubicBezTo>
                <a:cubicBezTo>
                  <a:pt x="60" y="11696"/>
                  <a:pt x="66" y="3758"/>
                  <a:pt x="0" y="0"/>
                </a:cubicBezTo>
                <a:close/>
              </a:path>
              <a:path w="3474720" h="18288" stroke="0" extrusionOk="0">
                <a:moveTo>
                  <a:pt x="0" y="0"/>
                </a:moveTo>
                <a:cubicBezTo>
                  <a:pt x="202328" y="-14716"/>
                  <a:pt x="332722" y="-11499"/>
                  <a:pt x="625450" y="0"/>
                </a:cubicBezTo>
                <a:cubicBezTo>
                  <a:pt x="918178" y="11499"/>
                  <a:pt x="1096688" y="5123"/>
                  <a:pt x="1389888" y="0"/>
                </a:cubicBezTo>
                <a:cubicBezTo>
                  <a:pt x="1683088" y="-5123"/>
                  <a:pt x="1835981" y="-14038"/>
                  <a:pt x="1980590" y="0"/>
                </a:cubicBezTo>
                <a:cubicBezTo>
                  <a:pt x="2125199" y="14038"/>
                  <a:pt x="2396099" y="-7203"/>
                  <a:pt x="2571293" y="0"/>
                </a:cubicBezTo>
                <a:cubicBezTo>
                  <a:pt x="2746487" y="7203"/>
                  <a:pt x="3041609" y="-12036"/>
                  <a:pt x="3474720" y="0"/>
                </a:cubicBezTo>
                <a:cubicBezTo>
                  <a:pt x="3474638" y="4406"/>
                  <a:pt x="3474631" y="9982"/>
                  <a:pt x="3474720" y="18288"/>
                </a:cubicBezTo>
                <a:cubicBezTo>
                  <a:pt x="3324873" y="21876"/>
                  <a:pt x="3136771" y="12587"/>
                  <a:pt x="2814523" y="18288"/>
                </a:cubicBezTo>
                <a:cubicBezTo>
                  <a:pt x="2492275" y="23989"/>
                  <a:pt x="2294402" y="47111"/>
                  <a:pt x="2154326" y="18288"/>
                </a:cubicBezTo>
                <a:cubicBezTo>
                  <a:pt x="2014250" y="-10535"/>
                  <a:pt x="1820317" y="33903"/>
                  <a:pt x="1494130" y="18288"/>
                </a:cubicBezTo>
                <a:cubicBezTo>
                  <a:pt x="1167943" y="2673"/>
                  <a:pt x="948432" y="14868"/>
                  <a:pt x="729691" y="18288"/>
                </a:cubicBezTo>
                <a:cubicBezTo>
                  <a:pt x="510950" y="21708"/>
                  <a:pt x="264032" y="24354"/>
                  <a:pt x="0" y="18288"/>
                </a:cubicBezTo>
                <a:cubicBezTo>
                  <a:pt x="189" y="14288"/>
                  <a:pt x="-703" y="3747"/>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863741219">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C9550F3B-C41D-5D07-851B-152F52B5FD31}"/>
              </a:ext>
            </a:extLst>
          </p:cNvPr>
          <p:cNvSpPr>
            <a:spLocks noGrp="1"/>
          </p:cNvSpPr>
          <p:nvPr>
            <p:ph idx="1"/>
          </p:nvPr>
        </p:nvSpPr>
        <p:spPr>
          <a:xfrm>
            <a:off x="640080" y="2872899"/>
            <a:ext cx="4243589" cy="3320668"/>
          </a:xfrm>
        </p:spPr>
        <p:txBody>
          <a:bodyPr>
            <a:normAutofit/>
          </a:bodyPr>
          <a:lstStyle/>
          <a:p>
            <a:pPr marL="0" indent="0">
              <a:buNone/>
            </a:pPr>
            <a:r>
              <a:rPr lang="en-US" sz="2200"/>
              <a:t>But one character purposefully leaves the world as their story completes without this ritual, and players feel deeply angered by the lack of procession and the chance to say goodbye, just as we felt the absence of funerals and gatherings as we mourned during Covid (Wagner et al, 2021, Glaser et al, 2024). </a:t>
            </a:r>
          </a:p>
        </p:txBody>
      </p:sp>
      <p:pic>
        <p:nvPicPr>
          <p:cNvPr id="1026" name="Picture 2" descr="Atul Full">
            <a:hlinkClick r:id="rId2" tooltip="Atul Full"/>
            <a:extLst>
              <a:ext uri="{FF2B5EF4-FFF2-40B4-BE49-F238E27FC236}">
                <a16:creationId xmlns:a16="http://schemas.microsoft.com/office/drawing/2014/main" id="{D12994D7-A33D-9A12-9F7F-DF967994474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4927" r="3754" b="2"/>
          <a:stretch>
            <a:fillRect/>
          </a:stretch>
        </p:blipFill>
        <p:spPr bwMode="auto">
          <a:xfrm>
            <a:off x="5311702" y="10"/>
            <a:ext cx="6878775" cy="685799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3126383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DC1AC2-A0D2-6E58-7796-3D7EE8E0208A}"/>
              </a:ext>
            </a:extLst>
          </p:cNvPr>
          <p:cNvSpPr>
            <a:spLocks noGrp="1"/>
          </p:cNvSpPr>
          <p:nvPr>
            <p:ph type="title"/>
          </p:nvPr>
        </p:nvSpPr>
        <p:spPr/>
        <p:txBody>
          <a:bodyPr>
            <a:normAutofit fontScale="90000"/>
          </a:bodyPr>
          <a:lstStyle/>
          <a:p>
            <a:r>
              <a:rPr lang="en-US" dirty="0"/>
              <a:t>Other games render loss not through characters or relationships, but through ruination and nostalgia </a:t>
            </a:r>
          </a:p>
        </p:txBody>
      </p:sp>
      <p:pic>
        <p:nvPicPr>
          <p:cNvPr id="4" name="Picture 3">
            <a:extLst>
              <a:ext uri="{FF2B5EF4-FFF2-40B4-BE49-F238E27FC236}">
                <a16:creationId xmlns:a16="http://schemas.microsoft.com/office/drawing/2014/main" id="{2F06DB5E-368D-80C0-F6E2-32047DF983E0}"/>
              </a:ext>
            </a:extLst>
          </p:cNvPr>
          <p:cNvPicPr>
            <a:picLocks noChangeAspect="1"/>
          </p:cNvPicPr>
          <p:nvPr/>
        </p:nvPicPr>
        <p:blipFill>
          <a:blip r:embed="rId3"/>
          <a:srcRect t="27915"/>
          <a:stretch>
            <a:fillRect/>
          </a:stretch>
        </p:blipFill>
        <p:spPr>
          <a:xfrm>
            <a:off x="-27215" y="1816443"/>
            <a:ext cx="12219215" cy="5041558"/>
          </a:xfrm>
          <a:prstGeom prst="rect">
            <a:avLst/>
          </a:prstGeom>
        </p:spPr>
      </p:pic>
    </p:spTree>
    <p:extLst>
      <p:ext uri="{BB962C8B-B14F-4D97-AF65-F5344CB8AC3E}">
        <p14:creationId xmlns:p14="http://schemas.microsoft.com/office/powerpoint/2010/main" val="8522843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76D14B-88D0-FB1C-D7F9-B6BAA957C177}"/>
              </a:ext>
            </a:extLst>
          </p:cNvPr>
          <p:cNvSpPr>
            <a:spLocks noGrp="1"/>
          </p:cNvSpPr>
          <p:nvPr>
            <p:ph type="title"/>
          </p:nvPr>
        </p:nvSpPr>
        <p:spPr/>
        <p:txBody>
          <a:bodyPr/>
          <a:lstStyle/>
          <a:p>
            <a:r>
              <a:rPr lang="en-US" dirty="0"/>
              <a:t>Games have always had notions of reputational gain and loss </a:t>
            </a:r>
          </a:p>
        </p:txBody>
      </p:sp>
      <p:pic>
        <p:nvPicPr>
          <p:cNvPr id="5" name="Picture 4">
            <a:extLst>
              <a:ext uri="{FF2B5EF4-FFF2-40B4-BE49-F238E27FC236}">
                <a16:creationId xmlns:a16="http://schemas.microsoft.com/office/drawing/2014/main" id="{525E04F4-F73E-A322-528B-8B770696F7FF}"/>
              </a:ext>
            </a:extLst>
          </p:cNvPr>
          <p:cNvPicPr>
            <a:picLocks noChangeAspect="1"/>
          </p:cNvPicPr>
          <p:nvPr/>
        </p:nvPicPr>
        <p:blipFill>
          <a:blip r:embed="rId3"/>
          <a:stretch>
            <a:fillRect/>
          </a:stretch>
        </p:blipFill>
        <p:spPr>
          <a:xfrm>
            <a:off x="0" y="1690687"/>
            <a:ext cx="6299200" cy="5177425"/>
          </a:xfrm>
          <a:prstGeom prst="rect">
            <a:avLst/>
          </a:prstGeom>
        </p:spPr>
      </p:pic>
      <p:pic>
        <p:nvPicPr>
          <p:cNvPr id="7" name="Picture 6" descr="A screenshot of a black screen&#10;&#10;AI-generated content may be incorrect.">
            <a:extLst>
              <a:ext uri="{FF2B5EF4-FFF2-40B4-BE49-F238E27FC236}">
                <a16:creationId xmlns:a16="http://schemas.microsoft.com/office/drawing/2014/main" id="{423A4486-B3E4-2F44-7128-4CC0C9B2B96A}"/>
              </a:ext>
            </a:extLst>
          </p:cNvPr>
          <p:cNvPicPr>
            <a:picLocks noChangeAspect="1"/>
          </p:cNvPicPr>
          <p:nvPr/>
        </p:nvPicPr>
        <p:blipFill>
          <a:blip r:embed="rId4"/>
          <a:stretch>
            <a:fillRect/>
          </a:stretch>
        </p:blipFill>
        <p:spPr>
          <a:xfrm>
            <a:off x="6299200" y="1690686"/>
            <a:ext cx="5892800" cy="5167314"/>
          </a:xfrm>
          <a:prstGeom prst="rect">
            <a:avLst/>
          </a:prstGeom>
        </p:spPr>
      </p:pic>
    </p:spTree>
    <p:extLst>
      <p:ext uri="{BB962C8B-B14F-4D97-AF65-F5344CB8AC3E}">
        <p14:creationId xmlns:p14="http://schemas.microsoft.com/office/powerpoint/2010/main" val="103903834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BA736E-9AC9-E0A7-A7C1-759465EB4D20}"/>
              </a:ext>
            </a:extLst>
          </p:cNvPr>
          <p:cNvSpPr>
            <a:spLocks noGrp="1"/>
          </p:cNvSpPr>
          <p:nvPr>
            <p:ph type="title"/>
          </p:nvPr>
        </p:nvSpPr>
        <p:spPr/>
        <p:txBody>
          <a:bodyPr/>
          <a:lstStyle/>
          <a:p>
            <a:endParaRPr lang="en-US"/>
          </a:p>
        </p:txBody>
      </p:sp>
      <p:pic>
        <p:nvPicPr>
          <p:cNvPr id="5" name="Content Placeholder 4" descr="A person pushing a wooden box&#10;&#10;AI-generated content may be incorrect.">
            <a:extLst>
              <a:ext uri="{FF2B5EF4-FFF2-40B4-BE49-F238E27FC236}">
                <a16:creationId xmlns:a16="http://schemas.microsoft.com/office/drawing/2014/main" id="{21472F06-70AF-8DDB-8407-303F5040E78E}"/>
              </a:ext>
            </a:extLst>
          </p:cNvPr>
          <p:cNvPicPr>
            <a:picLocks noGrp="1" noChangeAspect="1"/>
          </p:cNvPicPr>
          <p:nvPr>
            <p:ph idx="1"/>
          </p:nvPr>
        </p:nvPicPr>
        <p:blipFill>
          <a:blip r:embed="rId3"/>
          <a:stretch>
            <a:fillRect/>
          </a:stretch>
        </p:blipFill>
        <p:spPr>
          <a:xfrm>
            <a:off x="0" y="-1"/>
            <a:ext cx="14051114" cy="6981371"/>
          </a:xfrm>
        </p:spPr>
      </p:pic>
    </p:spTree>
    <p:extLst>
      <p:ext uri="{BB962C8B-B14F-4D97-AF65-F5344CB8AC3E}">
        <p14:creationId xmlns:p14="http://schemas.microsoft.com/office/powerpoint/2010/main" val="62092769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16C5FA50-8D52-4617-AF91-5C7B1C8352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7671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32C7CF6-167A-794D-45A9-D62DCC6CF17A}"/>
              </a:ext>
            </a:extLst>
          </p:cNvPr>
          <p:cNvSpPr>
            <a:spLocks noGrp="1"/>
          </p:cNvSpPr>
          <p:nvPr>
            <p:ph type="title"/>
          </p:nvPr>
        </p:nvSpPr>
        <p:spPr>
          <a:xfrm>
            <a:off x="9093496" y="618681"/>
            <a:ext cx="2613872" cy="4794567"/>
          </a:xfrm>
        </p:spPr>
        <p:txBody>
          <a:bodyPr vert="horz" lIns="91440" tIns="45720" rIns="91440" bIns="45720" rtlCol="0" anchor="ctr">
            <a:normAutofit/>
          </a:bodyPr>
          <a:lstStyle/>
          <a:p>
            <a:r>
              <a:rPr lang="en-US" sz="3600">
                <a:solidFill>
                  <a:srgbClr val="FFFFFF"/>
                </a:solidFill>
              </a:rPr>
              <a:t>Or render loss through lack of agency (i.e. you can’t fix what’s wrong)</a:t>
            </a:r>
          </a:p>
        </p:txBody>
      </p:sp>
      <p:sp>
        <p:nvSpPr>
          <p:cNvPr id="11" name="Rounded Rectangle 9">
            <a:extLst>
              <a:ext uri="{FF2B5EF4-FFF2-40B4-BE49-F238E27FC236}">
                <a16:creationId xmlns:a16="http://schemas.microsoft.com/office/drawing/2014/main" id="{E223798C-12AD-4B0C-A50C-D676347D67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3354" y="484632"/>
            <a:ext cx="8129016" cy="5724144"/>
          </a:xfrm>
          <a:prstGeom prst="roundRect">
            <a:avLst>
              <a:gd name="adj" fmla="val 0"/>
            </a:avLst>
          </a:prstGeom>
          <a:solidFill>
            <a:srgbClr val="FFFFFF"/>
          </a:solidFill>
          <a:ln w="9525">
            <a:solidFill>
              <a:srgbClr val="C8CACA"/>
            </a:solidFill>
          </a:ln>
          <a:effectLst>
            <a:outerShdw blurRad="57150" dist="19050" dir="5400000" algn="t" rotWithShape="0">
              <a:prstClr val="black">
                <a:alpha val="6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Content Placeholder 3">
            <a:extLst>
              <a:ext uri="{FF2B5EF4-FFF2-40B4-BE49-F238E27FC236}">
                <a16:creationId xmlns:a16="http://schemas.microsoft.com/office/drawing/2014/main" id="{740D9D47-E670-1CC5-8DFF-E7545A804BAD}"/>
              </a:ext>
            </a:extLst>
          </p:cNvPr>
          <p:cNvPicPr>
            <a:picLocks noGrp="1" noChangeAspect="1"/>
          </p:cNvPicPr>
          <p:nvPr>
            <p:ph idx="1"/>
          </p:nvPr>
        </p:nvPicPr>
        <p:blipFill>
          <a:blip r:embed="rId2"/>
          <a:srcRect r="9476" b="-1"/>
          <a:stretch>
            <a:fillRect/>
          </a:stretch>
        </p:blipFill>
        <p:spPr>
          <a:xfrm>
            <a:off x="976251" y="942538"/>
            <a:ext cx="7163222" cy="4808332"/>
          </a:xfrm>
          <a:prstGeom prst="rect">
            <a:avLst/>
          </a:prstGeom>
          <a:effectLst/>
        </p:spPr>
      </p:pic>
    </p:spTree>
    <p:extLst>
      <p:ext uri="{BB962C8B-B14F-4D97-AF65-F5344CB8AC3E}">
        <p14:creationId xmlns:p14="http://schemas.microsoft.com/office/powerpoint/2010/main" val="153317574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70E76F-2C2D-91B4-55D4-95D6E100BD88}"/>
              </a:ext>
            </a:extLst>
          </p:cNvPr>
          <p:cNvSpPr>
            <a:spLocks noGrp="1"/>
          </p:cNvSpPr>
          <p:nvPr>
            <p:ph type="title"/>
          </p:nvPr>
        </p:nvSpPr>
        <p:spPr>
          <a:xfrm>
            <a:off x="7141028" y="365125"/>
            <a:ext cx="4212771" cy="1325563"/>
          </a:xfrm>
        </p:spPr>
        <p:txBody>
          <a:bodyPr/>
          <a:lstStyle/>
          <a:p>
            <a:r>
              <a:rPr lang="en-US" dirty="0"/>
              <a:t>And a slew of other possibilities</a:t>
            </a:r>
          </a:p>
        </p:txBody>
      </p:sp>
      <p:sp>
        <p:nvSpPr>
          <p:cNvPr id="3" name="Content Placeholder 2">
            <a:extLst>
              <a:ext uri="{FF2B5EF4-FFF2-40B4-BE49-F238E27FC236}">
                <a16:creationId xmlns:a16="http://schemas.microsoft.com/office/drawing/2014/main" id="{0B8A4A1A-E36C-BF8D-D258-9F92C0A34CEF}"/>
              </a:ext>
            </a:extLst>
          </p:cNvPr>
          <p:cNvSpPr>
            <a:spLocks noGrp="1"/>
          </p:cNvSpPr>
          <p:nvPr>
            <p:ph idx="1"/>
          </p:nvPr>
        </p:nvSpPr>
        <p:spPr>
          <a:xfrm>
            <a:off x="7141028" y="1956253"/>
            <a:ext cx="4368801" cy="4351338"/>
          </a:xfrm>
        </p:spPr>
        <p:txBody>
          <a:bodyPr/>
          <a:lstStyle/>
          <a:p>
            <a:pPr marL="0" indent="0">
              <a:buNone/>
            </a:pPr>
            <a:r>
              <a:rPr lang="en-US" dirty="0"/>
              <a:t>Other games depict loss through missing or destroyed items of importance, and even through the modification, updating, re-interpreting, and eventual closure of games, virtual worlds, and live service elements themselves, as well as a variety of other means.</a:t>
            </a:r>
            <a:r>
              <a:rPr lang="en-US" dirty="0">
                <a:effectLst/>
              </a:rPr>
              <a:t> </a:t>
            </a:r>
            <a:endParaRPr lang="en-US" dirty="0"/>
          </a:p>
        </p:txBody>
      </p:sp>
      <p:pic>
        <p:nvPicPr>
          <p:cNvPr id="5" name="Picture 4" descr="A screenshot of a computer&#10;&#10;AI-generated content may be incorrect.">
            <a:extLst>
              <a:ext uri="{FF2B5EF4-FFF2-40B4-BE49-F238E27FC236}">
                <a16:creationId xmlns:a16="http://schemas.microsoft.com/office/drawing/2014/main" id="{A8BDC3BB-BE37-10F1-F418-29D9451019BD}"/>
              </a:ext>
            </a:extLst>
          </p:cNvPr>
          <p:cNvPicPr>
            <a:picLocks noChangeAspect="1"/>
          </p:cNvPicPr>
          <p:nvPr/>
        </p:nvPicPr>
        <p:blipFill>
          <a:blip r:embed="rId3"/>
          <a:stretch>
            <a:fillRect/>
          </a:stretch>
        </p:blipFill>
        <p:spPr>
          <a:xfrm>
            <a:off x="0" y="0"/>
            <a:ext cx="7035800" cy="6858000"/>
          </a:xfrm>
          <a:prstGeom prst="rect">
            <a:avLst/>
          </a:prstGeom>
        </p:spPr>
      </p:pic>
    </p:spTree>
    <p:extLst>
      <p:ext uri="{BB962C8B-B14F-4D97-AF65-F5344CB8AC3E}">
        <p14:creationId xmlns:p14="http://schemas.microsoft.com/office/powerpoint/2010/main" val="230697737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7A7938-5366-852B-B6A3-FBBF771644E4}"/>
              </a:ext>
            </a:extLst>
          </p:cNvPr>
          <p:cNvSpPr>
            <a:spLocks noGrp="1"/>
          </p:cNvSpPr>
          <p:nvPr>
            <p:ph type="title"/>
          </p:nvPr>
        </p:nvSpPr>
        <p:spPr>
          <a:xfrm>
            <a:off x="6096000" y="365125"/>
            <a:ext cx="5257800" cy="1325563"/>
          </a:xfrm>
        </p:spPr>
        <p:txBody>
          <a:bodyPr/>
          <a:lstStyle/>
          <a:p>
            <a:r>
              <a:rPr lang="en-US" dirty="0"/>
              <a:t>Conclusion: What is ‘Well Played’ ?</a:t>
            </a:r>
          </a:p>
        </p:txBody>
      </p:sp>
      <p:sp>
        <p:nvSpPr>
          <p:cNvPr id="3" name="Content Placeholder 2">
            <a:extLst>
              <a:ext uri="{FF2B5EF4-FFF2-40B4-BE49-F238E27FC236}">
                <a16:creationId xmlns:a16="http://schemas.microsoft.com/office/drawing/2014/main" id="{5E1AB681-2C37-3598-D781-803F2BBEF599}"/>
              </a:ext>
            </a:extLst>
          </p:cNvPr>
          <p:cNvSpPr>
            <a:spLocks noGrp="1"/>
          </p:cNvSpPr>
          <p:nvPr>
            <p:ph idx="1"/>
          </p:nvPr>
        </p:nvSpPr>
        <p:spPr>
          <a:xfrm>
            <a:off x="6096000" y="1825625"/>
            <a:ext cx="5257800" cy="4351338"/>
          </a:xfrm>
        </p:spPr>
        <p:txBody>
          <a:bodyPr/>
          <a:lstStyle/>
          <a:p>
            <a:pPr marL="0" indent="0">
              <a:buNone/>
            </a:pPr>
            <a:r>
              <a:rPr lang="en-US" dirty="0"/>
              <a:t>Given eventual loss along several different axis, what constitutes the idea of ‘well played’ ? </a:t>
            </a:r>
          </a:p>
          <a:p>
            <a:pPr marL="0" indent="0">
              <a:buNone/>
            </a:pPr>
            <a:r>
              <a:rPr lang="en-US" dirty="0"/>
              <a:t>In what ways do we evaluate a gameplay experience as having transcended the elements of loss?</a:t>
            </a:r>
          </a:p>
        </p:txBody>
      </p:sp>
      <p:pic>
        <p:nvPicPr>
          <p:cNvPr id="5" name="Picture 4" descr="A screenshot of a video game&#10;&#10;AI-generated content may be incorrect.">
            <a:extLst>
              <a:ext uri="{FF2B5EF4-FFF2-40B4-BE49-F238E27FC236}">
                <a16:creationId xmlns:a16="http://schemas.microsoft.com/office/drawing/2014/main" id="{77A837CF-1B72-8472-B312-7DD14FBF1DA0}"/>
              </a:ext>
            </a:extLst>
          </p:cNvPr>
          <p:cNvPicPr>
            <a:picLocks noChangeAspect="1"/>
          </p:cNvPicPr>
          <p:nvPr/>
        </p:nvPicPr>
        <p:blipFill>
          <a:blip r:embed="rId3"/>
          <a:stretch>
            <a:fillRect/>
          </a:stretch>
        </p:blipFill>
        <p:spPr>
          <a:xfrm>
            <a:off x="153743" y="144236"/>
            <a:ext cx="5815823" cy="3861707"/>
          </a:xfrm>
          <a:prstGeom prst="rect">
            <a:avLst/>
          </a:prstGeom>
        </p:spPr>
      </p:pic>
      <p:sp>
        <p:nvSpPr>
          <p:cNvPr id="6" name="Rectangle 5">
            <a:extLst>
              <a:ext uri="{FF2B5EF4-FFF2-40B4-BE49-F238E27FC236}">
                <a16:creationId xmlns:a16="http://schemas.microsoft.com/office/drawing/2014/main" id="{7A7E7C0B-9E7C-683B-B7AD-D691E24A1697}"/>
              </a:ext>
            </a:extLst>
          </p:cNvPr>
          <p:cNvSpPr/>
          <p:nvPr/>
        </p:nvSpPr>
        <p:spPr>
          <a:xfrm>
            <a:off x="153743" y="4005943"/>
            <a:ext cx="5815823" cy="1393371"/>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1600" dirty="0">
                <a:solidFill>
                  <a:schemeClr val="tx1"/>
                </a:solidFill>
              </a:rPr>
              <a:t>Marathon gamer Victor Sandberg played the game for 72 hours, earning an incredible 103,809,990 points. See: Shearer, S. (2013, December 31). </a:t>
            </a:r>
            <a:r>
              <a:rPr lang="en-US" sz="1600" i="1" dirty="0">
                <a:solidFill>
                  <a:schemeClr val="tx1"/>
                </a:solidFill>
              </a:rPr>
              <a:t>Missile commander record holder plays game for nearly 72 hours | the escapist</a:t>
            </a:r>
            <a:r>
              <a:rPr lang="en-US" sz="1600" dirty="0">
                <a:solidFill>
                  <a:schemeClr val="tx1"/>
                </a:solidFill>
              </a:rPr>
              <a:t>.</a:t>
            </a:r>
          </a:p>
          <a:p>
            <a:pPr algn="ctr"/>
            <a:endParaRPr lang="en-US" dirty="0"/>
          </a:p>
        </p:txBody>
      </p:sp>
    </p:spTree>
    <p:extLst>
      <p:ext uri="{BB962C8B-B14F-4D97-AF65-F5344CB8AC3E}">
        <p14:creationId xmlns:p14="http://schemas.microsoft.com/office/powerpoint/2010/main" val="260352193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A6C819-0A1D-F089-DC56-2777C2041D2C}"/>
              </a:ext>
            </a:extLst>
          </p:cNvPr>
          <p:cNvSpPr>
            <a:spLocks noGrp="1"/>
          </p:cNvSpPr>
          <p:nvPr>
            <p:ph type="title"/>
          </p:nvPr>
        </p:nvSpPr>
        <p:spPr>
          <a:xfrm>
            <a:off x="838200" y="2766218"/>
            <a:ext cx="10515600" cy="1325563"/>
          </a:xfrm>
        </p:spPr>
        <p:txBody>
          <a:bodyPr/>
          <a:lstStyle/>
          <a:p>
            <a:pPr algn="ctr"/>
            <a:r>
              <a:rPr lang="en-US" dirty="0"/>
              <a:t>Thanks &amp; Questions</a:t>
            </a:r>
          </a:p>
        </p:txBody>
      </p:sp>
    </p:spTree>
    <p:extLst>
      <p:ext uri="{BB962C8B-B14F-4D97-AF65-F5344CB8AC3E}">
        <p14:creationId xmlns:p14="http://schemas.microsoft.com/office/powerpoint/2010/main" val="43904787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0ECC4F-EC81-7149-8B75-B5752C4EF67B}"/>
              </a:ext>
            </a:extLst>
          </p:cNvPr>
          <p:cNvSpPr>
            <a:spLocks noGrp="1"/>
          </p:cNvSpPr>
          <p:nvPr>
            <p:ph type="title"/>
          </p:nvPr>
        </p:nvSpPr>
        <p:spPr/>
        <p:txBody>
          <a:bodyPr/>
          <a:lstStyle/>
          <a:p>
            <a:r>
              <a:rPr lang="en-US" dirty="0"/>
              <a:t>Early Games were Defined by Loss</a:t>
            </a:r>
          </a:p>
        </p:txBody>
      </p:sp>
      <p:sp>
        <p:nvSpPr>
          <p:cNvPr id="3" name="Content Placeholder 2">
            <a:extLst>
              <a:ext uri="{FF2B5EF4-FFF2-40B4-BE49-F238E27FC236}">
                <a16:creationId xmlns:a16="http://schemas.microsoft.com/office/drawing/2014/main" id="{8A44F0CD-46A2-0E83-C3F2-78362680DA5C}"/>
              </a:ext>
            </a:extLst>
          </p:cNvPr>
          <p:cNvSpPr>
            <a:spLocks noGrp="1"/>
          </p:cNvSpPr>
          <p:nvPr>
            <p:ph idx="1"/>
          </p:nvPr>
        </p:nvSpPr>
        <p:spPr>
          <a:xfrm>
            <a:off x="5675086" y="1825625"/>
            <a:ext cx="5678714" cy="4351338"/>
          </a:xfrm>
        </p:spPr>
        <p:txBody>
          <a:bodyPr/>
          <a:lstStyle/>
          <a:p>
            <a:r>
              <a:rPr lang="en-US" dirty="0"/>
              <a:t>With very early electronic games loss was the ending condition (there was no “winning”)</a:t>
            </a:r>
          </a:p>
          <a:p>
            <a:r>
              <a:rPr lang="en-US" dirty="0" err="1"/>
              <a:t>SpaceWar</a:t>
            </a:r>
            <a:r>
              <a:rPr lang="en-US" dirty="0"/>
              <a:t> &amp; Tennis for Two, etc. – winning is simply evasion of loss</a:t>
            </a:r>
          </a:p>
          <a:p>
            <a:r>
              <a:rPr lang="en-US" dirty="0"/>
              <a:t>In multiplayer you could ‘win’ by lasting longer</a:t>
            </a:r>
          </a:p>
          <a:p>
            <a:r>
              <a:rPr lang="en-US" dirty="0"/>
              <a:t>Only later did ‘completion’ or ‘win states’ emerge</a:t>
            </a:r>
          </a:p>
          <a:p>
            <a:endParaRPr lang="en-US" dirty="0"/>
          </a:p>
        </p:txBody>
      </p:sp>
      <p:pic>
        <p:nvPicPr>
          <p:cNvPr id="4" name="Picture 3">
            <a:extLst>
              <a:ext uri="{FF2B5EF4-FFF2-40B4-BE49-F238E27FC236}">
                <a16:creationId xmlns:a16="http://schemas.microsoft.com/office/drawing/2014/main" id="{3146D470-CD46-3F61-6C41-291965BAF7B2}"/>
              </a:ext>
            </a:extLst>
          </p:cNvPr>
          <p:cNvPicPr>
            <a:picLocks noChangeAspect="1"/>
          </p:cNvPicPr>
          <p:nvPr/>
        </p:nvPicPr>
        <p:blipFill>
          <a:blip r:embed="rId3"/>
          <a:stretch>
            <a:fillRect/>
          </a:stretch>
        </p:blipFill>
        <p:spPr>
          <a:xfrm>
            <a:off x="0" y="1690687"/>
            <a:ext cx="5506055" cy="4129541"/>
          </a:xfrm>
          <a:prstGeom prst="rect">
            <a:avLst/>
          </a:prstGeom>
        </p:spPr>
      </p:pic>
    </p:spTree>
    <p:extLst>
      <p:ext uri="{BB962C8B-B14F-4D97-AF65-F5344CB8AC3E}">
        <p14:creationId xmlns:p14="http://schemas.microsoft.com/office/powerpoint/2010/main" val="178460614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BACC6370-2D7E-4714-9D71-7542949D7D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256B2C21-A230-48C0-8DF1-C46611373C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3847E18C-932D-4C95-AABA-FEC7C9499AD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3150CB11-0C61-439E-910F-5787759E72A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Freeform: Shape 16">
            <a:extLst>
              <a:ext uri="{FF2B5EF4-FFF2-40B4-BE49-F238E27FC236}">
                <a16:creationId xmlns:a16="http://schemas.microsoft.com/office/drawing/2014/main" id="{43F8A58B-5155-44CE-A5FF-7647B47D0A7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9" name="Rectangle 18">
            <a:extLst>
              <a:ext uri="{FF2B5EF4-FFF2-40B4-BE49-F238E27FC236}">
                <a16:creationId xmlns:a16="http://schemas.microsoft.com/office/drawing/2014/main" id="{443F2ACA-E6D6-4028-82DD-F03C262D5D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5" y="1410079"/>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C0FA6F5-FA7A-16C7-6B8E-828E71A94DB1}"/>
              </a:ext>
            </a:extLst>
          </p:cNvPr>
          <p:cNvSpPr>
            <a:spLocks noGrp="1"/>
          </p:cNvSpPr>
          <p:nvPr>
            <p:ph type="title"/>
          </p:nvPr>
        </p:nvSpPr>
        <p:spPr>
          <a:xfrm>
            <a:off x="586478" y="1683756"/>
            <a:ext cx="3115265" cy="2396359"/>
          </a:xfrm>
        </p:spPr>
        <p:txBody>
          <a:bodyPr anchor="b">
            <a:normAutofit/>
          </a:bodyPr>
          <a:lstStyle/>
          <a:p>
            <a:pPr algn="r"/>
            <a:r>
              <a:rPr lang="en-US" sz="4000">
                <a:solidFill>
                  <a:srgbClr val="FFFFFF"/>
                </a:solidFill>
              </a:rPr>
              <a:t>What is loss? What do we mean?	</a:t>
            </a:r>
          </a:p>
        </p:txBody>
      </p:sp>
      <p:graphicFrame>
        <p:nvGraphicFramePr>
          <p:cNvPr id="5" name="Content Placeholder 2">
            <a:extLst>
              <a:ext uri="{FF2B5EF4-FFF2-40B4-BE49-F238E27FC236}">
                <a16:creationId xmlns:a16="http://schemas.microsoft.com/office/drawing/2014/main" id="{54DDE0CC-625C-AE29-DA63-D7EE6EA661DD}"/>
              </a:ext>
            </a:extLst>
          </p:cNvPr>
          <p:cNvGraphicFramePr>
            <a:graphicFrameLocks noGrp="1"/>
          </p:cNvGraphicFramePr>
          <p:nvPr>
            <p:ph idx="1"/>
            <p:extLst>
              <p:ext uri="{D42A27DB-BD31-4B8C-83A1-F6EECF244321}">
                <p14:modId xmlns:p14="http://schemas.microsoft.com/office/powerpoint/2010/main" val="39083533"/>
              </p:ext>
            </p:extLst>
          </p:nvPr>
        </p:nvGraphicFramePr>
        <p:xfrm>
          <a:off x="4202279" y="87084"/>
          <a:ext cx="7903778" cy="668382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17136408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BACC6370-2D7E-4714-9D71-7542949D7D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256B2C21-A230-48C0-8DF1-C46611373C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3847E18C-932D-4C95-AABA-FEC7C9499AD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3150CB11-0C61-439E-910F-5787759E72A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Freeform: Shape 16">
            <a:extLst>
              <a:ext uri="{FF2B5EF4-FFF2-40B4-BE49-F238E27FC236}">
                <a16:creationId xmlns:a16="http://schemas.microsoft.com/office/drawing/2014/main" id="{43F8A58B-5155-44CE-A5FF-7647B47D0A7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9" name="Rectangle 18">
            <a:extLst>
              <a:ext uri="{FF2B5EF4-FFF2-40B4-BE49-F238E27FC236}">
                <a16:creationId xmlns:a16="http://schemas.microsoft.com/office/drawing/2014/main" id="{443F2ACA-E6D6-4028-82DD-F03C262D5D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5" y="1410079"/>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EED5AB1-D1FE-B258-E08D-1FB9CF4097C4}"/>
              </a:ext>
            </a:extLst>
          </p:cNvPr>
          <p:cNvSpPr>
            <a:spLocks noGrp="1"/>
          </p:cNvSpPr>
          <p:nvPr>
            <p:ph type="title"/>
          </p:nvPr>
        </p:nvSpPr>
        <p:spPr>
          <a:xfrm>
            <a:off x="586478" y="1683756"/>
            <a:ext cx="3115265" cy="2396359"/>
          </a:xfrm>
        </p:spPr>
        <p:txBody>
          <a:bodyPr anchor="b">
            <a:normAutofit/>
          </a:bodyPr>
          <a:lstStyle/>
          <a:p>
            <a:pPr algn="r"/>
            <a:r>
              <a:rPr lang="en-US" sz="4000">
                <a:solidFill>
                  <a:srgbClr val="FFFFFF"/>
                </a:solidFill>
              </a:rPr>
              <a:t>Quantification and Qualification of Loss</a:t>
            </a:r>
          </a:p>
        </p:txBody>
      </p:sp>
      <p:graphicFrame>
        <p:nvGraphicFramePr>
          <p:cNvPr id="5" name="Content Placeholder 2">
            <a:extLst>
              <a:ext uri="{FF2B5EF4-FFF2-40B4-BE49-F238E27FC236}">
                <a16:creationId xmlns:a16="http://schemas.microsoft.com/office/drawing/2014/main" id="{C524F158-42C5-462E-85FB-7747FB55434C}"/>
              </a:ext>
            </a:extLst>
          </p:cNvPr>
          <p:cNvGraphicFramePr>
            <a:graphicFrameLocks noGrp="1"/>
          </p:cNvGraphicFramePr>
          <p:nvPr>
            <p:ph idx="1"/>
            <p:extLst>
              <p:ext uri="{D42A27DB-BD31-4B8C-83A1-F6EECF244321}">
                <p14:modId xmlns:p14="http://schemas.microsoft.com/office/powerpoint/2010/main" val="2467154118"/>
              </p:ext>
            </p:extLst>
          </p:nvPr>
        </p:nvGraphicFramePr>
        <p:xfrm>
          <a:off x="4905052" y="750440"/>
          <a:ext cx="6666833" cy="545392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41536620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4" name="Rectangle 23">
            <a:extLst>
              <a:ext uri="{FF2B5EF4-FFF2-40B4-BE49-F238E27FC236}">
                <a16:creationId xmlns:a16="http://schemas.microsoft.com/office/drawing/2014/main" id="{BACC6370-2D7E-4714-9D71-7542949D7D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F68B3F68-107C-434F-AA38-110D5EA91B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2" y="0"/>
            <a:ext cx="12191998" cy="2170031"/>
          </a:xfrm>
          <a:prstGeom prst="rect">
            <a:avLst/>
          </a:prstGeom>
          <a:gradFill>
            <a:gsLst>
              <a:gs pos="0">
                <a:srgbClr val="000000">
                  <a:alpha val="96000"/>
                </a:srgbClr>
              </a:gs>
              <a:gs pos="100000">
                <a:schemeClr val="accent1">
                  <a:lumMod val="75000"/>
                </a:schemeClr>
              </a:gs>
            </a:gsLst>
            <a:lin ang="19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AAD0DBB9-1A4B-4391-81D4-CB19F9AB91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082819" y="0"/>
            <a:ext cx="4097211" cy="2170661"/>
          </a:xfrm>
          <a:prstGeom prst="rect">
            <a:avLst/>
          </a:prstGeom>
          <a:gradFill>
            <a:gsLst>
              <a:gs pos="19000">
                <a:schemeClr val="accent1">
                  <a:lumMod val="50000"/>
                  <a:alpha val="68000"/>
                </a:schemeClr>
              </a:gs>
              <a:gs pos="100000">
                <a:schemeClr val="accent1">
                  <a:alpha val="48000"/>
                </a:schemeClr>
              </a:gs>
            </a:gsLst>
            <a:lin ang="19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063BBA22-50EA-4C4D-BE05-F1CE4E63AA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5010646" y="-5010043"/>
            <a:ext cx="2170709" cy="12192000"/>
          </a:xfrm>
          <a:prstGeom prst="rect">
            <a:avLst/>
          </a:prstGeom>
          <a:gradFill>
            <a:gsLst>
              <a:gs pos="23000">
                <a:schemeClr val="accent1">
                  <a:lumMod val="75000"/>
                  <a:alpha val="16000"/>
                </a:schemeClr>
              </a:gs>
              <a:gs pos="99000">
                <a:srgbClr val="000000">
                  <a:alpha val="45000"/>
                </a:srgbClr>
              </a:gs>
            </a:gsLst>
            <a:lin ang="21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62CB11EF-93CD-317A-0A7D-B891B6E762EC}"/>
              </a:ext>
            </a:extLst>
          </p:cNvPr>
          <p:cNvSpPr>
            <a:spLocks noGrp="1"/>
          </p:cNvSpPr>
          <p:nvPr>
            <p:ph type="title"/>
          </p:nvPr>
        </p:nvSpPr>
        <p:spPr>
          <a:xfrm>
            <a:off x="1383564" y="348865"/>
            <a:ext cx="9718111" cy="1576446"/>
          </a:xfrm>
        </p:spPr>
        <p:txBody>
          <a:bodyPr anchor="ctr">
            <a:normAutofit/>
          </a:bodyPr>
          <a:lstStyle/>
          <a:p>
            <a:r>
              <a:rPr lang="en-US" sz="4000">
                <a:solidFill>
                  <a:srgbClr val="FFFFFF"/>
                </a:solidFill>
              </a:rPr>
              <a:t>How does this affect us in games?</a:t>
            </a:r>
          </a:p>
        </p:txBody>
      </p:sp>
      <p:graphicFrame>
        <p:nvGraphicFramePr>
          <p:cNvPr id="5" name="Content Placeholder 2">
            <a:extLst>
              <a:ext uri="{FF2B5EF4-FFF2-40B4-BE49-F238E27FC236}">
                <a16:creationId xmlns:a16="http://schemas.microsoft.com/office/drawing/2014/main" id="{55B8213C-E936-8957-C559-E8608C5D800C}"/>
              </a:ext>
            </a:extLst>
          </p:cNvPr>
          <p:cNvGraphicFramePr>
            <a:graphicFrameLocks noGrp="1"/>
          </p:cNvGraphicFramePr>
          <p:nvPr>
            <p:ph idx="1"/>
            <p:extLst>
              <p:ext uri="{D42A27DB-BD31-4B8C-83A1-F6EECF244321}">
                <p14:modId xmlns:p14="http://schemas.microsoft.com/office/powerpoint/2010/main" val="734421892"/>
              </p:ext>
            </p:extLst>
          </p:nvPr>
        </p:nvGraphicFramePr>
        <p:xfrm>
          <a:off x="644056" y="2615979"/>
          <a:ext cx="10927829" cy="368940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05694706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09588DA8-065E-4F6F-8EFD-43104AB2E0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0" name="Rectangle 9">
            <a:extLst>
              <a:ext uri="{FF2B5EF4-FFF2-40B4-BE49-F238E27FC236}">
                <a16:creationId xmlns:a16="http://schemas.microsoft.com/office/drawing/2014/main" id="{C4285719-470E-454C-AF62-8323075F1F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CD9FE4EF-C4D8-49A0-B2FF-81D8DB7D8A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4300840D-0A0B-4512-BACA-B439D5B9C5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D2B78728-A580-49A7-84F9-6EF6F583AD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reeform: Shape 17">
            <a:extLst>
              <a:ext uri="{FF2B5EF4-FFF2-40B4-BE49-F238E27FC236}">
                <a16:creationId xmlns:a16="http://schemas.microsoft.com/office/drawing/2014/main" id="{38FAA1A1-D861-433F-88FA-1E9D6FD31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0" name="Rectangle 19">
            <a:extLst>
              <a:ext uri="{FF2B5EF4-FFF2-40B4-BE49-F238E27FC236}">
                <a16:creationId xmlns:a16="http://schemas.microsoft.com/office/drawing/2014/main" id="{8D71EDA1-87BF-4D5D-AB79-F346FD1927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3" y="1399943"/>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D43D821-2553-2003-A6D2-56476F3F4F5A}"/>
              </a:ext>
            </a:extLst>
          </p:cNvPr>
          <p:cNvSpPr>
            <a:spLocks noGrp="1"/>
          </p:cNvSpPr>
          <p:nvPr>
            <p:ph type="title"/>
          </p:nvPr>
        </p:nvSpPr>
        <p:spPr>
          <a:xfrm>
            <a:off x="466722" y="586855"/>
            <a:ext cx="3201366" cy="3387497"/>
          </a:xfrm>
        </p:spPr>
        <p:txBody>
          <a:bodyPr anchor="b">
            <a:normAutofit/>
          </a:bodyPr>
          <a:lstStyle/>
          <a:p>
            <a:pPr algn="r"/>
            <a:r>
              <a:rPr lang="en-US" sz="4000">
                <a:solidFill>
                  <a:srgbClr val="FFFFFF"/>
                </a:solidFill>
              </a:rPr>
              <a:t>Obvious first example: Player loss (death)</a:t>
            </a:r>
          </a:p>
        </p:txBody>
      </p:sp>
      <p:sp>
        <p:nvSpPr>
          <p:cNvPr id="3" name="Content Placeholder 2">
            <a:extLst>
              <a:ext uri="{FF2B5EF4-FFF2-40B4-BE49-F238E27FC236}">
                <a16:creationId xmlns:a16="http://schemas.microsoft.com/office/drawing/2014/main" id="{EA15332F-7238-0FFF-7B6A-9B7C3BB123A6}"/>
              </a:ext>
            </a:extLst>
          </p:cNvPr>
          <p:cNvSpPr>
            <a:spLocks noGrp="1"/>
          </p:cNvSpPr>
          <p:nvPr>
            <p:ph idx="1"/>
          </p:nvPr>
        </p:nvSpPr>
        <p:spPr>
          <a:xfrm>
            <a:off x="4810259" y="649480"/>
            <a:ext cx="6555347" cy="5546047"/>
          </a:xfrm>
        </p:spPr>
        <p:txBody>
          <a:bodyPr anchor="ctr">
            <a:normAutofit/>
          </a:bodyPr>
          <a:lstStyle/>
          <a:p>
            <a:r>
              <a:rPr lang="en-US" sz="3600" dirty="0"/>
              <a:t>Often internalized as the players “fault” (i.e. need more skill) but *not always*</a:t>
            </a:r>
          </a:p>
          <a:p>
            <a:pPr lvl="1"/>
            <a:r>
              <a:rPr lang="en-US" sz="3600" dirty="0"/>
              <a:t>Example: EQ and the Griffen</a:t>
            </a:r>
          </a:p>
          <a:p>
            <a:pPr lvl="1"/>
            <a:r>
              <a:rPr lang="en-US" sz="3600" dirty="0"/>
              <a:t>The notion of the “Well Played” game, or a respectable outcome or challenge</a:t>
            </a:r>
          </a:p>
          <a:p>
            <a:pPr lvl="1"/>
            <a:endParaRPr lang="en-US" sz="2000" dirty="0"/>
          </a:p>
        </p:txBody>
      </p:sp>
    </p:spTree>
    <p:extLst>
      <p:ext uri="{BB962C8B-B14F-4D97-AF65-F5344CB8AC3E}">
        <p14:creationId xmlns:p14="http://schemas.microsoft.com/office/powerpoint/2010/main" val="101493549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BACC6370-2D7E-4714-9D71-7542949D7D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256B2C21-A230-48C0-8DF1-C46611373C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3847E18C-932D-4C95-AABA-FEC7C9499AD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3150CB11-0C61-439E-910F-5787759E72A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Freeform: Shape 16">
            <a:extLst>
              <a:ext uri="{FF2B5EF4-FFF2-40B4-BE49-F238E27FC236}">
                <a16:creationId xmlns:a16="http://schemas.microsoft.com/office/drawing/2014/main" id="{43F8A58B-5155-44CE-A5FF-7647B47D0A7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9" name="Rectangle 18">
            <a:extLst>
              <a:ext uri="{FF2B5EF4-FFF2-40B4-BE49-F238E27FC236}">
                <a16:creationId xmlns:a16="http://schemas.microsoft.com/office/drawing/2014/main" id="{443F2ACA-E6D6-4028-82DD-F03C262D5D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5" y="1410079"/>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AE586DE-5BF2-D12D-57E7-2EAA637430D2}"/>
              </a:ext>
            </a:extLst>
          </p:cNvPr>
          <p:cNvSpPr>
            <a:spLocks noGrp="1"/>
          </p:cNvSpPr>
          <p:nvPr>
            <p:ph type="title"/>
          </p:nvPr>
        </p:nvSpPr>
        <p:spPr>
          <a:xfrm>
            <a:off x="586478" y="1683756"/>
            <a:ext cx="3115265" cy="2396359"/>
          </a:xfrm>
        </p:spPr>
        <p:txBody>
          <a:bodyPr anchor="b">
            <a:normAutofit/>
          </a:bodyPr>
          <a:lstStyle/>
          <a:p>
            <a:pPr algn="r"/>
            <a:r>
              <a:rPr lang="en-US" sz="4000" dirty="0">
                <a:solidFill>
                  <a:srgbClr val="FFFFFF"/>
                </a:solidFill>
              </a:rPr>
              <a:t>Permadeath (i.e. lose it all)  in Diablo </a:t>
            </a:r>
            <a:r>
              <a:rPr lang="en-US" sz="4000" b="1" dirty="0">
                <a:solidFill>
                  <a:srgbClr val="FFFFFF"/>
                </a:solidFill>
              </a:rPr>
              <a:t>Hardcore</a:t>
            </a:r>
          </a:p>
        </p:txBody>
      </p:sp>
      <p:graphicFrame>
        <p:nvGraphicFramePr>
          <p:cNvPr id="5" name="Content Placeholder 2">
            <a:extLst>
              <a:ext uri="{FF2B5EF4-FFF2-40B4-BE49-F238E27FC236}">
                <a16:creationId xmlns:a16="http://schemas.microsoft.com/office/drawing/2014/main" id="{705EDF3C-99DD-0261-E1E2-1E32D3B3B2A8}"/>
              </a:ext>
            </a:extLst>
          </p:cNvPr>
          <p:cNvGraphicFramePr>
            <a:graphicFrameLocks noGrp="1"/>
          </p:cNvGraphicFramePr>
          <p:nvPr>
            <p:ph idx="1"/>
            <p:extLst>
              <p:ext uri="{D42A27DB-BD31-4B8C-83A1-F6EECF244321}">
                <p14:modId xmlns:p14="http://schemas.microsoft.com/office/powerpoint/2010/main" val="1505122887"/>
              </p:ext>
            </p:extLst>
          </p:nvPr>
        </p:nvGraphicFramePr>
        <p:xfrm>
          <a:off x="4905052" y="750440"/>
          <a:ext cx="6666833" cy="545392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01276052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0A5BED-B992-D54D-3054-957E5623C7F6}"/>
              </a:ext>
            </a:extLst>
          </p:cNvPr>
          <p:cNvSpPr>
            <a:spLocks noGrp="1"/>
          </p:cNvSpPr>
          <p:nvPr>
            <p:ph type="title"/>
          </p:nvPr>
        </p:nvSpPr>
        <p:spPr/>
        <p:txBody>
          <a:bodyPr/>
          <a:lstStyle/>
          <a:p>
            <a:r>
              <a:rPr lang="en-US" dirty="0"/>
              <a:t>Minimization of Loss by Design</a:t>
            </a:r>
          </a:p>
        </p:txBody>
      </p:sp>
      <p:sp>
        <p:nvSpPr>
          <p:cNvPr id="3" name="Content Placeholder 2">
            <a:extLst>
              <a:ext uri="{FF2B5EF4-FFF2-40B4-BE49-F238E27FC236}">
                <a16:creationId xmlns:a16="http://schemas.microsoft.com/office/drawing/2014/main" id="{BD0D4F93-CEDD-EF86-12F7-8C2DD995C44E}"/>
              </a:ext>
            </a:extLst>
          </p:cNvPr>
          <p:cNvSpPr>
            <a:spLocks noGrp="1"/>
          </p:cNvSpPr>
          <p:nvPr>
            <p:ph idx="1"/>
          </p:nvPr>
        </p:nvSpPr>
        <p:spPr/>
        <p:txBody>
          <a:bodyPr/>
          <a:lstStyle/>
          <a:p>
            <a:r>
              <a:rPr lang="en-US" dirty="0"/>
              <a:t>”Cozy” Games</a:t>
            </a:r>
          </a:p>
          <a:p>
            <a:pPr lvl="1"/>
            <a:r>
              <a:rPr lang="en-US" dirty="0"/>
              <a:t>Seek to minimize loss and avoid real-world loss (Waszkiewicz and Martyna, 2020)</a:t>
            </a:r>
          </a:p>
          <a:p>
            <a:pPr lvl="1"/>
            <a:r>
              <a:rPr lang="en-US" dirty="0"/>
              <a:t>Seek to minimize competition and potential of player v player attack</a:t>
            </a:r>
          </a:p>
          <a:p>
            <a:pPr lvl="1"/>
            <a:r>
              <a:rPr lang="en-US" dirty="0"/>
              <a:t>Very few (if any) failure states, from actions and agency to materials/generation/world</a:t>
            </a:r>
          </a:p>
          <a:p>
            <a:pPr lvl="1"/>
            <a:r>
              <a:rPr lang="en-US" dirty="0"/>
              <a:t>See Boudreau, Consalvo &amp; Phelps (2025) for recap of terminology and core themes of ”cozy games” as debated amongst players, games press, and games developers.</a:t>
            </a:r>
          </a:p>
        </p:txBody>
      </p:sp>
    </p:spTree>
    <p:extLst>
      <p:ext uri="{BB962C8B-B14F-4D97-AF65-F5344CB8AC3E}">
        <p14:creationId xmlns:p14="http://schemas.microsoft.com/office/powerpoint/2010/main" val="404013146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66AFBDFC-31B5-2A38-DB86-5F8131BC0477}"/>
              </a:ext>
            </a:extLst>
          </p:cNvPr>
          <p:cNvPicPr>
            <a:picLocks noChangeAspect="1"/>
          </p:cNvPicPr>
          <p:nvPr/>
        </p:nvPicPr>
        <p:blipFill>
          <a:blip r:embed="rId2"/>
          <a:srcRect t="15041" b="19857"/>
          <a:stretch>
            <a:fillRect/>
          </a:stretch>
        </p:blipFill>
        <p:spPr>
          <a:xfrm>
            <a:off x="0" y="905062"/>
            <a:ext cx="12192000" cy="5952938"/>
          </a:xfrm>
          <a:prstGeom prst="rect">
            <a:avLst/>
          </a:prstGeom>
        </p:spPr>
      </p:pic>
      <p:sp>
        <p:nvSpPr>
          <p:cNvPr id="2" name="Title 1">
            <a:extLst>
              <a:ext uri="{FF2B5EF4-FFF2-40B4-BE49-F238E27FC236}">
                <a16:creationId xmlns:a16="http://schemas.microsoft.com/office/drawing/2014/main" id="{68C0FFAA-1079-4AA3-C853-E6EC0981758E}"/>
              </a:ext>
            </a:extLst>
          </p:cNvPr>
          <p:cNvSpPr>
            <a:spLocks noGrp="1"/>
          </p:cNvSpPr>
          <p:nvPr>
            <p:ph type="title"/>
          </p:nvPr>
        </p:nvSpPr>
        <p:spPr>
          <a:xfrm>
            <a:off x="838199" y="365125"/>
            <a:ext cx="10765221" cy="539937"/>
          </a:xfrm>
        </p:spPr>
        <p:txBody>
          <a:bodyPr>
            <a:normAutofit fontScale="90000"/>
          </a:bodyPr>
          <a:lstStyle/>
          <a:p>
            <a:r>
              <a:rPr lang="en-US" dirty="0">
                <a:solidFill>
                  <a:srgbClr val="002060"/>
                </a:solidFill>
              </a:rPr>
              <a:t>(“a cozy management game about dying”)</a:t>
            </a:r>
          </a:p>
        </p:txBody>
      </p:sp>
    </p:spTree>
    <p:extLst>
      <p:ext uri="{BB962C8B-B14F-4D97-AF65-F5344CB8AC3E}">
        <p14:creationId xmlns:p14="http://schemas.microsoft.com/office/powerpoint/2010/main" val="338276273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1058</TotalTime>
  <Words>810</Words>
  <Application>Microsoft Macintosh PowerPoint</Application>
  <PresentationFormat>Widescreen</PresentationFormat>
  <Paragraphs>59</Paragraphs>
  <Slides>17</Slides>
  <Notes>8</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17</vt:i4>
      </vt:variant>
    </vt:vector>
  </HeadingPairs>
  <TitlesOfParts>
    <vt:vector size="21" baseType="lpstr">
      <vt:lpstr>Aptos</vt:lpstr>
      <vt:lpstr>Aptos Display</vt:lpstr>
      <vt:lpstr>Arial</vt:lpstr>
      <vt:lpstr>Office Theme</vt:lpstr>
      <vt:lpstr>Loss in Video Games</vt:lpstr>
      <vt:lpstr>Early Games were Defined by Loss</vt:lpstr>
      <vt:lpstr>What is loss? What do we mean? </vt:lpstr>
      <vt:lpstr>Quantification and Qualification of Loss</vt:lpstr>
      <vt:lpstr>How does this affect us in games?</vt:lpstr>
      <vt:lpstr>Obvious first example: Player loss (death)</vt:lpstr>
      <vt:lpstr>Permadeath (i.e. lose it all)  in Diablo Hardcore</vt:lpstr>
      <vt:lpstr>Minimization of Loss by Design</vt:lpstr>
      <vt:lpstr>(“a cozy management game about dying”)</vt:lpstr>
      <vt:lpstr>Feeling Cheated: Atul</vt:lpstr>
      <vt:lpstr>Other games render loss not through characters or relationships, but through ruination and nostalgia </vt:lpstr>
      <vt:lpstr>Games have always had notions of reputational gain and loss </vt:lpstr>
      <vt:lpstr>PowerPoint Presentation</vt:lpstr>
      <vt:lpstr>Or render loss through lack of agency (i.e. you can’t fix what’s wrong)</vt:lpstr>
      <vt:lpstr>And a slew of other possibilities</vt:lpstr>
      <vt:lpstr>Conclusion: What is ‘Well Played’ ?</vt:lpstr>
      <vt:lpstr>Thanks &amp; Questions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Andy Phelps</dc:creator>
  <cp:lastModifiedBy>Andy Phelps</cp:lastModifiedBy>
  <cp:revision>5</cp:revision>
  <dcterms:created xsi:type="dcterms:W3CDTF">2025-05-16T13:50:19Z</dcterms:created>
  <dcterms:modified xsi:type="dcterms:W3CDTF">2025-05-20T05:28:10Z</dcterms:modified>
</cp:coreProperties>
</file>