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28"/>
  </p:notesMasterIdLst>
  <p:sldIdLst>
    <p:sldId id="256" r:id="rId2"/>
    <p:sldId id="581" r:id="rId3"/>
    <p:sldId id="582" r:id="rId4"/>
    <p:sldId id="570" r:id="rId5"/>
    <p:sldId id="576" r:id="rId6"/>
    <p:sldId id="573" r:id="rId7"/>
    <p:sldId id="578" r:id="rId8"/>
    <p:sldId id="575" r:id="rId9"/>
    <p:sldId id="577" r:id="rId10"/>
    <p:sldId id="580" r:id="rId11"/>
    <p:sldId id="558" r:id="rId12"/>
    <p:sldId id="536" r:id="rId13"/>
    <p:sldId id="535" r:id="rId14"/>
    <p:sldId id="559" r:id="rId15"/>
    <p:sldId id="561" r:id="rId16"/>
    <p:sldId id="560" r:id="rId17"/>
    <p:sldId id="563" r:id="rId18"/>
    <p:sldId id="562" r:id="rId19"/>
    <p:sldId id="564" r:id="rId20"/>
    <p:sldId id="583" r:id="rId21"/>
    <p:sldId id="565" r:id="rId22"/>
    <p:sldId id="566" r:id="rId23"/>
    <p:sldId id="567" r:id="rId24"/>
    <p:sldId id="569" r:id="rId25"/>
    <p:sldId id="585" r:id="rId26"/>
    <p:sldId id="584"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Century Gothic" panose="020B0502020202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02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82"/>
    <p:restoredTop sz="83784"/>
  </p:normalViewPr>
  <p:slideViewPr>
    <p:cSldViewPr snapToGrid="0">
      <p:cViewPr varScale="1">
        <p:scale>
          <a:sx n="78" d="100"/>
          <a:sy n="78" d="100"/>
        </p:scale>
        <p:origin x="640" y="17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32714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Filament games regarding game based learning, but what about ‘game adjacent’ learning?</a:t>
            </a:r>
          </a:p>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24</a:t>
            </a:fld>
            <a:endParaRPr lang="en-US"/>
          </a:p>
        </p:txBody>
      </p:sp>
    </p:spTree>
    <p:extLst>
      <p:ext uri="{BB962C8B-B14F-4D97-AF65-F5344CB8AC3E}">
        <p14:creationId xmlns:p14="http://schemas.microsoft.com/office/powerpoint/2010/main" val="3809049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11</a:t>
            </a:fld>
            <a:endParaRPr lang="en-US"/>
          </a:p>
        </p:txBody>
      </p:sp>
    </p:spTree>
    <p:extLst>
      <p:ext uri="{BB962C8B-B14F-4D97-AF65-F5344CB8AC3E}">
        <p14:creationId xmlns:p14="http://schemas.microsoft.com/office/powerpoint/2010/main" val="3226702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13</a:t>
            </a:fld>
            <a:endParaRPr lang="en-US"/>
          </a:p>
        </p:txBody>
      </p:sp>
    </p:spTree>
    <p:extLst>
      <p:ext uri="{BB962C8B-B14F-4D97-AF65-F5344CB8AC3E}">
        <p14:creationId xmlns:p14="http://schemas.microsoft.com/office/powerpoint/2010/main" val="2261443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Interestingly, there is substantial consternation within this community that the deletion of ‘Twitch IRL’ and subsequent creation of specialized channels by Twitch itself within the ‘Creative’ umbrella [2] has damaged the overall general audience of viewers not engaged in art streaming themselves, as it has discouraged those outside the activity to browse the content in an integrated dashboard. </a:t>
            </a:r>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14</a:t>
            </a:fld>
            <a:endParaRPr lang="en-US"/>
          </a:p>
        </p:txBody>
      </p:sp>
    </p:spTree>
    <p:extLst>
      <p:ext uri="{BB962C8B-B14F-4D97-AF65-F5344CB8AC3E}">
        <p14:creationId xmlns:p14="http://schemas.microsoft.com/office/powerpoint/2010/main" val="756358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15</a:t>
            </a:fld>
            <a:endParaRPr lang="en-US"/>
          </a:p>
        </p:txBody>
      </p:sp>
    </p:spTree>
    <p:extLst>
      <p:ext uri="{BB962C8B-B14F-4D97-AF65-F5344CB8AC3E}">
        <p14:creationId xmlns:p14="http://schemas.microsoft.com/office/powerpoint/2010/main" val="3862282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mimics standard art education practices that often rely on daily sketching, painting, or drawing as a form of immersion and practice of technique and craft and is often assigned in introductory courses in studio disciplines. In observation,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Needless to say, this activity is obviously and foremost a form of individual labor, albeit purposefully and directly engaged in by choice as the purpose of engaging in art streaming is to engage in the creation of art.  </a:t>
            </a:r>
          </a:p>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16</a:t>
            </a:fld>
            <a:endParaRPr lang="en-US"/>
          </a:p>
        </p:txBody>
      </p:sp>
    </p:spTree>
    <p:extLst>
      <p:ext uri="{BB962C8B-B14F-4D97-AF65-F5344CB8AC3E}">
        <p14:creationId xmlns:p14="http://schemas.microsoft.com/office/powerpoint/2010/main" val="242904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must also be noted that this activity is also a form of negotiated labor just in terms of engagement with the platform: how to best stream art creation is itself an open question, just as TL Taylor found with respect to variety streamers who were constantly tweaking and adjusting their streaming protocols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Typical reverence and mimicry of Bob Ross style stepwise “</a:t>
            </a:r>
            <a:r>
              <a:rPr lang="en-US" sz="1200" kern="1200" dirty="0" err="1">
                <a:solidFill>
                  <a:schemeClr val="tx1"/>
                </a:solidFill>
                <a:effectLst/>
                <a:latin typeface="+mn-lt"/>
                <a:ea typeface="+mn-ea"/>
                <a:cs typeface="+mn-cs"/>
              </a:rPr>
              <a:t>paint”through</a:t>
            </a:r>
            <a:r>
              <a:rPr lang="en-US" sz="1200" kern="1200" dirty="0">
                <a:solidFill>
                  <a:schemeClr val="tx1"/>
                </a:solidFill>
                <a:effectLst/>
                <a:latin typeface="+mn-lt"/>
                <a:ea typeface="+mn-ea"/>
                <a:cs typeface="+mn-cs"/>
              </a:rPr>
              <a:t>, but significant experimentation with approach and scale in certain streamers / corners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in addition to, or forms a layer of complexity on top of, the multiple forms of engagement required by streamers to engage technically with the platform in effective fashion, which include camera management, music, sound, the augmentation of their streams with bots, gifs, surveys, and more.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17</a:t>
            </a:fld>
            <a:endParaRPr lang="en-US"/>
          </a:p>
        </p:txBody>
      </p:sp>
    </p:spTree>
    <p:extLst>
      <p:ext uri="{BB962C8B-B14F-4D97-AF65-F5344CB8AC3E}">
        <p14:creationId xmlns:p14="http://schemas.microsoft.com/office/powerpoint/2010/main" val="344623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22</a:t>
            </a:fld>
            <a:endParaRPr lang="en-US"/>
          </a:p>
        </p:txBody>
      </p:sp>
    </p:spTree>
    <p:extLst>
      <p:ext uri="{BB962C8B-B14F-4D97-AF65-F5344CB8AC3E}">
        <p14:creationId xmlns:p14="http://schemas.microsoft.com/office/powerpoint/2010/main" val="3177453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Reyson</a:t>
            </a:r>
            <a:r>
              <a:rPr lang="en-US" dirty="0"/>
              <a:t> et al “Examination of Anime Content and Associations between Anime Consumption, Genre Preferences, and Ambivalent Sexism” as one example of the rabbit trail of literature here</a:t>
            </a:r>
          </a:p>
          <a:p>
            <a:endParaRPr lang="en-US" dirty="0"/>
          </a:p>
          <a:p>
            <a:r>
              <a:rPr lang="en-US" dirty="0"/>
              <a:t>https://www.polygon.com/2019/2/13/18223558/adl-anti-defamation-league-study-twitch-discord-harassment and so on</a:t>
            </a:r>
          </a:p>
          <a:p>
            <a:endParaRPr lang="en-US" dirty="0"/>
          </a:p>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23</a:t>
            </a:fld>
            <a:endParaRPr lang="en-US"/>
          </a:p>
        </p:txBody>
      </p:sp>
    </p:spTree>
    <p:extLst>
      <p:ext uri="{BB962C8B-B14F-4D97-AF65-F5344CB8AC3E}">
        <p14:creationId xmlns:p14="http://schemas.microsoft.com/office/powerpoint/2010/main" val="1182261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t" anchorCtr="0"/>
          <a:lstStyle>
            <a:lvl1pPr marR="0" lvl="0" algn="r" rtl="0">
              <a:lnSpc>
                <a:spcPct val="90000"/>
              </a:lnSpc>
              <a:spcBef>
                <a:spcPts val="0"/>
              </a:spcBef>
              <a:spcAft>
                <a:spcPts val="0"/>
              </a:spcAft>
              <a:buClr>
                <a:schemeClr val="lt1"/>
              </a:buClr>
              <a:buSzPts val="4000"/>
              <a:buFont typeface="Century Gothic"/>
              <a:buNone/>
              <a:defRPr sz="40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2"/>
          <p:cNvSpPr txBox="1">
            <a:spLocks noGrp="1"/>
          </p:cNvSpPr>
          <p:nvPr>
            <p:ph type="body" idx="1"/>
          </p:nvPr>
        </p:nvSpPr>
        <p:spPr>
          <a:xfrm>
            <a:off x="685800" y="2194560"/>
            <a:ext cx="10820400" cy="4024125"/>
          </a:xfrm>
          <a:prstGeom prst="rect">
            <a:avLst/>
          </a:prstGeom>
          <a:noFill/>
          <a:ln>
            <a:noFill/>
          </a:ln>
        </p:spPr>
        <p:txBody>
          <a:bodyPr spcFirstLastPara="1" wrap="square" lIns="91425" tIns="45700" rIns="91425" bIns="45700" anchor="t" anchorCtr="0"/>
          <a:lstStyle>
            <a:lvl1pPr marL="457200" marR="0" lvl="0" indent="-368300" algn="l" rtl="0">
              <a:lnSpc>
                <a:spcPct val="90000"/>
              </a:lnSpc>
              <a:spcBef>
                <a:spcPts val="1000"/>
              </a:spcBef>
              <a:spcAft>
                <a:spcPts val="0"/>
              </a:spcAft>
              <a:buClr>
                <a:schemeClr val="lt1"/>
              </a:buClr>
              <a:buSzPts val="2200"/>
              <a:buFont typeface="Arial"/>
              <a:buChar char="•"/>
              <a:defRPr sz="2200" b="0" i="0" u="none" strike="noStrike" cap="none">
                <a:solidFill>
                  <a:schemeClr val="lt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5" name="Google Shape;15;p2"/>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6" name="Google Shape;16;p2"/>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7" name="Google Shape;17;p2"/>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lt1"/>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1024467" y="753533"/>
            <a:ext cx="10151533" cy="260449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4" name="Google Shape;84;p13"/>
          <p:cNvSpPr txBox="1">
            <a:spLocks noGrp="1"/>
          </p:cNvSpPr>
          <p:nvPr>
            <p:ph type="body" idx="1"/>
          </p:nvPr>
        </p:nvSpPr>
        <p:spPr>
          <a:xfrm>
            <a:off x="1303865" y="3365556"/>
            <a:ext cx="9592736" cy="444443"/>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9pPr>
          </a:lstStyle>
          <a:p>
            <a:endParaRPr/>
          </a:p>
        </p:txBody>
      </p:sp>
      <p:sp>
        <p:nvSpPr>
          <p:cNvPr id="85" name="Google Shape;85;p13"/>
          <p:cNvSpPr txBox="1">
            <a:spLocks noGrp="1"/>
          </p:cNvSpPr>
          <p:nvPr>
            <p:ph type="body" idx="2"/>
          </p:nvPr>
        </p:nvSpPr>
        <p:spPr>
          <a:xfrm>
            <a:off x="1024467" y="3959862"/>
            <a:ext cx="10151533" cy="679871"/>
          </a:xfrm>
          <a:prstGeom prst="rect">
            <a:avLst/>
          </a:prstGeom>
          <a:noFill/>
          <a:ln>
            <a:noFill/>
          </a:ln>
        </p:spPr>
        <p:txBody>
          <a:bodyPr spcFirstLastPara="1" wrap="square" lIns="91425" tIns="45700" rIns="91425" bIns="45700" anchor="ctr"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9pPr>
          </a:lstStyle>
          <a:p>
            <a:endParaRPr/>
          </a:p>
        </p:txBody>
      </p:sp>
      <p:sp>
        <p:nvSpPr>
          <p:cNvPr id="86" name="Google Shape;86;p13"/>
          <p:cNvSpPr txBox="1">
            <a:spLocks noGrp="1"/>
          </p:cNvSpPr>
          <p:nvPr>
            <p:ph type="dt" idx="10"/>
          </p:nvPr>
        </p:nvSpPr>
        <p:spPr>
          <a:xfrm>
            <a:off x="7814452" y="381000"/>
            <a:ext cx="2910840" cy="365125"/>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7" name="Google Shape;87;p13"/>
          <p:cNvSpPr txBox="1">
            <a:spLocks noGrp="1"/>
          </p:cNvSpPr>
          <p:nvPr>
            <p:ph type="ftr" idx="11"/>
          </p:nvPr>
        </p:nvSpPr>
        <p:spPr>
          <a:xfrm>
            <a:off x="685800" y="379941"/>
            <a:ext cx="6991492"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8" name="Google Shape;88;p13"/>
          <p:cNvSpPr txBox="1">
            <a:spLocks noGrp="1"/>
          </p:cNvSpPr>
          <p:nvPr>
            <p:ph type="sldNum" idx="12"/>
          </p:nvPr>
        </p:nvSpPr>
        <p:spPr>
          <a:xfrm>
            <a:off x="10862452" y="381000"/>
            <a:ext cx="643748"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
        <p:nvSpPr>
          <p:cNvPr id="89" name="Google Shape;89;p13"/>
          <p:cNvSpPr txBox="1"/>
          <p:nvPr/>
        </p:nvSpPr>
        <p:spPr>
          <a:xfrm>
            <a:off x="476250" y="933450"/>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8000"/>
              <a:buFont typeface="Century Gothic"/>
              <a:buNone/>
            </a:pPr>
            <a:r>
              <a:rPr lang="en-US" sz="8000" b="0" cap="none">
                <a:solidFill>
                  <a:schemeClr val="lt1"/>
                </a:solidFill>
                <a:latin typeface="Century Gothic"/>
                <a:ea typeface="Century Gothic"/>
                <a:cs typeface="Century Gothic"/>
                <a:sym typeface="Century Gothic"/>
              </a:rPr>
              <a:t>“</a:t>
            </a:r>
            <a:endParaRPr/>
          </a:p>
        </p:txBody>
      </p:sp>
      <p:sp>
        <p:nvSpPr>
          <p:cNvPr id="90" name="Google Shape;90;p13"/>
          <p:cNvSpPr txBox="1"/>
          <p:nvPr/>
        </p:nvSpPr>
        <p:spPr>
          <a:xfrm>
            <a:off x="10984230" y="270129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Century Gothic"/>
              <a:buNone/>
            </a:pPr>
            <a:r>
              <a:rPr lang="en-US" sz="8000" b="0" cap="none">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1024495" y="1124701"/>
            <a:ext cx="10146186" cy="2511835"/>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14"/>
          <p:cNvSpPr txBox="1">
            <a:spLocks noGrp="1"/>
          </p:cNvSpPr>
          <p:nvPr>
            <p:ph type="body" idx="1"/>
          </p:nvPr>
        </p:nvSpPr>
        <p:spPr>
          <a:xfrm>
            <a:off x="1024467" y="3648315"/>
            <a:ext cx="10144654" cy="999885"/>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9pPr>
          </a:lstStyle>
          <a:p>
            <a:endParaRPr/>
          </a:p>
        </p:txBody>
      </p:sp>
      <p:sp>
        <p:nvSpPr>
          <p:cNvPr id="94" name="Google Shape;94;p14"/>
          <p:cNvSpPr txBox="1">
            <a:spLocks noGrp="1"/>
          </p:cNvSpPr>
          <p:nvPr>
            <p:ph type="dt" idx="10"/>
          </p:nvPr>
        </p:nvSpPr>
        <p:spPr>
          <a:xfrm>
            <a:off x="7814452" y="378883"/>
            <a:ext cx="2910840" cy="365125"/>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5" name="Google Shape;95;p14"/>
          <p:cNvSpPr txBox="1">
            <a:spLocks noGrp="1"/>
          </p:cNvSpPr>
          <p:nvPr>
            <p:ph type="ftr" idx="11"/>
          </p:nvPr>
        </p:nvSpPr>
        <p:spPr>
          <a:xfrm>
            <a:off x="685800" y="378883"/>
            <a:ext cx="6991492"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6" name="Google Shape;96;p14"/>
          <p:cNvSpPr txBox="1">
            <a:spLocks noGrp="1"/>
          </p:cNvSpPr>
          <p:nvPr>
            <p:ph type="sldNum" idx="12"/>
          </p:nvPr>
        </p:nvSpPr>
        <p:spPr>
          <a:xfrm>
            <a:off x="10862452" y="381000"/>
            <a:ext cx="643748"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2895600" y="761999"/>
            <a:ext cx="8610599" cy="1303867"/>
          </a:xfrm>
          <a:prstGeom prst="rect">
            <a:avLst/>
          </a:prstGeom>
          <a:noFill/>
          <a:ln>
            <a:noFill/>
          </a:ln>
        </p:spPr>
        <p:txBody>
          <a:bodyPr spcFirstLastPara="1" wrap="square" lIns="91425" tIns="45700" rIns="91425" bIns="45700" anchor="t" anchorCtr="0"/>
          <a:lstStyle>
            <a:lvl1pPr marR="0" lvl="0" algn="r" rtl="0">
              <a:lnSpc>
                <a:spcPct val="90000"/>
              </a:lnSpc>
              <a:spcBef>
                <a:spcPts val="0"/>
              </a:spcBef>
              <a:spcAft>
                <a:spcPts val="0"/>
              </a:spcAft>
              <a:buClr>
                <a:schemeClr val="lt1"/>
              </a:buClr>
              <a:buSzPts val="4000"/>
              <a:buFont typeface="Century Gothic"/>
              <a:buNone/>
              <a:defRPr sz="40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9" name="Google Shape;99;p15"/>
          <p:cNvSpPr txBox="1">
            <a:spLocks noGrp="1"/>
          </p:cNvSpPr>
          <p:nvPr>
            <p:ph type="body" idx="1"/>
          </p:nvPr>
        </p:nvSpPr>
        <p:spPr>
          <a:xfrm>
            <a:off x="685800" y="2202080"/>
            <a:ext cx="3456432" cy="617320"/>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00" name="Google Shape;100;p15"/>
          <p:cNvSpPr txBox="1">
            <a:spLocks noGrp="1"/>
          </p:cNvSpPr>
          <p:nvPr>
            <p:ph type="body" idx="2"/>
          </p:nvPr>
        </p:nvSpPr>
        <p:spPr>
          <a:xfrm>
            <a:off x="685799" y="2904565"/>
            <a:ext cx="3456432" cy="3314132"/>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01" name="Google Shape;101;p15"/>
          <p:cNvSpPr txBox="1">
            <a:spLocks noGrp="1"/>
          </p:cNvSpPr>
          <p:nvPr>
            <p:ph type="body" idx="3"/>
          </p:nvPr>
        </p:nvSpPr>
        <p:spPr>
          <a:xfrm>
            <a:off x="4368800" y="2201333"/>
            <a:ext cx="3456432" cy="626534"/>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02" name="Google Shape;102;p15"/>
          <p:cNvSpPr txBox="1">
            <a:spLocks noGrp="1"/>
          </p:cNvSpPr>
          <p:nvPr>
            <p:ph type="body" idx="4"/>
          </p:nvPr>
        </p:nvSpPr>
        <p:spPr>
          <a:xfrm>
            <a:off x="4366858" y="2904067"/>
            <a:ext cx="3456432" cy="331461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03" name="Google Shape;103;p15"/>
          <p:cNvSpPr txBox="1">
            <a:spLocks noGrp="1"/>
          </p:cNvSpPr>
          <p:nvPr>
            <p:ph type="body" idx="5"/>
          </p:nvPr>
        </p:nvSpPr>
        <p:spPr>
          <a:xfrm>
            <a:off x="8051800" y="2192866"/>
            <a:ext cx="3456432" cy="626534"/>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04" name="Google Shape;104;p15"/>
          <p:cNvSpPr txBox="1">
            <a:spLocks noGrp="1"/>
          </p:cNvSpPr>
          <p:nvPr>
            <p:ph type="body" idx="6"/>
          </p:nvPr>
        </p:nvSpPr>
        <p:spPr>
          <a:xfrm>
            <a:off x="8051801" y="2904565"/>
            <a:ext cx="3456432" cy="3314132"/>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05" name="Google Shape;105;p15"/>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6" name="Google Shape;106;p15"/>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7" name="Google Shape;107;p15"/>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2895600" y="762000"/>
            <a:ext cx="8610599" cy="1295400"/>
          </a:xfrm>
          <a:prstGeom prst="rect">
            <a:avLst/>
          </a:prstGeom>
          <a:noFill/>
          <a:ln>
            <a:noFill/>
          </a:ln>
        </p:spPr>
        <p:txBody>
          <a:bodyPr spcFirstLastPara="1" wrap="square" lIns="91425" tIns="45700" rIns="91425" bIns="45700" anchor="t" anchorCtr="0"/>
          <a:lstStyle>
            <a:lvl1pPr marR="0" lvl="0" algn="r" rtl="0">
              <a:lnSpc>
                <a:spcPct val="90000"/>
              </a:lnSpc>
              <a:spcBef>
                <a:spcPts val="0"/>
              </a:spcBef>
              <a:spcAft>
                <a:spcPts val="0"/>
              </a:spcAft>
              <a:buClr>
                <a:schemeClr val="lt1"/>
              </a:buClr>
              <a:buSzPts val="4000"/>
              <a:buFont typeface="Century Gothic"/>
              <a:buNone/>
              <a:defRPr sz="40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0" name="Google Shape;110;p16"/>
          <p:cNvSpPr txBox="1">
            <a:spLocks noGrp="1"/>
          </p:cNvSpPr>
          <p:nvPr>
            <p:ph type="body" idx="1"/>
          </p:nvPr>
        </p:nvSpPr>
        <p:spPr>
          <a:xfrm>
            <a:off x="688618" y="4191000"/>
            <a:ext cx="3451582" cy="682765"/>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11" name="Google Shape;111;p16"/>
          <p:cNvSpPr>
            <a:spLocks noGrp="1"/>
          </p:cNvSpPr>
          <p:nvPr>
            <p:ph type="pic" idx="2"/>
          </p:nvPr>
        </p:nvSpPr>
        <p:spPr>
          <a:xfrm>
            <a:off x="688618" y="2362200"/>
            <a:ext cx="3451582" cy="1524000"/>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12" name="Google Shape;112;p16"/>
          <p:cNvSpPr txBox="1">
            <a:spLocks noGrp="1"/>
          </p:cNvSpPr>
          <p:nvPr>
            <p:ph type="body" idx="3"/>
          </p:nvPr>
        </p:nvSpPr>
        <p:spPr>
          <a:xfrm>
            <a:off x="688618" y="4873764"/>
            <a:ext cx="3451582" cy="1344921"/>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13" name="Google Shape;113;p16"/>
          <p:cNvSpPr txBox="1">
            <a:spLocks noGrp="1"/>
          </p:cNvSpPr>
          <p:nvPr>
            <p:ph type="body" idx="4"/>
          </p:nvPr>
        </p:nvSpPr>
        <p:spPr>
          <a:xfrm>
            <a:off x="4374263" y="4191000"/>
            <a:ext cx="3448935" cy="682765"/>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14" name="Google Shape;114;p16"/>
          <p:cNvSpPr>
            <a:spLocks noGrp="1"/>
          </p:cNvSpPr>
          <p:nvPr>
            <p:ph type="pic" idx="5"/>
          </p:nvPr>
        </p:nvSpPr>
        <p:spPr>
          <a:xfrm>
            <a:off x="4374263" y="2362200"/>
            <a:ext cx="3448936" cy="1524000"/>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15" name="Google Shape;115;p16"/>
          <p:cNvSpPr txBox="1">
            <a:spLocks noGrp="1"/>
          </p:cNvSpPr>
          <p:nvPr>
            <p:ph type="body" idx="6"/>
          </p:nvPr>
        </p:nvSpPr>
        <p:spPr>
          <a:xfrm>
            <a:off x="4374264" y="4873763"/>
            <a:ext cx="3448935" cy="1344921"/>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16" name="Google Shape;116;p16"/>
          <p:cNvSpPr txBox="1">
            <a:spLocks noGrp="1"/>
          </p:cNvSpPr>
          <p:nvPr>
            <p:ph type="body" idx="7"/>
          </p:nvPr>
        </p:nvSpPr>
        <p:spPr>
          <a:xfrm>
            <a:off x="8049731" y="4191000"/>
            <a:ext cx="3456469" cy="682765"/>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17" name="Google Shape;117;p16"/>
          <p:cNvSpPr>
            <a:spLocks noGrp="1"/>
          </p:cNvSpPr>
          <p:nvPr>
            <p:ph type="pic" idx="8"/>
          </p:nvPr>
        </p:nvSpPr>
        <p:spPr>
          <a:xfrm>
            <a:off x="8049855" y="2362200"/>
            <a:ext cx="3447878" cy="1524000"/>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18" name="Google Shape;118;p16"/>
          <p:cNvSpPr txBox="1">
            <a:spLocks noGrp="1"/>
          </p:cNvSpPr>
          <p:nvPr>
            <p:ph type="body" idx="9"/>
          </p:nvPr>
        </p:nvSpPr>
        <p:spPr>
          <a:xfrm>
            <a:off x="8049731" y="4873761"/>
            <a:ext cx="3452445" cy="1344921"/>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19" name="Google Shape;119;p16"/>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20" name="Google Shape;120;p16"/>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21" name="Google Shape;121;p16"/>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2"/>
        <p:cNvGrpSpPr/>
        <p:nvPr/>
      </p:nvGrpSpPr>
      <p:grpSpPr>
        <a:xfrm>
          <a:off x="0" y="0"/>
          <a:ext cx="0" cy="0"/>
          <a:chOff x="0" y="0"/>
          <a:chExt cx="0" cy="0"/>
        </a:xfrm>
      </p:grpSpPr>
      <p:sp>
        <p:nvSpPr>
          <p:cNvPr id="123" name="Google Shape;123;p17"/>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t" anchorCtr="0"/>
          <a:lstStyle>
            <a:lvl1pPr marR="0" lvl="0" algn="r" rtl="0">
              <a:lnSpc>
                <a:spcPct val="90000"/>
              </a:lnSpc>
              <a:spcBef>
                <a:spcPts val="0"/>
              </a:spcBef>
              <a:spcAft>
                <a:spcPts val="0"/>
              </a:spcAft>
              <a:buClr>
                <a:schemeClr val="lt1"/>
              </a:buClr>
              <a:buSzPts val="4000"/>
              <a:buFont typeface="Century Gothic"/>
              <a:buNone/>
              <a:defRPr sz="40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4" name="Google Shape;124;p17"/>
          <p:cNvSpPr txBox="1">
            <a:spLocks noGrp="1"/>
          </p:cNvSpPr>
          <p:nvPr>
            <p:ph type="body" idx="1"/>
          </p:nvPr>
        </p:nvSpPr>
        <p:spPr>
          <a:xfrm rot="5400000">
            <a:off x="4083937" y="-1203579"/>
            <a:ext cx="4024125" cy="10820400"/>
          </a:xfrm>
          <a:prstGeom prst="rect">
            <a:avLst/>
          </a:prstGeom>
          <a:noFill/>
          <a:ln>
            <a:noFill/>
          </a:ln>
        </p:spPr>
        <p:txBody>
          <a:bodyPr spcFirstLastPara="1" wrap="square" lIns="91425" tIns="45700" rIns="91425" bIns="45700" anchor="t" anchorCtr="0"/>
          <a:lstStyle>
            <a:lvl1pPr marL="457200" marR="0" lvl="0" indent="-368300" algn="l" rtl="0">
              <a:lnSpc>
                <a:spcPct val="90000"/>
              </a:lnSpc>
              <a:spcBef>
                <a:spcPts val="1000"/>
              </a:spcBef>
              <a:spcAft>
                <a:spcPts val="0"/>
              </a:spcAft>
              <a:buClr>
                <a:schemeClr val="lt1"/>
              </a:buClr>
              <a:buSzPts val="2200"/>
              <a:buFont typeface="Arial"/>
              <a:buChar char="•"/>
              <a:defRPr sz="2200" b="0" i="0" u="none" strike="noStrike" cap="none">
                <a:solidFill>
                  <a:schemeClr val="lt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25" name="Google Shape;125;p17"/>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26" name="Google Shape;126;p17"/>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27" name="Google Shape;127;p17"/>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rot="5400000">
            <a:off x="8525933" y="1667933"/>
            <a:ext cx="3903133" cy="20574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lt1"/>
              </a:buClr>
              <a:buSzPts val="4000"/>
              <a:buFont typeface="Century Gothic"/>
              <a:buNone/>
              <a:defRPr sz="40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0" name="Google Shape;130;p18"/>
          <p:cNvSpPr txBox="1">
            <a:spLocks noGrp="1"/>
          </p:cNvSpPr>
          <p:nvPr>
            <p:ph type="body" idx="1"/>
          </p:nvPr>
        </p:nvSpPr>
        <p:spPr>
          <a:xfrm rot="5400000">
            <a:off x="3175000" y="-1405467"/>
            <a:ext cx="3903133" cy="8204201"/>
          </a:xfrm>
          <a:prstGeom prst="rect">
            <a:avLst/>
          </a:prstGeom>
          <a:noFill/>
          <a:ln>
            <a:noFill/>
          </a:ln>
        </p:spPr>
        <p:txBody>
          <a:bodyPr spcFirstLastPara="1" wrap="square" lIns="91425" tIns="45700" rIns="91425" bIns="45700" anchor="t" anchorCtr="0"/>
          <a:lstStyle>
            <a:lvl1pPr marL="457200" marR="0" lvl="0" indent="-368300" algn="l" rtl="0">
              <a:lnSpc>
                <a:spcPct val="90000"/>
              </a:lnSpc>
              <a:spcBef>
                <a:spcPts val="1000"/>
              </a:spcBef>
              <a:spcAft>
                <a:spcPts val="0"/>
              </a:spcAft>
              <a:buClr>
                <a:schemeClr val="lt1"/>
              </a:buClr>
              <a:buSzPts val="2200"/>
              <a:buFont typeface="Arial"/>
              <a:buChar char="•"/>
              <a:defRPr sz="2200" b="0" i="0" u="none" strike="noStrike" cap="none">
                <a:solidFill>
                  <a:schemeClr val="lt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31" name="Google Shape;131;p18"/>
          <p:cNvSpPr txBox="1">
            <a:spLocks noGrp="1"/>
          </p:cNvSpPr>
          <p:nvPr>
            <p:ph type="dt" idx="10"/>
          </p:nvPr>
        </p:nvSpPr>
        <p:spPr>
          <a:xfrm>
            <a:off x="7814452" y="379941"/>
            <a:ext cx="2910840" cy="365125"/>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32" name="Google Shape;132;p18"/>
          <p:cNvSpPr txBox="1">
            <a:spLocks noGrp="1"/>
          </p:cNvSpPr>
          <p:nvPr>
            <p:ph type="ftr" idx="11"/>
          </p:nvPr>
        </p:nvSpPr>
        <p:spPr>
          <a:xfrm>
            <a:off x="685800" y="381000"/>
            <a:ext cx="6991492"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33" name="Google Shape;133;p18"/>
          <p:cNvSpPr txBox="1">
            <a:spLocks noGrp="1"/>
          </p:cNvSpPr>
          <p:nvPr>
            <p:ph type="sldNum" idx="12"/>
          </p:nvPr>
        </p:nvSpPr>
        <p:spPr>
          <a:xfrm>
            <a:off x="10862452" y="381000"/>
            <a:ext cx="643748"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1/9/20</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197852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1371600" y="1803405"/>
            <a:ext cx="9448800" cy="1825096"/>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6000"/>
              <a:buFont typeface="Century Gothic"/>
              <a:buNone/>
              <a:defRPr sz="60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4"/>
          <p:cNvSpPr txBox="1">
            <a:spLocks noGrp="1"/>
          </p:cNvSpPr>
          <p:nvPr>
            <p:ph type="subTitle" idx="1"/>
          </p:nvPr>
        </p:nvSpPr>
        <p:spPr>
          <a:xfrm>
            <a:off x="1371600" y="3632201"/>
            <a:ext cx="9448800" cy="6858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entury Gothic"/>
                <a:ea typeface="Century Gothic"/>
                <a:cs typeface="Century Gothic"/>
                <a:sym typeface="Century Gothic"/>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5pPr>
            <a:lvl6pPr marR="0" lvl="5"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6pPr>
            <a:lvl7pPr marR="0" lvl="6"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7pPr>
            <a:lvl8pPr marR="0" lvl="7"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8pPr>
            <a:lvl9pPr marR="0" lvl="8"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28" name="Google Shape;28;p4"/>
          <p:cNvSpPr txBox="1">
            <a:spLocks noGrp="1"/>
          </p:cNvSpPr>
          <p:nvPr>
            <p:ph type="dt" idx="10"/>
          </p:nvPr>
        </p:nvSpPr>
        <p:spPr>
          <a:xfrm>
            <a:off x="7909561" y="4314328"/>
            <a:ext cx="2910840" cy="374642"/>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9" name="Google Shape;29;p4"/>
          <p:cNvSpPr txBox="1">
            <a:spLocks noGrp="1"/>
          </p:cNvSpPr>
          <p:nvPr>
            <p:ph type="ftr" idx="11"/>
          </p:nvPr>
        </p:nvSpPr>
        <p:spPr>
          <a:xfrm>
            <a:off x="1371600" y="4323845"/>
            <a:ext cx="6400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0" name="Google Shape;30;p4"/>
          <p:cNvSpPr txBox="1">
            <a:spLocks noGrp="1"/>
          </p:cNvSpPr>
          <p:nvPr>
            <p:ph type="sldNum" idx="12"/>
          </p:nvPr>
        </p:nvSpPr>
        <p:spPr>
          <a:xfrm>
            <a:off x="8077200" y="1430866"/>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85800" y="753533"/>
            <a:ext cx="10820399" cy="2801935"/>
          </a:xfrm>
          <a:prstGeom prst="rect">
            <a:avLst/>
          </a:prstGeom>
          <a:noFill/>
          <a:ln>
            <a:noFill/>
          </a:ln>
        </p:spPr>
        <p:txBody>
          <a:bodyPr spcFirstLastPara="1" wrap="square" lIns="91425" tIns="45700" rIns="91425" bIns="45700" anchor="b" anchorCtr="0"/>
          <a:lstStyle>
            <a:lvl1pPr marR="0" lvl="0" algn="r" rtl="0">
              <a:lnSpc>
                <a:spcPct val="90000"/>
              </a:lnSpc>
              <a:spcBef>
                <a:spcPts val="0"/>
              </a:spcBef>
              <a:spcAft>
                <a:spcPts val="0"/>
              </a:spcAft>
              <a:buClr>
                <a:schemeClr val="lt1"/>
              </a:buClr>
              <a:buSzPts val="4000"/>
              <a:buFont typeface="Century Gothic"/>
              <a:buNone/>
              <a:defRPr sz="40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5"/>
          <p:cNvSpPr txBox="1">
            <a:spLocks noGrp="1"/>
          </p:cNvSpPr>
          <p:nvPr>
            <p:ph type="body" idx="1"/>
          </p:nvPr>
        </p:nvSpPr>
        <p:spPr>
          <a:xfrm>
            <a:off x="1024467" y="3641725"/>
            <a:ext cx="10490200" cy="955675"/>
          </a:xfrm>
          <a:prstGeom prst="rect">
            <a:avLst/>
          </a:prstGeom>
          <a:noFill/>
          <a:ln>
            <a:noFill/>
          </a:ln>
        </p:spPr>
        <p:txBody>
          <a:bodyPr spcFirstLastPara="1" wrap="square" lIns="91425" tIns="45700" rIns="91425" bIns="45700" anchor="t" anchorCtr="0"/>
          <a:lstStyle>
            <a:lvl1pPr marL="457200" marR="0" lvl="0" indent="-228600" algn="r"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34" name="Google Shape;34;p5"/>
          <p:cNvSpPr txBox="1">
            <a:spLocks noGrp="1"/>
          </p:cNvSpPr>
          <p:nvPr>
            <p:ph type="dt" idx="10"/>
          </p:nvPr>
        </p:nvSpPr>
        <p:spPr>
          <a:xfrm>
            <a:off x="7814452" y="381000"/>
            <a:ext cx="2910840" cy="365125"/>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5" name="Google Shape;35;p5"/>
          <p:cNvSpPr txBox="1">
            <a:spLocks noGrp="1"/>
          </p:cNvSpPr>
          <p:nvPr>
            <p:ph type="ftr" idx="11"/>
          </p:nvPr>
        </p:nvSpPr>
        <p:spPr>
          <a:xfrm>
            <a:off x="685800" y="381001"/>
            <a:ext cx="6991492" cy="36406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6" name="Google Shape;36;p5"/>
          <p:cNvSpPr txBox="1">
            <a:spLocks noGrp="1"/>
          </p:cNvSpPr>
          <p:nvPr>
            <p:ph type="sldNum" idx="12"/>
          </p:nvPr>
        </p:nvSpPr>
        <p:spPr>
          <a:xfrm>
            <a:off x="10862452" y="381000"/>
            <a:ext cx="643748"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t" anchorCtr="0"/>
          <a:lstStyle>
            <a:lvl1pPr marR="0" lvl="0" algn="r" rtl="0">
              <a:lnSpc>
                <a:spcPct val="90000"/>
              </a:lnSpc>
              <a:spcBef>
                <a:spcPts val="0"/>
              </a:spcBef>
              <a:spcAft>
                <a:spcPts val="0"/>
              </a:spcAft>
              <a:buClr>
                <a:schemeClr val="lt1"/>
              </a:buClr>
              <a:buSzPts val="4000"/>
              <a:buFont typeface="Century Gothic"/>
              <a:buNone/>
              <a:defRPr sz="40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7"/>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9" name="Google Shape;49;p7"/>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0" name="Google Shape;50;p7"/>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8"/>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3" name="Google Shape;53;p8"/>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4" name="Google Shape;54;p8"/>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685800" y="1524000"/>
            <a:ext cx="4114800"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9"/>
          <p:cNvSpPr txBox="1">
            <a:spLocks noGrp="1"/>
          </p:cNvSpPr>
          <p:nvPr>
            <p:ph type="body" idx="1"/>
          </p:nvPr>
        </p:nvSpPr>
        <p:spPr>
          <a:xfrm>
            <a:off x="4995582" y="746759"/>
            <a:ext cx="6510618" cy="5471925"/>
          </a:xfrm>
          <a:prstGeom prst="rect">
            <a:avLst/>
          </a:prstGeom>
          <a:noFill/>
          <a:ln>
            <a:noFill/>
          </a:ln>
        </p:spPr>
        <p:txBody>
          <a:bodyPr spcFirstLastPara="1" wrap="square" lIns="91425" tIns="45700" rIns="91425" bIns="45700" anchor="ctr" anchorCtr="0"/>
          <a:lstStyle>
            <a:lvl1pPr marL="457200" marR="0" lvl="0" indent="-368300" algn="l" rtl="0">
              <a:lnSpc>
                <a:spcPct val="90000"/>
              </a:lnSpc>
              <a:spcBef>
                <a:spcPts val="1000"/>
              </a:spcBef>
              <a:spcAft>
                <a:spcPts val="0"/>
              </a:spcAft>
              <a:buClr>
                <a:schemeClr val="lt1"/>
              </a:buClr>
              <a:buSzPts val="2200"/>
              <a:buFont typeface="Arial"/>
              <a:buChar char="•"/>
              <a:defRPr sz="2200" b="0" i="0" u="none" strike="noStrike" cap="none">
                <a:solidFill>
                  <a:schemeClr val="lt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58" name="Google Shape;58;p9"/>
          <p:cNvSpPr txBox="1">
            <a:spLocks noGrp="1"/>
          </p:cNvSpPr>
          <p:nvPr>
            <p:ph type="body" idx="2"/>
          </p:nvPr>
        </p:nvSpPr>
        <p:spPr>
          <a:xfrm>
            <a:off x="685800" y="3124199"/>
            <a:ext cx="4114800" cy="3094485"/>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9pPr>
          </a:lstStyle>
          <a:p>
            <a:endParaRPr/>
          </a:p>
        </p:txBody>
      </p:sp>
      <p:sp>
        <p:nvSpPr>
          <p:cNvPr id="59" name="Google Shape;59;p9"/>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0" name="Google Shape;60;p9"/>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1" name="Google Shape;61;p9"/>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685800" y="1524000"/>
            <a:ext cx="6873240"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 name="Google Shape;64;p10"/>
          <p:cNvSpPr>
            <a:spLocks noGrp="1"/>
          </p:cNvSpPr>
          <p:nvPr>
            <p:ph type="pic" idx="2"/>
          </p:nvPr>
        </p:nvSpPr>
        <p:spPr>
          <a:xfrm>
            <a:off x="7861238" y="751241"/>
            <a:ext cx="3644962" cy="54674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9pPr>
          </a:lstStyle>
          <a:p>
            <a:endParaRPr/>
          </a:p>
        </p:txBody>
      </p:sp>
      <p:sp>
        <p:nvSpPr>
          <p:cNvPr id="65" name="Google Shape;65;p10"/>
          <p:cNvSpPr txBox="1">
            <a:spLocks noGrp="1"/>
          </p:cNvSpPr>
          <p:nvPr>
            <p:ph type="body" idx="1"/>
          </p:nvPr>
        </p:nvSpPr>
        <p:spPr>
          <a:xfrm>
            <a:off x="685800" y="3124199"/>
            <a:ext cx="6873240" cy="3094485"/>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9pPr>
          </a:lstStyle>
          <a:p>
            <a:endParaRPr/>
          </a:p>
        </p:txBody>
      </p:sp>
      <p:sp>
        <p:nvSpPr>
          <p:cNvPr id="66" name="Google Shape;66;p10"/>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7" name="Google Shape;67;p10"/>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8" name="Google Shape;68;p10"/>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685777" y="4697360"/>
            <a:ext cx="10822034" cy="819355"/>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11"/>
          <p:cNvSpPr>
            <a:spLocks noGrp="1"/>
          </p:cNvSpPr>
          <p:nvPr>
            <p:ph type="pic" idx="2"/>
          </p:nvPr>
        </p:nvSpPr>
        <p:spPr>
          <a:xfrm>
            <a:off x="681727" y="941439"/>
            <a:ext cx="10821840" cy="347816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9pPr>
          </a:lstStyle>
          <a:p>
            <a:endParaRPr/>
          </a:p>
        </p:txBody>
      </p:sp>
      <p:sp>
        <p:nvSpPr>
          <p:cNvPr id="72" name="Google Shape;72;p11"/>
          <p:cNvSpPr txBox="1">
            <a:spLocks noGrp="1"/>
          </p:cNvSpPr>
          <p:nvPr>
            <p:ph type="body" idx="1"/>
          </p:nvPr>
        </p:nvSpPr>
        <p:spPr>
          <a:xfrm>
            <a:off x="685800" y="5516715"/>
            <a:ext cx="10820400" cy="701969"/>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9pPr>
          </a:lstStyle>
          <a:p>
            <a:endParaRPr/>
          </a:p>
        </p:txBody>
      </p:sp>
      <p:sp>
        <p:nvSpPr>
          <p:cNvPr id="73" name="Google Shape;73;p11"/>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4" name="Google Shape;74;p11"/>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5" name="Google Shape;75;p11"/>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685800" y="753532"/>
            <a:ext cx="10820400" cy="2802467"/>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12"/>
          <p:cNvSpPr txBox="1">
            <a:spLocks noGrp="1"/>
          </p:cNvSpPr>
          <p:nvPr>
            <p:ph type="body" idx="1"/>
          </p:nvPr>
        </p:nvSpPr>
        <p:spPr>
          <a:xfrm>
            <a:off x="1024467" y="3649133"/>
            <a:ext cx="10130516" cy="999067"/>
          </a:xfrm>
          <a:prstGeom prst="rect">
            <a:avLst/>
          </a:prstGeom>
          <a:noFill/>
          <a:ln>
            <a:noFill/>
          </a:ln>
        </p:spPr>
        <p:txBody>
          <a:bodyPr spcFirstLastPara="1" wrap="square" lIns="91425" tIns="45700" rIns="91425" bIns="45700" anchor="ctr"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9pPr>
          </a:lstStyle>
          <a:p>
            <a:endParaRPr/>
          </a:p>
        </p:txBody>
      </p:sp>
      <p:sp>
        <p:nvSpPr>
          <p:cNvPr id="79" name="Google Shape;79;p12"/>
          <p:cNvSpPr txBox="1">
            <a:spLocks noGrp="1"/>
          </p:cNvSpPr>
          <p:nvPr>
            <p:ph type="dt" idx="10"/>
          </p:nvPr>
        </p:nvSpPr>
        <p:spPr>
          <a:xfrm>
            <a:off x="7814452" y="381000"/>
            <a:ext cx="2910840" cy="365125"/>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0" name="Google Shape;80;p12"/>
          <p:cNvSpPr txBox="1">
            <a:spLocks noGrp="1"/>
          </p:cNvSpPr>
          <p:nvPr>
            <p:ph type="ftr" idx="11"/>
          </p:nvPr>
        </p:nvSpPr>
        <p:spPr>
          <a:xfrm>
            <a:off x="685800" y="379941"/>
            <a:ext cx="6991492"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1" name="Google Shape;81;p12"/>
          <p:cNvSpPr txBox="1">
            <a:spLocks noGrp="1"/>
          </p:cNvSpPr>
          <p:nvPr>
            <p:ph type="sldNum" idx="12"/>
          </p:nvPr>
        </p:nvSpPr>
        <p:spPr>
          <a:xfrm>
            <a:off x="10862452" y="381000"/>
            <a:ext cx="643748"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pic>
        <p:nvPicPr>
          <p:cNvPr id="11" name="Google Shape;11;p1"/>
          <p:cNvPicPr preferRelativeResize="0"/>
          <p:nvPr/>
        </p:nvPicPr>
        <p:blipFill rotWithShape="1">
          <a:blip r:embed="rId18">
            <a:alphaModFix/>
          </a:blip>
          <a:srcRect/>
          <a:stretch/>
        </p:blipFill>
        <p:spPr>
          <a:xfrm>
            <a:off x="8532360" y="5368820"/>
            <a:ext cx="2057400" cy="2057400"/>
          </a:xfrm>
          <a:prstGeom prst="rect">
            <a:avLst/>
          </a:prstGeom>
          <a:noFill/>
          <a:ln>
            <a:noFill/>
          </a:ln>
        </p:spPr>
      </p:pic>
      <p:pic>
        <p:nvPicPr>
          <p:cNvPr id="4" name="Picture 3">
            <a:extLst>
              <a:ext uri="{FF2B5EF4-FFF2-40B4-BE49-F238E27FC236}">
                <a16:creationId xmlns:a16="http://schemas.microsoft.com/office/drawing/2014/main" id="{6C1C5582-3DC6-C743-A1A6-B4677C2E133C}"/>
              </a:ext>
            </a:extLst>
          </p:cNvPr>
          <p:cNvPicPr>
            <a:picLocks noChangeAspect="1"/>
          </p:cNvPicPr>
          <p:nvPr userDrawn="1"/>
        </p:nvPicPr>
        <p:blipFill rotWithShape="1">
          <a:blip r:embed="rId19" cstate="email">
            <a:extLst>
              <a:ext uri="{28A0092B-C50C-407E-A947-70E740481C1C}">
                <a14:useLocalDpi xmlns:a14="http://schemas.microsoft.com/office/drawing/2010/main" val="0"/>
              </a:ext>
            </a:extLst>
          </a:blip>
          <a:srcRect/>
          <a:stretch/>
        </p:blipFill>
        <p:spPr>
          <a:xfrm>
            <a:off x="11516739" y="6165012"/>
            <a:ext cx="532926" cy="559613"/>
          </a:xfrm>
          <a:prstGeom prst="rect">
            <a:avLst/>
          </a:prstGeom>
          <a:ln w="12700">
            <a:solidFill>
              <a:schemeClr val="bg1"/>
            </a:solidFill>
          </a:ln>
        </p:spPr>
      </p:pic>
      <p:pic>
        <p:nvPicPr>
          <p:cNvPr id="5" name="Picture 4">
            <a:extLst>
              <a:ext uri="{FF2B5EF4-FFF2-40B4-BE49-F238E27FC236}">
                <a16:creationId xmlns:a16="http://schemas.microsoft.com/office/drawing/2014/main" id="{E04C828D-2730-324D-809E-845359DA20DF}"/>
              </a:ext>
            </a:extLst>
          </p:cNvPr>
          <p:cNvPicPr>
            <a:picLocks noChangeAspect="1"/>
          </p:cNvPicPr>
          <p:nvPr userDrawn="1"/>
        </p:nvPicPr>
        <p:blipFill>
          <a:blip r:embed="rId20" cstate="email">
            <a:extLst>
              <a:ext uri="{28A0092B-C50C-407E-A947-70E740481C1C}">
                <a14:useLocalDpi xmlns:a14="http://schemas.microsoft.com/office/drawing/2010/main" val="0"/>
              </a:ext>
            </a:extLst>
          </a:blip>
          <a:stretch>
            <a:fillRect/>
          </a:stretch>
        </p:blipFill>
        <p:spPr>
          <a:xfrm>
            <a:off x="10724387" y="6169493"/>
            <a:ext cx="571500" cy="555132"/>
          </a:xfrm>
          <a:prstGeom prst="rect">
            <a:avLst/>
          </a:prstGeom>
          <a:ln w="12700">
            <a:solidFill>
              <a:schemeClr val="bg1"/>
            </a:solidFill>
          </a:ln>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5" name="Picture 14" descr="A group of people on a rocky shore next to a body of water&#10;&#10;Description automatically generated">
            <a:extLst>
              <a:ext uri="{FF2B5EF4-FFF2-40B4-BE49-F238E27FC236}">
                <a16:creationId xmlns:a16="http://schemas.microsoft.com/office/drawing/2014/main" id="{86DA989A-9A1F-E345-832B-5B89BBBFEDEC}"/>
              </a:ext>
            </a:extLst>
          </p:cNvPr>
          <p:cNvPicPr>
            <a:picLocks noChangeAspect="1"/>
          </p:cNvPicPr>
          <p:nvPr/>
        </p:nvPicPr>
        <p:blipFill rotWithShape="1">
          <a:blip r:embed="rId3"/>
          <a:srcRect t="51404" b="14425"/>
          <a:stretch/>
        </p:blipFill>
        <p:spPr>
          <a:xfrm>
            <a:off x="0" y="0"/>
            <a:ext cx="12192000" cy="5871412"/>
          </a:xfrm>
          <a:prstGeom prst="rect">
            <a:avLst/>
          </a:prstGeom>
        </p:spPr>
      </p:pic>
      <p:sp>
        <p:nvSpPr>
          <p:cNvPr id="16" name="Rectangle 15">
            <a:extLst>
              <a:ext uri="{FF2B5EF4-FFF2-40B4-BE49-F238E27FC236}">
                <a16:creationId xmlns:a16="http://schemas.microsoft.com/office/drawing/2014/main" id="{E62FC109-022B-3F4C-A18D-AD0225A1A70F}"/>
              </a:ext>
            </a:extLst>
          </p:cNvPr>
          <p:cNvSpPr/>
          <p:nvPr/>
        </p:nvSpPr>
        <p:spPr>
          <a:xfrm>
            <a:off x="0" y="398206"/>
            <a:ext cx="12192000" cy="5473205"/>
          </a:xfrm>
          <a:prstGeom prst="rect">
            <a:avLst/>
          </a:prstGeom>
          <a:gradFill>
            <a:gsLst>
              <a:gs pos="885">
                <a:schemeClr val="tx1">
                  <a:alpha val="0"/>
                </a:schemeClr>
              </a:gs>
              <a:gs pos="65000">
                <a:schemeClr val="tx1">
                  <a:alpha val="7300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86FFDFB-0074-0146-9BDA-17B034DD2F66}"/>
              </a:ext>
            </a:extLst>
          </p:cNvPr>
          <p:cNvSpPr/>
          <p:nvPr/>
        </p:nvSpPr>
        <p:spPr>
          <a:xfrm>
            <a:off x="288707" y="2578179"/>
            <a:ext cx="1762516" cy="1701641"/>
          </a:xfrm>
          <a:prstGeom prst="rect">
            <a:avLst/>
          </a:prstGeom>
          <a:solidFill>
            <a:schemeClr val="accent2">
              <a:lumMod val="50000"/>
            </a:schemeClr>
          </a:solid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BB4400C-F5E3-4C44-B61E-E41C152F76BF}"/>
              </a:ext>
            </a:extLst>
          </p:cNvPr>
          <p:cNvSpPr/>
          <p:nvPr/>
        </p:nvSpPr>
        <p:spPr>
          <a:xfrm>
            <a:off x="288706" y="4609070"/>
            <a:ext cx="1762516" cy="1701641"/>
          </a:xfrm>
          <a:prstGeom prst="rect">
            <a:avLst/>
          </a:prstGeom>
          <a:solidFill>
            <a:srgbClr val="C00000"/>
          </a:solidFill>
          <a:ln w="50800">
            <a:solidFill>
              <a:srgbClr val="F102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Google Shape;142;p19"/>
          <p:cNvSpPr txBox="1"/>
          <p:nvPr/>
        </p:nvSpPr>
        <p:spPr>
          <a:xfrm>
            <a:off x="2205923" y="4689784"/>
            <a:ext cx="7242266" cy="147344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dirty="0">
                <a:solidFill>
                  <a:schemeClr val="lt1"/>
                </a:solidFill>
                <a:latin typeface="Century Gothic"/>
                <a:ea typeface="Century Gothic"/>
                <a:cs typeface="Century Gothic"/>
                <a:sym typeface="Century Gothic"/>
              </a:rPr>
              <a:t>Mia Consalvo</a:t>
            </a:r>
            <a:endParaRPr dirty="0"/>
          </a:p>
          <a:p>
            <a:pPr marL="0" marR="0" lvl="0" indent="0" algn="l" rtl="0">
              <a:lnSpc>
                <a:spcPct val="90000"/>
              </a:lnSpc>
              <a:spcBef>
                <a:spcPts val="0"/>
              </a:spcBef>
              <a:spcAft>
                <a:spcPts val="0"/>
              </a:spcAft>
              <a:buClr>
                <a:schemeClr val="lt1"/>
              </a:buClr>
              <a:buSzPts val="1400"/>
              <a:buFont typeface="Arial"/>
              <a:buNone/>
            </a:pPr>
            <a:r>
              <a:rPr lang="en-US" sz="1400" b="1" dirty="0">
                <a:solidFill>
                  <a:schemeClr val="lt1"/>
                </a:solidFill>
                <a:latin typeface="Century Gothic"/>
                <a:ea typeface="Century Gothic"/>
                <a:cs typeface="Century Gothic"/>
                <a:sym typeface="Century Gothic"/>
              </a:rPr>
              <a:t>Professor of Communication Studies </a:t>
            </a:r>
            <a:endParaRPr dirty="0"/>
          </a:p>
          <a:p>
            <a:pPr marL="0" marR="0" lvl="0" indent="0" algn="l" rtl="0">
              <a:lnSpc>
                <a:spcPct val="90000"/>
              </a:lnSpc>
              <a:spcBef>
                <a:spcPts val="0"/>
              </a:spcBef>
              <a:spcAft>
                <a:spcPts val="0"/>
              </a:spcAft>
              <a:buClr>
                <a:schemeClr val="lt1"/>
              </a:buClr>
              <a:buSzPts val="1400"/>
              <a:buFont typeface="Arial"/>
              <a:buNone/>
            </a:pPr>
            <a:r>
              <a:rPr lang="en-US" sz="1400" b="1" dirty="0">
                <a:solidFill>
                  <a:schemeClr val="lt1"/>
                </a:solidFill>
                <a:latin typeface="Century Gothic"/>
                <a:ea typeface="Century Gothic"/>
                <a:cs typeface="Century Gothic"/>
                <a:sym typeface="Century Gothic"/>
              </a:rPr>
              <a:t>Canada Research Chair for Games Studies &amp; Design</a:t>
            </a:r>
            <a:endParaRPr dirty="0"/>
          </a:p>
          <a:p>
            <a:pPr marL="0" marR="0" lvl="0" indent="0" algn="l" rtl="0">
              <a:lnSpc>
                <a:spcPct val="90000"/>
              </a:lnSpc>
              <a:spcBef>
                <a:spcPts val="0"/>
              </a:spcBef>
              <a:spcAft>
                <a:spcPts val="0"/>
              </a:spcAft>
              <a:buClr>
                <a:schemeClr val="lt1"/>
              </a:buClr>
              <a:buSzPts val="1400"/>
              <a:buFont typeface="Arial"/>
              <a:buNone/>
            </a:pPr>
            <a:r>
              <a:rPr lang="en-US" sz="1400" b="1" dirty="0">
                <a:solidFill>
                  <a:schemeClr val="lt1"/>
                </a:solidFill>
                <a:latin typeface="Century Gothic"/>
                <a:ea typeface="Century Gothic"/>
                <a:cs typeface="Century Gothic"/>
                <a:sym typeface="Century Gothic"/>
              </a:rPr>
              <a:t>Founding Director, mLab</a:t>
            </a:r>
            <a:endParaRPr sz="1400" b="1" dirty="0">
              <a:solidFill>
                <a:schemeClr val="lt1"/>
              </a:solidFill>
              <a:latin typeface="Century Gothic"/>
              <a:ea typeface="Century Gothic"/>
              <a:cs typeface="Century Gothic"/>
              <a:sym typeface="Century Gothic"/>
            </a:endParaRPr>
          </a:p>
          <a:p>
            <a:pPr marL="0" marR="0" lvl="0" indent="0" algn="l" rtl="0">
              <a:lnSpc>
                <a:spcPct val="90000"/>
              </a:lnSpc>
              <a:spcBef>
                <a:spcPts val="0"/>
              </a:spcBef>
              <a:spcAft>
                <a:spcPts val="0"/>
              </a:spcAft>
              <a:buClr>
                <a:schemeClr val="lt1"/>
              </a:buClr>
              <a:buSzPts val="1400"/>
              <a:buFont typeface="Arial"/>
              <a:buNone/>
            </a:pPr>
            <a:r>
              <a:rPr lang="en-US" sz="1400" dirty="0">
                <a:solidFill>
                  <a:schemeClr val="lt1"/>
                </a:solidFill>
                <a:latin typeface="Century Gothic"/>
                <a:ea typeface="Century Gothic"/>
                <a:cs typeface="Century Gothic"/>
                <a:sym typeface="Century Gothic"/>
              </a:rPr>
              <a:t>Centre for Technoculture, Art &amp; Games (TAG)</a:t>
            </a:r>
            <a:endParaRPr dirty="0"/>
          </a:p>
          <a:p>
            <a:pPr marL="0" marR="0" lvl="0" indent="0" algn="l" rtl="0">
              <a:lnSpc>
                <a:spcPct val="90000"/>
              </a:lnSpc>
              <a:spcBef>
                <a:spcPts val="0"/>
              </a:spcBef>
              <a:spcAft>
                <a:spcPts val="0"/>
              </a:spcAft>
              <a:buClr>
                <a:schemeClr val="lt1"/>
              </a:buClr>
              <a:buSzPts val="1400"/>
              <a:buFont typeface="Arial"/>
              <a:buNone/>
            </a:pPr>
            <a:r>
              <a:rPr lang="en-US" sz="1400" dirty="0">
                <a:solidFill>
                  <a:schemeClr val="lt1"/>
                </a:solidFill>
                <a:latin typeface="Century Gothic"/>
                <a:ea typeface="Century Gothic"/>
                <a:cs typeface="Century Gothic"/>
                <a:sym typeface="Century Gothic"/>
              </a:rPr>
              <a:t>Concordia University</a:t>
            </a:r>
            <a:endParaRPr dirty="0"/>
          </a:p>
          <a:p>
            <a:pPr marL="0" marR="0" lvl="0" indent="0" algn="l" rtl="0">
              <a:lnSpc>
                <a:spcPct val="90000"/>
              </a:lnSpc>
              <a:spcBef>
                <a:spcPts val="1000"/>
              </a:spcBef>
              <a:spcAft>
                <a:spcPts val="0"/>
              </a:spcAft>
              <a:buClr>
                <a:schemeClr val="dk1"/>
              </a:buClr>
              <a:buSzPts val="1600"/>
              <a:buFont typeface="Arial"/>
              <a:buNone/>
            </a:pPr>
            <a:endParaRPr sz="1600" dirty="0">
              <a:solidFill>
                <a:schemeClr val="lt1"/>
              </a:solidFill>
              <a:latin typeface="Century Gothic"/>
              <a:ea typeface="Century Gothic"/>
              <a:cs typeface="Century Gothic"/>
              <a:sym typeface="Century Gothic"/>
            </a:endParaRPr>
          </a:p>
        </p:txBody>
      </p:sp>
      <p:sp>
        <p:nvSpPr>
          <p:cNvPr id="143" name="Google Shape;143;p19"/>
          <p:cNvSpPr txBox="1"/>
          <p:nvPr/>
        </p:nvSpPr>
        <p:spPr>
          <a:xfrm>
            <a:off x="2218280" y="2616112"/>
            <a:ext cx="8867852" cy="1605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dirty="0">
                <a:solidFill>
                  <a:schemeClr val="lt1"/>
                </a:solidFill>
                <a:latin typeface="Century Gothic"/>
                <a:ea typeface="Century Gothic"/>
                <a:cs typeface="Century Gothic"/>
                <a:sym typeface="Century Gothic"/>
              </a:rPr>
              <a:t>Andrew Phelps</a:t>
            </a:r>
            <a:endParaRPr dirty="0"/>
          </a:p>
          <a:p>
            <a:pPr marL="0" marR="0" lvl="0" indent="0" algn="l" rtl="0">
              <a:lnSpc>
                <a:spcPct val="90000"/>
              </a:lnSpc>
              <a:spcBef>
                <a:spcPts val="0"/>
              </a:spcBef>
              <a:spcAft>
                <a:spcPts val="0"/>
              </a:spcAft>
              <a:buClr>
                <a:schemeClr val="lt1"/>
              </a:buClr>
              <a:buSzPts val="1400"/>
              <a:buFont typeface="Arial"/>
              <a:buNone/>
            </a:pPr>
            <a:r>
              <a:rPr lang="en-US" b="1" dirty="0">
                <a:solidFill>
                  <a:schemeClr val="lt1"/>
                </a:solidFill>
                <a:latin typeface="Century Gothic"/>
                <a:ea typeface="Century Gothic"/>
                <a:cs typeface="Century Gothic"/>
                <a:sym typeface="Century Gothic"/>
              </a:rPr>
              <a:t>Professor of Human Interface Technology</a:t>
            </a:r>
          </a:p>
          <a:p>
            <a:pPr marL="0" marR="0" lvl="0" indent="0" algn="l" rtl="0">
              <a:lnSpc>
                <a:spcPct val="90000"/>
              </a:lnSpc>
              <a:spcBef>
                <a:spcPts val="0"/>
              </a:spcBef>
              <a:spcAft>
                <a:spcPts val="0"/>
              </a:spcAft>
              <a:buClr>
                <a:schemeClr val="lt1"/>
              </a:buClr>
              <a:buSzPts val="1400"/>
              <a:buFont typeface="Arial"/>
              <a:buNone/>
            </a:pPr>
            <a:r>
              <a:rPr lang="en-US" dirty="0">
                <a:solidFill>
                  <a:schemeClr val="lt1"/>
                </a:solidFill>
                <a:latin typeface="Century Gothic"/>
                <a:ea typeface="Century Gothic"/>
                <a:cs typeface="Century Gothic"/>
                <a:sym typeface="Century Gothic"/>
              </a:rPr>
              <a:t>University of Canterbury, Christchurch, NZ</a:t>
            </a:r>
          </a:p>
          <a:p>
            <a:pPr marL="0" marR="0" lvl="0" indent="0" algn="l" rtl="0">
              <a:lnSpc>
                <a:spcPct val="90000"/>
              </a:lnSpc>
              <a:spcBef>
                <a:spcPts val="0"/>
              </a:spcBef>
              <a:spcAft>
                <a:spcPts val="0"/>
              </a:spcAft>
              <a:buClr>
                <a:schemeClr val="lt1"/>
              </a:buClr>
              <a:buSzPts val="1400"/>
              <a:buFont typeface="Arial"/>
              <a:buNone/>
            </a:pPr>
            <a:r>
              <a:rPr lang="en-US" b="1" dirty="0">
                <a:solidFill>
                  <a:schemeClr val="lt1"/>
                </a:solidFill>
                <a:latin typeface="Century Gothic"/>
                <a:ea typeface="Century Gothic"/>
                <a:cs typeface="Century Gothic"/>
                <a:sym typeface="Century Gothic"/>
              </a:rPr>
              <a:t>Professor of Film &amp; Media Arts</a:t>
            </a:r>
          </a:p>
          <a:p>
            <a:pPr marL="0" marR="0" lvl="0" indent="0" algn="l" rtl="0">
              <a:lnSpc>
                <a:spcPct val="90000"/>
              </a:lnSpc>
              <a:spcBef>
                <a:spcPts val="0"/>
              </a:spcBef>
              <a:spcAft>
                <a:spcPts val="0"/>
              </a:spcAft>
              <a:buClr>
                <a:schemeClr val="lt1"/>
              </a:buClr>
              <a:buSzPts val="1400"/>
              <a:buFont typeface="Arial"/>
              <a:buNone/>
            </a:pPr>
            <a:r>
              <a:rPr lang="en-US" b="1" dirty="0">
                <a:solidFill>
                  <a:schemeClr val="lt1"/>
                </a:solidFill>
                <a:latin typeface="Century Gothic"/>
                <a:ea typeface="Century Gothic"/>
                <a:cs typeface="Century Gothic"/>
                <a:sym typeface="Century Gothic"/>
              </a:rPr>
              <a:t>Director, American University Game Lab</a:t>
            </a:r>
          </a:p>
          <a:p>
            <a:pPr marL="0" marR="0" lvl="0" indent="0" algn="l" rtl="0">
              <a:lnSpc>
                <a:spcPct val="90000"/>
              </a:lnSpc>
              <a:spcBef>
                <a:spcPts val="0"/>
              </a:spcBef>
              <a:spcAft>
                <a:spcPts val="0"/>
              </a:spcAft>
              <a:buClr>
                <a:schemeClr val="lt1"/>
              </a:buClr>
              <a:buSzPts val="1400"/>
              <a:buFont typeface="Arial"/>
              <a:buNone/>
            </a:pPr>
            <a:r>
              <a:rPr lang="en-US" dirty="0">
                <a:solidFill>
                  <a:schemeClr val="lt1"/>
                </a:solidFill>
                <a:latin typeface="Century Gothic"/>
                <a:ea typeface="Century Gothic"/>
                <a:cs typeface="Century Gothic"/>
                <a:sym typeface="Century Gothic"/>
              </a:rPr>
              <a:t>American University, Washington, DC</a:t>
            </a:r>
          </a:p>
          <a:p>
            <a:pPr marL="0" marR="0" lvl="0" indent="0" algn="l" rtl="0">
              <a:lnSpc>
                <a:spcPct val="90000"/>
              </a:lnSpc>
              <a:spcBef>
                <a:spcPts val="0"/>
              </a:spcBef>
              <a:spcAft>
                <a:spcPts val="0"/>
              </a:spcAft>
              <a:buClr>
                <a:schemeClr val="lt1"/>
              </a:buClr>
              <a:buSzPts val="1400"/>
              <a:buFont typeface="Arial"/>
              <a:buNone/>
            </a:pPr>
            <a:r>
              <a:rPr lang="en-US" b="1" dirty="0">
                <a:solidFill>
                  <a:schemeClr val="lt1"/>
                </a:solidFill>
                <a:latin typeface="Century Gothic"/>
                <a:ea typeface="Century Gothic"/>
                <a:cs typeface="Century Gothic"/>
                <a:sym typeface="Century Gothic"/>
              </a:rPr>
              <a:t>President, Higher Education Video Game Alliance</a:t>
            </a:r>
            <a:endParaRPr b="1" dirty="0">
              <a:solidFill>
                <a:schemeClr val="lt1"/>
              </a:solidFill>
              <a:latin typeface="Century Gothic"/>
              <a:ea typeface="Century Gothic"/>
              <a:cs typeface="Century Gothic"/>
              <a:sym typeface="Century Gothic"/>
            </a:endParaRPr>
          </a:p>
        </p:txBody>
      </p:sp>
      <p:pic>
        <p:nvPicPr>
          <p:cNvPr id="144" name="Google Shape;144;p19"/>
          <p:cNvPicPr preferRelativeResize="0"/>
          <p:nvPr/>
        </p:nvPicPr>
        <p:blipFill rotWithShape="1">
          <a:blip r:embed="rId4">
            <a:alphaModFix/>
          </a:blip>
          <a:srcRect/>
          <a:stretch/>
        </p:blipFill>
        <p:spPr>
          <a:xfrm>
            <a:off x="480317" y="4800194"/>
            <a:ext cx="1371600" cy="1371600"/>
          </a:xfrm>
          <a:prstGeom prst="rect">
            <a:avLst/>
          </a:prstGeom>
          <a:noFill/>
          <a:ln w="25400" cap="flat" cmpd="sng">
            <a:solidFill>
              <a:schemeClr val="bg1"/>
            </a:solidFill>
            <a:prstDash val="solid"/>
            <a:round/>
            <a:headEnd type="none" w="sm" len="sm"/>
            <a:tailEnd type="none" w="sm" len="sm"/>
          </a:ln>
        </p:spPr>
      </p:pic>
      <p:pic>
        <p:nvPicPr>
          <p:cNvPr id="145" name="Google Shape;145;p19"/>
          <p:cNvPicPr preferRelativeResize="0"/>
          <p:nvPr/>
        </p:nvPicPr>
        <p:blipFill rotWithShape="1">
          <a:blip r:embed="rId5">
            <a:alphaModFix/>
          </a:blip>
          <a:srcRect/>
          <a:stretch/>
        </p:blipFill>
        <p:spPr>
          <a:xfrm>
            <a:off x="480317" y="2743199"/>
            <a:ext cx="1371600" cy="1371600"/>
          </a:xfrm>
          <a:prstGeom prst="rect">
            <a:avLst/>
          </a:prstGeom>
          <a:noFill/>
          <a:ln w="25400" cap="flat" cmpd="sng">
            <a:solidFill>
              <a:schemeClr val="lt1"/>
            </a:solidFill>
            <a:prstDash val="solid"/>
            <a:round/>
            <a:headEnd type="none" w="sm" len="sm"/>
            <a:tailEnd type="none" w="sm" len="sm"/>
          </a:ln>
        </p:spPr>
      </p:pic>
      <p:sp>
        <p:nvSpPr>
          <p:cNvPr id="146" name="Google Shape;146;p19"/>
          <p:cNvSpPr/>
          <p:nvPr/>
        </p:nvSpPr>
        <p:spPr>
          <a:xfrm>
            <a:off x="-24063" y="887706"/>
            <a:ext cx="12189257" cy="1084841"/>
          </a:xfrm>
          <a:prstGeom prst="rect">
            <a:avLst/>
          </a:prstGeom>
          <a:noFill/>
          <a:ln>
            <a:noFill/>
          </a:ln>
        </p:spPr>
        <p:txBody>
          <a:bodyPr spcFirstLastPara="1" wrap="square" lIns="91425" tIns="45700" rIns="91425" bIns="45700" anchor="ctr" anchorCtr="0">
            <a:noAutofit/>
          </a:bodyPr>
          <a:lstStyle/>
          <a:p>
            <a:pPr algn="ctr"/>
            <a:r>
              <a:rPr lang="en-US" sz="4400" b="1" dirty="0">
                <a:solidFill>
                  <a:schemeClr val="bg1"/>
                </a:solidFill>
              </a:rPr>
              <a:t>Laboring Artists: Art Streaming on the Videogame Platform Twitch</a:t>
            </a:r>
          </a:p>
        </p:txBody>
      </p:sp>
      <p:pic>
        <p:nvPicPr>
          <p:cNvPr id="148" name="Google Shape;148;p19"/>
          <p:cNvPicPr preferRelativeResize="0"/>
          <p:nvPr/>
        </p:nvPicPr>
        <p:blipFill rotWithShape="1">
          <a:blip r:embed="rId6">
            <a:alphaModFix/>
          </a:blip>
          <a:srcRect/>
          <a:stretch/>
        </p:blipFill>
        <p:spPr>
          <a:xfrm>
            <a:off x="8469874" y="3762626"/>
            <a:ext cx="3581400" cy="1473446"/>
          </a:xfrm>
          <a:prstGeom prst="rect">
            <a:avLst/>
          </a:prstGeom>
          <a:noFill/>
          <a:ln>
            <a:noFill/>
          </a:ln>
        </p:spPr>
      </p:pic>
      <p:sp>
        <p:nvSpPr>
          <p:cNvPr id="149" name="Google Shape;149;p19"/>
          <p:cNvSpPr/>
          <p:nvPr/>
        </p:nvSpPr>
        <p:spPr>
          <a:xfrm>
            <a:off x="8241274" y="5197057"/>
            <a:ext cx="4038601" cy="74344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rgbClr val="F1008E"/>
                </a:solidFill>
                <a:latin typeface="Century Gothic"/>
                <a:ea typeface="Century Gothic"/>
                <a:cs typeface="Century Gothic"/>
                <a:sym typeface="Century Gothic"/>
              </a:rPr>
              <a:t>Hawaii International Conference on Systems Science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B5F73-0C88-1144-A8D4-9CBF4A3E2412}"/>
              </a:ext>
            </a:extLst>
          </p:cNvPr>
          <p:cNvSpPr>
            <a:spLocks noGrp="1"/>
          </p:cNvSpPr>
          <p:nvPr>
            <p:ph type="title"/>
          </p:nvPr>
        </p:nvSpPr>
        <p:spPr/>
        <p:txBody>
          <a:bodyPr/>
          <a:lstStyle/>
          <a:p>
            <a:r>
              <a:rPr lang="en-US" dirty="0"/>
              <a:t>YouTube and Twitch</a:t>
            </a:r>
            <a:br>
              <a:rPr lang="en-US" dirty="0"/>
            </a:br>
            <a:endParaRPr lang="en-US" dirty="0"/>
          </a:p>
        </p:txBody>
      </p:sp>
      <p:sp>
        <p:nvSpPr>
          <p:cNvPr id="3" name="Text Placeholder 2">
            <a:extLst>
              <a:ext uri="{FF2B5EF4-FFF2-40B4-BE49-F238E27FC236}">
                <a16:creationId xmlns:a16="http://schemas.microsoft.com/office/drawing/2014/main" id="{381F6403-00D1-F64B-99FA-B74E0F6DF52B}"/>
              </a:ext>
            </a:extLst>
          </p:cNvPr>
          <p:cNvSpPr>
            <a:spLocks noGrp="1"/>
          </p:cNvSpPr>
          <p:nvPr>
            <p:ph type="body" idx="1"/>
          </p:nvPr>
        </p:nvSpPr>
        <p:spPr/>
        <p:txBody>
          <a:bodyPr/>
          <a:lstStyle/>
          <a:p>
            <a:r>
              <a:rPr lang="en-US" dirty="0"/>
              <a:t>Platforms like YouTube and Twitch have created specific pathways for the labor that players add to their gaming</a:t>
            </a:r>
          </a:p>
          <a:p>
            <a:r>
              <a:rPr lang="en-US" dirty="0"/>
              <a:t>Players are encouraged to (want to) monetize their gameplay</a:t>
            </a:r>
          </a:p>
          <a:p>
            <a:r>
              <a:rPr lang="en-US" dirty="0"/>
              <a:t>Successful YouTubers and Twitch streamers further promote ’the right way’ to be successful</a:t>
            </a:r>
          </a:p>
          <a:p>
            <a:r>
              <a:rPr lang="en-US" dirty="0"/>
              <a:t>Twitch’s large focus on game streaming and ways to do it ‘successfully’ have bounced back to influence how other types of live streaming ‘should’ be done</a:t>
            </a:r>
          </a:p>
        </p:txBody>
      </p:sp>
    </p:spTree>
    <p:extLst>
      <p:ext uri="{BB962C8B-B14F-4D97-AF65-F5344CB8AC3E}">
        <p14:creationId xmlns:p14="http://schemas.microsoft.com/office/powerpoint/2010/main" val="1400852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9B1E8D9-1E5E-4436-A4AC-A730A05497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3175"/>
            <a:ext cx="7996237" cy="58907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6">
            <a:extLst>
              <a:ext uri="{FF2B5EF4-FFF2-40B4-BE49-F238E27FC236}">
                <a16:creationId xmlns:a16="http://schemas.microsoft.com/office/drawing/2014/main" id="{F8EBA6EF-7CDE-49FF-A988-FD060F690BE0}"/>
              </a:ext>
            </a:extLst>
          </p:cNvPr>
          <p:cNvSpPr/>
          <p:nvPr/>
        </p:nvSpPr>
        <p:spPr>
          <a:xfrm>
            <a:off x="0" y="0"/>
            <a:ext cx="8000999" cy="6093627"/>
          </a:xfrm>
          <a:prstGeom prst="rect">
            <a:avLst/>
          </a:prstGeom>
          <a:gradFill>
            <a:gsLst>
              <a:gs pos="0">
                <a:schemeClr val="tx1">
                  <a:alpha val="0"/>
                </a:schemeClr>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D7BF714-3865-4FA4-868A-638C62597485}"/>
              </a:ext>
            </a:extLst>
          </p:cNvPr>
          <p:cNvSpPr/>
          <p:nvPr/>
        </p:nvSpPr>
        <p:spPr>
          <a:xfrm>
            <a:off x="0" y="1"/>
            <a:ext cx="7483642" cy="6093626"/>
          </a:xfrm>
          <a:prstGeom prst="rect">
            <a:avLst/>
          </a:prstGeom>
          <a:gradFill>
            <a:gsLst>
              <a:gs pos="0">
                <a:schemeClr val="tx1">
                  <a:alpha val="12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800C6A5-4DD9-4B42-B995-27E1804920B8}"/>
              </a:ext>
            </a:extLst>
          </p:cNvPr>
          <p:cNvCxnSpPr/>
          <p:nvPr/>
        </p:nvCxnSpPr>
        <p:spPr>
          <a:xfrm>
            <a:off x="0" y="5867400"/>
            <a:ext cx="1222167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51A6F09-FCFC-B846-964A-EBD5FAD09BB3}"/>
              </a:ext>
            </a:extLst>
          </p:cNvPr>
          <p:cNvSpPr txBox="1">
            <a:spLocks/>
          </p:cNvSpPr>
          <p:nvPr/>
        </p:nvSpPr>
        <p:spPr>
          <a:xfrm>
            <a:off x="1521591" y="4692846"/>
            <a:ext cx="10245294" cy="685801"/>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R="0" lvl="0" algn="r" rtl="0">
              <a:lnSpc>
                <a:spcPct val="90000"/>
              </a:lnSpc>
              <a:spcBef>
                <a:spcPts val="0"/>
              </a:spcBef>
              <a:spcAft>
                <a:spcPts val="0"/>
              </a:spcAft>
              <a:buClr>
                <a:schemeClr val="lt1"/>
              </a:buClr>
              <a:buSzPts val="4000"/>
              <a:buFont typeface="Century Gothic"/>
              <a:buNone/>
              <a:defRPr sz="40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Part II: Art Streaming in Detail</a:t>
            </a:r>
          </a:p>
        </p:txBody>
      </p:sp>
      <p:sp>
        <p:nvSpPr>
          <p:cNvPr id="11" name="Subtitle 2">
            <a:extLst>
              <a:ext uri="{FF2B5EF4-FFF2-40B4-BE49-F238E27FC236}">
                <a16:creationId xmlns:a16="http://schemas.microsoft.com/office/drawing/2014/main" id="{461005C8-9AAA-A34E-BC2E-9F32EAA843FC}"/>
              </a:ext>
            </a:extLst>
          </p:cNvPr>
          <p:cNvSpPr txBox="1">
            <a:spLocks/>
          </p:cNvSpPr>
          <p:nvPr/>
        </p:nvSpPr>
        <p:spPr>
          <a:xfrm>
            <a:off x="2764987" y="5237302"/>
            <a:ext cx="9001898" cy="685800"/>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368300" algn="l" rtl="0">
              <a:lnSpc>
                <a:spcPct val="90000"/>
              </a:lnSpc>
              <a:spcBef>
                <a:spcPts val="1000"/>
              </a:spcBef>
              <a:spcAft>
                <a:spcPts val="0"/>
              </a:spcAft>
              <a:buClr>
                <a:schemeClr val="lt1"/>
              </a:buClr>
              <a:buSzPts val="2200"/>
              <a:buFont typeface="Arial"/>
              <a:buChar char="•"/>
              <a:defRPr sz="2200" b="0" i="0" u="none" strike="noStrike" cap="none">
                <a:solidFill>
                  <a:schemeClr val="lt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9pPr>
          </a:lstStyle>
          <a:p>
            <a:pPr marL="88900" indent="0" algn="r">
              <a:buNone/>
            </a:pPr>
            <a:r>
              <a:rPr lang="en-US" dirty="0"/>
              <a:t>And how does game labor inform art streaming labor?</a:t>
            </a:r>
          </a:p>
        </p:txBody>
      </p:sp>
    </p:spTree>
    <p:extLst>
      <p:ext uri="{BB962C8B-B14F-4D97-AF65-F5344CB8AC3E}">
        <p14:creationId xmlns:p14="http://schemas.microsoft.com/office/powerpoint/2010/main" val="288478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25F1F4-69B5-481E-BBB5-491DA7E7B2FD}"/>
              </a:ext>
            </a:extLst>
          </p:cNvPr>
          <p:cNvSpPr/>
          <p:nvPr/>
        </p:nvSpPr>
        <p:spPr>
          <a:xfrm>
            <a:off x="0" y="0"/>
            <a:ext cx="12192000" cy="1676400"/>
          </a:xfrm>
          <a:prstGeom prst="rect">
            <a:avLst/>
          </a:prstGeom>
          <a:gradFill>
            <a:gsLst>
              <a:gs pos="0">
                <a:srgbClr val="00B0F0"/>
              </a:gs>
              <a:gs pos="100000">
                <a:schemeClr val="tx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3B7CA55-91EF-4714-9300-E99ADA22F790}"/>
              </a:ext>
            </a:extLst>
          </p:cNvPr>
          <p:cNvSpPr/>
          <p:nvPr/>
        </p:nvSpPr>
        <p:spPr>
          <a:xfrm>
            <a:off x="0" y="1676400"/>
            <a:ext cx="12192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BF994A-26C7-4F66-992B-10A793F7310C}"/>
              </a:ext>
            </a:extLst>
          </p:cNvPr>
          <p:cNvSpPr>
            <a:spLocks noGrp="1"/>
          </p:cNvSpPr>
          <p:nvPr>
            <p:ph type="title"/>
          </p:nvPr>
        </p:nvSpPr>
        <p:spPr>
          <a:xfrm>
            <a:off x="360947" y="764373"/>
            <a:ext cx="11145253" cy="1293028"/>
          </a:xfrm>
        </p:spPr>
        <p:txBody>
          <a:bodyPr/>
          <a:lstStyle/>
          <a:p>
            <a:pPr algn="ctr"/>
            <a:r>
              <a:rPr lang="en-US" dirty="0"/>
              <a:t>Last Year at HICSS: A Tale Of Two Adams</a:t>
            </a:r>
          </a:p>
        </p:txBody>
      </p:sp>
      <p:sp>
        <p:nvSpPr>
          <p:cNvPr id="3" name="Content Placeholder 2">
            <a:extLst>
              <a:ext uri="{FF2B5EF4-FFF2-40B4-BE49-F238E27FC236}">
                <a16:creationId xmlns:a16="http://schemas.microsoft.com/office/drawing/2014/main" id="{30E64711-2BA1-444A-86E9-27C3FD5EFA0A}"/>
              </a:ext>
            </a:extLst>
          </p:cNvPr>
          <p:cNvSpPr>
            <a:spLocks noGrp="1"/>
          </p:cNvSpPr>
          <p:nvPr>
            <p:ph idx="1"/>
          </p:nvPr>
        </p:nvSpPr>
        <p:spPr>
          <a:xfrm>
            <a:off x="762000" y="1660359"/>
            <a:ext cx="4343400" cy="3749040"/>
          </a:xfrm>
        </p:spPr>
        <p:txBody>
          <a:bodyPr/>
          <a:lstStyle/>
          <a:p>
            <a:pPr marL="0" indent="0">
              <a:buNone/>
            </a:pPr>
            <a:r>
              <a:rPr lang="en-US" sz="3200" b="1" dirty="0"/>
              <a:t>“coder </a:t>
            </a:r>
            <a:r>
              <a:rPr lang="en-US" sz="3200" b="1" dirty="0" err="1"/>
              <a:t>adam</a:t>
            </a:r>
            <a:r>
              <a:rPr lang="en-US" sz="3200" b="1" dirty="0"/>
              <a:t>” (1)</a:t>
            </a:r>
          </a:p>
          <a:p>
            <a:r>
              <a:rPr lang="en-US" b="1" dirty="0"/>
              <a:t>Talk aloud protocol</a:t>
            </a:r>
          </a:p>
          <a:p>
            <a:r>
              <a:rPr lang="en-US" b="1" dirty="0"/>
              <a:t>Careful attention to chat</a:t>
            </a:r>
          </a:p>
          <a:p>
            <a:r>
              <a:rPr lang="en-US" b="1" dirty="0"/>
              <a:t>Lots of questions &amp; advice to/from other developers</a:t>
            </a:r>
          </a:p>
          <a:p>
            <a:r>
              <a:rPr lang="en-US" b="1" dirty="0"/>
              <a:t>Streams as a commitment to practice</a:t>
            </a:r>
          </a:p>
          <a:p>
            <a:r>
              <a:rPr lang="en-US" b="1" dirty="0"/>
              <a:t>Small community, not about audience per se</a:t>
            </a:r>
          </a:p>
          <a:p>
            <a:endParaRPr lang="en-US" dirty="0"/>
          </a:p>
        </p:txBody>
      </p:sp>
      <p:sp>
        <p:nvSpPr>
          <p:cNvPr id="4" name="Content Placeholder 2">
            <a:extLst>
              <a:ext uri="{FF2B5EF4-FFF2-40B4-BE49-F238E27FC236}">
                <a16:creationId xmlns:a16="http://schemas.microsoft.com/office/drawing/2014/main" id="{BB51390A-9788-476A-81C6-AA2449B092FA}"/>
              </a:ext>
            </a:extLst>
          </p:cNvPr>
          <p:cNvSpPr txBox="1">
            <a:spLocks/>
          </p:cNvSpPr>
          <p:nvPr/>
        </p:nvSpPr>
        <p:spPr>
          <a:xfrm>
            <a:off x="5715000" y="1828800"/>
            <a:ext cx="5486400" cy="37490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3200" b="1" dirty="0">
                <a:solidFill>
                  <a:schemeClr val="bg1"/>
                </a:solidFill>
              </a:rPr>
              <a:t>“artist </a:t>
            </a:r>
            <a:r>
              <a:rPr lang="en-US" sz="3200" b="1" dirty="0" err="1">
                <a:solidFill>
                  <a:schemeClr val="bg1"/>
                </a:solidFill>
              </a:rPr>
              <a:t>adam</a:t>
            </a:r>
            <a:r>
              <a:rPr lang="en-US" sz="3200" b="1" dirty="0">
                <a:solidFill>
                  <a:schemeClr val="bg1"/>
                </a:solidFill>
              </a:rPr>
              <a:t>” (2)</a:t>
            </a:r>
          </a:p>
          <a:p>
            <a:r>
              <a:rPr lang="en-US" b="1" dirty="0">
                <a:solidFill>
                  <a:schemeClr val="bg1"/>
                </a:solidFill>
              </a:rPr>
              <a:t>A kind of ‘visual stepwise process’</a:t>
            </a:r>
          </a:p>
          <a:p>
            <a:r>
              <a:rPr lang="en-US" b="1" dirty="0">
                <a:solidFill>
                  <a:schemeClr val="bg1"/>
                </a:solidFill>
              </a:rPr>
              <a:t>Specifically wanted less feedback</a:t>
            </a:r>
          </a:p>
          <a:p>
            <a:r>
              <a:rPr lang="en-US" b="1" dirty="0">
                <a:solidFill>
                  <a:schemeClr val="bg1"/>
                </a:solidFill>
              </a:rPr>
              <a:t>Streams as a commitment to practice</a:t>
            </a:r>
          </a:p>
          <a:p>
            <a:r>
              <a:rPr lang="en-US" b="1" dirty="0">
                <a:solidFill>
                  <a:schemeClr val="bg1"/>
                </a:solidFill>
              </a:rPr>
              <a:t>Small community, not about audience per se</a:t>
            </a:r>
          </a:p>
          <a:p>
            <a:r>
              <a:rPr lang="en-US" b="1" dirty="0">
                <a:solidFill>
                  <a:schemeClr val="bg1"/>
                </a:solidFill>
              </a:rPr>
              <a:t>Cultivation of community for visibility / connections</a:t>
            </a:r>
          </a:p>
        </p:txBody>
      </p:sp>
    </p:spTree>
    <p:extLst>
      <p:ext uri="{BB962C8B-B14F-4D97-AF65-F5344CB8AC3E}">
        <p14:creationId xmlns:p14="http://schemas.microsoft.com/office/powerpoint/2010/main" val="3858652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8DAB66-DC1B-4DCD-838B-729F0A264364}"/>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1"/>
            <a:ext cx="12187254" cy="5943593"/>
          </a:xfrm>
          <a:prstGeom prst="rect">
            <a:avLst/>
          </a:prstGeom>
        </p:spPr>
      </p:pic>
      <p:sp>
        <p:nvSpPr>
          <p:cNvPr id="8" name="Rectangle 7">
            <a:extLst>
              <a:ext uri="{FF2B5EF4-FFF2-40B4-BE49-F238E27FC236}">
                <a16:creationId xmlns:a16="http://schemas.microsoft.com/office/drawing/2014/main" id="{FE2463B2-A13B-414C-82E5-AB7092C824F6}"/>
              </a:ext>
            </a:extLst>
          </p:cNvPr>
          <p:cNvSpPr/>
          <p:nvPr/>
        </p:nvSpPr>
        <p:spPr>
          <a:xfrm>
            <a:off x="0" y="0"/>
            <a:ext cx="12192000" cy="5943593"/>
          </a:xfrm>
          <a:prstGeom prst="rect">
            <a:avLst/>
          </a:prstGeom>
          <a:gradFill>
            <a:gsLst>
              <a:gs pos="0">
                <a:schemeClr val="tx1"/>
              </a:gs>
              <a:gs pos="100000">
                <a:schemeClr val="tx1">
                  <a:alpha val="5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Screen Shot 2018-06-11 at 2.15.36 PM.png"/>
          <p:cNvPicPr>
            <a:picLocks noGrp="1" noChangeAspect="1"/>
          </p:cNvPicPr>
          <p:nvPr>
            <p:ph sz="half" idx="2"/>
          </p:nvPr>
        </p:nvPicPr>
        <p:blipFill>
          <a:blip r:embed="rId4" cstate="email">
            <a:extLst>
              <a:ext uri="{28A0092B-C50C-407E-A947-70E740481C1C}">
                <a14:useLocalDpi xmlns:a14="http://schemas.microsoft.com/office/drawing/2010/main" val="0"/>
              </a:ext>
            </a:extLst>
          </a:blip>
          <a:srcRect/>
          <a:stretch>
            <a:fillRect/>
          </a:stretch>
        </p:blipFill>
        <p:spPr>
          <a:xfrm>
            <a:off x="5371106" y="384204"/>
            <a:ext cx="6363694" cy="5347674"/>
          </a:xfrm>
          <a:ln w="25400">
            <a:solidFill>
              <a:schemeClr val="bg1"/>
            </a:solidFill>
          </a:ln>
        </p:spPr>
      </p:pic>
      <p:sp>
        <p:nvSpPr>
          <p:cNvPr id="2" name="Title 1"/>
          <p:cNvSpPr>
            <a:spLocks noGrp="1"/>
          </p:cNvSpPr>
          <p:nvPr>
            <p:ph type="title"/>
          </p:nvPr>
        </p:nvSpPr>
        <p:spPr>
          <a:xfrm>
            <a:off x="0" y="764373"/>
            <a:ext cx="5029200" cy="1293028"/>
          </a:xfrm>
        </p:spPr>
        <p:txBody>
          <a:bodyPr/>
          <a:lstStyle/>
          <a:p>
            <a:r>
              <a:rPr lang="en-US" dirty="0"/>
              <a:t>A tale of </a:t>
            </a:r>
            <a:br>
              <a:rPr lang="en-US" dirty="0"/>
            </a:br>
            <a:r>
              <a:rPr lang="en-US" dirty="0"/>
              <a:t>two Adams</a:t>
            </a:r>
          </a:p>
        </p:txBody>
      </p:sp>
      <p:sp>
        <p:nvSpPr>
          <p:cNvPr id="3" name="Content Placeholder 2"/>
          <p:cNvSpPr>
            <a:spLocks noGrp="1"/>
          </p:cNvSpPr>
          <p:nvPr>
            <p:ph sz="half" idx="1"/>
          </p:nvPr>
        </p:nvSpPr>
        <p:spPr>
          <a:xfrm>
            <a:off x="685800" y="4800600"/>
            <a:ext cx="4343400" cy="1418083"/>
          </a:xfrm>
        </p:spPr>
        <p:txBody>
          <a:bodyPr/>
          <a:lstStyle/>
          <a:p>
            <a:pPr marL="0" indent="0" algn="r">
              <a:buNone/>
            </a:pPr>
            <a:r>
              <a:rPr lang="en-US" dirty="0"/>
              <a:t>Adam (1) (programmer making </a:t>
            </a:r>
            <a:r>
              <a:rPr lang="en-US" i="1" dirty="0"/>
              <a:t>Bot Land</a:t>
            </a:r>
            <a:r>
              <a:rPr lang="en-US" dirty="0"/>
              <a:t>)</a:t>
            </a:r>
          </a:p>
          <a:p>
            <a:pPr marL="0" indent="0" algn="r">
              <a:buNone/>
            </a:pPr>
            <a:endParaRPr lang="en-US" dirty="0"/>
          </a:p>
          <a:p>
            <a:pPr marL="0" indent="0" algn="r">
              <a:buNone/>
            </a:pPr>
            <a:r>
              <a:rPr lang="en-US" dirty="0" err="1">
                <a:solidFill>
                  <a:schemeClr val="bg1"/>
                </a:solidFill>
              </a:rPr>
              <a:t>Chluaid</a:t>
            </a:r>
            <a:r>
              <a:rPr lang="en-US" dirty="0">
                <a:solidFill>
                  <a:schemeClr val="bg1"/>
                </a:solidFill>
              </a:rPr>
              <a:t> (artist on </a:t>
            </a:r>
            <a:r>
              <a:rPr lang="en-US" i="1" dirty="0" err="1">
                <a:solidFill>
                  <a:schemeClr val="bg1"/>
                </a:solidFill>
              </a:rPr>
              <a:t>BrackenSack</a:t>
            </a:r>
            <a:r>
              <a:rPr lang="en-US" i="1" dirty="0">
                <a:solidFill>
                  <a:schemeClr val="bg1"/>
                </a:solidFill>
              </a:rPr>
              <a:t>: A </a:t>
            </a:r>
            <a:r>
              <a:rPr lang="en-US" i="1" dirty="0" err="1">
                <a:solidFill>
                  <a:schemeClr val="bg1"/>
                </a:solidFill>
              </a:rPr>
              <a:t>Dashkin</a:t>
            </a:r>
            <a:r>
              <a:rPr lang="en-US" i="1" dirty="0">
                <a:solidFill>
                  <a:schemeClr val="bg1"/>
                </a:solidFill>
              </a:rPr>
              <a:t> Game</a:t>
            </a:r>
            <a:r>
              <a:rPr lang="en-US" dirty="0">
                <a:solidFill>
                  <a:schemeClr val="bg1"/>
                </a:solidFill>
              </a:rPr>
              <a:t>) (and also named Adam (2) IRL)</a:t>
            </a:r>
          </a:p>
        </p:txBody>
      </p:sp>
      <p:cxnSp>
        <p:nvCxnSpPr>
          <p:cNvPr id="7" name="Straight Connector 6">
            <a:extLst>
              <a:ext uri="{FF2B5EF4-FFF2-40B4-BE49-F238E27FC236}">
                <a16:creationId xmlns:a16="http://schemas.microsoft.com/office/drawing/2014/main" id="{AB7D9663-7277-418D-BF8F-FCC2D39F356E}"/>
              </a:ext>
            </a:extLst>
          </p:cNvPr>
          <p:cNvCxnSpPr/>
          <p:nvPr/>
        </p:nvCxnSpPr>
        <p:spPr>
          <a:xfrm>
            <a:off x="0" y="59436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732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332AE-8A6C-48AA-9BE7-A11D08473583}"/>
              </a:ext>
            </a:extLst>
          </p:cNvPr>
          <p:cNvSpPr>
            <a:spLocks noGrp="1"/>
          </p:cNvSpPr>
          <p:nvPr>
            <p:ph type="title"/>
          </p:nvPr>
        </p:nvSpPr>
        <p:spPr>
          <a:xfrm>
            <a:off x="2895600" y="533400"/>
            <a:ext cx="8610600" cy="1293028"/>
          </a:xfrm>
        </p:spPr>
        <p:txBody>
          <a:bodyPr/>
          <a:lstStyle/>
          <a:p>
            <a:r>
              <a:rPr lang="en-US" dirty="0"/>
              <a:t>So that got me thinking about “Artist Adam” &amp; others</a:t>
            </a:r>
          </a:p>
        </p:txBody>
      </p:sp>
      <p:sp>
        <p:nvSpPr>
          <p:cNvPr id="3" name="Content Placeholder 2">
            <a:extLst>
              <a:ext uri="{FF2B5EF4-FFF2-40B4-BE49-F238E27FC236}">
                <a16:creationId xmlns:a16="http://schemas.microsoft.com/office/drawing/2014/main" id="{75A8DF39-A002-43EA-BC2F-B13CC423EC06}"/>
              </a:ext>
            </a:extLst>
          </p:cNvPr>
          <p:cNvSpPr>
            <a:spLocks noGrp="1"/>
          </p:cNvSpPr>
          <p:nvPr>
            <p:ph idx="1"/>
          </p:nvPr>
        </p:nvSpPr>
        <p:spPr>
          <a:xfrm>
            <a:off x="228600" y="1981200"/>
            <a:ext cx="11582400" cy="4024125"/>
          </a:xfrm>
        </p:spPr>
        <p:txBody>
          <a:bodyPr/>
          <a:lstStyle/>
          <a:p>
            <a:r>
              <a:rPr lang="en-US" sz="2400" dirty="0">
                <a:latin typeface="+mj-lt"/>
                <a:ea typeface="Times New Roman" panose="02020603050405020304" pitchFamily="18" charset="0"/>
              </a:rPr>
              <a:t>Art streaming, or ‘art development streaming’, is an underexplored area of the Twitch community that shares many facets of its operation with other hobby- or quasi-professional-based streaming communities. </a:t>
            </a:r>
          </a:p>
          <a:p>
            <a:r>
              <a:rPr lang="en-US" sz="2400" b="1" dirty="0">
                <a:latin typeface="+mj-lt"/>
                <a:ea typeface="Times New Roman" panose="02020603050405020304" pitchFamily="18" charset="0"/>
              </a:rPr>
              <a:t>At its core, art streaming is the activity of streaming the creation of art</a:t>
            </a:r>
            <a:r>
              <a:rPr lang="en-US" sz="2400" dirty="0">
                <a:latin typeface="+mj-lt"/>
                <a:ea typeface="Times New Roman" panose="02020603050405020304" pitchFamily="18" charset="0"/>
              </a:rPr>
              <a:t>: drawing, painting, sketching, watercolor, etc. as well as digital drawing and painting in packages such as Adobe Photoshop, Adobe Illustrator, and a multitude of packages designed for anime, comic art, etc. </a:t>
            </a:r>
          </a:p>
          <a:p>
            <a:r>
              <a:rPr lang="en-US" sz="2400" dirty="0">
                <a:latin typeface="+mj-lt"/>
                <a:ea typeface="Times New Roman" panose="02020603050405020304" pitchFamily="18" charset="0"/>
              </a:rPr>
              <a:t>This has become popularized to the point that a dedicated channel has emerged on Twitch, the so-called ‘Art Channel’ which is in the ‘Creative’ section of Twitch. </a:t>
            </a:r>
            <a:endParaRPr lang="en-US" sz="2400" dirty="0">
              <a:latin typeface="+mj-lt"/>
            </a:endParaRPr>
          </a:p>
          <a:p>
            <a:endParaRPr lang="en-US" dirty="0"/>
          </a:p>
        </p:txBody>
      </p:sp>
    </p:spTree>
    <p:extLst>
      <p:ext uri="{BB962C8B-B14F-4D97-AF65-F5344CB8AC3E}">
        <p14:creationId xmlns:p14="http://schemas.microsoft.com/office/powerpoint/2010/main" val="418865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1066067-77CD-4D2A-8740-D0406D909DA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
            <a:ext cx="4419600" cy="5874871"/>
          </a:xfrm>
          <a:prstGeom prst="rect">
            <a:avLst/>
          </a:prstGeom>
        </p:spPr>
      </p:pic>
      <p:sp>
        <p:nvSpPr>
          <p:cNvPr id="9" name="Rectangle 8">
            <a:extLst>
              <a:ext uri="{FF2B5EF4-FFF2-40B4-BE49-F238E27FC236}">
                <a16:creationId xmlns:a16="http://schemas.microsoft.com/office/drawing/2014/main" id="{C48F6430-3CEF-481C-B8BC-F97BCC4B0436}"/>
              </a:ext>
            </a:extLst>
          </p:cNvPr>
          <p:cNvSpPr/>
          <p:nvPr/>
        </p:nvSpPr>
        <p:spPr>
          <a:xfrm>
            <a:off x="0" y="1676400"/>
            <a:ext cx="4419600" cy="4267200"/>
          </a:xfrm>
          <a:prstGeom prst="rect">
            <a:avLst/>
          </a:prstGeom>
          <a:gradFill>
            <a:gsLst>
              <a:gs pos="0">
                <a:schemeClr val="tx1">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BECB058-CA69-4AE0-9186-C1DE15C37D6D}"/>
              </a:ext>
            </a:extLst>
          </p:cNvPr>
          <p:cNvSpPr/>
          <p:nvPr/>
        </p:nvSpPr>
        <p:spPr>
          <a:xfrm>
            <a:off x="457200" y="0"/>
            <a:ext cx="3962400" cy="6093627"/>
          </a:xfrm>
          <a:prstGeom prst="rect">
            <a:avLst/>
          </a:prstGeom>
          <a:gradFill>
            <a:gsLst>
              <a:gs pos="0">
                <a:schemeClr val="tx1">
                  <a:alpha val="0"/>
                </a:schemeClr>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F2D80A-D7E1-43D0-AE81-64B1A31241DD}"/>
              </a:ext>
            </a:extLst>
          </p:cNvPr>
          <p:cNvSpPr>
            <a:spLocks noGrp="1"/>
          </p:cNvSpPr>
          <p:nvPr>
            <p:ph type="title"/>
          </p:nvPr>
        </p:nvSpPr>
        <p:spPr/>
        <p:txBody>
          <a:bodyPr/>
          <a:lstStyle/>
          <a:p>
            <a:r>
              <a:rPr lang="en-US" dirty="0"/>
              <a:t>So we watched way too many hours of art streaming</a:t>
            </a:r>
          </a:p>
        </p:txBody>
      </p:sp>
      <p:sp>
        <p:nvSpPr>
          <p:cNvPr id="4" name="Rectangle 3">
            <a:extLst>
              <a:ext uri="{FF2B5EF4-FFF2-40B4-BE49-F238E27FC236}">
                <a16:creationId xmlns:a16="http://schemas.microsoft.com/office/drawing/2014/main" id="{1F5F1E62-5D25-4376-BC90-D5346CB56D08}"/>
              </a:ext>
            </a:extLst>
          </p:cNvPr>
          <p:cNvSpPr/>
          <p:nvPr/>
        </p:nvSpPr>
        <p:spPr>
          <a:xfrm>
            <a:off x="1295400" y="1981200"/>
            <a:ext cx="9816296" cy="3825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itchFamily="2" charset="2"/>
              <a:buChar char="Ø"/>
            </a:pPr>
            <a:r>
              <a:rPr lang="en-US" sz="2800" dirty="0">
                <a:solidFill>
                  <a:schemeClr val="bg1"/>
                </a:solidFill>
              </a:rPr>
              <a:t>Art Streaming Study</a:t>
            </a:r>
          </a:p>
          <a:p>
            <a:pPr marL="914400" lvl="1" indent="-457200">
              <a:buFont typeface="Wingdings" pitchFamily="2" charset="2"/>
              <a:buChar char="Ø"/>
            </a:pPr>
            <a:r>
              <a:rPr lang="en-US" sz="2800" dirty="0">
                <a:solidFill>
                  <a:schemeClr val="bg1"/>
                </a:solidFill>
              </a:rPr>
              <a:t>Streamers selected from first 3 pages of ‘Twitch Art Channel’</a:t>
            </a:r>
          </a:p>
          <a:p>
            <a:pPr marL="914400" lvl="1" indent="-457200">
              <a:buFont typeface="Wingdings" pitchFamily="2" charset="2"/>
              <a:buChar char="Ø"/>
            </a:pPr>
            <a:r>
              <a:rPr lang="en-US" sz="2800" dirty="0">
                <a:solidFill>
                  <a:schemeClr val="bg1"/>
                </a:solidFill>
              </a:rPr>
              <a:t>Attempt to vary presumed gender, presumed age, location, and artistic subject</a:t>
            </a:r>
          </a:p>
          <a:p>
            <a:pPr marL="914400" lvl="1" indent="-457200">
              <a:buFont typeface="Wingdings" pitchFamily="2" charset="2"/>
              <a:buChar char="Ø"/>
            </a:pPr>
            <a:r>
              <a:rPr lang="en-US" sz="2800" dirty="0">
                <a:solidFill>
                  <a:schemeClr val="bg1"/>
                </a:solidFill>
              </a:rPr>
              <a:t>Approximately 280 observed, some repeatedly</a:t>
            </a:r>
          </a:p>
          <a:p>
            <a:pPr marL="914400" lvl="1" indent="-457200">
              <a:buFont typeface="Wingdings" pitchFamily="2" charset="2"/>
              <a:buChar char="Ø"/>
            </a:pPr>
            <a:r>
              <a:rPr lang="en-US" sz="2800" dirty="0">
                <a:solidFill>
                  <a:schemeClr val="bg1"/>
                </a:solidFill>
              </a:rPr>
              <a:t>Vast majority &lt;5 audience (minus me)</a:t>
            </a:r>
          </a:p>
          <a:p>
            <a:pPr marL="914400" lvl="1" indent="-457200">
              <a:buFont typeface="Wingdings" pitchFamily="2" charset="2"/>
              <a:buChar char="Ø"/>
            </a:pPr>
            <a:r>
              <a:rPr lang="en-US" sz="2800" dirty="0">
                <a:solidFill>
                  <a:schemeClr val="bg1"/>
                </a:solidFill>
              </a:rPr>
              <a:t>Limited to 2D Drawing &amp; Painting</a:t>
            </a:r>
          </a:p>
          <a:p>
            <a:pPr marL="914400" lvl="1" indent="-457200">
              <a:buFont typeface="Wingdings" pitchFamily="2" charset="2"/>
              <a:buChar char="Ø"/>
            </a:pPr>
            <a:r>
              <a:rPr lang="en-US" sz="2800" dirty="0">
                <a:solidFill>
                  <a:schemeClr val="bg1"/>
                </a:solidFill>
              </a:rPr>
              <a:t>Field notes from observing both stream and chat</a:t>
            </a:r>
          </a:p>
        </p:txBody>
      </p:sp>
    </p:spTree>
    <p:extLst>
      <p:ext uri="{BB962C8B-B14F-4D97-AF65-F5344CB8AC3E}">
        <p14:creationId xmlns:p14="http://schemas.microsoft.com/office/powerpoint/2010/main" val="1810271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8A84A-7368-4C28-8AC4-84B845B6AA26}"/>
              </a:ext>
            </a:extLst>
          </p:cNvPr>
          <p:cNvSpPr>
            <a:spLocks noGrp="1"/>
          </p:cNvSpPr>
          <p:nvPr>
            <p:ph type="title"/>
          </p:nvPr>
        </p:nvSpPr>
        <p:spPr/>
        <p:txBody>
          <a:bodyPr/>
          <a:lstStyle/>
          <a:p>
            <a:r>
              <a:rPr lang="en-US" dirty="0"/>
              <a:t>Motivations &amp; Labor</a:t>
            </a:r>
          </a:p>
        </p:txBody>
      </p:sp>
      <p:sp>
        <p:nvSpPr>
          <p:cNvPr id="3" name="Content Placeholder 2">
            <a:extLst>
              <a:ext uri="{FF2B5EF4-FFF2-40B4-BE49-F238E27FC236}">
                <a16:creationId xmlns:a16="http://schemas.microsoft.com/office/drawing/2014/main" id="{B3289AE1-BAEB-4BEF-8F37-FEFDAD5B9893}"/>
              </a:ext>
            </a:extLst>
          </p:cNvPr>
          <p:cNvSpPr>
            <a:spLocks noGrp="1"/>
          </p:cNvSpPr>
          <p:nvPr>
            <p:ph idx="1"/>
          </p:nvPr>
        </p:nvSpPr>
        <p:spPr>
          <a:xfrm>
            <a:off x="685800" y="1524000"/>
            <a:ext cx="10820400" cy="4267200"/>
          </a:xfrm>
        </p:spPr>
        <p:txBody>
          <a:bodyPr/>
          <a:lstStyle/>
          <a:p>
            <a:r>
              <a:rPr lang="en-US" sz="2400" dirty="0"/>
              <a:t>The vast majority of these streams are VERY SMALL.</a:t>
            </a:r>
          </a:p>
          <a:p>
            <a:r>
              <a:rPr lang="en-US" sz="2400" dirty="0"/>
              <a:t>The vast majority of these streams do not actually support their artists financially over time (despite </a:t>
            </a:r>
            <a:r>
              <a:rPr lang="en-US" sz="2400" dirty="0" err="1"/>
              <a:t>Patreon</a:t>
            </a:r>
            <a:r>
              <a:rPr lang="en-US" sz="2400" dirty="0"/>
              <a:t> and other linkages)</a:t>
            </a:r>
          </a:p>
          <a:p>
            <a:r>
              <a:rPr lang="en-US" sz="2400" dirty="0"/>
              <a:t>The vast majority of these streams are people essentially trying to ‘skill up’</a:t>
            </a:r>
          </a:p>
          <a:p>
            <a:pPr lvl="1"/>
            <a:r>
              <a:rPr lang="en-US" sz="2400" dirty="0"/>
              <a:t>Informal skill levelling</a:t>
            </a:r>
          </a:p>
          <a:p>
            <a:pPr lvl="1"/>
            <a:r>
              <a:rPr lang="en-US" sz="2400" dirty="0"/>
              <a:t>Informal </a:t>
            </a:r>
            <a:r>
              <a:rPr lang="en-US" sz="2400" dirty="0">
                <a:sym typeface="Wingdings" panose="05000000000000000000" pitchFamily="2" charset="2"/>
              </a:rPr>
              <a:t> formal critique (aka ‘O’Donnell’ game talk) </a:t>
            </a:r>
          </a:p>
          <a:p>
            <a:pPr lvl="1"/>
            <a:r>
              <a:rPr lang="en-US" sz="2400" dirty="0">
                <a:sym typeface="Wingdings" panose="05000000000000000000" pitchFamily="2" charset="2"/>
              </a:rPr>
              <a:t>Critique as a means of ‘gamer capital’ (Consalvo)</a:t>
            </a:r>
          </a:p>
          <a:p>
            <a:pPr lvl="1"/>
            <a:r>
              <a:rPr lang="en-US" sz="2400" dirty="0">
                <a:sym typeface="Wingdings" panose="05000000000000000000" pitchFamily="2" charset="2"/>
              </a:rPr>
              <a:t>Commitment to DAILY PRACTICE</a:t>
            </a:r>
          </a:p>
          <a:p>
            <a:pPr lvl="1"/>
            <a:r>
              <a:rPr lang="en-US" sz="2400" dirty="0">
                <a:sym typeface="Wingdings" panose="05000000000000000000" pitchFamily="2" charset="2"/>
              </a:rPr>
              <a:t>MAKE BETTER ART (more on that in a bit)</a:t>
            </a:r>
          </a:p>
          <a:p>
            <a:pPr lvl="1"/>
            <a:endParaRPr lang="en-US" dirty="0">
              <a:sym typeface="Wingdings" panose="05000000000000000000" pitchFamily="2" charset="2"/>
            </a:endParaRPr>
          </a:p>
          <a:p>
            <a:pPr lvl="1"/>
            <a:endParaRPr lang="en-US" dirty="0"/>
          </a:p>
          <a:p>
            <a:pPr lvl="1"/>
            <a:endParaRPr lang="en-US" dirty="0"/>
          </a:p>
        </p:txBody>
      </p:sp>
    </p:spTree>
    <p:extLst>
      <p:ext uri="{BB962C8B-B14F-4D97-AF65-F5344CB8AC3E}">
        <p14:creationId xmlns:p14="http://schemas.microsoft.com/office/powerpoint/2010/main" val="1941864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6C63-CA5B-4B9F-B19E-22062708D45B}"/>
              </a:ext>
            </a:extLst>
          </p:cNvPr>
          <p:cNvSpPr>
            <a:spLocks noGrp="1"/>
          </p:cNvSpPr>
          <p:nvPr>
            <p:ph type="title"/>
          </p:nvPr>
        </p:nvSpPr>
        <p:spPr>
          <a:xfrm>
            <a:off x="0" y="764373"/>
            <a:ext cx="12192000" cy="1293028"/>
          </a:xfrm>
        </p:spPr>
        <p:txBody>
          <a:bodyPr/>
          <a:lstStyle/>
          <a:p>
            <a:pPr algn="ctr"/>
            <a:r>
              <a:rPr lang="en-US" dirty="0"/>
              <a:t>NEGOTIATED LABOR WITH THE PLATFORM ITSELF</a:t>
            </a:r>
          </a:p>
        </p:txBody>
      </p:sp>
      <p:sp>
        <p:nvSpPr>
          <p:cNvPr id="3" name="Content Placeholder 2">
            <a:extLst>
              <a:ext uri="{FF2B5EF4-FFF2-40B4-BE49-F238E27FC236}">
                <a16:creationId xmlns:a16="http://schemas.microsoft.com/office/drawing/2014/main" id="{C07EBEC1-FEA9-4CD1-818C-824819CCB98B}"/>
              </a:ext>
            </a:extLst>
          </p:cNvPr>
          <p:cNvSpPr>
            <a:spLocks noGrp="1"/>
          </p:cNvSpPr>
          <p:nvPr>
            <p:ph idx="1"/>
          </p:nvPr>
        </p:nvSpPr>
        <p:spPr>
          <a:xfrm>
            <a:off x="5638800" y="1443864"/>
            <a:ext cx="6172200" cy="4024125"/>
          </a:xfrm>
        </p:spPr>
        <p:txBody>
          <a:bodyPr/>
          <a:lstStyle/>
          <a:p>
            <a:r>
              <a:rPr lang="en-US" dirty="0"/>
              <a:t>1) the work being created (either digital -i.e. screenshare, or physical -i.e. webcam)</a:t>
            </a:r>
          </a:p>
          <a:p>
            <a:r>
              <a:rPr lang="en-US" dirty="0"/>
              <a:t>2) their hands using the brush, stylus, tablet surface, or other input device during the physical act of painting or drawing</a:t>
            </a:r>
          </a:p>
          <a:p>
            <a:r>
              <a:rPr lang="en-US" dirty="0"/>
              <a:t>3) their face or other representation such that a live avatar was presented for narration, persona, and engagement</a:t>
            </a:r>
          </a:p>
          <a:p>
            <a:r>
              <a:rPr lang="en-US" dirty="0"/>
              <a:t>4) views of the software menus, palettes, and layers (if digital), and/or materials, palette, and studio space (if physical). </a:t>
            </a:r>
          </a:p>
        </p:txBody>
      </p:sp>
      <p:pic>
        <p:nvPicPr>
          <p:cNvPr id="1026" name="Picture 1">
            <a:extLst>
              <a:ext uri="{FF2B5EF4-FFF2-40B4-BE49-F238E27FC236}">
                <a16:creationId xmlns:a16="http://schemas.microsoft.com/office/drawing/2014/main" id="{98F66A84-9699-49C4-BC01-CA118390E0A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3886" y="1676403"/>
            <a:ext cx="5463428" cy="3001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4EFFC839-690F-45BF-95B8-D65789C2B2D4}"/>
              </a:ext>
            </a:extLst>
          </p:cNvPr>
          <p:cNvSpPr/>
          <p:nvPr/>
        </p:nvSpPr>
        <p:spPr>
          <a:xfrm>
            <a:off x="38100" y="4767444"/>
            <a:ext cx="5589214"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Streamer </a:t>
            </a:r>
            <a:r>
              <a:rPr lang="en-US" sz="1200" b="1" dirty="0" err="1"/>
              <a:t>Taudriel</a:t>
            </a:r>
            <a:r>
              <a:rPr lang="en-US" sz="1200" b="1" dirty="0"/>
              <a:t> engaged in watercolor work, with associated stream cam, chat, and other elements of the Twitch platform.</a:t>
            </a:r>
            <a:endParaRPr lang="en-US" sz="1200" dirty="0"/>
          </a:p>
          <a:p>
            <a:pPr algn="ctr"/>
            <a:endParaRPr lang="en-US" dirty="0"/>
          </a:p>
        </p:txBody>
      </p:sp>
    </p:spTree>
    <p:extLst>
      <p:ext uri="{BB962C8B-B14F-4D97-AF65-F5344CB8AC3E}">
        <p14:creationId xmlns:p14="http://schemas.microsoft.com/office/powerpoint/2010/main" val="1734392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27290-474A-4743-AE0A-6CFCDD7FE185}"/>
              </a:ext>
            </a:extLst>
          </p:cNvPr>
          <p:cNvSpPr>
            <a:spLocks noGrp="1"/>
          </p:cNvSpPr>
          <p:nvPr>
            <p:ph type="title"/>
          </p:nvPr>
        </p:nvSpPr>
        <p:spPr>
          <a:xfrm>
            <a:off x="2895600" y="475617"/>
            <a:ext cx="8610600" cy="1293028"/>
          </a:xfrm>
        </p:spPr>
        <p:txBody>
          <a:bodyPr/>
          <a:lstStyle/>
          <a:p>
            <a:r>
              <a:rPr lang="en-US" dirty="0"/>
              <a:t>“MAKE BETTER ART”</a:t>
            </a:r>
          </a:p>
        </p:txBody>
      </p:sp>
      <p:sp>
        <p:nvSpPr>
          <p:cNvPr id="3" name="Content Placeholder 2">
            <a:extLst>
              <a:ext uri="{FF2B5EF4-FFF2-40B4-BE49-F238E27FC236}">
                <a16:creationId xmlns:a16="http://schemas.microsoft.com/office/drawing/2014/main" id="{7F06DF92-6E66-4691-A4DF-F8DD103C9673}"/>
              </a:ext>
            </a:extLst>
          </p:cNvPr>
          <p:cNvSpPr>
            <a:spLocks noGrp="1"/>
          </p:cNvSpPr>
          <p:nvPr>
            <p:ph idx="1"/>
          </p:nvPr>
        </p:nvSpPr>
        <p:spPr>
          <a:xfrm>
            <a:off x="5029200" y="1359570"/>
            <a:ext cx="6858000" cy="4024125"/>
          </a:xfrm>
        </p:spPr>
        <p:txBody>
          <a:bodyPr/>
          <a:lstStyle/>
          <a:p>
            <a:r>
              <a:rPr lang="en-US" sz="2400" dirty="0"/>
              <a:t>through a combination of streaming their own practice and getting feedback, </a:t>
            </a:r>
          </a:p>
          <a:p>
            <a:r>
              <a:rPr lang="en-US" sz="2400" dirty="0"/>
              <a:t>being able to review their own process by recording their stream, </a:t>
            </a:r>
          </a:p>
          <a:p>
            <a:r>
              <a:rPr lang="en-US" sz="2400" dirty="0"/>
              <a:t>by watching the streams of others for new techniques and ideas, </a:t>
            </a:r>
          </a:p>
          <a:p>
            <a:r>
              <a:rPr lang="en-US" sz="2400" dirty="0"/>
              <a:t>and by seeking to engage in a community of practitioners that, to some extent, mimics a more traditional studio culture. </a:t>
            </a:r>
          </a:p>
          <a:p>
            <a:r>
              <a:rPr lang="en-US" sz="2400" dirty="0"/>
              <a:t>(Also, interesting mediation on what it means to “capture” process </a:t>
            </a:r>
            <a:r>
              <a:rPr lang="en-US" sz="2400" dirty="0">
                <a:sym typeface="Wingdings" panose="05000000000000000000" pitchFamily="2" charset="2"/>
              </a:rPr>
              <a:t>) </a:t>
            </a:r>
            <a:endParaRPr lang="en-US" dirty="0"/>
          </a:p>
        </p:txBody>
      </p:sp>
      <p:pic>
        <p:nvPicPr>
          <p:cNvPr id="5" name="Picture 4" descr="A screenshot of a person&#10;&#10;Description automatically generated">
            <a:extLst>
              <a:ext uri="{FF2B5EF4-FFF2-40B4-BE49-F238E27FC236}">
                <a16:creationId xmlns:a16="http://schemas.microsoft.com/office/drawing/2014/main" id="{CBB2AAE5-AC89-4C1D-9457-4365ADC7107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3475" y="1712110"/>
            <a:ext cx="4497125" cy="3101668"/>
          </a:xfrm>
          <a:prstGeom prst="rect">
            <a:avLst/>
          </a:prstGeom>
          <a:ln w="25400">
            <a:solidFill>
              <a:schemeClr val="tx1"/>
            </a:solidFill>
          </a:ln>
        </p:spPr>
      </p:pic>
      <p:sp>
        <p:nvSpPr>
          <p:cNvPr id="6" name="Rectangle 5">
            <a:extLst>
              <a:ext uri="{FF2B5EF4-FFF2-40B4-BE49-F238E27FC236}">
                <a16:creationId xmlns:a16="http://schemas.microsoft.com/office/drawing/2014/main" id="{964F1207-1FD5-45A3-8D23-2391697CF3E2}"/>
              </a:ext>
            </a:extLst>
          </p:cNvPr>
          <p:cNvSpPr/>
          <p:nvPr/>
        </p:nvSpPr>
        <p:spPr>
          <a:xfrm>
            <a:off x="189175" y="4800600"/>
            <a:ext cx="4611426"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“Cabin Chance” Facebook group, curating “the best” from the Bob Ross Weekend Marathon channel chat</a:t>
            </a:r>
            <a:endParaRPr lang="en-US" dirty="0"/>
          </a:p>
        </p:txBody>
      </p:sp>
    </p:spTree>
    <p:extLst>
      <p:ext uri="{BB962C8B-B14F-4D97-AF65-F5344CB8AC3E}">
        <p14:creationId xmlns:p14="http://schemas.microsoft.com/office/powerpoint/2010/main" val="3159251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AC69D92-C912-4CFA-A9C2-8EB0DA518F47}"/>
              </a:ext>
            </a:extLst>
          </p:cNvPr>
          <p:cNvSpPr/>
          <p:nvPr/>
        </p:nvSpPr>
        <p:spPr>
          <a:xfrm>
            <a:off x="0" y="4038600"/>
            <a:ext cx="12192000" cy="1752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6134BC-F2CC-4651-86F6-18C2E2DE7A72}"/>
              </a:ext>
            </a:extLst>
          </p:cNvPr>
          <p:cNvSpPr>
            <a:spLocks noGrp="1"/>
          </p:cNvSpPr>
          <p:nvPr>
            <p:ph type="title"/>
          </p:nvPr>
        </p:nvSpPr>
        <p:spPr>
          <a:xfrm>
            <a:off x="2895600" y="379365"/>
            <a:ext cx="8610600" cy="1293028"/>
          </a:xfrm>
        </p:spPr>
        <p:txBody>
          <a:bodyPr/>
          <a:lstStyle/>
          <a:p>
            <a:r>
              <a:rPr lang="en-US" dirty="0"/>
              <a:t>Monetization &amp; Audience</a:t>
            </a:r>
            <a:br>
              <a:rPr lang="en-US" dirty="0"/>
            </a:br>
            <a:r>
              <a:rPr lang="en-US" dirty="0"/>
              <a:t>(yet more labor)</a:t>
            </a:r>
          </a:p>
        </p:txBody>
      </p:sp>
      <p:sp>
        <p:nvSpPr>
          <p:cNvPr id="3" name="Content Placeholder 2">
            <a:extLst>
              <a:ext uri="{FF2B5EF4-FFF2-40B4-BE49-F238E27FC236}">
                <a16:creationId xmlns:a16="http://schemas.microsoft.com/office/drawing/2014/main" id="{A1FDC77F-8115-4961-A005-F450874FF89A}"/>
              </a:ext>
            </a:extLst>
          </p:cNvPr>
          <p:cNvSpPr>
            <a:spLocks noGrp="1"/>
          </p:cNvSpPr>
          <p:nvPr>
            <p:ph idx="1"/>
          </p:nvPr>
        </p:nvSpPr>
        <p:spPr>
          <a:xfrm>
            <a:off x="685800" y="1833615"/>
            <a:ext cx="10820400" cy="4024125"/>
          </a:xfrm>
        </p:spPr>
        <p:txBody>
          <a:bodyPr/>
          <a:lstStyle/>
          <a:p>
            <a:r>
              <a:rPr lang="en-US" dirty="0"/>
              <a:t>Intricate system of multiple, sometimes competing, platforms and interests</a:t>
            </a:r>
          </a:p>
          <a:p>
            <a:r>
              <a:rPr lang="en-US" dirty="0"/>
              <a:t>Vast majority are (of course) not supporting themselves via these means</a:t>
            </a:r>
          </a:p>
          <a:p>
            <a:r>
              <a:rPr lang="en-US" dirty="0"/>
              <a:t>A lot less emphasis on public spectacle / fame / following</a:t>
            </a:r>
          </a:p>
          <a:p>
            <a:r>
              <a:rPr lang="en-US" dirty="0"/>
              <a:t>Negotiated audience participation across networks (games </a:t>
            </a:r>
            <a:r>
              <a:rPr lang="en-US" dirty="0">
                <a:sym typeface="Wingdings" panose="05000000000000000000" pitchFamily="2" charset="2"/>
              </a:rPr>
              <a:t> art, etc.)</a:t>
            </a:r>
          </a:p>
          <a:p>
            <a:endParaRPr lang="en-US" dirty="0"/>
          </a:p>
        </p:txBody>
      </p:sp>
      <p:pic>
        <p:nvPicPr>
          <p:cNvPr id="5" name="Picture 4" descr="A picture containing vector graphics&#10;&#10;Description automatically generated">
            <a:extLst>
              <a:ext uri="{FF2B5EF4-FFF2-40B4-BE49-F238E27FC236}">
                <a16:creationId xmlns:a16="http://schemas.microsoft.com/office/drawing/2014/main" id="{F53A8119-C8E8-407A-B765-BCB23343241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8286" y="4180014"/>
            <a:ext cx="1357313" cy="1357313"/>
          </a:xfrm>
          <a:prstGeom prst="rect">
            <a:avLst/>
          </a:prstGeom>
        </p:spPr>
      </p:pic>
      <p:pic>
        <p:nvPicPr>
          <p:cNvPr id="7" name="Picture 6" descr="A picture containing clipart&#10;&#10;Description automatically generated">
            <a:extLst>
              <a:ext uri="{FF2B5EF4-FFF2-40B4-BE49-F238E27FC236}">
                <a16:creationId xmlns:a16="http://schemas.microsoft.com/office/drawing/2014/main" id="{EB2401C2-AA60-4249-B6E9-35B36011882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61921" y="4208707"/>
            <a:ext cx="2262165" cy="1362060"/>
          </a:xfrm>
          <a:prstGeom prst="rect">
            <a:avLst/>
          </a:prstGeom>
        </p:spPr>
      </p:pic>
      <p:pic>
        <p:nvPicPr>
          <p:cNvPr id="9" name="Picture 8" descr="A close up of a sign&#10;&#10;Description automatically generated">
            <a:extLst>
              <a:ext uri="{FF2B5EF4-FFF2-40B4-BE49-F238E27FC236}">
                <a16:creationId xmlns:a16="http://schemas.microsoft.com/office/drawing/2014/main" id="{77CEC0AC-3620-40B2-B87B-9FB30225021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34726" y="3908990"/>
            <a:ext cx="1666074" cy="1984588"/>
          </a:xfrm>
          <a:prstGeom prst="rect">
            <a:avLst/>
          </a:prstGeom>
        </p:spPr>
      </p:pic>
      <p:pic>
        <p:nvPicPr>
          <p:cNvPr id="11" name="Picture 10">
            <a:extLst>
              <a:ext uri="{FF2B5EF4-FFF2-40B4-BE49-F238E27FC236}">
                <a16:creationId xmlns:a16="http://schemas.microsoft.com/office/drawing/2014/main" id="{A6BE960D-5742-4D52-A1CF-93B077C933CA}"/>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3505200" y="4038600"/>
            <a:ext cx="1452944" cy="1600200"/>
          </a:xfrm>
          <a:prstGeom prst="rect">
            <a:avLst/>
          </a:prstGeom>
        </p:spPr>
      </p:pic>
      <p:pic>
        <p:nvPicPr>
          <p:cNvPr id="13" name="Picture 12">
            <a:extLst>
              <a:ext uri="{FF2B5EF4-FFF2-40B4-BE49-F238E27FC236}">
                <a16:creationId xmlns:a16="http://schemas.microsoft.com/office/drawing/2014/main" id="{B66D01C9-54BF-4C57-94C3-2DEA156E3B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4686" y="4210573"/>
            <a:ext cx="1357313" cy="1357313"/>
          </a:xfrm>
          <a:prstGeom prst="rect">
            <a:avLst/>
          </a:prstGeom>
        </p:spPr>
      </p:pic>
      <p:pic>
        <p:nvPicPr>
          <p:cNvPr id="17" name="Picture 16">
            <a:extLst>
              <a:ext uri="{FF2B5EF4-FFF2-40B4-BE49-F238E27FC236}">
                <a16:creationId xmlns:a16="http://schemas.microsoft.com/office/drawing/2014/main" id="{98B40409-CB25-4C03-8840-22E467C34C8C}"/>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890007" y="4206622"/>
            <a:ext cx="1857538" cy="1371600"/>
          </a:xfrm>
          <a:prstGeom prst="rect">
            <a:avLst/>
          </a:prstGeom>
        </p:spPr>
      </p:pic>
      <p:pic>
        <p:nvPicPr>
          <p:cNvPr id="15" name="Picture 14">
            <a:extLst>
              <a:ext uri="{FF2B5EF4-FFF2-40B4-BE49-F238E27FC236}">
                <a16:creationId xmlns:a16="http://schemas.microsoft.com/office/drawing/2014/main" id="{723C2F40-33BD-4823-A414-5A34B19F6027}"/>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0844862" y="4206622"/>
            <a:ext cx="1146461" cy="1400257"/>
          </a:xfrm>
          <a:prstGeom prst="rect">
            <a:avLst/>
          </a:prstGeom>
        </p:spPr>
      </p:pic>
    </p:spTree>
    <p:extLst>
      <p:ext uri="{BB962C8B-B14F-4D97-AF65-F5344CB8AC3E}">
        <p14:creationId xmlns:p14="http://schemas.microsoft.com/office/powerpoint/2010/main" val="3335111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unset over a body of water&#10;&#10;Description automatically generated">
            <a:extLst>
              <a:ext uri="{FF2B5EF4-FFF2-40B4-BE49-F238E27FC236}">
                <a16:creationId xmlns:a16="http://schemas.microsoft.com/office/drawing/2014/main" id="{A335A7D4-C519-1544-A8A4-48B8BB8A4288}"/>
              </a:ext>
            </a:extLst>
          </p:cNvPr>
          <p:cNvPicPr>
            <a:picLocks noChangeAspect="1"/>
          </p:cNvPicPr>
          <p:nvPr/>
        </p:nvPicPr>
        <p:blipFill rotWithShape="1">
          <a:blip r:embed="rId2"/>
          <a:srcRect b="12250"/>
          <a:stretch/>
        </p:blipFill>
        <p:spPr>
          <a:xfrm>
            <a:off x="0" y="0"/>
            <a:ext cx="12192000" cy="5779008"/>
          </a:xfrm>
          <a:prstGeom prst="rect">
            <a:avLst/>
          </a:prstGeom>
        </p:spPr>
      </p:pic>
      <p:sp>
        <p:nvSpPr>
          <p:cNvPr id="6" name="Rectangle 5">
            <a:extLst>
              <a:ext uri="{FF2B5EF4-FFF2-40B4-BE49-F238E27FC236}">
                <a16:creationId xmlns:a16="http://schemas.microsoft.com/office/drawing/2014/main" id="{6F44E4EE-6577-1B4C-AB9B-7B637E7E94D7}"/>
              </a:ext>
            </a:extLst>
          </p:cNvPr>
          <p:cNvSpPr/>
          <p:nvPr/>
        </p:nvSpPr>
        <p:spPr>
          <a:xfrm>
            <a:off x="0" y="398206"/>
            <a:ext cx="12192000" cy="5473205"/>
          </a:xfrm>
          <a:prstGeom prst="rect">
            <a:avLst/>
          </a:prstGeom>
          <a:gradFill>
            <a:gsLst>
              <a:gs pos="885">
                <a:schemeClr val="tx1">
                  <a:alpha val="0"/>
                </a:schemeClr>
              </a:gs>
              <a:gs pos="44000">
                <a:schemeClr val="tx1">
                  <a:alpha val="7300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19CE62-485A-844D-A527-D5948103874B}"/>
              </a:ext>
            </a:extLst>
          </p:cNvPr>
          <p:cNvSpPr>
            <a:spLocks noGrp="1"/>
          </p:cNvSpPr>
          <p:nvPr>
            <p:ph type="ctrTitle"/>
          </p:nvPr>
        </p:nvSpPr>
        <p:spPr>
          <a:xfrm>
            <a:off x="673768" y="913068"/>
            <a:ext cx="9930063" cy="1036048"/>
          </a:xfrm>
        </p:spPr>
        <p:txBody>
          <a:bodyPr/>
          <a:lstStyle/>
          <a:p>
            <a:r>
              <a:rPr lang="en-US" dirty="0"/>
              <a:t>Last year at HICSS…</a:t>
            </a:r>
          </a:p>
        </p:txBody>
      </p:sp>
      <p:sp>
        <p:nvSpPr>
          <p:cNvPr id="3" name="Subtitle 2">
            <a:extLst>
              <a:ext uri="{FF2B5EF4-FFF2-40B4-BE49-F238E27FC236}">
                <a16:creationId xmlns:a16="http://schemas.microsoft.com/office/drawing/2014/main" id="{53722643-EE2B-244E-AEC6-72805A69E0E2}"/>
              </a:ext>
            </a:extLst>
          </p:cNvPr>
          <p:cNvSpPr>
            <a:spLocks noGrp="1"/>
          </p:cNvSpPr>
          <p:nvPr>
            <p:ph type="subTitle" idx="1"/>
          </p:nvPr>
        </p:nvSpPr>
        <p:spPr>
          <a:xfrm>
            <a:off x="697831" y="2761645"/>
            <a:ext cx="9930062" cy="685800"/>
          </a:xfrm>
        </p:spPr>
        <p:txBody>
          <a:bodyPr/>
          <a:lstStyle/>
          <a:p>
            <a:r>
              <a:rPr lang="en-US" sz="2800" dirty="0"/>
              <a:t>We presented on some streaming research in a small study that looked at professional developers streaming their work, both as programmers and as game artists.  </a:t>
            </a:r>
          </a:p>
          <a:p>
            <a:endParaRPr lang="en-US" sz="2800" dirty="0"/>
          </a:p>
          <a:p>
            <a:r>
              <a:rPr lang="en-US" sz="2800" dirty="0"/>
              <a:t>This got us interested in how the labor of games and game streaming mirrors the labor of other forms of streaming in this “games centric” or “games adjacent” platform.</a:t>
            </a:r>
          </a:p>
        </p:txBody>
      </p:sp>
    </p:spTree>
    <p:extLst>
      <p:ext uri="{BB962C8B-B14F-4D97-AF65-F5344CB8AC3E}">
        <p14:creationId xmlns:p14="http://schemas.microsoft.com/office/powerpoint/2010/main" val="1143430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B5F864-307C-6C4C-8825-14500340D0BB}"/>
              </a:ext>
            </a:extLst>
          </p:cNvPr>
          <p:cNvPicPr>
            <a:picLocks noChangeAspect="1"/>
          </p:cNvPicPr>
          <p:nvPr/>
        </p:nvPicPr>
        <p:blipFill>
          <a:blip r:embed="rId2"/>
          <a:stretch>
            <a:fillRect/>
          </a:stretch>
        </p:blipFill>
        <p:spPr>
          <a:xfrm>
            <a:off x="0" y="-1"/>
            <a:ext cx="7772400" cy="5729249"/>
          </a:xfrm>
          <a:prstGeom prst="rect">
            <a:avLst/>
          </a:prstGeom>
        </p:spPr>
      </p:pic>
      <p:sp>
        <p:nvSpPr>
          <p:cNvPr id="5" name="Rectangle 4">
            <a:extLst>
              <a:ext uri="{FF2B5EF4-FFF2-40B4-BE49-F238E27FC236}">
                <a16:creationId xmlns:a16="http://schemas.microsoft.com/office/drawing/2014/main" id="{9AEFD836-CFBB-2A4B-91ED-E2D3030EF6EF}"/>
              </a:ext>
            </a:extLst>
          </p:cNvPr>
          <p:cNvSpPr/>
          <p:nvPr/>
        </p:nvSpPr>
        <p:spPr>
          <a:xfrm>
            <a:off x="0" y="5825500"/>
            <a:ext cx="7772400" cy="1128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Screenshot of the various galleries,</a:t>
            </a:r>
          </a:p>
          <a:p>
            <a:pPr algn="ctr"/>
            <a:r>
              <a:rPr lang="en-US" sz="2000" dirty="0"/>
              <a:t>websites, channels, and communications for art</a:t>
            </a:r>
          </a:p>
          <a:p>
            <a:pPr algn="ctr"/>
            <a:r>
              <a:rPr lang="en-US" sz="2000" dirty="0"/>
              <a:t>streamer </a:t>
            </a:r>
            <a:r>
              <a:rPr lang="en-US" sz="2000" dirty="0" err="1"/>
              <a:t>BlackKurone</a:t>
            </a:r>
            <a:endParaRPr lang="en-US" sz="2000" dirty="0"/>
          </a:p>
          <a:p>
            <a:pPr algn="ctr"/>
            <a:endParaRPr lang="en-US" dirty="0"/>
          </a:p>
        </p:txBody>
      </p:sp>
      <p:sp>
        <p:nvSpPr>
          <p:cNvPr id="6" name="Rectangle 5">
            <a:extLst>
              <a:ext uri="{FF2B5EF4-FFF2-40B4-BE49-F238E27FC236}">
                <a16:creationId xmlns:a16="http://schemas.microsoft.com/office/drawing/2014/main" id="{F0484A57-A3EF-9445-9E20-847C1AC53CFD}"/>
              </a:ext>
            </a:extLst>
          </p:cNvPr>
          <p:cNvSpPr/>
          <p:nvPr/>
        </p:nvSpPr>
        <p:spPr>
          <a:xfrm>
            <a:off x="8037095" y="0"/>
            <a:ext cx="3826042" cy="5729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dirty="0"/>
              <a:t>Here is that complexity in practice</a:t>
            </a:r>
          </a:p>
        </p:txBody>
      </p:sp>
    </p:spTree>
    <p:extLst>
      <p:ext uri="{BB962C8B-B14F-4D97-AF65-F5344CB8AC3E}">
        <p14:creationId xmlns:p14="http://schemas.microsoft.com/office/powerpoint/2010/main" val="2733444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DBD615-FFBB-460A-92C6-7DB043E49342}"/>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922" y="0"/>
            <a:ext cx="12270122" cy="5867400"/>
          </a:xfrm>
          <a:prstGeom prst="rect">
            <a:avLst/>
          </a:prstGeom>
        </p:spPr>
      </p:pic>
      <p:sp>
        <p:nvSpPr>
          <p:cNvPr id="6" name="Rectangle 5">
            <a:extLst>
              <a:ext uri="{FF2B5EF4-FFF2-40B4-BE49-F238E27FC236}">
                <a16:creationId xmlns:a16="http://schemas.microsoft.com/office/drawing/2014/main" id="{5498063E-7BFA-428C-BD4B-BC6F5C490C1E}"/>
              </a:ext>
            </a:extLst>
          </p:cNvPr>
          <p:cNvSpPr/>
          <p:nvPr/>
        </p:nvSpPr>
        <p:spPr>
          <a:xfrm>
            <a:off x="0" y="457200"/>
            <a:ext cx="12268200" cy="5486400"/>
          </a:xfrm>
          <a:prstGeom prst="rect">
            <a:avLst/>
          </a:prstGeom>
          <a:gradFill>
            <a:gsLst>
              <a:gs pos="0">
                <a:schemeClr val="tx1">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C52B9C-80B9-4777-8E40-6763643620FC}"/>
              </a:ext>
            </a:extLst>
          </p:cNvPr>
          <p:cNvSpPr>
            <a:spLocks noGrp="1"/>
          </p:cNvSpPr>
          <p:nvPr>
            <p:ph type="title"/>
          </p:nvPr>
        </p:nvSpPr>
        <p:spPr>
          <a:xfrm>
            <a:off x="3429000" y="3810000"/>
            <a:ext cx="8610600" cy="1293028"/>
          </a:xfrm>
        </p:spPr>
        <p:txBody>
          <a:bodyPr/>
          <a:lstStyle/>
          <a:p>
            <a:r>
              <a:rPr lang="en-US" dirty="0"/>
              <a:t>Community, Engagement, and Crossover, Oh My! (LABOR++)</a:t>
            </a:r>
          </a:p>
        </p:txBody>
      </p:sp>
      <p:sp>
        <p:nvSpPr>
          <p:cNvPr id="3" name="Content Placeholder 2">
            <a:extLst>
              <a:ext uri="{FF2B5EF4-FFF2-40B4-BE49-F238E27FC236}">
                <a16:creationId xmlns:a16="http://schemas.microsoft.com/office/drawing/2014/main" id="{974ADB98-734A-4587-A06D-337FF8AFB3D2}"/>
              </a:ext>
            </a:extLst>
          </p:cNvPr>
          <p:cNvSpPr>
            <a:spLocks noGrp="1"/>
          </p:cNvSpPr>
          <p:nvPr>
            <p:ph idx="1"/>
          </p:nvPr>
        </p:nvSpPr>
        <p:spPr>
          <a:xfrm>
            <a:off x="685800" y="4953000"/>
            <a:ext cx="10820400" cy="1265685"/>
          </a:xfrm>
        </p:spPr>
        <p:txBody>
          <a:bodyPr/>
          <a:lstStyle/>
          <a:p>
            <a:r>
              <a:rPr lang="en-US" dirty="0"/>
              <a:t>More on that game </a:t>
            </a:r>
            <a:r>
              <a:rPr lang="en-US" dirty="0">
                <a:sym typeface="Wingdings" panose="05000000000000000000" pitchFamily="2" charset="2"/>
              </a:rPr>
              <a:t>  art thing…</a:t>
            </a:r>
          </a:p>
          <a:p>
            <a:r>
              <a:rPr lang="en-US" dirty="0">
                <a:sym typeface="Wingdings" panose="05000000000000000000" pitchFamily="2" charset="2"/>
              </a:rPr>
              <a:t>And other formats / groups / crossovers (of course)</a:t>
            </a:r>
          </a:p>
          <a:p>
            <a:endParaRPr lang="en-US" dirty="0"/>
          </a:p>
        </p:txBody>
      </p:sp>
    </p:spTree>
    <p:extLst>
      <p:ext uri="{BB962C8B-B14F-4D97-AF65-F5344CB8AC3E}">
        <p14:creationId xmlns:p14="http://schemas.microsoft.com/office/powerpoint/2010/main" val="1403223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B7F860-E22F-4984-9526-244207A50B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763000" cy="5831378"/>
          </a:xfrm>
          <a:prstGeom prst="rect">
            <a:avLst/>
          </a:prstGeom>
        </p:spPr>
      </p:pic>
      <p:sp>
        <p:nvSpPr>
          <p:cNvPr id="5" name="Rectangle 4">
            <a:extLst>
              <a:ext uri="{FF2B5EF4-FFF2-40B4-BE49-F238E27FC236}">
                <a16:creationId xmlns:a16="http://schemas.microsoft.com/office/drawing/2014/main" id="{062FEB2D-9B39-4C53-9E92-50E8D16B420E}"/>
              </a:ext>
            </a:extLst>
          </p:cNvPr>
          <p:cNvSpPr/>
          <p:nvPr/>
        </p:nvSpPr>
        <p:spPr>
          <a:xfrm>
            <a:off x="0" y="1676400"/>
            <a:ext cx="8382000" cy="4267200"/>
          </a:xfrm>
          <a:prstGeom prst="rect">
            <a:avLst/>
          </a:prstGeom>
          <a:gradFill>
            <a:gsLst>
              <a:gs pos="0">
                <a:schemeClr val="tx1">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95DAC7C-79A7-432B-98C5-3D854E6F5AA9}"/>
              </a:ext>
            </a:extLst>
          </p:cNvPr>
          <p:cNvSpPr/>
          <p:nvPr/>
        </p:nvSpPr>
        <p:spPr>
          <a:xfrm>
            <a:off x="685800" y="0"/>
            <a:ext cx="8114980" cy="6093627"/>
          </a:xfrm>
          <a:prstGeom prst="rect">
            <a:avLst/>
          </a:prstGeom>
          <a:gradFill>
            <a:gsLst>
              <a:gs pos="0">
                <a:schemeClr val="tx1">
                  <a:alpha val="0"/>
                </a:schemeClr>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91D5B9-90ED-438D-B489-A53603C94F31}"/>
              </a:ext>
            </a:extLst>
          </p:cNvPr>
          <p:cNvSpPr>
            <a:spLocks noGrp="1"/>
          </p:cNvSpPr>
          <p:nvPr>
            <p:ph type="title"/>
          </p:nvPr>
        </p:nvSpPr>
        <p:spPr/>
        <p:txBody>
          <a:bodyPr/>
          <a:lstStyle/>
          <a:p>
            <a:r>
              <a:rPr lang="en-US" dirty="0"/>
              <a:t>Toxicity (infinite labor)</a:t>
            </a:r>
          </a:p>
        </p:txBody>
      </p:sp>
      <p:sp>
        <p:nvSpPr>
          <p:cNvPr id="3" name="Content Placeholder 2">
            <a:extLst>
              <a:ext uri="{FF2B5EF4-FFF2-40B4-BE49-F238E27FC236}">
                <a16:creationId xmlns:a16="http://schemas.microsoft.com/office/drawing/2014/main" id="{9F8A567F-16D8-42B0-8B02-91B643D75E26}"/>
              </a:ext>
            </a:extLst>
          </p:cNvPr>
          <p:cNvSpPr>
            <a:spLocks noGrp="1"/>
          </p:cNvSpPr>
          <p:nvPr>
            <p:ph idx="1"/>
          </p:nvPr>
        </p:nvSpPr>
        <p:spPr>
          <a:xfrm>
            <a:off x="685800" y="1881741"/>
            <a:ext cx="10820400" cy="4024125"/>
          </a:xfrm>
        </p:spPr>
        <p:txBody>
          <a:bodyPr/>
          <a:lstStyle/>
          <a:p>
            <a:r>
              <a:rPr lang="en-US" dirty="0"/>
              <a:t>forcibly engaged in the labor of mitigating or managing toxicity, mainly due to being a woman, person of color, or recognizably LGBTQ+</a:t>
            </a:r>
          </a:p>
          <a:p>
            <a:r>
              <a:rPr lang="en-US" dirty="0"/>
              <a:t>Sometimes though there remained a fixation on sexualized subject matter coupled </a:t>
            </a:r>
          </a:p>
          <a:p>
            <a:r>
              <a:rPr lang="en-US" dirty="0"/>
              <a:t>observed instances of individual streamers attempting to exert ‘expert knowledge’(often this is less about subject matter and more about the persona of the streamer)</a:t>
            </a:r>
          </a:p>
          <a:p>
            <a:r>
              <a:rPr lang="en-US" dirty="0"/>
              <a:t>Sometimes policed </a:t>
            </a:r>
            <a:r>
              <a:rPr lang="en-US" dirty="0" err="1"/>
              <a:t>moreso</a:t>
            </a:r>
            <a:r>
              <a:rPr lang="en-US" dirty="0"/>
              <a:t> by the community than the individual artist, with stereotypes around the purpose of the stream (i.e. “take that $&amp;@* to a games stream!”)</a:t>
            </a:r>
          </a:p>
          <a:p>
            <a:pPr marL="0" indent="0">
              <a:buNone/>
            </a:pPr>
            <a:endParaRPr lang="en-US" dirty="0"/>
          </a:p>
        </p:txBody>
      </p:sp>
    </p:spTree>
    <p:extLst>
      <p:ext uri="{BB962C8B-B14F-4D97-AF65-F5344CB8AC3E}">
        <p14:creationId xmlns:p14="http://schemas.microsoft.com/office/powerpoint/2010/main" val="3450524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425BCF-0C95-4116-BAE8-CFDE508DAF18}"/>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b="2500"/>
          <a:stretch/>
        </p:blipFill>
        <p:spPr>
          <a:xfrm>
            <a:off x="0" y="0"/>
            <a:ext cx="12192000" cy="5943600"/>
          </a:xfrm>
          <a:prstGeom prst="rect">
            <a:avLst/>
          </a:prstGeom>
        </p:spPr>
      </p:pic>
      <p:sp>
        <p:nvSpPr>
          <p:cNvPr id="11" name="Rectangle 10">
            <a:extLst>
              <a:ext uri="{FF2B5EF4-FFF2-40B4-BE49-F238E27FC236}">
                <a16:creationId xmlns:a16="http://schemas.microsoft.com/office/drawing/2014/main" id="{F99997A6-D7B4-4C33-86DC-75CC40FD8E09}"/>
              </a:ext>
            </a:extLst>
          </p:cNvPr>
          <p:cNvSpPr/>
          <p:nvPr/>
        </p:nvSpPr>
        <p:spPr>
          <a:xfrm>
            <a:off x="0" y="457200"/>
            <a:ext cx="12268200" cy="5486400"/>
          </a:xfrm>
          <a:prstGeom prst="rect">
            <a:avLst/>
          </a:prstGeom>
          <a:gradFill>
            <a:gsLst>
              <a:gs pos="0">
                <a:schemeClr val="tx1">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736A59-F4F8-4F16-937E-7E446143A8BF}"/>
              </a:ext>
            </a:extLst>
          </p:cNvPr>
          <p:cNvSpPr>
            <a:spLocks noGrp="1"/>
          </p:cNvSpPr>
          <p:nvPr>
            <p:ph type="title"/>
          </p:nvPr>
        </p:nvSpPr>
        <p:spPr>
          <a:xfrm>
            <a:off x="3238500" y="2140352"/>
            <a:ext cx="8610600" cy="1293028"/>
          </a:xfrm>
        </p:spPr>
        <p:txBody>
          <a:bodyPr/>
          <a:lstStyle/>
          <a:p>
            <a:r>
              <a:rPr lang="en-US" dirty="0"/>
              <a:t>Authenticity</a:t>
            </a:r>
          </a:p>
        </p:txBody>
      </p:sp>
      <p:sp>
        <p:nvSpPr>
          <p:cNvPr id="3" name="Content Placeholder 2">
            <a:extLst>
              <a:ext uri="{FF2B5EF4-FFF2-40B4-BE49-F238E27FC236}">
                <a16:creationId xmlns:a16="http://schemas.microsoft.com/office/drawing/2014/main" id="{C5D74DA8-4EC1-4031-BEB8-E8ABC9C77D5C}"/>
              </a:ext>
            </a:extLst>
          </p:cNvPr>
          <p:cNvSpPr>
            <a:spLocks noGrp="1"/>
          </p:cNvSpPr>
          <p:nvPr>
            <p:ph idx="1"/>
          </p:nvPr>
        </p:nvSpPr>
        <p:spPr>
          <a:xfrm>
            <a:off x="342900" y="3219505"/>
            <a:ext cx="11353800" cy="2180085"/>
          </a:xfrm>
        </p:spPr>
        <p:txBody>
          <a:bodyPr/>
          <a:lstStyle/>
          <a:p>
            <a:r>
              <a:rPr lang="en-US" dirty="0"/>
              <a:t>Own not just a commission but the  (interactive) </a:t>
            </a:r>
            <a:r>
              <a:rPr lang="en-US" i="1" dirty="0"/>
              <a:t>process of creation</a:t>
            </a:r>
          </a:p>
          <a:p>
            <a:r>
              <a:rPr lang="en-US" i="1" dirty="0"/>
              <a:t>UNIQUENESS is the currency of the post-industrial/information economy fabrication-on-demand-economy</a:t>
            </a:r>
          </a:p>
          <a:p>
            <a:r>
              <a:rPr lang="en-US" i="1" dirty="0"/>
              <a:t>Addition of rulesets, communication norms, and functional practices surrounding feedback, time, and engagement</a:t>
            </a:r>
          </a:p>
          <a:p>
            <a:r>
              <a:rPr lang="en-US" dirty="0"/>
              <a:t>Twitch itself as a platform has proven largely disinterested in proactively assisting streamers in such cases, or in dealing effectively with the culture writ large (toxicity and other tools/issues)</a:t>
            </a:r>
            <a:endParaRPr lang="en-US" i="1" dirty="0"/>
          </a:p>
        </p:txBody>
      </p:sp>
    </p:spTree>
    <p:extLst>
      <p:ext uri="{BB962C8B-B14F-4D97-AF65-F5344CB8AC3E}">
        <p14:creationId xmlns:p14="http://schemas.microsoft.com/office/powerpoint/2010/main" val="1334295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09947D-6BD3-4C6A-9722-F399EF617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1800"/>
            <a:ext cx="12192000" cy="4165600"/>
          </a:xfrm>
          <a:prstGeom prst="rect">
            <a:avLst/>
          </a:prstGeom>
        </p:spPr>
      </p:pic>
      <p:cxnSp>
        <p:nvCxnSpPr>
          <p:cNvPr id="6" name="Straight Connector 5">
            <a:extLst>
              <a:ext uri="{FF2B5EF4-FFF2-40B4-BE49-F238E27FC236}">
                <a16:creationId xmlns:a16="http://schemas.microsoft.com/office/drawing/2014/main" id="{C8F918EF-8C12-4B7F-9618-2E3569ACD853}"/>
              </a:ext>
            </a:extLst>
          </p:cNvPr>
          <p:cNvCxnSpPr/>
          <p:nvPr/>
        </p:nvCxnSpPr>
        <p:spPr>
          <a:xfrm>
            <a:off x="-611083" y="5867400"/>
            <a:ext cx="1344384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7BEEA53-02DC-49B0-85B8-2392E9C4D82B}"/>
              </a:ext>
            </a:extLst>
          </p:cNvPr>
          <p:cNvCxnSpPr/>
          <p:nvPr/>
        </p:nvCxnSpPr>
        <p:spPr>
          <a:xfrm>
            <a:off x="0" y="1676400"/>
            <a:ext cx="1222167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77A6A88-5ABE-40A4-B49C-447778615402}"/>
              </a:ext>
            </a:extLst>
          </p:cNvPr>
          <p:cNvSpPr>
            <a:spLocks noGrp="1"/>
          </p:cNvSpPr>
          <p:nvPr>
            <p:ph type="title"/>
          </p:nvPr>
        </p:nvSpPr>
        <p:spPr/>
        <p:txBody>
          <a:bodyPr/>
          <a:lstStyle/>
          <a:p>
            <a:r>
              <a:rPr lang="en-US" dirty="0"/>
              <a:t>SIDE NOTE: MOAR RES34CH PLZ</a:t>
            </a:r>
            <a:br>
              <a:rPr lang="en-US" dirty="0"/>
            </a:br>
            <a:br>
              <a:rPr lang="en-US" dirty="0"/>
            </a:br>
            <a:br>
              <a:rPr lang="en-US" dirty="0"/>
            </a:br>
            <a:r>
              <a:rPr lang="en-US" dirty="0"/>
              <a:t>(and better tools…)</a:t>
            </a:r>
          </a:p>
        </p:txBody>
      </p:sp>
    </p:spTree>
    <p:extLst>
      <p:ext uri="{BB962C8B-B14F-4D97-AF65-F5344CB8AC3E}">
        <p14:creationId xmlns:p14="http://schemas.microsoft.com/office/powerpoint/2010/main" val="2369995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C3BFD-B635-A541-B942-4F152AC1C278}"/>
              </a:ext>
            </a:extLst>
          </p:cNvPr>
          <p:cNvSpPr>
            <a:spLocks noGrp="1"/>
          </p:cNvSpPr>
          <p:nvPr>
            <p:ph type="title"/>
          </p:nvPr>
        </p:nvSpPr>
        <p:spPr/>
        <p:txBody>
          <a:bodyPr/>
          <a:lstStyle/>
          <a:p>
            <a:r>
              <a:rPr lang="en-US" dirty="0"/>
              <a:t>Conclusions</a:t>
            </a:r>
          </a:p>
        </p:txBody>
      </p:sp>
      <p:sp>
        <p:nvSpPr>
          <p:cNvPr id="3" name="Text Placeholder 2">
            <a:extLst>
              <a:ext uri="{FF2B5EF4-FFF2-40B4-BE49-F238E27FC236}">
                <a16:creationId xmlns:a16="http://schemas.microsoft.com/office/drawing/2014/main" id="{209BC700-C197-F34C-8E97-1473CDBECB58}"/>
              </a:ext>
            </a:extLst>
          </p:cNvPr>
          <p:cNvSpPr>
            <a:spLocks noGrp="1"/>
          </p:cNvSpPr>
          <p:nvPr>
            <p:ph type="body" idx="1"/>
          </p:nvPr>
        </p:nvSpPr>
        <p:spPr>
          <a:xfrm>
            <a:off x="685800" y="1617048"/>
            <a:ext cx="10820400" cy="4024125"/>
          </a:xfrm>
        </p:spPr>
        <p:txBody>
          <a:bodyPr/>
          <a:lstStyle/>
          <a:p>
            <a:r>
              <a:rPr lang="en-US" sz="3200" dirty="0"/>
              <a:t>The labor of game streaming informs the types of labor present in art streaming, and understanding games will teach us more about these other platforms and ‘authenticity’ in this context.</a:t>
            </a:r>
          </a:p>
          <a:p>
            <a:endParaRPr lang="en-US" sz="3200" dirty="0"/>
          </a:p>
          <a:p>
            <a:r>
              <a:rPr lang="en-US" sz="3200" dirty="0"/>
              <a:t>The platforms themselves actively push and shape these practices of labor.</a:t>
            </a:r>
          </a:p>
          <a:p>
            <a:pPr marL="88900" indent="0">
              <a:buNone/>
            </a:pPr>
            <a:endParaRPr lang="en-US" dirty="0"/>
          </a:p>
        </p:txBody>
      </p:sp>
    </p:spTree>
    <p:extLst>
      <p:ext uri="{BB962C8B-B14F-4D97-AF65-F5344CB8AC3E}">
        <p14:creationId xmlns:p14="http://schemas.microsoft.com/office/powerpoint/2010/main" val="3893267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tree next to a body of water&#10;&#10;Description automatically generated">
            <a:extLst>
              <a:ext uri="{FF2B5EF4-FFF2-40B4-BE49-F238E27FC236}">
                <a16:creationId xmlns:a16="http://schemas.microsoft.com/office/drawing/2014/main" id="{4C4B27CE-CD19-794F-B38C-0BD47F9E47B2}"/>
              </a:ext>
            </a:extLst>
          </p:cNvPr>
          <p:cNvPicPr>
            <a:picLocks noChangeAspect="1"/>
          </p:cNvPicPr>
          <p:nvPr/>
        </p:nvPicPr>
        <p:blipFill rotWithShape="1">
          <a:blip r:embed="rId2"/>
          <a:srcRect t="24954" b="10128"/>
          <a:stretch/>
        </p:blipFill>
        <p:spPr>
          <a:xfrm>
            <a:off x="7435" y="0"/>
            <a:ext cx="12184565" cy="5932449"/>
          </a:xfrm>
          <a:prstGeom prst="rect">
            <a:avLst/>
          </a:prstGeom>
        </p:spPr>
      </p:pic>
      <p:sp>
        <p:nvSpPr>
          <p:cNvPr id="8" name="Rectangle 7">
            <a:extLst>
              <a:ext uri="{FF2B5EF4-FFF2-40B4-BE49-F238E27FC236}">
                <a16:creationId xmlns:a16="http://schemas.microsoft.com/office/drawing/2014/main" id="{FC3956FA-2696-E440-9382-E1F60E60576F}"/>
              </a:ext>
            </a:extLst>
          </p:cNvPr>
          <p:cNvSpPr/>
          <p:nvPr/>
        </p:nvSpPr>
        <p:spPr>
          <a:xfrm>
            <a:off x="-4313" y="504489"/>
            <a:ext cx="12203748" cy="5586822"/>
          </a:xfrm>
          <a:prstGeom prst="rect">
            <a:avLst/>
          </a:prstGeom>
          <a:gradFill>
            <a:gsLst>
              <a:gs pos="885">
                <a:schemeClr val="tx1">
                  <a:alpha val="0"/>
                </a:schemeClr>
              </a:gs>
              <a:gs pos="41000">
                <a:schemeClr val="tx1">
                  <a:alpha val="7300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07006C-4C5C-1645-9FE1-E1AC30684E2F}"/>
              </a:ext>
            </a:extLst>
          </p:cNvPr>
          <p:cNvSpPr>
            <a:spLocks noGrp="1"/>
          </p:cNvSpPr>
          <p:nvPr>
            <p:ph type="ctrTitle"/>
          </p:nvPr>
        </p:nvSpPr>
        <p:spPr>
          <a:xfrm>
            <a:off x="-100363" y="2031374"/>
            <a:ext cx="12192000" cy="1825096"/>
          </a:xfrm>
        </p:spPr>
        <p:txBody>
          <a:bodyPr/>
          <a:lstStyle/>
          <a:p>
            <a:pPr algn="ctr"/>
            <a:r>
              <a:rPr lang="en-US" dirty="0"/>
              <a:t>THANKS &amp; QUESTIONS</a:t>
            </a:r>
          </a:p>
        </p:txBody>
      </p:sp>
      <p:sp>
        <p:nvSpPr>
          <p:cNvPr id="3" name="Subtitle 2">
            <a:extLst>
              <a:ext uri="{FF2B5EF4-FFF2-40B4-BE49-F238E27FC236}">
                <a16:creationId xmlns:a16="http://schemas.microsoft.com/office/drawing/2014/main" id="{8F494F60-7FC5-D54D-AF89-FD2D55A82B87}"/>
              </a:ext>
            </a:extLst>
          </p:cNvPr>
          <p:cNvSpPr>
            <a:spLocks noGrp="1"/>
          </p:cNvSpPr>
          <p:nvPr>
            <p:ph type="subTitle" idx="1"/>
          </p:nvPr>
        </p:nvSpPr>
        <p:spPr>
          <a:xfrm>
            <a:off x="106561" y="3654503"/>
            <a:ext cx="6099718" cy="2590179"/>
          </a:xfrm>
        </p:spPr>
        <p:txBody>
          <a:bodyPr/>
          <a:lstStyle/>
          <a:p>
            <a:pPr algn="r"/>
            <a:r>
              <a:rPr lang="en-US" sz="3200" dirty="0"/>
              <a:t>ANDY</a:t>
            </a:r>
          </a:p>
          <a:p>
            <a:pPr algn="r"/>
            <a:r>
              <a:rPr lang="en-US" sz="3200" dirty="0"/>
              <a:t>@</a:t>
            </a:r>
            <a:r>
              <a:rPr lang="en-US" sz="3200" dirty="0" err="1"/>
              <a:t>andymphelps</a:t>
            </a:r>
            <a:endParaRPr lang="en-US" sz="3200" dirty="0"/>
          </a:p>
          <a:p>
            <a:pPr algn="r"/>
            <a:r>
              <a:rPr lang="en-US" sz="3200" dirty="0" err="1"/>
              <a:t>andymphelps</a:t>
            </a:r>
            <a:r>
              <a:rPr lang="en-US" sz="3200" dirty="0"/>
              <a:t>  -at- </a:t>
            </a:r>
            <a:r>
              <a:rPr lang="en-US" sz="3200" dirty="0" err="1"/>
              <a:t>gmail.com</a:t>
            </a:r>
            <a:endParaRPr lang="en-US" sz="3200" dirty="0"/>
          </a:p>
          <a:p>
            <a:pPr algn="r"/>
            <a:r>
              <a:rPr lang="en-US" sz="3200" dirty="0" err="1"/>
              <a:t>andyworld.io</a:t>
            </a:r>
            <a:endParaRPr lang="en-US" sz="3200" dirty="0"/>
          </a:p>
        </p:txBody>
      </p:sp>
      <p:sp>
        <p:nvSpPr>
          <p:cNvPr id="4" name="Subtitle 2">
            <a:extLst>
              <a:ext uri="{FF2B5EF4-FFF2-40B4-BE49-F238E27FC236}">
                <a16:creationId xmlns:a16="http://schemas.microsoft.com/office/drawing/2014/main" id="{74C53B3D-8F10-6745-AFC3-A8ED544B3E4A}"/>
              </a:ext>
            </a:extLst>
          </p:cNvPr>
          <p:cNvSpPr txBox="1">
            <a:spLocks/>
          </p:cNvSpPr>
          <p:nvPr/>
        </p:nvSpPr>
        <p:spPr>
          <a:xfrm>
            <a:off x="6682059" y="3651406"/>
            <a:ext cx="6099718" cy="2590179"/>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R="0" lvl="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entury Gothic"/>
                <a:ea typeface="Century Gothic"/>
                <a:cs typeface="Century Gothic"/>
                <a:sym typeface="Century Gothic"/>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5pPr>
            <a:lvl6pPr marR="0" lvl="5"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6pPr>
            <a:lvl7pPr marR="0" lvl="6"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7pPr>
            <a:lvl8pPr marR="0" lvl="7"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8pPr>
            <a:lvl9pPr marR="0" lvl="8"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9pPr>
          </a:lstStyle>
          <a:p>
            <a:r>
              <a:rPr lang="en-US" sz="3200" dirty="0"/>
              <a:t>MIA</a:t>
            </a:r>
          </a:p>
          <a:p>
            <a:r>
              <a:rPr lang="en-US" sz="3200" dirty="0"/>
              <a:t>@</a:t>
            </a:r>
            <a:r>
              <a:rPr lang="en-US" sz="3200" dirty="0" err="1"/>
              <a:t>miac</a:t>
            </a:r>
            <a:endParaRPr lang="en-US" sz="3200" dirty="0"/>
          </a:p>
          <a:p>
            <a:r>
              <a:rPr lang="en-US" sz="3200" dirty="0" err="1"/>
              <a:t>mconsalvo</a:t>
            </a:r>
            <a:r>
              <a:rPr lang="en-US" sz="3200" dirty="0"/>
              <a:t> -at- </a:t>
            </a:r>
            <a:r>
              <a:rPr lang="en-US" sz="3200" dirty="0" err="1"/>
              <a:t>gmail.com</a:t>
            </a:r>
            <a:endParaRPr lang="en-US" sz="3200" dirty="0"/>
          </a:p>
          <a:p>
            <a:r>
              <a:rPr lang="en-US" sz="3200" dirty="0" err="1"/>
              <a:t>about.me</a:t>
            </a:r>
            <a:r>
              <a:rPr lang="en-US" sz="3200" dirty="0"/>
              <a:t>/</a:t>
            </a:r>
            <a:r>
              <a:rPr lang="en-US" sz="3200" dirty="0" err="1"/>
              <a:t>mconsalvo</a:t>
            </a:r>
            <a:endParaRPr lang="en-US" sz="3200" dirty="0"/>
          </a:p>
        </p:txBody>
      </p:sp>
      <p:cxnSp>
        <p:nvCxnSpPr>
          <p:cNvPr id="10" name="Straight Connector 9">
            <a:extLst>
              <a:ext uri="{FF2B5EF4-FFF2-40B4-BE49-F238E27FC236}">
                <a16:creationId xmlns:a16="http://schemas.microsoft.com/office/drawing/2014/main" id="{97215074-6F95-3E4B-B9BA-266A945FAB31}"/>
              </a:ext>
            </a:extLst>
          </p:cNvPr>
          <p:cNvCxnSpPr>
            <a:cxnSpLocks/>
          </p:cNvCxnSpPr>
          <p:nvPr/>
        </p:nvCxnSpPr>
        <p:spPr>
          <a:xfrm>
            <a:off x="6445638" y="3659873"/>
            <a:ext cx="0" cy="227257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055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C3BFD-B635-A541-B942-4F152AC1C278}"/>
              </a:ext>
            </a:extLst>
          </p:cNvPr>
          <p:cNvSpPr>
            <a:spLocks noGrp="1"/>
          </p:cNvSpPr>
          <p:nvPr>
            <p:ph type="title"/>
          </p:nvPr>
        </p:nvSpPr>
        <p:spPr/>
        <p:txBody>
          <a:bodyPr/>
          <a:lstStyle/>
          <a:p>
            <a:r>
              <a:rPr lang="en-US" dirty="0"/>
              <a:t>Research Questions</a:t>
            </a:r>
          </a:p>
        </p:txBody>
      </p:sp>
      <p:sp>
        <p:nvSpPr>
          <p:cNvPr id="3" name="Text Placeholder 2">
            <a:extLst>
              <a:ext uri="{FF2B5EF4-FFF2-40B4-BE49-F238E27FC236}">
                <a16:creationId xmlns:a16="http://schemas.microsoft.com/office/drawing/2014/main" id="{209BC700-C197-F34C-8E97-1473CDBECB58}"/>
              </a:ext>
            </a:extLst>
          </p:cNvPr>
          <p:cNvSpPr>
            <a:spLocks noGrp="1"/>
          </p:cNvSpPr>
          <p:nvPr>
            <p:ph type="body" idx="1"/>
          </p:nvPr>
        </p:nvSpPr>
        <p:spPr>
          <a:xfrm>
            <a:off x="685800" y="1617048"/>
            <a:ext cx="10820400" cy="4024125"/>
          </a:xfrm>
        </p:spPr>
        <p:txBody>
          <a:bodyPr/>
          <a:lstStyle/>
          <a:p>
            <a:r>
              <a:rPr lang="en-US" sz="3200" dirty="0"/>
              <a:t>Does the labor of game streaming inform the types of labor present in other forms of streaming, specifically more generalized art streaming?</a:t>
            </a:r>
          </a:p>
          <a:p>
            <a:endParaRPr lang="en-US" sz="3200" dirty="0"/>
          </a:p>
          <a:p>
            <a:r>
              <a:rPr lang="en-US" sz="3200" dirty="0"/>
              <a:t>If so, in what ways is the platform itself informing these practices or pushing this conformity?</a:t>
            </a:r>
          </a:p>
          <a:p>
            <a:endParaRPr lang="en-US" sz="3200" dirty="0"/>
          </a:p>
          <a:p>
            <a:r>
              <a:rPr lang="en-US" sz="3200" dirty="0"/>
              <a:t>What are examples of this kind of crossover?</a:t>
            </a:r>
          </a:p>
          <a:p>
            <a:pPr marL="88900" indent="0">
              <a:buNone/>
            </a:pPr>
            <a:endParaRPr lang="en-US" dirty="0"/>
          </a:p>
        </p:txBody>
      </p:sp>
    </p:spTree>
    <p:extLst>
      <p:ext uri="{BB962C8B-B14F-4D97-AF65-F5344CB8AC3E}">
        <p14:creationId xmlns:p14="http://schemas.microsoft.com/office/powerpoint/2010/main" val="885236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B7471F5-9E5E-8D4F-94A2-986CB6C88605}"/>
              </a:ext>
            </a:extLst>
          </p:cNvPr>
          <p:cNvSpPr txBox="1">
            <a:spLocks/>
          </p:cNvSpPr>
          <p:nvPr/>
        </p:nvSpPr>
        <p:spPr>
          <a:xfrm>
            <a:off x="1521591" y="4692846"/>
            <a:ext cx="10245294" cy="685801"/>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R="0" lvl="0" algn="r" rtl="0">
              <a:lnSpc>
                <a:spcPct val="90000"/>
              </a:lnSpc>
              <a:spcBef>
                <a:spcPts val="0"/>
              </a:spcBef>
              <a:spcAft>
                <a:spcPts val="0"/>
              </a:spcAft>
              <a:buClr>
                <a:schemeClr val="lt1"/>
              </a:buClr>
              <a:buSzPts val="4000"/>
              <a:buFont typeface="Century Gothic"/>
              <a:buNone/>
              <a:defRPr sz="40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400" dirty="0"/>
              <a:t>Part I: The Labor of Games</a:t>
            </a:r>
          </a:p>
        </p:txBody>
      </p:sp>
      <p:sp>
        <p:nvSpPr>
          <p:cNvPr id="7" name="Subtitle 2">
            <a:extLst>
              <a:ext uri="{FF2B5EF4-FFF2-40B4-BE49-F238E27FC236}">
                <a16:creationId xmlns:a16="http://schemas.microsoft.com/office/drawing/2014/main" id="{3CA13162-5D6C-3447-9A61-8A4AF097148E}"/>
              </a:ext>
            </a:extLst>
          </p:cNvPr>
          <p:cNvSpPr txBox="1">
            <a:spLocks/>
          </p:cNvSpPr>
          <p:nvPr/>
        </p:nvSpPr>
        <p:spPr>
          <a:xfrm>
            <a:off x="0" y="5237302"/>
            <a:ext cx="11766885" cy="685800"/>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368300" algn="l" rtl="0">
              <a:lnSpc>
                <a:spcPct val="90000"/>
              </a:lnSpc>
              <a:spcBef>
                <a:spcPts val="1000"/>
              </a:spcBef>
              <a:spcAft>
                <a:spcPts val="0"/>
              </a:spcAft>
              <a:buClr>
                <a:schemeClr val="lt1"/>
              </a:buClr>
              <a:buSzPts val="2200"/>
              <a:buFont typeface="Arial"/>
              <a:buChar char="•"/>
              <a:defRPr sz="2200" b="0" i="0" u="none" strike="noStrike" cap="none">
                <a:solidFill>
                  <a:schemeClr val="lt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9pPr>
          </a:lstStyle>
          <a:p>
            <a:pPr marL="88900" indent="0" algn="r">
              <a:buNone/>
            </a:pPr>
            <a:r>
              <a:rPr lang="en-US" sz="2800" dirty="0"/>
              <a:t>What do we know of games, labor, </a:t>
            </a:r>
            <a:r>
              <a:rPr lang="en-US" sz="2800" dirty="0" err="1"/>
              <a:t>playbour</a:t>
            </a:r>
            <a:r>
              <a:rPr lang="en-US" sz="2800" dirty="0"/>
              <a:t>, and streaming?</a:t>
            </a:r>
          </a:p>
        </p:txBody>
      </p:sp>
    </p:spTree>
    <p:extLst>
      <p:ext uri="{BB962C8B-B14F-4D97-AF65-F5344CB8AC3E}">
        <p14:creationId xmlns:p14="http://schemas.microsoft.com/office/powerpoint/2010/main" val="2800579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2A172-04BD-914A-8AF1-E1D7F7F16A29}"/>
              </a:ext>
            </a:extLst>
          </p:cNvPr>
          <p:cNvSpPr>
            <a:spLocks noGrp="1"/>
          </p:cNvSpPr>
          <p:nvPr>
            <p:ph type="title"/>
          </p:nvPr>
        </p:nvSpPr>
        <p:spPr/>
        <p:txBody>
          <a:bodyPr/>
          <a:lstStyle/>
          <a:p>
            <a:r>
              <a:rPr lang="en-US" dirty="0"/>
              <a:t>Labor and </a:t>
            </a:r>
            <a:r>
              <a:rPr lang="en-US" dirty="0" err="1"/>
              <a:t>playbour</a:t>
            </a:r>
            <a:r>
              <a:rPr lang="en-US" dirty="0"/>
              <a:t> in games</a:t>
            </a:r>
            <a:br>
              <a:rPr lang="en-US" dirty="0"/>
            </a:br>
            <a:endParaRPr lang="en-US" dirty="0"/>
          </a:p>
        </p:txBody>
      </p:sp>
      <p:sp>
        <p:nvSpPr>
          <p:cNvPr id="3" name="Text Placeholder 2">
            <a:extLst>
              <a:ext uri="{FF2B5EF4-FFF2-40B4-BE49-F238E27FC236}">
                <a16:creationId xmlns:a16="http://schemas.microsoft.com/office/drawing/2014/main" id="{3D206CFA-A823-8F4E-9BE1-2C171936BBC9}"/>
              </a:ext>
            </a:extLst>
          </p:cNvPr>
          <p:cNvSpPr>
            <a:spLocks noGrp="1"/>
          </p:cNvSpPr>
          <p:nvPr>
            <p:ph type="body" idx="1"/>
          </p:nvPr>
        </p:nvSpPr>
        <p:spPr/>
        <p:txBody>
          <a:bodyPr/>
          <a:lstStyle/>
          <a:p>
            <a:r>
              <a:rPr lang="en-US" dirty="0"/>
              <a:t>Dyer-</a:t>
            </a:r>
            <a:r>
              <a:rPr lang="en-US" dirty="0" err="1"/>
              <a:t>Witheford</a:t>
            </a:r>
            <a:r>
              <a:rPr lang="en-US" dirty="0"/>
              <a:t> &amp; de </a:t>
            </a:r>
            <a:r>
              <a:rPr lang="en-US" dirty="0" err="1"/>
              <a:t>Peuter</a:t>
            </a:r>
            <a:r>
              <a:rPr lang="en-US" dirty="0"/>
              <a:t>: most labor today is ‘immaterial labor’ or “work that creates ‘immaterial products’ such as ‘knowledge, information, communication, a relationship or an emotional response”</a:t>
            </a:r>
          </a:p>
          <a:p>
            <a:r>
              <a:rPr lang="en-US" dirty="0" err="1"/>
              <a:t>Boellstorff</a:t>
            </a:r>
            <a:r>
              <a:rPr lang="en-US" dirty="0"/>
              <a:t> says we are seeing the spread of ‘creationist capitalism’ where “labor is understood in terms of creativity, so that production is understood as creation”</a:t>
            </a:r>
          </a:p>
          <a:p>
            <a:r>
              <a:rPr lang="en-US" dirty="0" err="1"/>
              <a:t>Kücklich</a:t>
            </a:r>
            <a:r>
              <a:rPr lang="en-US" dirty="0"/>
              <a:t> demonstrated the labor involved in </a:t>
            </a:r>
            <a:r>
              <a:rPr lang="en-US" dirty="0" err="1"/>
              <a:t>modding</a:t>
            </a:r>
            <a:r>
              <a:rPr lang="en-US" dirty="0"/>
              <a:t> digital games</a:t>
            </a:r>
          </a:p>
          <a:p>
            <a:endParaRPr lang="en-US" dirty="0"/>
          </a:p>
        </p:txBody>
      </p:sp>
    </p:spTree>
    <p:extLst>
      <p:ext uri="{BB962C8B-B14F-4D97-AF65-F5344CB8AC3E}">
        <p14:creationId xmlns:p14="http://schemas.microsoft.com/office/powerpoint/2010/main" val="2763091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1683C-3968-8E45-A722-3F305E48A3A5}"/>
              </a:ext>
            </a:extLst>
          </p:cNvPr>
          <p:cNvSpPr>
            <a:spLocks noGrp="1"/>
          </p:cNvSpPr>
          <p:nvPr>
            <p:ph type="title"/>
          </p:nvPr>
        </p:nvSpPr>
        <p:spPr>
          <a:xfrm>
            <a:off x="1106905" y="764373"/>
            <a:ext cx="10399295" cy="1293028"/>
          </a:xfrm>
        </p:spPr>
        <p:txBody>
          <a:bodyPr/>
          <a:lstStyle/>
          <a:p>
            <a:r>
              <a:rPr lang="en-US" dirty="0"/>
              <a:t>Labor, play ,and the increasing influence of platforms</a:t>
            </a:r>
            <a:br>
              <a:rPr lang="en-US" dirty="0"/>
            </a:br>
            <a:endParaRPr lang="en-US" dirty="0"/>
          </a:p>
        </p:txBody>
      </p:sp>
      <p:sp>
        <p:nvSpPr>
          <p:cNvPr id="3" name="Text Placeholder 2">
            <a:extLst>
              <a:ext uri="{FF2B5EF4-FFF2-40B4-BE49-F238E27FC236}">
                <a16:creationId xmlns:a16="http://schemas.microsoft.com/office/drawing/2014/main" id="{556E44AC-3684-C94B-90EB-F40AB24E21C0}"/>
              </a:ext>
            </a:extLst>
          </p:cNvPr>
          <p:cNvSpPr>
            <a:spLocks noGrp="1"/>
          </p:cNvSpPr>
          <p:nvPr>
            <p:ph type="body" idx="1"/>
          </p:nvPr>
        </p:nvSpPr>
        <p:spPr/>
        <p:txBody>
          <a:bodyPr/>
          <a:lstStyle/>
          <a:p>
            <a:r>
              <a:rPr lang="en-US" dirty="0" err="1"/>
              <a:t>Bogost</a:t>
            </a:r>
            <a:r>
              <a:rPr lang="en-US" dirty="0"/>
              <a:t> and Montfort write platforms can be software or hardware that forms the “underlying computing systems” that “enable, constrain, shape and support the creative work that is done on them”</a:t>
            </a:r>
          </a:p>
          <a:p>
            <a:r>
              <a:rPr lang="en-US" dirty="0"/>
              <a:t>Gillespie argues that the term ‘platform’ doesn’t “drop from the sky” but rather comes from “stakeholders with specific aims”</a:t>
            </a:r>
          </a:p>
          <a:p>
            <a:endParaRPr lang="en-US" dirty="0"/>
          </a:p>
          <a:p>
            <a:r>
              <a:rPr lang="en-US" dirty="0"/>
              <a:t>By examining the history of labor in games we can see the increasing strength of commercial platforms in shaping/narrowing what individuals can do (or see as possibilities)</a:t>
            </a:r>
          </a:p>
        </p:txBody>
      </p:sp>
    </p:spTree>
    <p:extLst>
      <p:ext uri="{BB962C8B-B14F-4D97-AF65-F5344CB8AC3E}">
        <p14:creationId xmlns:p14="http://schemas.microsoft.com/office/powerpoint/2010/main" val="73469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08D49-42A4-894A-A717-4086C2C44E1B}"/>
              </a:ext>
            </a:extLst>
          </p:cNvPr>
          <p:cNvSpPr>
            <a:spLocks noGrp="1"/>
          </p:cNvSpPr>
          <p:nvPr>
            <p:ph type="title"/>
          </p:nvPr>
        </p:nvSpPr>
        <p:spPr/>
        <p:txBody>
          <a:bodyPr/>
          <a:lstStyle/>
          <a:p>
            <a:r>
              <a:rPr lang="en-US" dirty="0" err="1"/>
              <a:t>Modding</a:t>
            </a:r>
            <a:br>
              <a:rPr lang="en-US" dirty="0"/>
            </a:br>
            <a:endParaRPr lang="en-US" dirty="0"/>
          </a:p>
        </p:txBody>
      </p:sp>
      <p:sp>
        <p:nvSpPr>
          <p:cNvPr id="3" name="Text Placeholder 2">
            <a:extLst>
              <a:ext uri="{FF2B5EF4-FFF2-40B4-BE49-F238E27FC236}">
                <a16:creationId xmlns:a16="http://schemas.microsoft.com/office/drawing/2014/main" id="{1451D16E-51DF-404B-BD8C-2E8E04EBC5FB}"/>
              </a:ext>
            </a:extLst>
          </p:cNvPr>
          <p:cNvSpPr>
            <a:spLocks noGrp="1"/>
          </p:cNvSpPr>
          <p:nvPr>
            <p:ph type="body" idx="1"/>
          </p:nvPr>
        </p:nvSpPr>
        <p:spPr/>
        <p:txBody>
          <a:bodyPr/>
          <a:lstStyle/>
          <a:p>
            <a:r>
              <a:rPr lang="en-US" dirty="0"/>
              <a:t>Standardization of game file structures, increasing use of similar/licensed game engines allowed players to modify game files in ways that suited them</a:t>
            </a:r>
          </a:p>
          <a:p>
            <a:r>
              <a:rPr lang="en-US" dirty="0"/>
              <a:t>Communities grew up around various games that offered player-created tools, help</a:t>
            </a:r>
          </a:p>
          <a:p>
            <a:r>
              <a:rPr lang="en-US" dirty="0"/>
              <a:t>Increasingly game companies have sought to limit and constrain </a:t>
            </a:r>
            <a:r>
              <a:rPr lang="en-US" dirty="0" err="1"/>
              <a:t>modding</a:t>
            </a:r>
            <a:r>
              <a:rPr lang="en-US" dirty="0"/>
              <a:t> practices – through licensed mod kits, mod packs, etc.</a:t>
            </a:r>
          </a:p>
          <a:p>
            <a:r>
              <a:rPr lang="en-US" dirty="0"/>
              <a:t>Minecraft remains an important (and weird) exception</a:t>
            </a:r>
          </a:p>
          <a:p>
            <a:endParaRPr lang="en-US" dirty="0"/>
          </a:p>
        </p:txBody>
      </p:sp>
    </p:spTree>
    <p:extLst>
      <p:ext uri="{BB962C8B-B14F-4D97-AF65-F5344CB8AC3E}">
        <p14:creationId xmlns:p14="http://schemas.microsoft.com/office/powerpoint/2010/main" val="612320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F1AB9-35B8-CE4C-967F-2C61A73C58C1}"/>
              </a:ext>
            </a:extLst>
          </p:cNvPr>
          <p:cNvSpPr>
            <a:spLocks noGrp="1"/>
          </p:cNvSpPr>
          <p:nvPr>
            <p:ph type="title"/>
          </p:nvPr>
        </p:nvSpPr>
        <p:spPr/>
        <p:txBody>
          <a:bodyPr/>
          <a:lstStyle/>
          <a:p>
            <a:r>
              <a:rPr lang="en-US" dirty="0"/>
              <a:t>Walkthroughs</a:t>
            </a:r>
            <a:br>
              <a:rPr lang="en-US" dirty="0"/>
            </a:br>
            <a:endParaRPr lang="en-US" dirty="0"/>
          </a:p>
        </p:txBody>
      </p:sp>
      <p:sp>
        <p:nvSpPr>
          <p:cNvPr id="3" name="Text Placeholder 2">
            <a:extLst>
              <a:ext uri="{FF2B5EF4-FFF2-40B4-BE49-F238E27FC236}">
                <a16:creationId xmlns:a16="http://schemas.microsoft.com/office/drawing/2014/main" id="{C77D55C5-7E7D-8841-8C1D-E59E7F57BF11}"/>
              </a:ext>
            </a:extLst>
          </p:cNvPr>
          <p:cNvSpPr>
            <a:spLocks noGrp="1"/>
          </p:cNvSpPr>
          <p:nvPr>
            <p:ph type="body" idx="1"/>
          </p:nvPr>
        </p:nvSpPr>
        <p:spPr/>
        <p:txBody>
          <a:bodyPr/>
          <a:lstStyle/>
          <a:p>
            <a:r>
              <a:rPr lang="en-US" dirty="0"/>
              <a:t>Player created walkthroughs offered a free alternative to commercial strategy guides</a:t>
            </a:r>
          </a:p>
          <a:p>
            <a:pPr lvl="1"/>
            <a:r>
              <a:rPr lang="en-US" dirty="0"/>
              <a:t>Walkthroughs appeared on individual sites as well as through sites like </a:t>
            </a:r>
            <a:r>
              <a:rPr lang="en-US" dirty="0" err="1"/>
              <a:t>gamefaqs.com</a:t>
            </a:r>
            <a:endParaRPr lang="en-US" dirty="0"/>
          </a:p>
          <a:p>
            <a:r>
              <a:rPr lang="en-US" dirty="0"/>
              <a:t>Guides have also moved to YouTube via Let’s Play videos as well as individual influencers who create regular update/instructional videos for specific games</a:t>
            </a:r>
          </a:p>
          <a:p>
            <a:r>
              <a:rPr lang="en-US" dirty="0"/>
              <a:t>To earn money from such activities, individuals have to conform to increasingly narrow expectations of what LPs or update videos should be</a:t>
            </a:r>
          </a:p>
        </p:txBody>
      </p:sp>
    </p:spTree>
    <p:extLst>
      <p:ext uri="{BB962C8B-B14F-4D97-AF65-F5344CB8AC3E}">
        <p14:creationId xmlns:p14="http://schemas.microsoft.com/office/powerpoint/2010/main" val="1526788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53F02-E406-9249-AEF4-F2287A4161E9}"/>
              </a:ext>
            </a:extLst>
          </p:cNvPr>
          <p:cNvSpPr>
            <a:spLocks noGrp="1"/>
          </p:cNvSpPr>
          <p:nvPr>
            <p:ph type="title"/>
          </p:nvPr>
        </p:nvSpPr>
        <p:spPr/>
        <p:txBody>
          <a:bodyPr/>
          <a:lstStyle/>
          <a:p>
            <a:r>
              <a:rPr lang="en-US" dirty="0"/>
              <a:t>Gold farming</a:t>
            </a:r>
            <a:br>
              <a:rPr lang="en-US" dirty="0"/>
            </a:br>
            <a:endParaRPr lang="en-US" dirty="0"/>
          </a:p>
        </p:txBody>
      </p:sp>
      <p:sp>
        <p:nvSpPr>
          <p:cNvPr id="3" name="Text Placeholder 2">
            <a:extLst>
              <a:ext uri="{FF2B5EF4-FFF2-40B4-BE49-F238E27FC236}">
                <a16:creationId xmlns:a16="http://schemas.microsoft.com/office/drawing/2014/main" id="{5EEF509E-1503-D74B-9BC7-97D91C892847}"/>
              </a:ext>
            </a:extLst>
          </p:cNvPr>
          <p:cNvSpPr>
            <a:spLocks noGrp="1"/>
          </p:cNvSpPr>
          <p:nvPr>
            <p:ph type="body" idx="1"/>
          </p:nvPr>
        </p:nvSpPr>
        <p:spPr/>
        <p:txBody>
          <a:bodyPr/>
          <a:lstStyle/>
          <a:p>
            <a:r>
              <a:rPr lang="en-US" dirty="0"/>
              <a:t>Gold farming began as an automated task using macros to change “an input into a more valuable output” via bots</a:t>
            </a:r>
          </a:p>
          <a:p>
            <a:r>
              <a:rPr lang="en-US" dirty="0"/>
              <a:t>Eventually this shifted to human workers in non-OECD countries becoming ‘gold farmers’</a:t>
            </a:r>
          </a:p>
          <a:p>
            <a:r>
              <a:rPr lang="en-US" dirty="0"/>
              <a:t>Early games research mainly focused on the cheating aspect of this activity</a:t>
            </a:r>
          </a:p>
          <a:p>
            <a:r>
              <a:rPr lang="en-US" dirty="0"/>
              <a:t>Another important critique was the racism that accompanied player sentiments around “Chinese gold farmers”</a:t>
            </a:r>
          </a:p>
          <a:p>
            <a:r>
              <a:rPr lang="en-US" dirty="0"/>
              <a:t>Julian </a:t>
            </a:r>
            <a:r>
              <a:rPr lang="en-US" dirty="0" err="1"/>
              <a:t>Dibbell’s</a:t>
            </a:r>
            <a:r>
              <a:rPr lang="en-US" dirty="0"/>
              <a:t> examination of gold farmers’ long hours isn’t that different from current critiques of game live streamers’ similar schedules</a:t>
            </a:r>
          </a:p>
        </p:txBody>
      </p:sp>
    </p:spTree>
    <p:extLst>
      <p:ext uri="{BB962C8B-B14F-4D97-AF65-F5344CB8AC3E}">
        <p14:creationId xmlns:p14="http://schemas.microsoft.com/office/powerpoint/2010/main" val="3522167560"/>
      </p:ext>
    </p:extLst>
  </p:cSld>
  <p:clrMapOvr>
    <a:masterClrMapping/>
  </p:clrMapOvr>
</p:sld>
</file>

<file path=ppt/theme/theme1.xml><?xml version="1.0" encoding="utf-8"?>
<a:theme xmlns:a="http://schemas.openxmlformats.org/drawingml/2006/main" name="Vapor Trail">
  <a:themeElements>
    <a:clrScheme name="Vapor Trail">
      <a:dk1>
        <a:srgbClr val="000000"/>
      </a:dk1>
      <a:lt1>
        <a:srgbClr val="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5955</TotalTime>
  <Words>2127</Words>
  <Application>Microsoft Macintosh PowerPoint</Application>
  <PresentationFormat>Widescreen</PresentationFormat>
  <Paragraphs>171</Paragraphs>
  <Slides>26</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Century Gothic</vt:lpstr>
      <vt:lpstr>Calibri</vt:lpstr>
      <vt:lpstr>Arial</vt:lpstr>
      <vt:lpstr>Wingdings</vt:lpstr>
      <vt:lpstr>Vapor Trail</vt:lpstr>
      <vt:lpstr>PowerPoint Presentation</vt:lpstr>
      <vt:lpstr>Last year at HICSS…</vt:lpstr>
      <vt:lpstr>Research Questions</vt:lpstr>
      <vt:lpstr>PowerPoint Presentation</vt:lpstr>
      <vt:lpstr>Labor and playbour in games </vt:lpstr>
      <vt:lpstr>Labor, play ,and the increasing influence of platforms </vt:lpstr>
      <vt:lpstr>Modding </vt:lpstr>
      <vt:lpstr>Walkthroughs </vt:lpstr>
      <vt:lpstr>Gold farming </vt:lpstr>
      <vt:lpstr>YouTube and Twitch </vt:lpstr>
      <vt:lpstr>PowerPoint Presentation</vt:lpstr>
      <vt:lpstr>Last Year at HICSS: A Tale Of Two Adams</vt:lpstr>
      <vt:lpstr>A tale of  two Adams</vt:lpstr>
      <vt:lpstr>So that got me thinking about “Artist Adam” &amp; others</vt:lpstr>
      <vt:lpstr>So we watched way too many hours of art streaming</vt:lpstr>
      <vt:lpstr>Motivations &amp; Labor</vt:lpstr>
      <vt:lpstr>NEGOTIATED LABOR WITH THE PLATFORM ITSELF</vt:lpstr>
      <vt:lpstr>“MAKE BETTER ART”</vt:lpstr>
      <vt:lpstr>Monetization &amp; Audience (yet more labor)</vt:lpstr>
      <vt:lpstr>PowerPoint Presentation</vt:lpstr>
      <vt:lpstr>Community, Engagement, and Crossover, Oh My! (LABOR++)</vt:lpstr>
      <vt:lpstr>Toxicity (infinite labor)</vt:lpstr>
      <vt:lpstr>Authenticity</vt:lpstr>
      <vt:lpstr>SIDE NOTE: MOAR RES34CH PLZ   (and better tools…)</vt:lpstr>
      <vt:lpstr>Conclusions</vt:lpstr>
      <vt:lpstr>THANKS &amp;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Andy Phelps</cp:lastModifiedBy>
  <cp:revision>26</cp:revision>
  <dcterms:modified xsi:type="dcterms:W3CDTF">2020-01-10T18:11:49Z</dcterms:modified>
</cp:coreProperties>
</file>