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582" r:id="rId3"/>
    <p:sldId id="586" r:id="rId4"/>
    <p:sldId id="585" r:id="rId5"/>
    <p:sldId id="587" r:id="rId6"/>
    <p:sldId id="596" r:id="rId7"/>
    <p:sldId id="588" r:id="rId8"/>
    <p:sldId id="589" r:id="rId9"/>
    <p:sldId id="590" r:id="rId10"/>
    <p:sldId id="591" r:id="rId11"/>
    <p:sldId id="592" r:id="rId12"/>
    <p:sldId id="597" r:id="rId13"/>
    <p:sldId id="598" r:id="rId14"/>
    <p:sldId id="599" r:id="rId15"/>
    <p:sldId id="600" r:id="rId16"/>
    <p:sldId id="584"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16"/>
    <p:restoredTop sz="84762"/>
  </p:normalViewPr>
  <p:slideViewPr>
    <p:cSldViewPr snapToGrid="0">
      <p:cViewPr varScale="1">
        <p:scale>
          <a:sx n="103" d="100"/>
          <a:sy n="103" d="100"/>
        </p:scale>
        <p:origin x="176" y="28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2714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484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5" name="Google Shape;85;p13"/>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3"/>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13"/>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3"/>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
        <p:nvSpPr>
          <p:cNvPr id="90" name="Google Shape;90;p13"/>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4"/>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94" name="Google Shape;94;p14"/>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5" name="Google Shape;95;p14"/>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0" name="Google Shape;100;p15"/>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1" name="Google Shape;101;p15"/>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15"/>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1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6" name="Google Shape;106;p1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7" name="Google Shape;107;p1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6"/>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16"/>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16"/>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16"/>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4" name="Google Shape;114;p16"/>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5" name="Google Shape;115;p16"/>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6" name="Google Shape;116;p16"/>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16"/>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16"/>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7"/>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rot="5400000">
            <a:off x="8525933" y="1667933"/>
            <a:ext cx="3903133" cy="20574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8"/>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1" name="Google Shape;131;p18"/>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2" name="Google Shape;132;p18"/>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Century Gothic"/>
              <a:buNone/>
              <a:defRPr sz="6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8" name="Google Shape;58;p9"/>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59" name="Google Shape;59;p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0"/>
          <p:cNvSpPr>
            <a:spLocks noGrp="1"/>
          </p:cNvSpPr>
          <p:nvPr>
            <p:ph type="pic" idx="2"/>
          </p:nvPr>
        </p:nvSpPr>
        <p:spPr>
          <a:xfrm>
            <a:off x="7861238" y="751241"/>
            <a:ext cx="3644962" cy="5467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65" name="Google Shape;65;p10"/>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1"/>
          <p:cNvSpPr>
            <a:spLocks noGrp="1"/>
          </p:cNvSpPr>
          <p:nvPr>
            <p:ph type="pic" idx="2"/>
          </p:nvPr>
        </p:nvSpPr>
        <p:spPr>
          <a:xfrm>
            <a:off x="681727" y="941439"/>
            <a:ext cx="10821840" cy="34781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2" name="Google Shape;72;p11"/>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3" name="Google Shape;73;p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12"/>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2"/>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1" name="Google Shape;11;p1"/>
          <p:cNvPicPr preferRelativeResize="0"/>
          <p:nvPr/>
        </p:nvPicPr>
        <p:blipFill rotWithShape="1">
          <a:blip r:embed="rId17">
            <a:alphaModFix/>
          </a:blip>
          <a:srcRect/>
          <a:stretch/>
        </p:blipFill>
        <p:spPr>
          <a:xfrm>
            <a:off x="8532360" y="5368820"/>
            <a:ext cx="2057400" cy="2057400"/>
          </a:xfrm>
          <a:prstGeom prst="rect">
            <a:avLst/>
          </a:prstGeom>
          <a:noFill/>
          <a:ln>
            <a:noFill/>
          </a:ln>
        </p:spPr>
      </p:pic>
      <p:pic>
        <p:nvPicPr>
          <p:cNvPr id="4" name="Picture 3">
            <a:extLst>
              <a:ext uri="{FF2B5EF4-FFF2-40B4-BE49-F238E27FC236}">
                <a16:creationId xmlns:a16="http://schemas.microsoft.com/office/drawing/2014/main" id="{6C1C5582-3DC6-C743-A1A6-B4677C2E133C}"/>
              </a:ext>
            </a:extLst>
          </p:cNvPr>
          <p:cNvPicPr>
            <a:picLocks noChangeAspect="1"/>
          </p:cNvPicPr>
          <p:nvPr userDrawn="1"/>
        </p:nvPicPr>
        <p:blipFill rotWithShape="1">
          <a:blip r:embed="rId18" cstate="email">
            <a:extLst>
              <a:ext uri="{28A0092B-C50C-407E-A947-70E740481C1C}">
                <a14:useLocalDpi xmlns:a14="http://schemas.microsoft.com/office/drawing/2010/main" val="0"/>
              </a:ext>
            </a:extLst>
          </a:blip>
          <a:srcRect/>
          <a:stretch/>
        </p:blipFill>
        <p:spPr>
          <a:xfrm>
            <a:off x="11516739" y="6165012"/>
            <a:ext cx="532926" cy="559613"/>
          </a:xfrm>
          <a:prstGeom prst="rect">
            <a:avLst/>
          </a:prstGeom>
          <a:ln w="12700">
            <a:solidFill>
              <a:schemeClr val="bg1"/>
            </a:solidFill>
          </a:ln>
        </p:spPr>
      </p:pic>
      <p:pic>
        <p:nvPicPr>
          <p:cNvPr id="5" name="Picture 4">
            <a:extLst>
              <a:ext uri="{FF2B5EF4-FFF2-40B4-BE49-F238E27FC236}">
                <a16:creationId xmlns:a16="http://schemas.microsoft.com/office/drawing/2014/main" id="{E04C828D-2730-324D-809E-845359DA20DF}"/>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0724387" y="6169493"/>
            <a:ext cx="571500" cy="555132"/>
          </a:xfrm>
          <a:prstGeom prst="rect">
            <a:avLst/>
          </a:prstGeom>
          <a:ln w="12700">
            <a:solidFill>
              <a:schemeClr val="bg1"/>
            </a:solid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4" name="Picture 3" descr="A colorful boat in a harbor&#10;&#10;Description automatically generated">
            <a:extLst>
              <a:ext uri="{FF2B5EF4-FFF2-40B4-BE49-F238E27FC236}">
                <a16:creationId xmlns:a16="http://schemas.microsoft.com/office/drawing/2014/main" id="{43257715-9460-4449-8544-380EAD0EBFE4}"/>
              </a:ext>
            </a:extLst>
          </p:cNvPr>
          <p:cNvPicPr>
            <a:picLocks noChangeAspect="1"/>
          </p:cNvPicPr>
          <p:nvPr/>
        </p:nvPicPr>
        <p:blipFill rotWithShape="1">
          <a:blip r:embed="rId3"/>
          <a:srcRect t="-9717" b="38302"/>
          <a:stretch/>
        </p:blipFill>
        <p:spPr>
          <a:xfrm>
            <a:off x="-1" y="-906489"/>
            <a:ext cx="12189257" cy="6697059"/>
          </a:xfrm>
          <a:prstGeom prst="rect">
            <a:avLst/>
          </a:prstGeom>
        </p:spPr>
      </p:pic>
      <p:sp>
        <p:nvSpPr>
          <p:cNvPr id="16" name="Rectangle 15">
            <a:extLst>
              <a:ext uri="{FF2B5EF4-FFF2-40B4-BE49-F238E27FC236}">
                <a16:creationId xmlns:a16="http://schemas.microsoft.com/office/drawing/2014/main" id="{E62FC109-022B-3F4C-A18D-AD0225A1A70F}"/>
              </a:ext>
            </a:extLst>
          </p:cNvPr>
          <p:cNvSpPr/>
          <p:nvPr/>
        </p:nvSpPr>
        <p:spPr>
          <a:xfrm>
            <a:off x="0" y="398206"/>
            <a:ext cx="12192000" cy="5473205"/>
          </a:xfrm>
          <a:prstGeom prst="rect">
            <a:avLst/>
          </a:prstGeom>
          <a:gradFill>
            <a:gsLst>
              <a:gs pos="885">
                <a:schemeClr val="tx1">
                  <a:alpha val="0"/>
                </a:schemeClr>
              </a:gs>
              <a:gs pos="65000">
                <a:schemeClr val="tx1">
                  <a:alpha val="73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6FFDFB-0074-0146-9BDA-17B034DD2F66}"/>
              </a:ext>
            </a:extLst>
          </p:cNvPr>
          <p:cNvSpPr/>
          <p:nvPr/>
        </p:nvSpPr>
        <p:spPr>
          <a:xfrm>
            <a:off x="288707" y="2578179"/>
            <a:ext cx="1762516" cy="1701641"/>
          </a:xfrm>
          <a:prstGeom prst="rect">
            <a:avLst/>
          </a:prstGeom>
          <a:solidFill>
            <a:schemeClr val="accent2">
              <a:lumMod val="50000"/>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B4400C-F5E3-4C44-B61E-E41C152F76BF}"/>
              </a:ext>
            </a:extLst>
          </p:cNvPr>
          <p:cNvSpPr/>
          <p:nvPr/>
        </p:nvSpPr>
        <p:spPr>
          <a:xfrm>
            <a:off x="288706" y="4609070"/>
            <a:ext cx="1762516" cy="1701641"/>
          </a:xfrm>
          <a:prstGeom prst="rect">
            <a:avLst/>
          </a:prstGeom>
          <a:solidFill>
            <a:srgbClr val="C00000"/>
          </a:solidFill>
          <a:ln w="50800">
            <a:solidFill>
              <a:srgbClr val="F10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9"/>
          <p:cNvSpPr txBox="1"/>
          <p:nvPr/>
        </p:nvSpPr>
        <p:spPr>
          <a:xfrm>
            <a:off x="2205923" y="4689784"/>
            <a:ext cx="7242266" cy="14734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Mia Consalvo</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Professor of Communication Studies </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Canada Research Chair for Games Studies &amp; Design</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Founding Director, mLab</a:t>
            </a:r>
            <a:endParaRPr sz="1400" b="1" dirty="0">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Centre for Technoculture, Art &amp; Games (TAG)</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Concordia University</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lt1"/>
              </a:solidFill>
              <a:latin typeface="Century Gothic"/>
              <a:ea typeface="Century Gothic"/>
              <a:cs typeface="Century Gothic"/>
              <a:sym typeface="Century Gothic"/>
            </a:endParaRPr>
          </a:p>
        </p:txBody>
      </p:sp>
      <p:sp>
        <p:nvSpPr>
          <p:cNvPr id="143" name="Google Shape;143;p19"/>
          <p:cNvSpPr txBox="1"/>
          <p:nvPr/>
        </p:nvSpPr>
        <p:spPr>
          <a:xfrm>
            <a:off x="2218280" y="2551944"/>
            <a:ext cx="8867852" cy="1605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Andrew Phelps</a:t>
            </a:r>
            <a:endParaRPr dirty="0"/>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Professor of Human Interface Technology</a:t>
            </a:r>
          </a:p>
          <a:p>
            <a:pPr marL="0" marR="0" lvl="0" indent="0" algn="l" rtl="0">
              <a:lnSpc>
                <a:spcPct val="90000"/>
              </a:lnSpc>
              <a:spcBef>
                <a:spcPts val="0"/>
              </a:spcBef>
              <a:spcAft>
                <a:spcPts val="0"/>
              </a:spcAft>
              <a:buClr>
                <a:schemeClr val="lt1"/>
              </a:buClr>
              <a:buSzPts val="1400"/>
              <a:buFont typeface="Arial"/>
              <a:buNone/>
            </a:pPr>
            <a:r>
              <a:rPr lang="en-US" dirty="0">
                <a:solidFill>
                  <a:schemeClr val="lt1"/>
                </a:solidFill>
                <a:latin typeface="Century Gothic"/>
                <a:ea typeface="Century Gothic"/>
                <a:cs typeface="Century Gothic"/>
                <a:sym typeface="Century Gothic"/>
              </a:rPr>
              <a:t>University of Canterbury, Christchurch, NZ</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Professor of Film &amp; Media Arts</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Professor of Computer Science</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Director, American University Game Lab</a:t>
            </a:r>
          </a:p>
          <a:p>
            <a:pPr marL="0" marR="0" lvl="0" indent="0" algn="l" rtl="0">
              <a:lnSpc>
                <a:spcPct val="90000"/>
              </a:lnSpc>
              <a:spcBef>
                <a:spcPts val="0"/>
              </a:spcBef>
              <a:spcAft>
                <a:spcPts val="0"/>
              </a:spcAft>
              <a:buClr>
                <a:schemeClr val="lt1"/>
              </a:buClr>
              <a:buSzPts val="1400"/>
              <a:buFont typeface="Arial"/>
              <a:buNone/>
            </a:pPr>
            <a:r>
              <a:rPr lang="en-US" dirty="0">
                <a:solidFill>
                  <a:schemeClr val="lt1"/>
                </a:solidFill>
                <a:latin typeface="Century Gothic"/>
                <a:ea typeface="Century Gothic"/>
                <a:cs typeface="Century Gothic"/>
                <a:sym typeface="Century Gothic"/>
              </a:rPr>
              <a:t>American University, Washington, DC</a:t>
            </a:r>
          </a:p>
          <a:p>
            <a:pPr marL="0" marR="0" lvl="0" indent="0" algn="l" rtl="0">
              <a:lnSpc>
                <a:spcPct val="90000"/>
              </a:lnSpc>
              <a:spcBef>
                <a:spcPts val="0"/>
              </a:spcBef>
              <a:spcAft>
                <a:spcPts val="0"/>
              </a:spcAft>
              <a:buClr>
                <a:schemeClr val="lt1"/>
              </a:buClr>
              <a:buSzPts val="1400"/>
              <a:buFont typeface="Arial"/>
              <a:buNone/>
            </a:pPr>
            <a:r>
              <a:rPr lang="en-US" b="1" dirty="0">
                <a:solidFill>
                  <a:schemeClr val="lt1"/>
                </a:solidFill>
                <a:latin typeface="Century Gothic"/>
                <a:ea typeface="Century Gothic"/>
                <a:cs typeface="Century Gothic"/>
                <a:sym typeface="Century Gothic"/>
              </a:rPr>
              <a:t>President, Higher Education Video Game Alliance</a:t>
            </a:r>
            <a:endParaRPr b="1" dirty="0">
              <a:solidFill>
                <a:schemeClr val="lt1"/>
              </a:solidFill>
              <a:latin typeface="Century Gothic"/>
              <a:ea typeface="Century Gothic"/>
              <a:cs typeface="Century Gothic"/>
              <a:sym typeface="Century Gothic"/>
            </a:endParaRPr>
          </a:p>
        </p:txBody>
      </p:sp>
      <p:pic>
        <p:nvPicPr>
          <p:cNvPr id="144" name="Google Shape;144;p19"/>
          <p:cNvPicPr preferRelativeResize="0"/>
          <p:nvPr/>
        </p:nvPicPr>
        <p:blipFill rotWithShape="1">
          <a:blip r:embed="rId4">
            <a:alphaModFix/>
          </a:blip>
          <a:srcRect/>
          <a:stretch/>
        </p:blipFill>
        <p:spPr>
          <a:xfrm>
            <a:off x="480317" y="4800194"/>
            <a:ext cx="1371600" cy="1371600"/>
          </a:xfrm>
          <a:prstGeom prst="rect">
            <a:avLst/>
          </a:prstGeom>
          <a:noFill/>
          <a:ln w="25400" cap="flat" cmpd="sng">
            <a:solidFill>
              <a:schemeClr val="bg1"/>
            </a:solidFill>
            <a:prstDash val="solid"/>
            <a:round/>
            <a:headEnd type="none" w="sm" len="sm"/>
            <a:tailEnd type="none" w="sm" len="sm"/>
          </a:ln>
        </p:spPr>
      </p:pic>
      <p:pic>
        <p:nvPicPr>
          <p:cNvPr id="145" name="Google Shape;145;p19"/>
          <p:cNvPicPr preferRelativeResize="0"/>
          <p:nvPr/>
        </p:nvPicPr>
        <p:blipFill rotWithShape="1">
          <a:blip r:embed="rId5">
            <a:alphaModFix/>
          </a:blip>
          <a:srcRect/>
          <a:stretch/>
        </p:blipFill>
        <p:spPr>
          <a:xfrm>
            <a:off x="480317" y="2743199"/>
            <a:ext cx="1371600" cy="1371600"/>
          </a:xfrm>
          <a:prstGeom prst="rect">
            <a:avLst/>
          </a:prstGeom>
          <a:noFill/>
          <a:ln w="25400" cap="flat" cmpd="sng">
            <a:solidFill>
              <a:schemeClr val="lt1"/>
            </a:solidFill>
            <a:prstDash val="solid"/>
            <a:round/>
            <a:headEnd type="none" w="sm" len="sm"/>
            <a:tailEnd type="none" w="sm" len="sm"/>
          </a:ln>
        </p:spPr>
      </p:pic>
      <p:sp>
        <p:nvSpPr>
          <p:cNvPr id="17" name="Google Shape;146;p19">
            <a:extLst>
              <a:ext uri="{FF2B5EF4-FFF2-40B4-BE49-F238E27FC236}">
                <a16:creationId xmlns:a16="http://schemas.microsoft.com/office/drawing/2014/main" id="{9AF48719-68A3-524E-B003-277AC60AD584}"/>
              </a:ext>
            </a:extLst>
          </p:cNvPr>
          <p:cNvSpPr/>
          <p:nvPr/>
        </p:nvSpPr>
        <p:spPr>
          <a:xfrm>
            <a:off x="1220" y="1400376"/>
            <a:ext cx="12189257" cy="1084841"/>
          </a:xfrm>
          <a:prstGeom prst="rect">
            <a:avLst/>
          </a:prstGeom>
          <a:noFill/>
          <a:ln>
            <a:noFill/>
          </a:ln>
        </p:spPr>
        <p:txBody>
          <a:bodyPr spcFirstLastPara="1" wrap="square" lIns="91425" tIns="45700" rIns="91425" bIns="45700" anchor="ctr" anchorCtr="0">
            <a:noAutofit/>
          </a:bodyPr>
          <a:lstStyle/>
          <a:p>
            <a:pPr algn="ctr"/>
            <a:r>
              <a:rPr lang="en-US" sz="4800" b="1" dirty="0">
                <a:solidFill>
                  <a:schemeClr val="tx1"/>
                </a:solidFill>
              </a:rPr>
              <a:t>Teaching Students How to Make Games for Research-Creation/Meaningful Impact</a:t>
            </a:r>
          </a:p>
          <a:p>
            <a:pPr algn="ctr"/>
            <a:r>
              <a:rPr lang="en-US" sz="2800" b="1" dirty="0">
                <a:solidFill>
                  <a:schemeClr val="tx1"/>
                </a:solidFill>
              </a:rPr>
              <a:t>(Is Hard)</a:t>
            </a:r>
          </a:p>
          <a:p>
            <a:pPr algn="ctr"/>
            <a:endParaRPr lang="en-US" sz="4400" b="1" dirty="0">
              <a:solidFill>
                <a:schemeClr val="bg1"/>
              </a:solidFill>
            </a:endParaRPr>
          </a:p>
        </p:txBody>
      </p:sp>
      <p:sp>
        <p:nvSpPr>
          <p:cNvPr id="146" name="Google Shape;146;p19"/>
          <p:cNvSpPr/>
          <p:nvPr/>
        </p:nvSpPr>
        <p:spPr>
          <a:xfrm>
            <a:off x="-24063" y="1352924"/>
            <a:ext cx="12189257" cy="1084841"/>
          </a:xfrm>
          <a:prstGeom prst="rect">
            <a:avLst/>
          </a:prstGeom>
          <a:noFill/>
          <a:ln>
            <a:noFill/>
          </a:ln>
        </p:spPr>
        <p:txBody>
          <a:bodyPr spcFirstLastPara="1" wrap="square" lIns="91425" tIns="45700" rIns="91425" bIns="45700" anchor="ctr" anchorCtr="0">
            <a:noAutofit/>
          </a:bodyPr>
          <a:lstStyle/>
          <a:p>
            <a:pPr algn="ctr"/>
            <a:r>
              <a:rPr lang="en-US" sz="4800" b="1" dirty="0">
                <a:solidFill>
                  <a:schemeClr val="bg1"/>
                </a:solidFill>
              </a:rPr>
              <a:t>Teaching Students How to Make Games for Research-Creation/Meaningful Impact</a:t>
            </a:r>
          </a:p>
          <a:p>
            <a:pPr algn="ctr"/>
            <a:r>
              <a:rPr lang="en-US" sz="2800" b="1" dirty="0">
                <a:solidFill>
                  <a:schemeClr val="bg1"/>
                </a:solidFill>
              </a:rPr>
              <a:t>(Is Hard)</a:t>
            </a:r>
          </a:p>
          <a:p>
            <a:pPr algn="ctr"/>
            <a:endParaRPr lang="en-US" sz="4400" b="1" dirty="0">
              <a:solidFill>
                <a:schemeClr val="bg1"/>
              </a:solidFill>
            </a:endParaRPr>
          </a:p>
        </p:txBody>
      </p:sp>
      <p:pic>
        <p:nvPicPr>
          <p:cNvPr id="6" name="Picture 5" descr="A picture containing drawing&#10;&#10;Description automatically generated">
            <a:extLst>
              <a:ext uri="{FF2B5EF4-FFF2-40B4-BE49-F238E27FC236}">
                <a16:creationId xmlns:a16="http://schemas.microsoft.com/office/drawing/2014/main" id="{4044A58E-FEBF-654B-A624-FD0CB060232F}"/>
              </a:ext>
            </a:extLst>
          </p:cNvPr>
          <p:cNvPicPr>
            <a:picLocks noChangeAspect="1"/>
          </p:cNvPicPr>
          <p:nvPr/>
        </p:nvPicPr>
        <p:blipFill rotWithShape="1">
          <a:blip r:embed="rId6"/>
          <a:srcRect b="23711"/>
          <a:stretch/>
        </p:blipFill>
        <p:spPr>
          <a:xfrm>
            <a:off x="8600661" y="4689784"/>
            <a:ext cx="3461668" cy="1320436"/>
          </a:xfrm>
          <a:prstGeom prst="rect">
            <a:avLst/>
          </a:prstGeom>
          <a:ln w="25400">
            <a:solidFill>
              <a:schemeClr val="bg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395-8D63-E249-893D-BB0047603879}"/>
              </a:ext>
            </a:extLst>
          </p:cNvPr>
          <p:cNvSpPr>
            <a:spLocks noGrp="1"/>
          </p:cNvSpPr>
          <p:nvPr>
            <p:ph type="title"/>
          </p:nvPr>
        </p:nvSpPr>
        <p:spPr/>
        <p:txBody>
          <a:bodyPr/>
          <a:lstStyle/>
          <a:p>
            <a:r>
              <a:rPr lang="en-US" dirty="0"/>
              <a:t>Course 2: Post Course Analysis</a:t>
            </a:r>
          </a:p>
        </p:txBody>
      </p:sp>
      <p:sp>
        <p:nvSpPr>
          <p:cNvPr id="3" name="Text Placeholder 2">
            <a:extLst>
              <a:ext uri="{FF2B5EF4-FFF2-40B4-BE49-F238E27FC236}">
                <a16:creationId xmlns:a16="http://schemas.microsoft.com/office/drawing/2014/main" id="{581FFAE9-95CE-DC42-8239-3CD079C68E6D}"/>
              </a:ext>
            </a:extLst>
          </p:cNvPr>
          <p:cNvSpPr>
            <a:spLocks noGrp="1"/>
          </p:cNvSpPr>
          <p:nvPr>
            <p:ph type="body" idx="1"/>
          </p:nvPr>
        </p:nvSpPr>
        <p:spPr/>
        <p:txBody>
          <a:bodyPr/>
          <a:lstStyle/>
          <a:p>
            <a:r>
              <a:rPr lang="en-US" b="1" dirty="0"/>
              <a:t>Student Preparation and Core Skills</a:t>
            </a:r>
            <a:r>
              <a:rPr lang="en-US" dirty="0"/>
              <a:t> </a:t>
            </a:r>
          </a:p>
          <a:p>
            <a:r>
              <a:rPr lang="en-US" b="1" dirty="0"/>
              <a:t>Student Engagement with Metaphor and Abstraction</a:t>
            </a:r>
            <a:r>
              <a:rPr lang="en-US" dirty="0"/>
              <a:t> </a:t>
            </a:r>
          </a:p>
          <a:p>
            <a:r>
              <a:rPr lang="en-US" b="1" dirty="0"/>
              <a:t>Playtesting Lacked Structure.</a:t>
            </a:r>
            <a:r>
              <a:rPr lang="en-US" dirty="0"/>
              <a:t> </a:t>
            </a:r>
          </a:p>
          <a:p>
            <a:endParaRPr lang="en-US" dirty="0"/>
          </a:p>
        </p:txBody>
      </p:sp>
    </p:spTree>
    <p:extLst>
      <p:ext uri="{BB962C8B-B14F-4D97-AF65-F5344CB8AC3E}">
        <p14:creationId xmlns:p14="http://schemas.microsoft.com/office/powerpoint/2010/main" val="312672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395-8D63-E249-893D-BB0047603879}"/>
              </a:ext>
            </a:extLst>
          </p:cNvPr>
          <p:cNvSpPr>
            <a:spLocks noGrp="1"/>
          </p:cNvSpPr>
          <p:nvPr>
            <p:ph type="title"/>
          </p:nvPr>
        </p:nvSpPr>
        <p:spPr/>
        <p:txBody>
          <a:bodyPr/>
          <a:lstStyle/>
          <a:p>
            <a:r>
              <a:rPr lang="en-US" dirty="0"/>
              <a:t>Course 2: Selected Examples of Student Prototypes </a:t>
            </a:r>
          </a:p>
        </p:txBody>
      </p:sp>
      <p:sp>
        <p:nvSpPr>
          <p:cNvPr id="3" name="Text Placeholder 2">
            <a:extLst>
              <a:ext uri="{FF2B5EF4-FFF2-40B4-BE49-F238E27FC236}">
                <a16:creationId xmlns:a16="http://schemas.microsoft.com/office/drawing/2014/main" id="{581FFAE9-95CE-DC42-8239-3CD079C68E6D}"/>
              </a:ext>
            </a:extLst>
          </p:cNvPr>
          <p:cNvSpPr>
            <a:spLocks noGrp="1"/>
          </p:cNvSpPr>
          <p:nvPr>
            <p:ph type="body" idx="1"/>
          </p:nvPr>
        </p:nvSpPr>
        <p:spPr>
          <a:xfrm>
            <a:off x="172279" y="1942769"/>
            <a:ext cx="11890512" cy="4024125"/>
          </a:xfrm>
        </p:spPr>
        <p:txBody>
          <a:bodyPr/>
          <a:lstStyle/>
          <a:p>
            <a:pPr marL="88900" indent="0">
              <a:buNone/>
            </a:pPr>
            <a:r>
              <a:rPr lang="en-US" b="1" i="1" dirty="0">
                <a:solidFill>
                  <a:srgbClr val="00B050"/>
                </a:solidFill>
              </a:rPr>
              <a:t>Lunch in Paradise </a:t>
            </a:r>
            <a:r>
              <a:rPr lang="en-US" dirty="0"/>
              <a:t>by </a:t>
            </a:r>
            <a:r>
              <a:rPr lang="en-US" dirty="0">
                <a:solidFill>
                  <a:srgbClr val="00B050"/>
                </a:solidFill>
              </a:rPr>
              <a:t>Hazel Arroyo </a:t>
            </a:r>
            <a:r>
              <a:rPr lang="en-US" dirty="0"/>
              <a:t>that asked the player to continually order lunch each day from a small beachside restaurant menu. Over the course of the game, the items on the menu shift from local island food items to bland Americanized items typical of a fast-food menu. The costs increase, and the player will eventually fall into dept in attempting to continue to buy food. </a:t>
            </a:r>
            <a:r>
              <a:rPr lang="en-US" dirty="0">
                <a:solidFill>
                  <a:srgbClr val="FFC000"/>
                </a:solidFill>
              </a:rPr>
              <a:t>The game functions as a metaphor exploring the relationship between Puerto Rico and the United States</a:t>
            </a:r>
            <a:r>
              <a:rPr lang="en-US" dirty="0"/>
              <a:t>, with an ending reveal of several of the underlying points of tension surrounding the cultural and economic issues at play. 	</a:t>
            </a:r>
          </a:p>
          <a:p>
            <a:pPr marL="88900" indent="0">
              <a:buNone/>
            </a:pPr>
            <a:r>
              <a:rPr lang="en-US" dirty="0"/>
              <a:t>		From an arts-based research creation perspective, the core question the 		explores is an examination of whether a small simulation game is 			effective in portraying the emotions and cultural dissonance that 			surrounds this relationship.</a:t>
            </a:r>
          </a:p>
          <a:p>
            <a:endParaRPr lang="en-US" dirty="0"/>
          </a:p>
        </p:txBody>
      </p:sp>
      <p:pic>
        <p:nvPicPr>
          <p:cNvPr id="5" name="Picture 4" descr="A person in glasses looking at the camera&#10;&#10;Description automatically generated">
            <a:extLst>
              <a:ext uri="{FF2B5EF4-FFF2-40B4-BE49-F238E27FC236}">
                <a16:creationId xmlns:a16="http://schemas.microsoft.com/office/drawing/2014/main" id="{32186334-1C41-7F44-B60A-79E2CA87AA9A}"/>
              </a:ext>
            </a:extLst>
          </p:cNvPr>
          <p:cNvPicPr>
            <a:picLocks noChangeAspect="1"/>
          </p:cNvPicPr>
          <p:nvPr/>
        </p:nvPicPr>
        <p:blipFill>
          <a:blip r:embed="rId2"/>
          <a:stretch>
            <a:fillRect/>
          </a:stretch>
        </p:blipFill>
        <p:spPr>
          <a:xfrm>
            <a:off x="0" y="4694685"/>
            <a:ext cx="1934817" cy="1934817"/>
          </a:xfrm>
          <a:prstGeom prst="rect">
            <a:avLst/>
          </a:prstGeom>
        </p:spPr>
      </p:pic>
    </p:spTree>
    <p:extLst>
      <p:ext uri="{BB962C8B-B14F-4D97-AF65-F5344CB8AC3E}">
        <p14:creationId xmlns:p14="http://schemas.microsoft.com/office/powerpoint/2010/main" val="426361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0D914-AA34-BB4A-9E8E-721C07DE7E23}"/>
              </a:ext>
            </a:extLst>
          </p:cNvPr>
          <p:cNvSpPr>
            <a:spLocks noGrp="1"/>
          </p:cNvSpPr>
          <p:nvPr>
            <p:ph type="title"/>
          </p:nvPr>
        </p:nvSpPr>
        <p:spPr>
          <a:xfrm>
            <a:off x="3716973" y="764373"/>
            <a:ext cx="7919852" cy="1293028"/>
          </a:xfrm>
        </p:spPr>
        <p:txBody>
          <a:bodyPr/>
          <a:lstStyle/>
          <a:p>
            <a:r>
              <a:rPr lang="en-US" dirty="0"/>
              <a:t>Course 2: Evaluation of Student Work, and of the Course</a:t>
            </a:r>
            <a:br>
              <a:rPr lang="en-US" b="1" dirty="0"/>
            </a:br>
            <a:r>
              <a:rPr lang="en-US" dirty="0"/>
              <a:t> </a:t>
            </a:r>
          </a:p>
        </p:txBody>
      </p:sp>
      <p:sp>
        <p:nvSpPr>
          <p:cNvPr id="5" name="Text Placeholder 4">
            <a:extLst>
              <a:ext uri="{FF2B5EF4-FFF2-40B4-BE49-F238E27FC236}">
                <a16:creationId xmlns:a16="http://schemas.microsoft.com/office/drawing/2014/main" id="{F7791FF0-95C5-5A42-847B-C462FA6E7ACE}"/>
              </a:ext>
            </a:extLst>
          </p:cNvPr>
          <p:cNvSpPr>
            <a:spLocks noGrp="1"/>
          </p:cNvSpPr>
          <p:nvPr>
            <p:ph type="body" idx="1"/>
          </p:nvPr>
        </p:nvSpPr>
        <p:spPr>
          <a:xfrm>
            <a:off x="665019" y="1695796"/>
            <a:ext cx="10746178" cy="4024125"/>
          </a:xfrm>
        </p:spPr>
        <p:txBody>
          <a:bodyPr/>
          <a:lstStyle/>
          <a:p>
            <a:r>
              <a:rPr lang="en-US" sz="2800" dirty="0"/>
              <a:t>This is a gigantic mess. </a:t>
            </a:r>
          </a:p>
          <a:p>
            <a:r>
              <a:rPr lang="en-US" sz="2800" dirty="0"/>
              <a:t>Everyone loved the course, and the fact that there was a methodology, that it was taught as a design process exploration, and that there were concrete examples of production and design. </a:t>
            </a:r>
          </a:p>
          <a:p>
            <a:r>
              <a:rPr lang="en-US" sz="2800" dirty="0"/>
              <a:t>But did we really make progress on games as research? Did we really achieve the goals we were after? </a:t>
            </a:r>
          </a:p>
          <a:p>
            <a:r>
              <a:rPr lang="en-US" sz="2800" dirty="0"/>
              <a:t>And, for that matter, is this objective or subjective? </a:t>
            </a:r>
          </a:p>
          <a:p>
            <a:r>
              <a:rPr lang="en-US" sz="2800" dirty="0"/>
              <a:t>Documentation also became a fallback here also.</a:t>
            </a:r>
          </a:p>
        </p:txBody>
      </p:sp>
    </p:spTree>
    <p:extLst>
      <p:ext uri="{BB962C8B-B14F-4D97-AF65-F5344CB8AC3E}">
        <p14:creationId xmlns:p14="http://schemas.microsoft.com/office/powerpoint/2010/main" val="341702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062D0-F796-A14D-9F28-566B880DE857}"/>
              </a:ext>
            </a:extLst>
          </p:cNvPr>
          <p:cNvSpPr>
            <a:spLocks noGrp="1"/>
          </p:cNvSpPr>
          <p:nvPr>
            <p:ph type="title"/>
          </p:nvPr>
        </p:nvSpPr>
        <p:spPr>
          <a:xfrm>
            <a:off x="5017937" y="318436"/>
            <a:ext cx="6488262" cy="1293028"/>
          </a:xfrm>
        </p:spPr>
        <p:txBody>
          <a:bodyPr/>
          <a:lstStyle/>
          <a:p>
            <a:r>
              <a:rPr lang="en-US" dirty="0"/>
              <a:t>Commonalities &amp; Questions</a:t>
            </a:r>
          </a:p>
        </p:txBody>
      </p:sp>
      <p:sp>
        <p:nvSpPr>
          <p:cNvPr id="5" name="Text Placeholder 4">
            <a:extLst>
              <a:ext uri="{FF2B5EF4-FFF2-40B4-BE49-F238E27FC236}">
                <a16:creationId xmlns:a16="http://schemas.microsoft.com/office/drawing/2014/main" id="{1C22A6B6-2567-3E40-8067-A18CD5C58149}"/>
              </a:ext>
            </a:extLst>
          </p:cNvPr>
          <p:cNvSpPr>
            <a:spLocks noGrp="1"/>
          </p:cNvSpPr>
          <p:nvPr>
            <p:ph type="body" idx="1"/>
          </p:nvPr>
        </p:nvSpPr>
        <p:spPr>
          <a:xfrm>
            <a:off x="5262113" y="1611464"/>
            <a:ext cx="6244086" cy="4024125"/>
          </a:xfrm>
        </p:spPr>
        <p:txBody>
          <a:bodyPr/>
          <a:lstStyle/>
          <a:p>
            <a:pPr marL="88900" indent="0">
              <a:buNone/>
            </a:pPr>
            <a:r>
              <a:rPr lang="en-US" dirty="0"/>
              <a:t>In his foundational book </a:t>
            </a:r>
            <a:r>
              <a:rPr lang="en-US" i="1" dirty="0"/>
              <a:t>Unflattening</a:t>
            </a:r>
            <a:r>
              <a:rPr lang="en-US" dirty="0"/>
              <a:t>, Nick Sousanis writes that bringing together words and images in his work allows for “</a:t>
            </a:r>
            <a:r>
              <a:rPr lang="en-US" dirty="0">
                <a:solidFill>
                  <a:srgbClr val="00B050"/>
                </a:solidFill>
              </a:rPr>
              <a:t>a simultaneous engagement of multiple vantage points from which to engender new ways of seeing</a:t>
            </a:r>
            <a:r>
              <a:rPr lang="en-US" dirty="0"/>
              <a:t>”</a:t>
            </a:r>
          </a:p>
          <a:p>
            <a:pPr marL="88900" indent="0">
              <a:buNone/>
            </a:pPr>
            <a:endParaRPr lang="en-US" dirty="0"/>
          </a:p>
          <a:p>
            <a:pPr marL="88900" indent="0">
              <a:buNone/>
            </a:pPr>
            <a:r>
              <a:rPr lang="en-US" dirty="0" err="1"/>
              <a:t>Kuttner</a:t>
            </a:r>
            <a:r>
              <a:rPr lang="en-US" dirty="0"/>
              <a:t> et al ask incisive questions about comics-based research: “</a:t>
            </a:r>
            <a:r>
              <a:rPr lang="en-US" dirty="0">
                <a:solidFill>
                  <a:srgbClr val="FFC000"/>
                </a:solidFill>
              </a:rPr>
              <a:t>can something be a bad comic but still be good research? If so, will anyone actually want to read it? . . . Can a good comic make up for poorly done research</a:t>
            </a:r>
            <a:r>
              <a:rPr lang="en-US" dirty="0"/>
              <a:t>”?</a:t>
            </a:r>
          </a:p>
          <a:p>
            <a:pPr marL="88900" indent="0">
              <a:buNone/>
            </a:pPr>
            <a:endParaRPr lang="en-US" dirty="0"/>
          </a:p>
          <a:p>
            <a:pPr marL="88900" indent="0">
              <a:buNone/>
            </a:pPr>
            <a:endParaRPr lang="en-US" dirty="0"/>
          </a:p>
          <a:p>
            <a:endParaRPr lang="en-US" dirty="0"/>
          </a:p>
        </p:txBody>
      </p:sp>
      <p:pic>
        <p:nvPicPr>
          <p:cNvPr id="7" name="Picture 6" descr="A close up of a logo&#10;&#10;Description automatically generated">
            <a:extLst>
              <a:ext uri="{FF2B5EF4-FFF2-40B4-BE49-F238E27FC236}">
                <a16:creationId xmlns:a16="http://schemas.microsoft.com/office/drawing/2014/main" id="{170AB642-960F-BE47-8058-62974D89FB22}"/>
              </a:ext>
            </a:extLst>
          </p:cNvPr>
          <p:cNvPicPr>
            <a:picLocks noChangeAspect="1"/>
          </p:cNvPicPr>
          <p:nvPr/>
        </p:nvPicPr>
        <p:blipFill>
          <a:blip r:embed="rId2"/>
          <a:stretch>
            <a:fillRect/>
          </a:stretch>
        </p:blipFill>
        <p:spPr>
          <a:xfrm>
            <a:off x="0" y="30314"/>
            <a:ext cx="5017938" cy="6827686"/>
          </a:xfrm>
          <a:prstGeom prst="rect">
            <a:avLst/>
          </a:prstGeom>
        </p:spPr>
      </p:pic>
    </p:spTree>
    <p:extLst>
      <p:ext uri="{BB962C8B-B14F-4D97-AF65-F5344CB8AC3E}">
        <p14:creationId xmlns:p14="http://schemas.microsoft.com/office/powerpoint/2010/main" val="83454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C9E27-6114-B447-87A5-136FACB923E2}"/>
              </a:ext>
            </a:extLst>
          </p:cNvPr>
          <p:cNvSpPr>
            <a:spLocks noGrp="1"/>
          </p:cNvSpPr>
          <p:nvPr>
            <p:ph type="title"/>
          </p:nvPr>
        </p:nvSpPr>
        <p:spPr>
          <a:xfrm>
            <a:off x="391886" y="764373"/>
            <a:ext cx="11114314" cy="1293028"/>
          </a:xfrm>
        </p:spPr>
        <p:txBody>
          <a:bodyPr/>
          <a:lstStyle/>
          <a:p>
            <a:r>
              <a:rPr lang="en-US" dirty="0"/>
              <a:t>Commonalities &amp; Questions &amp; Conclusions</a:t>
            </a:r>
          </a:p>
        </p:txBody>
      </p:sp>
      <p:sp>
        <p:nvSpPr>
          <p:cNvPr id="5" name="Text Placeholder 4">
            <a:extLst>
              <a:ext uri="{FF2B5EF4-FFF2-40B4-BE49-F238E27FC236}">
                <a16:creationId xmlns:a16="http://schemas.microsoft.com/office/drawing/2014/main" id="{5F52E987-3C8A-B74E-814A-E14AD2C03AAE}"/>
              </a:ext>
            </a:extLst>
          </p:cNvPr>
          <p:cNvSpPr>
            <a:spLocks noGrp="1"/>
          </p:cNvSpPr>
          <p:nvPr>
            <p:ph type="body" idx="1"/>
          </p:nvPr>
        </p:nvSpPr>
        <p:spPr>
          <a:xfrm>
            <a:off x="685800" y="1607964"/>
            <a:ext cx="10820400" cy="4485663"/>
          </a:xfrm>
        </p:spPr>
        <p:txBody>
          <a:bodyPr/>
          <a:lstStyle/>
          <a:p>
            <a:r>
              <a:rPr lang="en-US" dirty="0"/>
              <a:t>Students weren’t sure what a ‘good research game’ looked like</a:t>
            </a:r>
          </a:p>
          <a:p>
            <a:r>
              <a:rPr lang="en-US" dirty="0"/>
              <a:t>Students lacked critical game history knowledge to avoid reinventing wheels.</a:t>
            </a:r>
          </a:p>
          <a:p>
            <a:r>
              <a:rPr lang="en-US" dirty="0"/>
              <a:t>Students with greater traditional design knowledge sometimes had trouble breaking free from their initial assumptions about what a ‘good game’ should look like or how it should function</a:t>
            </a:r>
          </a:p>
          <a:p>
            <a:r>
              <a:rPr lang="en-US" dirty="0"/>
              <a:t>This issue was also centrally at play in the decision to create prototypes as opposed to more polished forms of design with respect to the evaluation of how well such games could serve as tools of research dissemination</a:t>
            </a:r>
          </a:p>
          <a:p>
            <a:r>
              <a:rPr lang="en-US" dirty="0"/>
              <a:t>In considering the concept of games as platforms for research dissemination, what does it mean to embrace the ‘game-ness’ of this form of media?</a:t>
            </a:r>
          </a:p>
          <a:p>
            <a:endParaRPr lang="en-US" dirty="0"/>
          </a:p>
          <a:p>
            <a:endParaRPr lang="en-US" dirty="0"/>
          </a:p>
          <a:p>
            <a:endParaRPr lang="en-US" dirty="0"/>
          </a:p>
        </p:txBody>
      </p:sp>
    </p:spTree>
    <p:extLst>
      <p:ext uri="{BB962C8B-B14F-4D97-AF65-F5344CB8AC3E}">
        <p14:creationId xmlns:p14="http://schemas.microsoft.com/office/powerpoint/2010/main" val="140377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4149-5259-8546-B022-20D189C1C45E}"/>
              </a:ext>
            </a:extLst>
          </p:cNvPr>
          <p:cNvSpPr>
            <a:spLocks noGrp="1"/>
          </p:cNvSpPr>
          <p:nvPr>
            <p:ph type="ctrTitle"/>
          </p:nvPr>
        </p:nvSpPr>
        <p:spPr/>
        <p:txBody>
          <a:bodyPr/>
          <a:lstStyle/>
          <a:p>
            <a:r>
              <a:rPr lang="en-US" dirty="0"/>
              <a:t>Thank you, John</a:t>
            </a:r>
          </a:p>
        </p:txBody>
      </p:sp>
      <p:sp>
        <p:nvSpPr>
          <p:cNvPr id="3" name="Subtitle 2">
            <a:extLst>
              <a:ext uri="{FF2B5EF4-FFF2-40B4-BE49-F238E27FC236}">
                <a16:creationId xmlns:a16="http://schemas.microsoft.com/office/drawing/2014/main" id="{9D365DFA-E77A-C541-8F7D-4F496AC9471F}"/>
              </a:ext>
            </a:extLst>
          </p:cNvPr>
          <p:cNvSpPr>
            <a:spLocks noGrp="1"/>
          </p:cNvSpPr>
          <p:nvPr>
            <p:ph type="subTitle" idx="1"/>
          </p:nvPr>
        </p:nvSpPr>
        <p:spPr/>
        <p:txBody>
          <a:bodyPr/>
          <a:lstStyle/>
          <a:p>
            <a:r>
              <a:rPr lang="en-US" dirty="0"/>
              <a:t>FDG will always be about you, and we are in your debt every year to have this space to ask these questions, and to continue to explore how to better teach our students, and to learn ourselves.</a:t>
            </a:r>
          </a:p>
        </p:txBody>
      </p:sp>
    </p:spTree>
    <p:extLst>
      <p:ext uri="{BB962C8B-B14F-4D97-AF65-F5344CB8AC3E}">
        <p14:creationId xmlns:p14="http://schemas.microsoft.com/office/powerpoint/2010/main" val="10093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lorful boat in a harbor&#10;&#10;Description automatically generated">
            <a:extLst>
              <a:ext uri="{FF2B5EF4-FFF2-40B4-BE49-F238E27FC236}">
                <a16:creationId xmlns:a16="http://schemas.microsoft.com/office/drawing/2014/main" id="{D71401BD-4FA6-9147-8D2A-F13FA893E148}"/>
              </a:ext>
            </a:extLst>
          </p:cNvPr>
          <p:cNvPicPr>
            <a:picLocks noChangeAspect="1"/>
          </p:cNvPicPr>
          <p:nvPr/>
        </p:nvPicPr>
        <p:blipFill rotWithShape="1">
          <a:blip r:embed="rId3"/>
          <a:srcRect t="-9717" b="38302"/>
          <a:stretch/>
        </p:blipFill>
        <p:spPr>
          <a:xfrm>
            <a:off x="0" y="-906489"/>
            <a:ext cx="12192000" cy="6697059"/>
          </a:xfrm>
          <a:prstGeom prst="rect">
            <a:avLst/>
          </a:prstGeom>
        </p:spPr>
      </p:pic>
      <p:sp>
        <p:nvSpPr>
          <p:cNvPr id="8" name="Rectangle 7">
            <a:extLst>
              <a:ext uri="{FF2B5EF4-FFF2-40B4-BE49-F238E27FC236}">
                <a16:creationId xmlns:a16="http://schemas.microsoft.com/office/drawing/2014/main" id="{FC3956FA-2696-E440-9382-E1F60E60576F}"/>
              </a:ext>
            </a:extLst>
          </p:cNvPr>
          <p:cNvSpPr/>
          <p:nvPr/>
        </p:nvSpPr>
        <p:spPr>
          <a:xfrm>
            <a:off x="0" y="0"/>
            <a:ext cx="12192000" cy="5996908"/>
          </a:xfrm>
          <a:prstGeom prst="rect">
            <a:avLst/>
          </a:prstGeom>
          <a:gradFill>
            <a:gsLst>
              <a:gs pos="885">
                <a:schemeClr val="tx1">
                  <a:alpha val="0"/>
                </a:schemeClr>
              </a:gs>
              <a:gs pos="41000">
                <a:schemeClr val="tx1">
                  <a:alpha val="73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7006C-4C5C-1645-9FE1-E1AC30684E2F}"/>
              </a:ext>
            </a:extLst>
          </p:cNvPr>
          <p:cNvSpPr>
            <a:spLocks noGrp="1"/>
          </p:cNvSpPr>
          <p:nvPr>
            <p:ph type="ctrTitle"/>
          </p:nvPr>
        </p:nvSpPr>
        <p:spPr>
          <a:xfrm>
            <a:off x="-100363" y="2031374"/>
            <a:ext cx="12192000" cy="1825096"/>
          </a:xfrm>
        </p:spPr>
        <p:txBody>
          <a:bodyPr/>
          <a:lstStyle/>
          <a:p>
            <a:pPr algn="ctr"/>
            <a:r>
              <a:rPr lang="en-US" dirty="0"/>
              <a:t>THANKS &amp; QUESTIONS</a:t>
            </a:r>
          </a:p>
        </p:txBody>
      </p:sp>
      <p:sp>
        <p:nvSpPr>
          <p:cNvPr id="3" name="Subtitle 2">
            <a:extLst>
              <a:ext uri="{FF2B5EF4-FFF2-40B4-BE49-F238E27FC236}">
                <a16:creationId xmlns:a16="http://schemas.microsoft.com/office/drawing/2014/main" id="{8F494F60-7FC5-D54D-AF89-FD2D55A82B87}"/>
              </a:ext>
            </a:extLst>
          </p:cNvPr>
          <p:cNvSpPr>
            <a:spLocks noGrp="1"/>
          </p:cNvSpPr>
          <p:nvPr>
            <p:ph type="subTitle" idx="1"/>
          </p:nvPr>
        </p:nvSpPr>
        <p:spPr>
          <a:xfrm>
            <a:off x="106561" y="3654503"/>
            <a:ext cx="6099718" cy="2590179"/>
          </a:xfrm>
        </p:spPr>
        <p:txBody>
          <a:bodyPr/>
          <a:lstStyle/>
          <a:p>
            <a:pPr algn="r"/>
            <a:r>
              <a:rPr lang="en-US" sz="3200" dirty="0"/>
              <a:t>ANDY</a:t>
            </a:r>
          </a:p>
          <a:p>
            <a:pPr algn="r"/>
            <a:r>
              <a:rPr lang="en-US" sz="3200" dirty="0"/>
              <a:t>@</a:t>
            </a:r>
            <a:r>
              <a:rPr lang="en-US" sz="3200" dirty="0" err="1"/>
              <a:t>andymphelps</a:t>
            </a:r>
            <a:endParaRPr lang="en-US" sz="3200" dirty="0"/>
          </a:p>
          <a:p>
            <a:pPr algn="r"/>
            <a:r>
              <a:rPr lang="en-US" sz="3200" dirty="0" err="1"/>
              <a:t>andymphelps</a:t>
            </a:r>
            <a:r>
              <a:rPr lang="en-US" sz="3200" dirty="0"/>
              <a:t>  -at- </a:t>
            </a:r>
            <a:r>
              <a:rPr lang="en-US" sz="3200" dirty="0" err="1"/>
              <a:t>gmail.com</a:t>
            </a:r>
            <a:endParaRPr lang="en-US" sz="3200" dirty="0"/>
          </a:p>
          <a:p>
            <a:pPr algn="r"/>
            <a:r>
              <a:rPr lang="en-US" sz="3200" dirty="0" err="1"/>
              <a:t>andyworld.io</a:t>
            </a:r>
            <a:endParaRPr lang="en-US" sz="3200" dirty="0"/>
          </a:p>
        </p:txBody>
      </p:sp>
      <p:sp>
        <p:nvSpPr>
          <p:cNvPr id="4" name="Subtitle 2">
            <a:extLst>
              <a:ext uri="{FF2B5EF4-FFF2-40B4-BE49-F238E27FC236}">
                <a16:creationId xmlns:a16="http://schemas.microsoft.com/office/drawing/2014/main" id="{74C53B3D-8F10-6745-AFC3-A8ED544B3E4A}"/>
              </a:ext>
            </a:extLst>
          </p:cNvPr>
          <p:cNvSpPr txBox="1">
            <a:spLocks/>
          </p:cNvSpPr>
          <p:nvPr/>
        </p:nvSpPr>
        <p:spPr>
          <a:xfrm>
            <a:off x="6682059" y="3651406"/>
            <a:ext cx="6099718" cy="2590179"/>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r>
              <a:rPr lang="en-US" sz="3200" dirty="0"/>
              <a:t>MIA</a:t>
            </a:r>
          </a:p>
          <a:p>
            <a:r>
              <a:rPr lang="en-US" sz="3200" dirty="0"/>
              <a:t>@</a:t>
            </a:r>
            <a:r>
              <a:rPr lang="en-US" sz="3200" dirty="0" err="1"/>
              <a:t>miac</a:t>
            </a:r>
            <a:endParaRPr lang="en-US" sz="3200" dirty="0"/>
          </a:p>
          <a:p>
            <a:r>
              <a:rPr lang="en-US" sz="3200" dirty="0" err="1"/>
              <a:t>mconsalvo</a:t>
            </a:r>
            <a:r>
              <a:rPr lang="en-US" sz="3200" dirty="0"/>
              <a:t> -at- </a:t>
            </a:r>
            <a:r>
              <a:rPr lang="en-US" sz="3200" dirty="0" err="1"/>
              <a:t>gmail.com</a:t>
            </a:r>
            <a:endParaRPr lang="en-US" sz="3200" dirty="0"/>
          </a:p>
          <a:p>
            <a:r>
              <a:rPr lang="en-US" sz="3200" dirty="0" err="1"/>
              <a:t>about.me</a:t>
            </a:r>
            <a:r>
              <a:rPr lang="en-US" sz="3200" dirty="0"/>
              <a:t>/</a:t>
            </a:r>
            <a:r>
              <a:rPr lang="en-US" sz="3200" dirty="0" err="1"/>
              <a:t>mconsalvo</a:t>
            </a:r>
            <a:endParaRPr lang="en-US" sz="3200" dirty="0"/>
          </a:p>
        </p:txBody>
      </p:sp>
      <p:cxnSp>
        <p:nvCxnSpPr>
          <p:cNvPr id="10" name="Straight Connector 9">
            <a:extLst>
              <a:ext uri="{FF2B5EF4-FFF2-40B4-BE49-F238E27FC236}">
                <a16:creationId xmlns:a16="http://schemas.microsoft.com/office/drawing/2014/main" id="{97215074-6F95-3E4B-B9BA-266A945FAB31}"/>
              </a:ext>
            </a:extLst>
          </p:cNvPr>
          <p:cNvCxnSpPr>
            <a:cxnSpLocks/>
          </p:cNvCxnSpPr>
          <p:nvPr/>
        </p:nvCxnSpPr>
        <p:spPr>
          <a:xfrm>
            <a:off x="6445638" y="3659873"/>
            <a:ext cx="0" cy="22725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5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3BFD-B635-A541-B942-4F152AC1C278}"/>
              </a:ext>
            </a:extLst>
          </p:cNvPr>
          <p:cNvSpPr>
            <a:spLocks noGrp="1"/>
          </p:cNvSpPr>
          <p:nvPr>
            <p:ph type="title"/>
          </p:nvPr>
        </p:nvSpPr>
        <p:spPr/>
        <p:txBody>
          <a:bodyPr/>
          <a:lstStyle/>
          <a:p>
            <a:r>
              <a:rPr lang="en-US" dirty="0"/>
              <a:t>Emerging Themes</a:t>
            </a:r>
          </a:p>
        </p:txBody>
      </p:sp>
      <p:sp>
        <p:nvSpPr>
          <p:cNvPr id="3" name="Text Placeholder 2">
            <a:extLst>
              <a:ext uri="{FF2B5EF4-FFF2-40B4-BE49-F238E27FC236}">
                <a16:creationId xmlns:a16="http://schemas.microsoft.com/office/drawing/2014/main" id="{209BC700-C197-F34C-8E97-1473CDBECB58}"/>
              </a:ext>
            </a:extLst>
          </p:cNvPr>
          <p:cNvSpPr>
            <a:spLocks noGrp="1"/>
          </p:cNvSpPr>
          <p:nvPr>
            <p:ph type="body" idx="1"/>
          </p:nvPr>
        </p:nvSpPr>
        <p:spPr>
          <a:xfrm>
            <a:off x="5592416" y="1617048"/>
            <a:ext cx="5913783" cy="4024125"/>
          </a:xfrm>
        </p:spPr>
        <p:txBody>
          <a:bodyPr/>
          <a:lstStyle/>
          <a:p>
            <a:pPr marL="88900" indent="0">
              <a:buNone/>
            </a:pPr>
            <a:r>
              <a:rPr lang="en-CA" sz="2800" dirty="0"/>
              <a:t>1) advance research (broadly defined) through the act of making games;</a:t>
            </a:r>
          </a:p>
          <a:p>
            <a:pPr marL="88900" indent="0">
              <a:buNone/>
            </a:pPr>
            <a:r>
              <a:rPr lang="en-CA" sz="2800" dirty="0"/>
              <a:t>2) use games as tools for doing research; and </a:t>
            </a:r>
          </a:p>
          <a:p>
            <a:pPr marL="88900" indent="0">
              <a:buNone/>
            </a:pPr>
            <a:r>
              <a:rPr lang="en-CA" sz="2800" dirty="0"/>
              <a:t>3) creatively present research topics and findings through games. </a:t>
            </a:r>
            <a:endParaRPr lang="en-US" sz="2800" dirty="0"/>
          </a:p>
        </p:txBody>
      </p:sp>
      <p:pic>
        <p:nvPicPr>
          <p:cNvPr id="5" name="Picture 4" descr="A close up of a newspaper&#10;&#10;Description automatically generated">
            <a:extLst>
              <a:ext uri="{FF2B5EF4-FFF2-40B4-BE49-F238E27FC236}">
                <a16:creationId xmlns:a16="http://schemas.microsoft.com/office/drawing/2014/main" id="{1B48C516-9EE9-F94A-92C5-DB861BAAFDA1}"/>
              </a:ext>
            </a:extLst>
          </p:cNvPr>
          <p:cNvPicPr>
            <a:picLocks noChangeAspect="1"/>
          </p:cNvPicPr>
          <p:nvPr/>
        </p:nvPicPr>
        <p:blipFill>
          <a:blip r:embed="rId2"/>
          <a:stretch>
            <a:fillRect/>
          </a:stretch>
        </p:blipFill>
        <p:spPr>
          <a:xfrm>
            <a:off x="0" y="-39474"/>
            <a:ext cx="5302840" cy="6858000"/>
          </a:xfrm>
          <a:prstGeom prst="rect">
            <a:avLst/>
          </a:prstGeom>
        </p:spPr>
      </p:pic>
    </p:spTree>
    <p:extLst>
      <p:ext uri="{BB962C8B-B14F-4D97-AF65-F5344CB8AC3E}">
        <p14:creationId xmlns:p14="http://schemas.microsoft.com/office/powerpoint/2010/main" val="88523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C55-28CE-5C46-B75C-EC46B99C8A59}"/>
              </a:ext>
            </a:extLst>
          </p:cNvPr>
          <p:cNvSpPr>
            <a:spLocks noGrp="1"/>
          </p:cNvSpPr>
          <p:nvPr>
            <p:ph type="title"/>
          </p:nvPr>
        </p:nvSpPr>
        <p:spPr/>
        <p:txBody>
          <a:bodyPr/>
          <a:lstStyle/>
          <a:p>
            <a:r>
              <a:rPr lang="en-US" dirty="0"/>
              <a:t>Research Creation, Dissemination and Meaning Literature </a:t>
            </a:r>
          </a:p>
        </p:txBody>
      </p:sp>
      <p:sp>
        <p:nvSpPr>
          <p:cNvPr id="4" name="Text Placeholder 3">
            <a:extLst>
              <a:ext uri="{FF2B5EF4-FFF2-40B4-BE49-F238E27FC236}">
                <a16:creationId xmlns:a16="http://schemas.microsoft.com/office/drawing/2014/main" id="{00CFF689-AE67-5144-82F7-32280A0AD732}"/>
              </a:ext>
            </a:extLst>
          </p:cNvPr>
          <p:cNvSpPr>
            <a:spLocks noGrp="1"/>
          </p:cNvSpPr>
          <p:nvPr>
            <p:ph type="body" idx="1"/>
          </p:nvPr>
        </p:nvSpPr>
        <p:spPr>
          <a:xfrm>
            <a:off x="685800" y="2968831"/>
            <a:ext cx="10820400" cy="3249854"/>
          </a:xfrm>
        </p:spPr>
        <p:txBody>
          <a:bodyPr/>
          <a:lstStyle/>
          <a:p>
            <a:pPr marL="88900" indent="0" algn="ctr">
              <a:buNone/>
            </a:pPr>
            <a:r>
              <a:rPr lang="en-US" sz="3200" b="1" dirty="0"/>
              <a:t>Go read the paper!</a:t>
            </a:r>
          </a:p>
          <a:p>
            <a:pPr marL="88900" indent="0" algn="ctr">
              <a:buNone/>
            </a:pPr>
            <a:r>
              <a:rPr lang="en-US" sz="2000" dirty="0">
                <a:sym typeface="Wingdings" pitchFamily="2" charset="2"/>
              </a:rPr>
              <a:t>(no really, there is a lot there we just don’t have the presentation time)</a:t>
            </a:r>
            <a:endParaRPr lang="en-US" sz="2000" dirty="0"/>
          </a:p>
        </p:txBody>
      </p:sp>
    </p:spTree>
    <p:extLst>
      <p:ext uri="{BB962C8B-B14F-4D97-AF65-F5344CB8AC3E}">
        <p14:creationId xmlns:p14="http://schemas.microsoft.com/office/powerpoint/2010/main" val="155734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422C4-983B-3E4C-B034-9153B9E26DC3}"/>
              </a:ext>
            </a:extLst>
          </p:cNvPr>
          <p:cNvSpPr>
            <a:spLocks noGrp="1"/>
          </p:cNvSpPr>
          <p:nvPr>
            <p:ph type="title"/>
          </p:nvPr>
        </p:nvSpPr>
        <p:spPr/>
        <p:txBody>
          <a:bodyPr/>
          <a:lstStyle/>
          <a:p>
            <a:r>
              <a:rPr lang="en-US" dirty="0"/>
              <a:t>A Tale of Two Courses</a:t>
            </a:r>
          </a:p>
        </p:txBody>
      </p:sp>
      <p:sp>
        <p:nvSpPr>
          <p:cNvPr id="5" name="Text Placeholder 4">
            <a:extLst>
              <a:ext uri="{FF2B5EF4-FFF2-40B4-BE49-F238E27FC236}">
                <a16:creationId xmlns:a16="http://schemas.microsoft.com/office/drawing/2014/main" id="{D087B616-494A-E045-9E51-DE5A81D159C1}"/>
              </a:ext>
            </a:extLst>
          </p:cNvPr>
          <p:cNvSpPr>
            <a:spLocks noGrp="1"/>
          </p:cNvSpPr>
          <p:nvPr>
            <p:ph type="body" idx="1"/>
          </p:nvPr>
        </p:nvSpPr>
        <p:spPr>
          <a:xfrm>
            <a:off x="685800" y="2194560"/>
            <a:ext cx="5502965" cy="4024125"/>
          </a:xfrm>
        </p:spPr>
        <p:txBody>
          <a:bodyPr/>
          <a:lstStyle/>
          <a:p>
            <a:pPr marL="88900" indent="0">
              <a:buNone/>
            </a:pPr>
            <a:r>
              <a:rPr lang="en-US" dirty="0"/>
              <a:t>CONCORDIA COURSE</a:t>
            </a:r>
          </a:p>
          <a:p>
            <a:r>
              <a:rPr lang="en-US" dirty="0"/>
              <a:t>Mixture of MA and PhD students</a:t>
            </a:r>
          </a:p>
          <a:p>
            <a:r>
              <a:rPr lang="en-US" dirty="0"/>
              <a:t>Mostly non-production focused students</a:t>
            </a:r>
          </a:p>
          <a:p>
            <a:r>
              <a:rPr lang="en-US" dirty="0"/>
              <a:t>Engaged in their own research topics</a:t>
            </a:r>
          </a:p>
          <a:p>
            <a:r>
              <a:rPr lang="en-US" dirty="0"/>
              <a:t>Wildly different forms/levels of academic and game playing experience</a:t>
            </a:r>
          </a:p>
        </p:txBody>
      </p:sp>
      <p:sp>
        <p:nvSpPr>
          <p:cNvPr id="6" name="Text Placeholder 4">
            <a:extLst>
              <a:ext uri="{FF2B5EF4-FFF2-40B4-BE49-F238E27FC236}">
                <a16:creationId xmlns:a16="http://schemas.microsoft.com/office/drawing/2014/main" id="{12EB3CFA-C91B-2746-AC28-C60A79B94702}"/>
              </a:ext>
            </a:extLst>
          </p:cNvPr>
          <p:cNvSpPr txBox="1">
            <a:spLocks/>
          </p:cNvSpPr>
          <p:nvPr/>
        </p:nvSpPr>
        <p:spPr>
          <a:xfrm>
            <a:off x="6096000" y="2194559"/>
            <a:ext cx="5502965" cy="40241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pPr marL="88900" indent="0">
              <a:buFont typeface="Arial"/>
              <a:buNone/>
            </a:pPr>
            <a:r>
              <a:rPr lang="en-US" dirty="0"/>
              <a:t>AMERICAN COURSE</a:t>
            </a:r>
          </a:p>
          <a:p>
            <a:r>
              <a:rPr lang="en-US" dirty="0"/>
              <a:t>Mostly MA &amp; MFA students</a:t>
            </a:r>
          </a:p>
          <a:p>
            <a:r>
              <a:rPr lang="en-US" dirty="0"/>
              <a:t>Engaged in their own game productions</a:t>
            </a:r>
          </a:p>
          <a:p>
            <a:r>
              <a:rPr lang="en-US" dirty="0"/>
              <a:t>Course is a lead-in to capstone</a:t>
            </a:r>
          </a:p>
          <a:p>
            <a:r>
              <a:rPr lang="en-US" dirty="0"/>
              <a:t>Most students in our games program or related things like film and interactive media</a:t>
            </a:r>
          </a:p>
          <a:p>
            <a:r>
              <a:rPr lang="en-US" dirty="0"/>
              <a:t>Not a lot of prior production experience</a:t>
            </a:r>
          </a:p>
        </p:txBody>
      </p:sp>
    </p:spTree>
    <p:extLst>
      <p:ext uri="{BB962C8B-B14F-4D97-AF65-F5344CB8AC3E}">
        <p14:creationId xmlns:p14="http://schemas.microsoft.com/office/powerpoint/2010/main" val="144601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F2E2E-0807-D444-B0A0-31B332CD7048}"/>
              </a:ext>
            </a:extLst>
          </p:cNvPr>
          <p:cNvSpPr>
            <a:spLocks noGrp="1"/>
          </p:cNvSpPr>
          <p:nvPr>
            <p:ph type="title"/>
          </p:nvPr>
        </p:nvSpPr>
        <p:spPr/>
        <p:txBody>
          <a:bodyPr/>
          <a:lstStyle/>
          <a:p>
            <a:r>
              <a:rPr lang="en-US" dirty="0"/>
              <a:t>Course 1: Games as Research Creation (Mia’s course)</a:t>
            </a:r>
          </a:p>
        </p:txBody>
      </p:sp>
      <p:sp>
        <p:nvSpPr>
          <p:cNvPr id="5" name="Text Placeholder 4">
            <a:extLst>
              <a:ext uri="{FF2B5EF4-FFF2-40B4-BE49-F238E27FC236}">
                <a16:creationId xmlns:a16="http://schemas.microsoft.com/office/drawing/2014/main" id="{F7F75529-519C-6842-BE94-4082B16EC22B}"/>
              </a:ext>
            </a:extLst>
          </p:cNvPr>
          <p:cNvSpPr>
            <a:spLocks noGrp="1"/>
          </p:cNvSpPr>
          <p:nvPr>
            <p:ph type="body" idx="1"/>
          </p:nvPr>
        </p:nvSpPr>
        <p:spPr/>
        <p:txBody>
          <a:bodyPr/>
          <a:lstStyle/>
          <a:p>
            <a:r>
              <a:rPr lang="en-US" dirty="0"/>
              <a:t>Two central questions:</a:t>
            </a:r>
          </a:p>
          <a:p>
            <a:pPr lvl="1"/>
            <a:r>
              <a:rPr lang="en-US" dirty="0"/>
              <a:t>What exactly is research creation for games?</a:t>
            </a:r>
          </a:p>
          <a:p>
            <a:pPr lvl="1"/>
            <a:r>
              <a:rPr lang="en-US" dirty="0"/>
              <a:t>How can it be evaluated? (how do we know what is </a:t>
            </a:r>
            <a:r>
              <a:rPr lang="en-US" i="1" dirty="0"/>
              <a:t>good)</a:t>
            </a:r>
            <a:endParaRPr lang="en-US" dirty="0"/>
          </a:p>
          <a:p>
            <a:r>
              <a:rPr lang="en-US" dirty="0"/>
              <a:t>Knowledge sharing in multiple ways</a:t>
            </a:r>
          </a:p>
          <a:p>
            <a:r>
              <a:rPr lang="en-US" dirty="0"/>
              <a:t>Digital and Physical Prototypes (3 total)</a:t>
            </a:r>
          </a:p>
          <a:p>
            <a:pPr lvl="1"/>
            <a:r>
              <a:rPr lang="en-US" dirty="0"/>
              <a:t>At least one physical game</a:t>
            </a:r>
          </a:p>
          <a:p>
            <a:pPr lvl="1"/>
            <a:r>
              <a:rPr lang="en-US" dirty="0"/>
              <a:t>At least one digital game</a:t>
            </a:r>
          </a:p>
          <a:p>
            <a:pPr lvl="1"/>
            <a:r>
              <a:rPr lang="en-US" dirty="0"/>
              <a:t>Games could iterate on one another</a:t>
            </a:r>
          </a:p>
        </p:txBody>
      </p:sp>
    </p:spTree>
    <p:extLst>
      <p:ext uri="{BB962C8B-B14F-4D97-AF65-F5344CB8AC3E}">
        <p14:creationId xmlns:p14="http://schemas.microsoft.com/office/powerpoint/2010/main" val="336823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39C3C-CC63-B74E-AF1F-7F17D297EDAD}"/>
              </a:ext>
            </a:extLst>
          </p:cNvPr>
          <p:cNvSpPr>
            <a:spLocks noGrp="1"/>
          </p:cNvSpPr>
          <p:nvPr>
            <p:ph type="title"/>
          </p:nvPr>
        </p:nvSpPr>
        <p:spPr/>
        <p:txBody>
          <a:bodyPr/>
          <a:lstStyle/>
          <a:p>
            <a:r>
              <a:rPr lang="en-US" dirty="0"/>
              <a:t>Post-Mortem of Course 1</a:t>
            </a:r>
          </a:p>
        </p:txBody>
      </p:sp>
      <p:sp>
        <p:nvSpPr>
          <p:cNvPr id="5" name="Text Placeholder 4">
            <a:extLst>
              <a:ext uri="{FF2B5EF4-FFF2-40B4-BE49-F238E27FC236}">
                <a16:creationId xmlns:a16="http://schemas.microsoft.com/office/drawing/2014/main" id="{A6CC0C91-89D6-7549-B6FF-EBB946BBCF30}"/>
              </a:ext>
            </a:extLst>
          </p:cNvPr>
          <p:cNvSpPr>
            <a:spLocks noGrp="1"/>
          </p:cNvSpPr>
          <p:nvPr>
            <p:ph type="body" idx="1"/>
          </p:nvPr>
        </p:nvSpPr>
        <p:spPr/>
        <p:txBody>
          <a:bodyPr/>
          <a:lstStyle/>
          <a:p>
            <a:r>
              <a:rPr lang="en-US" b="1" dirty="0"/>
              <a:t>Too many assignments.</a:t>
            </a:r>
          </a:p>
          <a:p>
            <a:r>
              <a:rPr lang="en-US" b="1" dirty="0"/>
              <a:t>Students lacked knowledge in game-specific domains.</a:t>
            </a:r>
          </a:p>
          <a:p>
            <a:r>
              <a:rPr lang="en-US" b="1" dirty="0"/>
              <a:t>Playtesting didn’t occur outside of the course.</a:t>
            </a:r>
          </a:p>
          <a:p>
            <a:pPr marL="88900" indent="0">
              <a:buNone/>
            </a:pPr>
            <a:endParaRPr lang="en-US" dirty="0"/>
          </a:p>
        </p:txBody>
      </p:sp>
    </p:spTree>
    <p:extLst>
      <p:ext uri="{BB962C8B-B14F-4D97-AF65-F5344CB8AC3E}">
        <p14:creationId xmlns:p14="http://schemas.microsoft.com/office/powerpoint/2010/main" val="102498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395-8D63-E249-893D-BB0047603879}"/>
              </a:ext>
            </a:extLst>
          </p:cNvPr>
          <p:cNvSpPr>
            <a:spLocks noGrp="1"/>
          </p:cNvSpPr>
          <p:nvPr>
            <p:ph type="title"/>
          </p:nvPr>
        </p:nvSpPr>
        <p:spPr/>
        <p:txBody>
          <a:bodyPr/>
          <a:lstStyle/>
          <a:p>
            <a:r>
              <a:rPr lang="en-US" dirty="0"/>
              <a:t>Selected Examples of Student Work Course 1</a:t>
            </a:r>
          </a:p>
        </p:txBody>
      </p:sp>
      <p:sp>
        <p:nvSpPr>
          <p:cNvPr id="3" name="Text Placeholder 2">
            <a:extLst>
              <a:ext uri="{FF2B5EF4-FFF2-40B4-BE49-F238E27FC236}">
                <a16:creationId xmlns:a16="http://schemas.microsoft.com/office/drawing/2014/main" id="{581FFAE9-95CE-DC42-8239-3CD079C68E6D}"/>
              </a:ext>
            </a:extLst>
          </p:cNvPr>
          <p:cNvSpPr>
            <a:spLocks noGrp="1"/>
          </p:cNvSpPr>
          <p:nvPr>
            <p:ph type="body" idx="1"/>
          </p:nvPr>
        </p:nvSpPr>
        <p:spPr/>
        <p:txBody>
          <a:bodyPr/>
          <a:lstStyle/>
          <a:p>
            <a:r>
              <a:rPr lang="en-US" dirty="0">
                <a:solidFill>
                  <a:srgbClr val="00B050"/>
                </a:solidFill>
              </a:rPr>
              <a:t>Alex </a:t>
            </a:r>
            <a:r>
              <a:rPr lang="en-US" dirty="0" err="1">
                <a:solidFill>
                  <a:srgbClr val="00B050"/>
                </a:solidFill>
              </a:rPr>
              <a:t>Custodio</a:t>
            </a:r>
            <a:r>
              <a:rPr lang="en-US" dirty="0">
                <a:solidFill>
                  <a:srgbClr val="00B050"/>
                </a:solidFill>
              </a:rPr>
              <a:t> </a:t>
            </a:r>
            <a:r>
              <a:rPr lang="en-US" dirty="0"/>
              <a:t>designed two prototypes, </a:t>
            </a:r>
            <a:r>
              <a:rPr lang="en-US" i="1" dirty="0">
                <a:solidFill>
                  <a:srgbClr val="00B050"/>
                </a:solidFill>
              </a:rPr>
              <a:t>Web</a:t>
            </a:r>
            <a:r>
              <a:rPr lang="en-US" dirty="0"/>
              <a:t> and then </a:t>
            </a:r>
            <a:r>
              <a:rPr lang="en-US" i="1" dirty="0" err="1">
                <a:solidFill>
                  <a:srgbClr val="00B050"/>
                </a:solidFill>
              </a:rPr>
              <a:t>Dot-MatriX</a:t>
            </a:r>
            <a:r>
              <a:rPr lang="en-US" i="1" dirty="0">
                <a:solidFill>
                  <a:srgbClr val="00B050"/>
                </a:solidFill>
              </a:rPr>
              <a:t>-Stitch</a:t>
            </a:r>
            <a:r>
              <a:rPr lang="en-US" dirty="0"/>
              <a:t>, to explore cross-stitching as a mechanic that encouraged “</a:t>
            </a:r>
            <a:r>
              <a:rPr lang="en-US" dirty="0">
                <a:solidFill>
                  <a:srgbClr val="FFC000"/>
                </a:solidFill>
              </a:rPr>
              <a:t>slowness, materiality, and reflection on games</a:t>
            </a:r>
            <a:r>
              <a:rPr lang="en-US" dirty="0"/>
              <a:t>.” In </a:t>
            </a:r>
            <a:r>
              <a:rPr lang="en-US" i="1" dirty="0" err="1"/>
              <a:t>Dot-MatriX</a:t>
            </a:r>
            <a:r>
              <a:rPr lang="en-US" i="1" dirty="0"/>
              <a:t>-Stitch,</a:t>
            </a:r>
            <a:r>
              <a:rPr lang="en-US" dirty="0"/>
              <a:t> four players had their own cross stitch board and yarn color, which could be passed to other players via different game events. Players also drew “conversation cards” that offered prompts for talking about various subjects. The intimacy of stitching and the slowness of the act itself combined with conversational prompts led to very stimulating discussions.</a:t>
            </a:r>
          </a:p>
          <a:p>
            <a:r>
              <a:rPr lang="en-US" dirty="0" err="1"/>
              <a:t>Custodio’s</a:t>
            </a:r>
            <a:r>
              <a:rPr lang="en-US" dirty="0"/>
              <a:t> games were provocative answers to </a:t>
            </a:r>
            <a:r>
              <a:rPr lang="en-US" dirty="0" err="1"/>
              <a:t>Fron</a:t>
            </a:r>
            <a:r>
              <a:rPr lang="en-US" dirty="0"/>
              <a:t> et al.’s manifesto about the “hegemony of play” still being practiced by the commercial game industry.</a:t>
            </a:r>
          </a:p>
        </p:txBody>
      </p:sp>
    </p:spTree>
    <p:extLst>
      <p:ext uri="{BB962C8B-B14F-4D97-AF65-F5344CB8AC3E}">
        <p14:creationId xmlns:p14="http://schemas.microsoft.com/office/powerpoint/2010/main" val="150107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395-8D63-E249-893D-BB0047603879}"/>
              </a:ext>
            </a:extLst>
          </p:cNvPr>
          <p:cNvSpPr>
            <a:spLocks noGrp="1"/>
          </p:cNvSpPr>
          <p:nvPr>
            <p:ph type="title"/>
          </p:nvPr>
        </p:nvSpPr>
        <p:spPr/>
        <p:txBody>
          <a:bodyPr/>
          <a:lstStyle/>
          <a:p>
            <a:r>
              <a:rPr lang="en-US" dirty="0"/>
              <a:t>Evaluation of Student Work, and of Course 1</a:t>
            </a:r>
          </a:p>
        </p:txBody>
      </p:sp>
      <p:sp>
        <p:nvSpPr>
          <p:cNvPr id="3" name="Text Placeholder 2">
            <a:extLst>
              <a:ext uri="{FF2B5EF4-FFF2-40B4-BE49-F238E27FC236}">
                <a16:creationId xmlns:a16="http://schemas.microsoft.com/office/drawing/2014/main" id="{581FFAE9-95CE-DC42-8239-3CD079C68E6D}"/>
              </a:ext>
            </a:extLst>
          </p:cNvPr>
          <p:cNvSpPr>
            <a:spLocks noGrp="1"/>
          </p:cNvSpPr>
          <p:nvPr>
            <p:ph type="body" idx="1"/>
          </p:nvPr>
        </p:nvSpPr>
        <p:spPr/>
        <p:txBody>
          <a:bodyPr/>
          <a:lstStyle/>
          <a:p>
            <a:r>
              <a:rPr lang="en-US" dirty="0"/>
              <a:t>Assignments were designed to encourage students to determine for each project what success meant and what failure mean. Failure wasn’t negative.</a:t>
            </a:r>
          </a:p>
          <a:p>
            <a:r>
              <a:rPr lang="en-US" dirty="0"/>
              <a:t>How do you grade experimental work that is often not polished or even finished?</a:t>
            </a:r>
          </a:p>
          <a:p>
            <a:r>
              <a:rPr lang="en-US" dirty="0"/>
              <a:t>Documentation was the fallback for considering how “well” students grasped ideas, planned and executed them.</a:t>
            </a:r>
          </a:p>
        </p:txBody>
      </p:sp>
    </p:spTree>
    <p:extLst>
      <p:ext uri="{BB962C8B-B14F-4D97-AF65-F5344CB8AC3E}">
        <p14:creationId xmlns:p14="http://schemas.microsoft.com/office/powerpoint/2010/main" val="20120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F395-8D63-E249-893D-BB0047603879}"/>
              </a:ext>
            </a:extLst>
          </p:cNvPr>
          <p:cNvSpPr>
            <a:spLocks noGrp="1"/>
          </p:cNvSpPr>
          <p:nvPr>
            <p:ph type="title"/>
          </p:nvPr>
        </p:nvSpPr>
        <p:spPr/>
        <p:txBody>
          <a:bodyPr/>
          <a:lstStyle/>
          <a:p>
            <a:r>
              <a:rPr lang="en-US" dirty="0"/>
              <a:t>Course 2: Making Meaningful Games (Andy’s course)</a:t>
            </a:r>
          </a:p>
        </p:txBody>
      </p:sp>
      <p:sp>
        <p:nvSpPr>
          <p:cNvPr id="3" name="Text Placeholder 2">
            <a:extLst>
              <a:ext uri="{FF2B5EF4-FFF2-40B4-BE49-F238E27FC236}">
                <a16:creationId xmlns:a16="http://schemas.microsoft.com/office/drawing/2014/main" id="{581FFAE9-95CE-DC42-8239-3CD079C68E6D}"/>
              </a:ext>
            </a:extLst>
          </p:cNvPr>
          <p:cNvSpPr>
            <a:spLocks noGrp="1"/>
          </p:cNvSpPr>
          <p:nvPr>
            <p:ph type="body" idx="1"/>
          </p:nvPr>
        </p:nvSpPr>
        <p:spPr>
          <a:xfrm>
            <a:off x="4306956" y="2194560"/>
            <a:ext cx="7199243" cy="3447115"/>
          </a:xfrm>
        </p:spPr>
        <p:txBody>
          <a:bodyPr/>
          <a:lstStyle/>
          <a:p>
            <a:r>
              <a:rPr lang="en-US" dirty="0"/>
              <a:t>Course overview and intent</a:t>
            </a:r>
          </a:p>
          <a:p>
            <a:r>
              <a:rPr lang="en-US" dirty="0"/>
              <a:t>Student Preparation</a:t>
            </a:r>
          </a:p>
          <a:p>
            <a:r>
              <a:rPr lang="en-US" dirty="0"/>
              <a:t>Digital and Physical Prototypes (2 total)</a:t>
            </a:r>
          </a:p>
          <a:p>
            <a:r>
              <a:rPr lang="en-US" dirty="0"/>
              <a:t>Readings from: </a:t>
            </a:r>
            <a:r>
              <a:rPr lang="en-US" i="1" dirty="0"/>
              <a:t>Making Deep Gam</a:t>
            </a:r>
            <a:r>
              <a:rPr lang="en-US" dirty="0"/>
              <a:t>es, </a:t>
            </a:r>
            <a:r>
              <a:rPr lang="en-US" i="1" dirty="0"/>
              <a:t>Game Production Handbook</a:t>
            </a:r>
            <a:r>
              <a:rPr lang="en-US" dirty="0"/>
              <a:t>, others (Fullerton, Schell, etc.</a:t>
            </a:r>
          </a:p>
          <a:p>
            <a:r>
              <a:rPr lang="en-US" dirty="0"/>
              <a:t>Split focus on ‘making’ – a tension between teaching design and production</a:t>
            </a:r>
          </a:p>
          <a:p>
            <a:pPr marL="88900" indent="0">
              <a:buNone/>
            </a:pPr>
            <a:r>
              <a:rPr lang="en-US" dirty="0" err="1"/>
              <a:t>Andyworld.io</a:t>
            </a:r>
            <a:r>
              <a:rPr lang="en-US" dirty="0"/>
              <a:t>/</a:t>
            </a:r>
            <a:r>
              <a:rPr lang="en-US" dirty="0" err="1"/>
              <a:t>teaching.html</a:t>
            </a:r>
            <a:r>
              <a:rPr lang="en-US" dirty="0"/>
              <a:t> – GAME620 syllabus</a:t>
            </a:r>
          </a:p>
        </p:txBody>
      </p:sp>
      <p:pic>
        <p:nvPicPr>
          <p:cNvPr id="5" name="Picture 4" descr="A picture containing monitor, person, blue&#10;&#10;Description automatically generated">
            <a:extLst>
              <a:ext uri="{FF2B5EF4-FFF2-40B4-BE49-F238E27FC236}">
                <a16:creationId xmlns:a16="http://schemas.microsoft.com/office/drawing/2014/main" id="{921E113F-25D5-A04A-98E7-F87488F38887}"/>
              </a:ext>
            </a:extLst>
          </p:cNvPr>
          <p:cNvPicPr>
            <a:picLocks noChangeAspect="1"/>
          </p:cNvPicPr>
          <p:nvPr/>
        </p:nvPicPr>
        <p:blipFill>
          <a:blip r:embed="rId2"/>
          <a:stretch>
            <a:fillRect/>
          </a:stretch>
        </p:blipFill>
        <p:spPr>
          <a:xfrm>
            <a:off x="0" y="3814994"/>
            <a:ext cx="2507758" cy="3043005"/>
          </a:xfrm>
          <a:prstGeom prst="rect">
            <a:avLst/>
          </a:prstGeom>
        </p:spPr>
      </p:pic>
      <p:pic>
        <p:nvPicPr>
          <p:cNvPr id="7" name="Picture 6" descr="A picture containing sitting, monitor, sign, clock&#10;&#10;Description automatically generated">
            <a:extLst>
              <a:ext uri="{FF2B5EF4-FFF2-40B4-BE49-F238E27FC236}">
                <a16:creationId xmlns:a16="http://schemas.microsoft.com/office/drawing/2014/main" id="{7F8C90D7-CC38-EA49-A7AC-8D4A6DFF4A66}"/>
              </a:ext>
            </a:extLst>
          </p:cNvPr>
          <p:cNvPicPr>
            <a:picLocks noChangeAspect="1"/>
          </p:cNvPicPr>
          <p:nvPr/>
        </p:nvPicPr>
        <p:blipFill>
          <a:blip r:embed="rId3"/>
          <a:stretch>
            <a:fillRect/>
          </a:stretch>
        </p:blipFill>
        <p:spPr>
          <a:xfrm>
            <a:off x="0" y="1"/>
            <a:ext cx="2507758" cy="3814994"/>
          </a:xfrm>
          <a:prstGeom prst="rect">
            <a:avLst/>
          </a:prstGeom>
        </p:spPr>
      </p:pic>
    </p:spTree>
    <p:extLst>
      <p:ext uri="{BB962C8B-B14F-4D97-AF65-F5344CB8AC3E}">
        <p14:creationId xmlns:p14="http://schemas.microsoft.com/office/powerpoint/2010/main" val="1772116324"/>
      </p:ext>
    </p:extLst>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7872</TotalTime>
  <Words>1163</Words>
  <Application>Microsoft Macintosh PowerPoint</Application>
  <PresentationFormat>Widescreen</PresentationFormat>
  <Paragraphs>101</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Calibri</vt:lpstr>
      <vt:lpstr>Arial</vt:lpstr>
      <vt:lpstr>Vapor Trail</vt:lpstr>
      <vt:lpstr>PowerPoint Presentation</vt:lpstr>
      <vt:lpstr>Emerging Themes</vt:lpstr>
      <vt:lpstr>Research Creation, Dissemination and Meaning Literature </vt:lpstr>
      <vt:lpstr>A Tale of Two Courses</vt:lpstr>
      <vt:lpstr>Course 1: Games as Research Creation (Mia’s course)</vt:lpstr>
      <vt:lpstr>Post-Mortem of Course 1</vt:lpstr>
      <vt:lpstr>Selected Examples of Student Work Course 1</vt:lpstr>
      <vt:lpstr>Evaluation of Student Work, and of Course 1</vt:lpstr>
      <vt:lpstr>Course 2: Making Meaningful Games (Andy’s course)</vt:lpstr>
      <vt:lpstr>Course 2: Post Course Analysis</vt:lpstr>
      <vt:lpstr>Course 2: Selected Examples of Student Prototypes </vt:lpstr>
      <vt:lpstr>Course 2: Evaluation of Student Work, and of the Course  </vt:lpstr>
      <vt:lpstr>Commonalities &amp; Questions</vt:lpstr>
      <vt:lpstr>Commonalities &amp; Questions &amp; Conclusions</vt:lpstr>
      <vt:lpstr>Thank you, John</vt:lpstr>
      <vt:lpstr>THANKS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Andy Phelps</cp:lastModifiedBy>
  <cp:revision>44</cp:revision>
  <dcterms:modified xsi:type="dcterms:W3CDTF">2020-09-17T16:33:43Z</dcterms:modified>
</cp:coreProperties>
</file>