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523" r:id="rId2"/>
    <p:sldId id="511" r:id="rId3"/>
    <p:sldId id="524" r:id="rId4"/>
    <p:sldId id="525" r:id="rId5"/>
    <p:sldId id="272" r:id="rId6"/>
    <p:sldId id="434" r:id="rId7"/>
    <p:sldId id="526" r:id="rId8"/>
    <p:sldId id="527" r:id="rId9"/>
    <p:sldId id="528" r:id="rId10"/>
    <p:sldId id="529" r:id="rId11"/>
    <p:sldId id="530" r:id="rId12"/>
    <p:sldId id="531" r:id="rId13"/>
    <p:sldId id="533" r:id="rId14"/>
    <p:sldId id="534" r:id="rId15"/>
    <p:sldId id="535" r:id="rId16"/>
    <p:sldId id="536" r:id="rId17"/>
    <p:sldId id="537" r:id="rId18"/>
    <p:sldId id="539" r:id="rId19"/>
    <p:sldId id="540" r:id="rId20"/>
    <p:sldId id="538" r:id="rId21"/>
    <p:sldId id="522" r:id="rId22"/>
    <p:sldId id="3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924"/>
    <a:srgbClr val="CDB78B"/>
    <a:srgbClr val="82F1F9"/>
    <a:srgbClr val="1683C3"/>
    <a:srgbClr val="317ACA"/>
    <a:srgbClr val="FF2CF8"/>
    <a:srgbClr val="266998"/>
    <a:srgbClr val="FF00FF"/>
    <a:srgbClr val="9966FF"/>
    <a:srgbClr val="006C7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4" autoAdjust="0"/>
    <p:restoredTop sz="83600" autoAdjust="0"/>
  </p:normalViewPr>
  <p:slideViewPr>
    <p:cSldViewPr>
      <p:cViewPr varScale="1">
        <p:scale>
          <a:sx n="95" d="100"/>
          <a:sy n="95" d="100"/>
        </p:scale>
        <p:origin x="66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7T16:03:2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5504,'5'-16'2112,"0"7"-1664,18 1-256,-13 4-160,9-1-800,4-2-224,10 2-1056,6-4-416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7T16:03:2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9216,'-17'-18'3424,"12"18"-2656,5 5-384,0-5-256,8 0-416,3 4 32,3-1-288,0 3-64,0-6 320,0 0-992,5-6-384,5 3-1248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7T16:07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 10752,'-28'-16'4032,"23"11"-3136,5 10-320,0-5-321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5283-B290-4C9D-A495-3625915AE0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0A4E-9BF1-4BAD-84B0-B89A8DE8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4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28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9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0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1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 highlight those 3 because of the things we learned and as data points</a:t>
            </a:r>
            <a:r>
              <a:rPr lang="en-US" baseline="0" dirty="0"/>
              <a:t> of growth, but the thing is we did a LOT of stuff from a LOT of work for a LOT of people!  It’s a lot bigger a community than people even think about.  It’s easy when you are working on ‘your thing’ to not realize the scope and scale of everything else that’s happening and going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62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8D09C3F4-52B8-4334-B4BD-1798F76EF53A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7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22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5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8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1200" y="889000"/>
            <a:ext cx="10769600" cy="1041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711200" y="2006600"/>
            <a:ext cx="10769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90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3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7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8D09C3F4-52B8-4334-B4BD-1798F76EF53A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6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57" y="6172200"/>
            <a:ext cx="1660143" cy="6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4102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67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26" Type="http://schemas.openxmlformats.org/officeDocument/2006/relationships/image" Target="../media/image55.png"/><Relationship Id="rId21" Type="http://schemas.openxmlformats.org/officeDocument/2006/relationships/image" Target="../media/image50.jpeg"/><Relationship Id="rId34" Type="http://schemas.openxmlformats.org/officeDocument/2006/relationships/image" Target="../media/image63.jp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g"/><Relationship Id="rId25" Type="http://schemas.openxmlformats.org/officeDocument/2006/relationships/image" Target="../media/image54.png"/><Relationship Id="rId33" Type="http://schemas.openxmlformats.org/officeDocument/2006/relationships/image" Target="../media/image62.jpg"/><Relationship Id="rId38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jpeg"/><Relationship Id="rId20" Type="http://schemas.openxmlformats.org/officeDocument/2006/relationships/image" Target="../media/image49.png"/><Relationship Id="rId29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jpg"/><Relationship Id="rId10" Type="http://schemas.openxmlformats.org/officeDocument/2006/relationships/image" Target="../media/image39.png"/><Relationship Id="rId19" Type="http://schemas.openxmlformats.org/officeDocument/2006/relationships/image" Target="../media/image48.jpe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png"/><Relationship Id="rId22" Type="http://schemas.openxmlformats.org/officeDocument/2006/relationships/image" Target="../media/image51.jpeg"/><Relationship Id="rId27" Type="http://schemas.openxmlformats.org/officeDocument/2006/relationships/image" Target="../media/image56.jpeg"/><Relationship Id="rId30" Type="http://schemas.openxmlformats.org/officeDocument/2006/relationships/image" Target="../media/image59.png"/><Relationship Id="rId35" Type="http://schemas.openxmlformats.org/officeDocument/2006/relationships/image" Target="../media/image64.jpeg"/><Relationship Id="rId8" Type="http://schemas.openxmlformats.org/officeDocument/2006/relationships/image" Target="../media/image37.jpeg"/><Relationship Id="rId3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pn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4.jpe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2.png"/><Relationship Id="rId4" Type="http://schemas.openxmlformats.org/officeDocument/2006/relationships/customXml" Target="../ink/ink1.xml"/><Relationship Id="rId9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0"/>
            <a:ext cx="11069642" cy="598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-32418" y="5985760"/>
            <a:ext cx="122216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0"/>
            <a:ext cx="11046256" cy="59727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3352109"/>
            <a:ext cx="7482191" cy="175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Mia Consalvo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Professor </a:t>
            </a:r>
            <a:r>
              <a:rPr lang="en-US" sz="1400" b="1" dirty="0" smtClean="0">
                <a:solidFill>
                  <a:schemeClr val="tx1"/>
                </a:solidFill>
              </a:rPr>
              <a:t>of Communications Studies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Canada </a:t>
            </a:r>
            <a:r>
              <a:rPr lang="en-US" sz="1400" b="1" dirty="0" smtClean="0">
                <a:solidFill>
                  <a:schemeClr val="tx1"/>
                </a:solidFill>
              </a:rPr>
              <a:t>Research Chair for Games Studies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Centre for Technoculture, Art &amp; Games (TAG)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Concordia University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4841" y="1676400"/>
            <a:ext cx="9067800" cy="159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Andrew Phelps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Professor of Art &amp; </a:t>
            </a:r>
            <a:r>
              <a:rPr lang="en-US" sz="1400" b="1" dirty="0" smtClean="0">
                <a:solidFill>
                  <a:schemeClr val="tx1"/>
                </a:solidFill>
              </a:rPr>
              <a:t>Design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President, Higher Education Video Game Alliance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Founder, RIT MAGIC Center, MAGIC Spell </a:t>
            </a:r>
            <a:r>
              <a:rPr lang="en-US" sz="1400" dirty="0" smtClean="0">
                <a:solidFill>
                  <a:schemeClr val="tx1"/>
                </a:solidFill>
              </a:rPr>
              <a:t>Studios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Founder, </a:t>
            </a:r>
            <a:r>
              <a:rPr lang="en-US" sz="1400" dirty="0" smtClean="0">
                <a:solidFill>
                  <a:schemeClr val="tx1"/>
                </a:solidFill>
              </a:rPr>
              <a:t>School </a:t>
            </a:r>
            <a:r>
              <a:rPr lang="en-US" sz="1400" dirty="0" smtClean="0">
                <a:solidFill>
                  <a:schemeClr val="tx1"/>
                </a:solidFill>
              </a:rPr>
              <a:t>of Interactive Games &amp; Media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Rochester Institute of Technology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146" y="3358640"/>
            <a:ext cx="1371600" cy="1371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226" y="1766572"/>
            <a:ext cx="1371600" cy="1371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104060" y="-12977"/>
            <a:ext cx="10843786" cy="148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/>
              <a:t>Development </a:t>
            </a:r>
            <a:r>
              <a:rPr lang="en-US" sz="3600" b="1" dirty="0"/>
              <a:t>Streaming as </a:t>
            </a:r>
            <a:r>
              <a:rPr lang="en-US" sz="3600" b="1" dirty="0" smtClean="0"/>
              <a:t>a Pedagogical </a:t>
            </a:r>
            <a:r>
              <a:rPr lang="en-US" sz="3600" b="1" dirty="0"/>
              <a:t>and Community Strategy for Games Education </a:t>
            </a:r>
            <a:endParaRPr lang="en-US" sz="12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76400" y="4876800"/>
            <a:ext cx="9067800" cy="159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Christopher Egert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Professor of </a:t>
            </a:r>
            <a:r>
              <a:rPr lang="en-US" sz="1400" b="1" dirty="0" smtClean="0">
                <a:solidFill>
                  <a:schemeClr val="tx1"/>
                </a:solidFill>
              </a:rPr>
              <a:t>Game Design &amp; Development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Co-Founder, School of Interactive Games &amp; Media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Rochester </a:t>
            </a:r>
            <a:r>
              <a:rPr lang="en-US" sz="1400" dirty="0" smtClean="0">
                <a:solidFill>
                  <a:schemeClr val="tx1"/>
                </a:solidFill>
              </a:rPr>
              <a:t>Institute of Technology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226" y="4953000"/>
            <a:ext cx="1371600" cy="1371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781800" y="1683653"/>
            <a:ext cx="5166046" cy="3837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/>
              <a:t>Workshop on New Research Perspectives on Game Design &amp; Development Education</a:t>
            </a:r>
          </a:p>
          <a:p>
            <a:pPr algn="r"/>
            <a:r>
              <a:rPr lang="en-US" b="1" dirty="0" smtClean="0"/>
              <a:t> CHI PLAY 2018, MELBOURNE, AUSTRALIA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1459971"/>
            <a:ext cx="12212642" cy="140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97509"/>
            <a:ext cx="3327698" cy="17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6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3509846"/>
            <a:ext cx="2971800" cy="1937656"/>
          </a:xfr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60" y="3512921"/>
            <a:ext cx="2863769" cy="19345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BCFE95-1D20-4CC6-8F26-BA06924580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29" y="3509846"/>
            <a:ext cx="3361232" cy="19376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49138E-9E52-4E72-BE3C-10161FE2A6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61" y="3512921"/>
            <a:ext cx="3191968" cy="19345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3629" y="5464193"/>
            <a:ext cx="1219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72" y="3512922"/>
            <a:ext cx="12192000" cy="8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D614E5-C743-40B1-9F36-977D0F42A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0"/>
            <a:ext cx="12192000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7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8" y="1798639"/>
            <a:ext cx="909638" cy="88264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0"/>
            <a:ext cx="919164" cy="914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6412"/>
            <a:ext cx="90963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" y="1790699"/>
            <a:ext cx="891779" cy="901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6" y="909638"/>
            <a:ext cx="909638" cy="8890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5824"/>
            <a:ext cx="90963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890587"/>
            <a:ext cx="90963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8" y="0"/>
            <a:ext cx="90963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90963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923926" cy="9239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1892" y="-14288"/>
            <a:ext cx="900108" cy="92392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7" y="1776413"/>
            <a:ext cx="87629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6" y="935038"/>
            <a:ext cx="876298" cy="8636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403" y="2706685"/>
            <a:ext cx="5843598" cy="27677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68" y="923398"/>
            <a:ext cx="1684423" cy="87524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6" y="-14288"/>
            <a:ext cx="1666875" cy="9258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8" y="1821815"/>
            <a:ext cx="1847848" cy="86423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40" y="1058"/>
            <a:ext cx="911576" cy="91157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744" y="-3702"/>
            <a:ext cx="952500" cy="8895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70" y="1824637"/>
            <a:ext cx="1647822" cy="85929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914400"/>
            <a:ext cx="952500" cy="8890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55" y="911223"/>
            <a:ext cx="2433645" cy="17700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0"/>
            <a:ext cx="952500" cy="9105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62" y="935038"/>
            <a:ext cx="907254" cy="8636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92" y="935038"/>
            <a:ext cx="900108" cy="8636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09" y="19578"/>
            <a:ext cx="1785943" cy="18092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-14288"/>
            <a:ext cx="1438275" cy="90011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46" y="1828800"/>
            <a:ext cx="1795454" cy="8524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98" y="1828800"/>
            <a:ext cx="952500" cy="8524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08278"/>
            <a:ext cx="2733676" cy="98319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9" y="2709864"/>
            <a:ext cx="1814511" cy="98160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92" y="2711274"/>
            <a:ext cx="1738308" cy="98019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15283"/>
            <a:ext cx="974807" cy="9933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283"/>
            <a:ext cx="2724150" cy="17591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57" y="3715283"/>
            <a:ext cx="2587544" cy="9933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7963" y="4732420"/>
            <a:ext cx="3579270" cy="74203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1" name="Rectangle 40"/>
          <p:cNvSpPr/>
          <p:nvPr/>
        </p:nvSpPr>
        <p:spPr>
          <a:xfrm>
            <a:off x="3200400" y="5547340"/>
            <a:ext cx="877217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 YEARS OF LEARNING THROUGH MAKING.  20 YEARS OF PROJECTS &amp; MEDIA.</a:t>
            </a:r>
          </a:p>
        </p:txBody>
      </p:sp>
    </p:spTree>
    <p:extLst>
      <p:ext uri="{BB962C8B-B14F-4D97-AF65-F5344CB8AC3E}">
        <p14:creationId xmlns:p14="http://schemas.microsoft.com/office/powerpoint/2010/main" val="150964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11" y="1841101"/>
            <a:ext cx="3177763" cy="26546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972" y="3185711"/>
            <a:ext cx="4145027" cy="26054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8" y="594912"/>
            <a:ext cx="5006563" cy="37945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92" y="-14687"/>
            <a:ext cx="2850176" cy="176728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4" y="0"/>
            <a:ext cx="2179692" cy="17525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78" y="0"/>
            <a:ext cx="3864177" cy="21719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72" y="7377"/>
            <a:ext cx="4121622" cy="216897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019" y="1853799"/>
            <a:ext cx="1522863" cy="220981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72" y="1853799"/>
            <a:ext cx="2622913" cy="220981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7" y="4114800"/>
            <a:ext cx="2241567" cy="1676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13" y="4114800"/>
            <a:ext cx="3101561" cy="1676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783428"/>
            <a:ext cx="2737464" cy="13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6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6989ED3-05FC-4575-8D42-98FB4BABE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7772400" cy="5829299"/>
          </a:xfrm>
          <a:ln w="222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4DEF937-086C-40EB-A826-FCB243DC9D43}"/>
              </a:ext>
            </a:extLst>
          </p:cNvPr>
          <p:cNvSpPr/>
          <p:nvPr/>
        </p:nvSpPr>
        <p:spPr>
          <a:xfrm>
            <a:off x="4419600" y="0"/>
            <a:ext cx="5791200" cy="58292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4634D9A-5CFD-454A-B1AF-61F8E69A71D5}"/>
              </a:ext>
            </a:extLst>
          </p:cNvPr>
          <p:cNvCxnSpPr/>
          <p:nvPr/>
        </p:nvCxnSpPr>
        <p:spPr>
          <a:xfrm>
            <a:off x="0" y="5829299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16F59-1537-4091-B2A7-38AA32E4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029200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RETHINKING APPRENTICESHIP ?</a:t>
            </a:r>
          </a:p>
        </p:txBody>
      </p:sp>
    </p:spTree>
    <p:extLst>
      <p:ext uri="{BB962C8B-B14F-4D97-AF65-F5344CB8AC3E}">
        <p14:creationId xmlns:p14="http://schemas.microsoft.com/office/powerpoint/2010/main" val="204950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40ED82-7944-400B-B200-C8E55EC3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"/>
          <a:stretch/>
        </p:blipFill>
        <p:spPr>
          <a:xfrm>
            <a:off x="0" y="1"/>
            <a:ext cx="12192000" cy="594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A166C3-F41A-4832-83CE-8A07B5E8B568}"/>
              </a:ext>
            </a:extLst>
          </p:cNvPr>
          <p:cNvSpPr/>
          <p:nvPr/>
        </p:nvSpPr>
        <p:spPr>
          <a:xfrm>
            <a:off x="0" y="0"/>
            <a:ext cx="12192000" cy="59435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75EBAD-12B9-4113-B63F-9058C3B5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SHEEP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2416075-C6B0-4D95-99D9-3C5E597F256C}"/>
              </a:ext>
            </a:extLst>
          </p:cNvPr>
          <p:cNvCxnSpPr/>
          <p:nvPr/>
        </p:nvCxnSpPr>
        <p:spPr>
          <a:xfrm>
            <a:off x="0" y="5943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06B9F1D-C2D5-4703-BFB6-231EBB04D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Game industry studies</a:t>
            </a:r>
          </a:p>
          <a:p>
            <a:pPr lvl="1"/>
            <a:r>
              <a:rPr lang="en-US" dirty="0"/>
              <a:t>Co-creativity (John Banks)</a:t>
            </a:r>
          </a:p>
          <a:p>
            <a:pPr lvl="1"/>
            <a:r>
              <a:rPr lang="en-US" dirty="0"/>
              <a:t>Game talk (Casey O’Donnell)</a:t>
            </a:r>
          </a:p>
          <a:p>
            <a:r>
              <a:rPr lang="en-US" dirty="0"/>
              <a:t>Live streaming gameplay</a:t>
            </a:r>
          </a:p>
          <a:p>
            <a:pPr lvl="1"/>
            <a:r>
              <a:rPr lang="en-US" dirty="0"/>
              <a:t>Broadcasting play (TL Taylor)</a:t>
            </a:r>
          </a:p>
          <a:p>
            <a:pPr lvl="1"/>
            <a:r>
              <a:rPr lang="en-US" dirty="0"/>
              <a:t>Hamilton W. A., Garretson O., &amp; </a:t>
            </a:r>
            <a:r>
              <a:rPr lang="en-US" dirty="0" err="1"/>
              <a:t>Kerne</a:t>
            </a:r>
            <a:r>
              <a:rPr lang="en-US" dirty="0"/>
              <a:t> A. (2014, April 26–May 1). </a:t>
            </a:r>
            <a:r>
              <a:rPr lang="en-US" i="1" dirty="0"/>
              <a:t>Streaming on Twitch: Fostering Participatory Communities of Play within Live Mixed Media</a:t>
            </a:r>
            <a:r>
              <a:rPr lang="en-US" dirty="0"/>
              <a:t>. In Proceedings of the SIGCHI Conference on Human Factors in Computing Systems (CHI ’14). New York, NY, USA.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6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Adams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Adam (programmer making </a:t>
            </a:r>
            <a:r>
              <a:rPr lang="en-US" i="1" dirty="0"/>
              <a:t>Bot Land</a:t>
            </a:r>
            <a:r>
              <a:rPr lang="en-US" dirty="0"/>
              <a:t>)</a:t>
            </a:r>
          </a:p>
          <a:p>
            <a:r>
              <a:rPr lang="en-US" dirty="0" err="1"/>
              <a:t>Chluaid</a:t>
            </a:r>
            <a:r>
              <a:rPr lang="en-US" dirty="0"/>
              <a:t> (artist on </a:t>
            </a:r>
            <a:r>
              <a:rPr lang="en-US" i="1" dirty="0" err="1"/>
              <a:t>BrackenSack</a:t>
            </a:r>
            <a:r>
              <a:rPr lang="en-US" i="1" dirty="0"/>
              <a:t>: A </a:t>
            </a:r>
            <a:r>
              <a:rPr lang="en-US" i="1" dirty="0" err="1"/>
              <a:t>Dashkin</a:t>
            </a:r>
            <a:r>
              <a:rPr lang="en-US" i="1" dirty="0"/>
              <a:t> Game</a:t>
            </a:r>
            <a:r>
              <a:rPr lang="en-US" dirty="0"/>
              <a:t>) (and also named Adam IRL)</a:t>
            </a:r>
          </a:p>
        </p:txBody>
      </p:sp>
      <p:pic>
        <p:nvPicPr>
          <p:cNvPr id="5" name="Content Placeholder 4" descr="Screen Shot 2018-06-11 at 2.15.36 PM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8345" y="1676400"/>
            <a:ext cx="4850749" cy="4076284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602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F25F1F4-69B5-481E-BBB5-491DA7E7B2FD}"/>
              </a:ext>
            </a:extLst>
          </p:cNvPr>
          <p:cNvSpPr/>
          <p:nvPr/>
        </p:nvSpPr>
        <p:spPr>
          <a:xfrm>
            <a:off x="0" y="0"/>
            <a:ext cx="12192000" cy="16764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3B7CA55-91EF-4714-9300-E99ADA22F790}"/>
              </a:ext>
            </a:extLst>
          </p:cNvPr>
          <p:cNvSpPr/>
          <p:nvPr/>
        </p:nvSpPr>
        <p:spPr>
          <a:xfrm>
            <a:off x="0" y="1676400"/>
            <a:ext cx="12192000" cy="609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F994A-26C7-4F66-992B-10A793F7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Adams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E64711-2BA1-444A-86E9-27C3FD5E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4343400" cy="374904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“coder </a:t>
            </a:r>
            <a:r>
              <a:rPr lang="en-US" sz="3200" b="1" dirty="0" err="1"/>
              <a:t>adam</a:t>
            </a:r>
            <a:r>
              <a:rPr lang="en-US" sz="3200" b="1" dirty="0"/>
              <a:t>”</a:t>
            </a:r>
          </a:p>
          <a:p>
            <a:r>
              <a:rPr lang="en-US" b="1" dirty="0"/>
              <a:t>Talk aloud protocol</a:t>
            </a:r>
          </a:p>
          <a:p>
            <a:r>
              <a:rPr lang="en-US" b="1" dirty="0"/>
              <a:t>Careful attention to chat</a:t>
            </a:r>
          </a:p>
          <a:p>
            <a:r>
              <a:rPr lang="en-US" b="1" dirty="0"/>
              <a:t>Lots of questions &amp; advice to/from other developers</a:t>
            </a:r>
          </a:p>
          <a:p>
            <a:r>
              <a:rPr lang="en-US" b="1" dirty="0"/>
              <a:t>Streams as a commitment to practice</a:t>
            </a:r>
          </a:p>
          <a:p>
            <a:r>
              <a:rPr lang="en-US" b="1" dirty="0"/>
              <a:t>Small community, not about audience per se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BB51390A-9788-476A-81C6-AA2449B092FA}"/>
              </a:ext>
            </a:extLst>
          </p:cNvPr>
          <p:cNvSpPr txBox="1">
            <a:spLocks/>
          </p:cNvSpPr>
          <p:nvPr/>
        </p:nvSpPr>
        <p:spPr>
          <a:xfrm>
            <a:off x="5715000" y="1828800"/>
            <a:ext cx="5486400" cy="3749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“artist </a:t>
            </a:r>
            <a:r>
              <a:rPr lang="en-US" sz="3200" b="1" dirty="0" err="1"/>
              <a:t>adam</a:t>
            </a:r>
            <a:r>
              <a:rPr lang="en-US" sz="3200" b="1" dirty="0"/>
              <a:t>”</a:t>
            </a:r>
          </a:p>
          <a:p>
            <a:r>
              <a:rPr lang="en-US" b="1" dirty="0"/>
              <a:t>A kind of ‘visual stepwise process’</a:t>
            </a:r>
          </a:p>
          <a:p>
            <a:r>
              <a:rPr lang="en-US" b="1" dirty="0"/>
              <a:t>Specifically wanted less feedback</a:t>
            </a:r>
          </a:p>
          <a:p>
            <a:r>
              <a:rPr lang="en-US" b="1" dirty="0"/>
              <a:t>Streams as a commitment to practice</a:t>
            </a:r>
          </a:p>
          <a:p>
            <a:r>
              <a:rPr lang="en-US" b="1" dirty="0"/>
              <a:t>Small community, not about audience per se</a:t>
            </a:r>
          </a:p>
          <a:p>
            <a:r>
              <a:rPr lang="en-US" b="1" dirty="0"/>
              <a:t>Cultivation of community for visibility / connections</a:t>
            </a:r>
          </a:p>
        </p:txBody>
      </p:sp>
    </p:spTree>
    <p:extLst>
      <p:ext uri="{BB962C8B-B14F-4D97-AF65-F5344CB8AC3E}">
        <p14:creationId xmlns:p14="http://schemas.microsoft.com/office/powerpoint/2010/main" val="215504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38C946-2F69-4FAE-A7FC-7673D4D4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0"/>
            <a:ext cx="9220200" cy="56231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37E3D8-CB97-4F6E-9942-8450C21EDE64}"/>
              </a:ext>
            </a:extLst>
          </p:cNvPr>
          <p:cNvSpPr/>
          <p:nvPr/>
        </p:nvSpPr>
        <p:spPr>
          <a:xfrm flipH="1">
            <a:off x="2971800" y="0"/>
            <a:ext cx="6553200" cy="5623193"/>
          </a:xfrm>
          <a:prstGeom prst="rect">
            <a:avLst/>
          </a:prstGeom>
          <a:gradFill>
            <a:gsLst>
              <a:gs pos="885">
                <a:schemeClr val="bg1">
                  <a:alpha val="0"/>
                </a:schemeClr>
              </a:gs>
              <a:gs pos="34000">
                <a:schemeClr val="bg1">
                  <a:alpha val="64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F62E4E-4172-4A90-A584-FB1CBBBA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39315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DEVELOPMENT Streaming…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C919AA-63B0-40FF-B0C0-626A04A2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063240"/>
          </a:xfrm>
        </p:spPr>
        <p:txBody>
          <a:bodyPr/>
          <a:lstStyle/>
          <a:p>
            <a:r>
              <a:rPr lang="en-US" dirty="0"/>
              <a:t>A commitment to practice and function?</a:t>
            </a:r>
          </a:p>
          <a:p>
            <a:r>
              <a:rPr lang="en-US" dirty="0"/>
              <a:t>Less about audience, more about community (maybe?) </a:t>
            </a:r>
          </a:p>
          <a:p>
            <a:r>
              <a:rPr lang="en-US" dirty="0"/>
              <a:t>A scalable platform for observation, practice and critique?</a:t>
            </a:r>
          </a:p>
          <a:p>
            <a:r>
              <a:rPr lang="en-US" dirty="0"/>
              <a:t>A form of bi-directional apprenticeship?</a:t>
            </a:r>
          </a:p>
          <a:p>
            <a:r>
              <a:rPr lang="en-US" dirty="0"/>
              <a:t>A dialog platform for learning communities?</a:t>
            </a:r>
          </a:p>
          <a:p>
            <a:r>
              <a:rPr lang="en-US" dirty="0"/>
              <a:t>A potentially scaffolded environment? </a:t>
            </a:r>
          </a:p>
          <a:p>
            <a:r>
              <a:rPr lang="en-US" dirty="0"/>
              <a:t>A quest for authenticity and role models?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0A3F3CC-6F7D-499E-A828-AED44A5B9A42}"/>
              </a:ext>
            </a:extLst>
          </p:cNvPr>
          <p:cNvCxnSpPr/>
          <p:nvPr/>
        </p:nvCxnSpPr>
        <p:spPr>
          <a:xfrm>
            <a:off x="0" y="56388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6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10820400" cy="4953000"/>
          </a:xfrm>
        </p:spPr>
        <p:txBody>
          <a:bodyPr/>
          <a:lstStyle/>
          <a:p>
            <a:r>
              <a:rPr lang="en-US" dirty="0"/>
              <a:t>A first use of developer streams is for the instructor to use the technology to stream themselves performing various tasks and activities. </a:t>
            </a:r>
            <a:endParaRPr lang="en-US" dirty="0" smtClean="0"/>
          </a:p>
          <a:p>
            <a:r>
              <a:rPr lang="en-US" dirty="0"/>
              <a:t>Second, there may be significant value in having students stream their own creations either as a form of ‘well played’ exercise, or simply as a walkthrough and talk-aloud critique of the project they have delivered. </a:t>
            </a:r>
            <a:endParaRPr lang="en-US" dirty="0" smtClean="0"/>
          </a:p>
          <a:p>
            <a:r>
              <a:rPr lang="en-US" dirty="0"/>
              <a:t>Third, along with streaming final games and prototypes, having students stream their own development work to then examine and reflect on it could be incredibly valuable. </a:t>
            </a:r>
            <a:endParaRPr lang="en-US" dirty="0" smtClean="0"/>
          </a:p>
          <a:p>
            <a:r>
              <a:rPr lang="en-US" dirty="0"/>
              <a:t>Fourth, having students stream their own work and development process can surface such work across an entire student body. </a:t>
            </a:r>
            <a:endParaRPr lang="en-US" dirty="0" smtClean="0"/>
          </a:p>
          <a:p>
            <a:r>
              <a:rPr lang="en-US" dirty="0"/>
              <a:t>Fifth, development streaming has the potential to engage students in a wider community that extends substantially beyond the campus. </a:t>
            </a:r>
            <a:endParaRPr lang="en-US" dirty="0" smtClean="0"/>
          </a:p>
          <a:p>
            <a:r>
              <a:rPr lang="en-US" dirty="0"/>
              <a:t>Finally, it may be useful to explore having students essentially “cross the streams” to help acclimatize students in a given role with their counterparts in other majors or areas of a curriculum.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0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Stressing out over streaming / status / practice / etc.</a:t>
            </a:r>
          </a:p>
          <a:p>
            <a:r>
              <a:rPr lang="en-US" sz="3200" dirty="0" smtClean="0"/>
              <a:t>Diversity and inclusion, harassment and cultural failings online</a:t>
            </a:r>
          </a:p>
          <a:p>
            <a:r>
              <a:rPr lang="en-US" sz="3200" dirty="0" smtClean="0"/>
              <a:t>Student privacy and compliance with relevant </a:t>
            </a:r>
            <a:r>
              <a:rPr lang="en-US" sz="3200" dirty="0" err="1" smtClean="0"/>
              <a:t>edu</a:t>
            </a:r>
            <a:r>
              <a:rPr lang="en-US" sz="3200" dirty="0" smtClean="0"/>
              <a:t> statutes</a:t>
            </a:r>
          </a:p>
          <a:p>
            <a:r>
              <a:rPr lang="en-US" sz="3200" dirty="0" smtClean="0"/>
              <a:t>Large technical infrastructure and expertise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47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E09F4-9DFC-4C02-81EA-90E25DF9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840572"/>
            <a:ext cx="8610600" cy="1293028"/>
          </a:xfrm>
        </p:spPr>
        <p:txBody>
          <a:bodyPr/>
          <a:lstStyle/>
          <a:p>
            <a:r>
              <a:rPr lang="en-US" dirty="0"/>
              <a:t> PRESENTATION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D3F117-9AA2-4809-9704-22F25A9C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911"/>
            <a:ext cx="12192000" cy="30194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E89F30-9B56-4D0C-8FFC-D48EE383A5A2}"/>
              </a:ext>
            </a:extLst>
          </p:cNvPr>
          <p:cNvSpPr/>
          <p:nvPr/>
        </p:nvSpPr>
        <p:spPr>
          <a:xfrm>
            <a:off x="0" y="1905000"/>
            <a:ext cx="12192000" cy="2819399"/>
          </a:xfrm>
          <a:prstGeom prst="rect">
            <a:avLst/>
          </a:prstGeom>
          <a:gradFill>
            <a:gsLst>
              <a:gs pos="885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E1DF0-7074-4AC1-8F97-7CC1EC97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3962400"/>
            <a:ext cx="8610600" cy="2133600"/>
          </a:xfrm>
        </p:spPr>
        <p:txBody>
          <a:bodyPr/>
          <a:lstStyle/>
          <a:p>
            <a:r>
              <a:rPr lang="en-US" sz="2800" dirty="0"/>
              <a:t>Background of who I am and what I do</a:t>
            </a:r>
          </a:p>
          <a:p>
            <a:r>
              <a:rPr lang="en-US" sz="2800" dirty="0" smtClean="0"/>
              <a:t>Why Development Streaming?</a:t>
            </a:r>
            <a:endParaRPr lang="en-US" sz="2800" dirty="0"/>
          </a:p>
          <a:p>
            <a:r>
              <a:rPr lang="en-US" sz="2800" dirty="0" smtClean="0"/>
              <a:t>What </a:t>
            </a:r>
            <a:r>
              <a:rPr lang="en-US" sz="2800" dirty="0"/>
              <a:t>are we hoping to accomplish?</a:t>
            </a:r>
          </a:p>
          <a:p>
            <a:r>
              <a:rPr lang="en-US" sz="2800" dirty="0"/>
              <a:t>Future work and potentialities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283E481-44B0-436D-9803-D464D352FB52}"/>
              </a:ext>
            </a:extLst>
          </p:cNvPr>
          <p:cNvCxnSpPr/>
          <p:nvPr/>
        </p:nvCxnSpPr>
        <p:spPr>
          <a:xfrm>
            <a:off x="0" y="1678911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A458BA51-04AD-45B2-AFA0-7ED1AF57A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3400"/>
            <a:ext cx="11582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Consalvo, M., &amp; Phelps, A. (2019). Performing game development live on Twitch. Presented at the Hawaii 	International Conference on Systems Science, Maui, HI.  Preliminary work presented at AOIR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CFCFCF"/>
              </a:solidFill>
              <a:latin typeface="Verdana" panose="020B0604030504040204" pitchFamily="34" charset="0"/>
            </a:endParaRPr>
          </a:p>
          <a:p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Phelps, A., &amp; Consalvo, M.  (2018) “</a:t>
            </a:r>
            <a:r>
              <a:rPr lang="en-US" sz="1600" dirty="0">
                <a:solidFill>
                  <a:srgbClr val="CFCFCF"/>
                </a:solidFill>
                <a:latin typeface="Verdana" panose="020B0604030504040204" pitchFamily="34" charset="0"/>
              </a:rPr>
              <a:t>Live streaming game design &amp; development: A glimpse behind the mystic 	curtain with pedagogical possibilities” at The </a:t>
            </a:r>
            <a:r>
              <a:rPr lang="en-US" sz="1600" dirty="0" err="1">
                <a:solidFill>
                  <a:srgbClr val="CFCFCF"/>
                </a:solidFill>
                <a:latin typeface="Verdana" panose="020B0604030504040204" pitchFamily="34" charset="0"/>
              </a:rPr>
              <a:t>InterPLAY</a:t>
            </a:r>
            <a:r>
              <a:rPr lang="en-US" sz="1600" dirty="0">
                <a:solidFill>
                  <a:srgbClr val="CFCFCF"/>
                </a:solidFill>
                <a:latin typeface="Verdana" panose="020B0604030504040204" pitchFamily="34" charset="0"/>
              </a:rPr>
              <a:t> of Game Studies and Game Design, 2018 NCA 	Preconference, University of Utah.  S Orme, University of Suffolk.  National Communication 	Association 104th Annual Conference, Salt Lake City, Utah.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Phelps, A., Consalvo, M., and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Egerct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, C. (2018) Development Streaming as a Pedagogical and Community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CFCFCF"/>
                </a:solidFill>
                <a:latin typeface="Verdana" panose="020B0604030504040204" pitchFamily="34" charset="0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Strategy for Games Education. Workshop on New Research Perspectives on Game Design &amp; 	Development Education. CHI PLAY 2018, October 28, 2018, Melbourne, Australia.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altLang="en-US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Decker, A., Egert. C, and Phelps, A. (2018) "Learning to Create or Creating to Learn" International Academic 	Conference on Meaningful Play, October 11, 2018 East Lansing, Michigan.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Phelps, A., C. Egert and A. Decker. (2018) "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Splattershmup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: A Game of Art &amp; Motion". Learning in Games Book 	3. Ed. K. Schrier. ETC Press, Carnegie Mellon University. (in press, forthcoming)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altLang="en-US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Decker, A. C. Egert, A. Phelps, (2017) “Trial by a Many-Colored Flame: A Multi-disciplinary, Community-Centric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CFCFCF"/>
                </a:solidFill>
                <a:latin typeface="Verdana" panose="020B0604030504040204" pitchFamily="34" charset="0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Approach to Digital Media and Computing Education”, in New Directions for Computing Education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CFCFCF"/>
                </a:solidFill>
                <a:latin typeface="Verdana" panose="020B0604030504040204" pitchFamily="34" charset="0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FCFCF"/>
                </a:solidFill>
                <a:effectLst/>
                <a:latin typeface="Verdana" panose="020B0604030504040204" pitchFamily="34" charset="0"/>
              </a:rPr>
              <a:t>(S. Fee, et al, ed.), pp. 237-257.  Springer International Publishing, Cham, Switzerland. 2017.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1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F0A8FB-3C70-404E-B1AC-15FDC56C4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" y="1913965"/>
            <a:ext cx="12176165" cy="3877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F1728F92-B8BF-47DF-AB4A-239543B79B67}"/>
                  </a:ext>
                </a:extLst>
              </p14:cNvPr>
              <p14:cNvContentPartPr/>
              <p14:nvPr/>
            </p14:nvContentPartPr>
            <p14:xfrm>
              <a:off x="9962056" y="2328374"/>
              <a:ext cx="56880" cy="2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728F92-B8BF-47DF-AB4A-239543B79B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53416" y="2319734"/>
                <a:ext cx="74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4BBCDD99-E9BD-49E8-8DDE-728ED3C21CAF}"/>
                  </a:ext>
                </a:extLst>
              </p14:cNvPr>
              <p14:cNvContentPartPr/>
              <p14:nvPr/>
            </p14:nvContentPartPr>
            <p14:xfrm>
              <a:off x="10139536" y="2387774"/>
              <a:ext cx="43200" cy="6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BBCDD99-E9BD-49E8-8DDE-728ED3C21C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30896" y="2378774"/>
                <a:ext cx="6084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E04459B-77E0-4E93-B581-751442D7DA5B}"/>
              </a:ext>
            </a:extLst>
          </p:cNvPr>
          <p:cNvSpPr/>
          <p:nvPr/>
        </p:nvSpPr>
        <p:spPr>
          <a:xfrm>
            <a:off x="-10459" y="-1"/>
            <a:ext cx="12197064" cy="19139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FEF650A6-00DE-4A82-99D4-1267A4D1DAA9}"/>
                  </a:ext>
                </a:extLst>
              </p14:cNvPr>
              <p14:cNvContentPartPr/>
              <p14:nvPr/>
            </p14:nvContentPartPr>
            <p14:xfrm>
              <a:off x="4967275" y="946334"/>
              <a:ext cx="12240" cy="7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EF650A6-00DE-4A82-99D4-1267A4D1DA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8275" y="937694"/>
                <a:ext cx="29880" cy="2556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A8EC058-F3D3-4E5F-9283-49488EB574B1}"/>
              </a:ext>
            </a:extLst>
          </p:cNvPr>
          <p:cNvSpPr txBox="1"/>
          <p:nvPr/>
        </p:nvSpPr>
        <p:spPr>
          <a:xfrm>
            <a:off x="152400" y="1295400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ANDYWORLD.IO | PROFESSORANDREWPHELPS.NET | @RITIGM1 | ANDY@MAIL.RIT.EDU</a:t>
            </a:r>
          </a:p>
          <a:p>
            <a:pPr algn="ctr"/>
            <a:endParaRPr lang="en-US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7A622C22-96FE-455C-9B77-6091407AB65C}"/>
              </a:ext>
            </a:extLst>
          </p:cNvPr>
          <p:cNvCxnSpPr>
            <a:cxnSpLocks/>
          </p:cNvCxnSpPr>
          <p:nvPr/>
        </p:nvCxnSpPr>
        <p:spPr>
          <a:xfrm>
            <a:off x="-5064" y="1143000"/>
            <a:ext cx="12197064" cy="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A40A3F19-CFC8-4019-9B25-87CBBB28B508}"/>
              </a:ext>
            </a:extLst>
          </p:cNvPr>
          <p:cNvCxnSpPr>
            <a:cxnSpLocks/>
          </p:cNvCxnSpPr>
          <p:nvPr/>
        </p:nvCxnSpPr>
        <p:spPr>
          <a:xfrm>
            <a:off x="0" y="1913964"/>
            <a:ext cx="12197064" cy="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E0FC50-91FF-45C3-BCBC-2315CF014985}"/>
              </a:ext>
            </a:extLst>
          </p:cNvPr>
          <p:cNvCxnSpPr>
            <a:cxnSpLocks/>
          </p:cNvCxnSpPr>
          <p:nvPr/>
        </p:nvCxnSpPr>
        <p:spPr>
          <a:xfrm>
            <a:off x="-10459" y="5791200"/>
            <a:ext cx="12197064" cy="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7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6" y="-31805"/>
            <a:ext cx="12185206" cy="5376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64912"/>
            <a:ext cx="12199092" cy="8382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andy@mail.rit.edu | andyworld.io| @ritigm1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726712"/>
            <a:ext cx="12199092" cy="838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Thanks &amp; Questions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64912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387786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373380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7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8" b="-98436"/>
          <a:stretch/>
        </p:blipFill>
        <p:spPr>
          <a:xfrm>
            <a:off x="-457200" y="2362200"/>
            <a:ext cx="6426398" cy="4284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174" r="-4919"/>
          <a:stretch/>
        </p:blipFill>
        <p:spPr>
          <a:xfrm>
            <a:off x="6019800" y="177800"/>
            <a:ext cx="6477000" cy="431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449580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362200"/>
            <a:ext cx="12877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Andrew Phelps\Desktop\andy_pac_m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3737102" cy="372146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355600" sx="116000" sy="116000" algn="ctr" rotWithShape="0">
              <a:prstClr val="black">
                <a:alpha val="7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8172"/>
            <a:ext cx="9144000" cy="1293028"/>
          </a:xfrm>
        </p:spPr>
        <p:txBody>
          <a:bodyPr/>
          <a:lstStyle/>
          <a:p>
            <a:pPr algn="ctr"/>
            <a:r>
              <a:rPr lang="en-US" dirty="0"/>
              <a:t>I’m ANDY &amp; I GREW UP A GAMER</a:t>
            </a:r>
          </a:p>
        </p:txBody>
      </p:sp>
    </p:spTree>
    <p:extLst>
      <p:ext uri="{BB962C8B-B14F-4D97-AF65-F5344CB8AC3E}">
        <p14:creationId xmlns:p14="http://schemas.microsoft.com/office/powerpoint/2010/main" val="381901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" y="0"/>
            <a:ext cx="12185206" cy="5622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73232"/>
            <a:ext cx="12192000" cy="571796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Z:\Andystuff\My Pictures\2004-05-04_0001\Top.bmp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1905000"/>
            <a:ext cx="2895600" cy="1905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4117172"/>
            <a:ext cx="7940040" cy="1293028"/>
          </a:xfrm>
        </p:spPr>
        <p:txBody>
          <a:bodyPr/>
          <a:lstStyle/>
          <a:p>
            <a:pPr algn="ctr"/>
            <a:r>
              <a:rPr lang="en-US" dirty="0"/>
              <a:t>I make things.</a:t>
            </a:r>
          </a:p>
        </p:txBody>
      </p:sp>
    </p:spTree>
    <p:extLst>
      <p:ext uri="{BB962C8B-B14F-4D97-AF65-F5344CB8AC3E}">
        <p14:creationId xmlns:p14="http://schemas.microsoft.com/office/powerpoint/2010/main" val="252174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1" y="553500"/>
            <a:ext cx="5203686" cy="531389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-9718" y="2637513"/>
            <a:ext cx="5191319" cy="32264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5000">
                <a:schemeClr val="tx1">
                  <a:alpha val="9400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endParaRPr kumimoji="1" lang="en-US" sz="3200" dirty="0">
              <a:latin typeface="Verdana" pitchFamily="45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 bwMode="auto">
          <a:xfrm>
            <a:off x="5181600" y="533400"/>
            <a:ext cx="0" cy="5330577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12368" y="4331392"/>
            <a:ext cx="5143832" cy="112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</a:rPr>
              <a:t>RIT GAMES &amp; INTERACTIVE MEDIA TIMELINES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17468" y="513301"/>
            <a:ext cx="5181600" cy="406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latin typeface="Verdana" pitchFamily="45" charset="0"/>
              </a:rPr>
              <a:t>First course in games programming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10400" y="912855"/>
            <a:ext cx="5181600" cy="406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latin typeface="Verdana" pitchFamily="45" charset="0"/>
              </a:rPr>
              <a:t>Electronic Gaming Society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010400" y="1710800"/>
            <a:ext cx="5181600" cy="4064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latin typeface="Verdana" pitchFamily="45" charset="0"/>
              </a:rPr>
              <a:t>MSc Game Design &amp; Development</a:t>
            </a:r>
            <a:endParaRPr kumimoji="1" lang="en-US" sz="1867" b="1" dirty="0">
              <a:latin typeface="Verdana" pitchFamily="4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10400" y="2109416"/>
            <a:ext cx="5181600" cy="406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latin typeface="Verdana" pitchFamily="45" charset="0"/>
              </a:rPr>
              <a:t>BSc Game Design &amp; Development</a:t>
            </a:r>
            <a:endParaRPr kumimoji="1" lang="en-US" sz="1867" b="1" dirty="0">
              <a:latin typeface="Verdana" pitchFamily="4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10400" y="2503005"/>
            <a:ext cx="5181600" cy="4064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Dept. of Interactive Games &amp; Media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007749" y="2896265"/>
            <a:ext cx="5181600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School of Interactive Games &amp; Media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010400" y="3689685"/>
            <a:ext cx="5181600" cy="7312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RIT Center for Media, Arts, Games, Interaction &amp; Creativity (MAGIC)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17468" y="4331392"/>
            <a:ext cx="51816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MAGIC Spell Studios ®, LLC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17468" y="4692996"/>
            <a:ext cx="5181600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$30M MAGIC Spell Studios Initiative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014816" y="5054600"/>
            <a:ext cx="5174533" cy="40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NY State Games HUB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10400" y="1308100"/>
            <a:ext cx="5181600" cy="406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67" b="1" dirty="0">
                <a:latin typeface="Verdana" pitchFamily="45" charset="0"/>
              </a:rPr>
              <a:t>CS/IT Concentration in Game Prog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191318" y="513301"/>
            <a:ext cx="1828801" cy="406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latin typeface="Verdana" pitchFamily="45" charset="0"/>
              </a:rPr>
              <a:t>2001</a:t>
            </a:r>
            <a:r>
              <a:rPr kumimoji="1" lang="en-US" sz="1867" b="1" dirty="0">
                <a:latin typeface="Verdana" pitchFamily="45" charset="0"/>
              </a:rPr>
              <a:t> programming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191318" y="912855"/>
            <a:ext cx="1821733" cy="406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latin typeface="Verdana" pitchFamily="45" charset="0"/>
              </a:rPr>
              <a:t>2002</a:t>
            </a:r>
            <a:endParaRPr kumimoji="1" lang="en-US" sz="1867" b="1" dirty="0">
              <a:latin typeface="Verdana" pitchFamily="4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191318" y="1710800"/>
            <a:ext cx="1821733" cy="4064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latin typeface="Verdana" pitchFamily="45" charset="0"/>
              </a:rPr>
              <a:t>2006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191318" y="2109416"/>
            <a:ext cx="1821733" cy="406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latin typeface="Verdana" pitchFamily="45" charset="0"/>
              </a:rPr>
              <a:t>2007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191318" y="2503005"/>
            <a:ext cx="1821733" cy="4064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2009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191317" y="2896265"/>
            <a:ext cx="1819083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191319" y="3689685"/>
            <a:ext cx="1821732" cy="7312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2013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191319" y="4331392"/>
            <a:ext cx="18288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2013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191319" y="4692996"/>
            <a:ext cx="1828800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2016</a:t>
            </a:r>
            <a:endParaRPr kumimoji="1" lang="en-US" sz="1867" b="1" dirty="0">
              <a:latin typeface="Verdana" pitchFamily="4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191317" y="5054600"/>
            <a:ext cx="1823499" cy="40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191318" y="1308100"/>
            <a:ext cx="1821733" cy="406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latin typeface="Verdana" pitchFamily="45" charset="0"/>
              </a:rPr>
              <a:t>2003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07749" y="3291539"/>
            <a:ext cx="5181600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Minor in Game Design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191317" y="3291539"/>
            <a:ext cx="1819083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2012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005100" y="5457577"/>
            <a:ext cx="5181600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NY State Games Challenge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191317" y="5457577"/>
            <a:ext cx="1823499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2017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869E563-C17C-4CE2-8CD8-84F0ABCA0F00}"/>
              </a:ext>
            </a:extLst>
          </p:cNvPr>
          <p:cNvCxnSpPr/>
          <p:nvPr/>
        </p:nvCxnSpPr>
        <p:spPr bwMode="auto">
          <a:xfrm>
            <a:off x="12368" y="5867400"/>
            <a:ext cx="12192000" cy="0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0" y="533400"/>
            <a:ext cx="12192000" cy="0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9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933" y="0"/>
            <a:ext cx="12208934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33" y="791633"/>
            <a:ext cx="12175067" cy="3733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12192002" cy="1143000"/>
          </a:xfrm>
          <a:solidFill>
            <a:schemeClr val="bg1">
              <a:alpha val="5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	A Strange Game </a:t>
            </a:r>
            <a:br>
              <a:rPr lang="en-US" dirty="0"/>
            </a:br>
            <a:r>
              <a:rPr lang="en-US" dirty="0"/>
              <a:t>	for Strange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96732"/>
            <a:ext cx="11049000" cy="2523067"/>
          </a:xfrm>
        </p:spPr>
        <p:txBody>
          <a:bodyPr>
            <a:normAutofit/>
          </a:bodyPr>
          <a:lstStyle/>
          <a:p>
            <a:r>
              <a:rPr lang="en-US" dirty="0"/>
              <a:t>This game taught us (the campus) about making things, production, and scale</a:t>
            </a:r>
          </a:p>
          <a:p>
            <a:r>
              <a:rPr lang="en-US" dirty="0"/>
              <a:t>This game allowed us to explore using typical game forms for telling a unique story to a very targeted audience</a:t>
            </a:r>
          </a:p>
          <a:p>
            <a:r>
              <a:rPr lang="en-US" dirty="0"/>
              <a:t>Finalist at GLS Education Arcade, accepted to </a:t>
            </a:r>
            <a:r>
              <a:rPr lang="en-US" dirty="0" err="1"/>
              <a:t>DiGRA</a:t>
            </a:r>
            <a:r>
              <a:rPr lang="en-US" dirty="0"/>
              <a:t> Blank Arcade, and </a:t>
            </a:r>
            <a:r>
              <a:rPr lang="en-US" dirty="0" err="1"/>
              <a:t>IndieArcade</a:t>
            </a:r>
            <a:r>
              <a:rPr lang="en-US" dirty="0"/>
              <a:t> at the Smithsonian American Museum of Art</a:t>
            </a:r>
          </a:p>
          <a:p>
            <a:r>
              <a:rPr lang="en-US" dirty="0"/>
              <a:t>SPLATTERSHMUP.RIT.EDU – PLAY TODAY!  MAKE ART!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33528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2098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9600"/>
            <a:ext cx="5465615" cy="20319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603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895600" cy="5791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"/>
            <a:ext cx="5791200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57912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152400"/>
            <a:ext cx="28448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33" y="1828800"/>
            <a:ext cx="2878667" cy="1803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691594"/>
            <a:ext cx="285750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7800"/>
            <a:ext cx="13208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800"/>
            <a:ext cx="1062038" cy="7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8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6846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13335</TotalTime>
  <Words>899</Words>
  <Application>Microsoft Office PowerPoint</Application>
  <PresentationFormat>Widescreen</PresentationFormat>
  <Paragraphs>125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Verdana</vt:lpstr>
      <vt:lpstr>ヒラギノ角ゴ Pro W3</vt:lpstr>
      <vt:lpstr>Vapor Trail</vt:lpstr>
      <vt:lpstr>PowerPoint Presentation</vt:lpstr>
      <vt:lpstr> PRESENTATION OVERVIEW</vt:lpstr>
      <vt:lpstr>I’m ANDY &amp; I GREW UP A GAMER</vt:lpstr>
      <vt:lpstr>I make things.</vt:lpstr>
      <vt:lpstr>RIT GAMES &amp; INTERACTIVE MEDIA TIMELINES</vt:lpstr>
      <vt:lpstr>PowerPoint Presentation</vt:lpstr>
      <vt:lpstr> A Strange Game   for Strange Reasons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RETHINKING APPRENTICESHIP ?</vt:lpstr>
      <vt:lpstr>NICE SHEEP</vt:lpstr>
      <vt:lpstr>A tale of two Adams</vt:lpstr>
      <vt:lpstr>A Tale Of Two Adams</vt:lpstr>
      <vt:lpstr>DEVELOPMENT Streaming…</vt:lpstr>
      <vt:lpstr>PowerPoint Presentation</vt:lpstr>
      <vt:lpstr>Potential problems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Andrew Phelps</cp:lastModifiedBy>
  <cp:revision>388</cp:revision>
  <dcterms:created xsi:type="dcterms:W3CDTF">2009-06-02T00:38:38Z</dcterms:created>
  <dcterms:modified xsi:type="dcterms:W3CDTF">2018-10-25T16:53:02Z</dcterms:modified>
</cp:coreProperties>
</file>