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557" r:id="rId2"/>
    <p:sldId id="544" r:id="rId3"/>
    <p:sldId id="558" r:id="rId4"/>
    <p:sldId id="572" r:id="rId5"/>
    <p:sldId id="577" r:id="rId6"/>
    <p:sldId id="535" r:id="rId7"/>
    <p:sldId id="536" r:id="rId8"/>
    <p:sldId id="559" r:id="rId9"/>
    <p:sldId id="573" r:id="rId10"/>
    <p:sldId id="574" r:id="rId11"/>
    <p:sldId id="575" r:id="rId12"/>
    <p:sldId id="576" r:id="rId13"/>
    <p:sldId id="561" r:id="rId14"/>
    <p:sldId id="560" r:id="rId15"/>
    <p:sldId id="563" r:id="rId16"/>
    <p:sldId id="562" r:id="rId17"/>
    <p:sldId id="564" r:id="rId18"/>
    <p:sldId id="578" r:id="rId19"/>
    <p:sldId id="565" r:id="rId20"/>
    <p:sldId id="566" r:id="rId21"/>
    <p:sldId id="567" r:id="rId22"/>
    <p:sldId id="537" r:id="rId23"/>
    <p:sldId id="539" r:id="rId24"/>
    <p:sldId id="540" r:id="rId25"/>
    <p:sldId id="569" r:id="rId26"/>
    <p:sldId id="571" r:id="rId27"/>
    <p:sldId id="570" r:id="rId28"/>
    <p:sldId id="5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3B04"/>
    <a:srgbClr val="1683C3"/>
    <a:srgbClr val="317ACA"/>
    <a:srgbClr val="FF2CF8"/>
    <a:srgbClr val="82F1F9"/>
    <a:srgbClr val="266998"/>
    <a:srgbClr val="FF00FF"/>
    <a:srgbClr val="9966FF"/>
    <a:srgbClr val="006C75"/>
    <a:srgbClr val="00717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3" autoAdjust="0"/>
    <p:restoredTop sz="73605" autoAdjust="0"/>
  </p:normalViewPr>
  <p:slideViewPr>
    <p:cSldViewPr>
      <p:cViewPr varScale="1">
        <p:scale>
          <a:sx n="92" d="100"/>
          <a:sy n="92" d="100"/>
        </p:scale>
        <p:origin x="46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4.769"/>
    </inkml:context>
    <inkml:brush xml:id="br0">
      <inkml:brushProperty name="width" value="0.05" units="cm"/>
      <inkml:brushProperty name="height" value="0.05" units="cm"/>
    </inkml:brush>
  </inkml:definitions>
  <inkml:trace contextRef="#ctx0" brushRef="#br0">1 64 5504,'5'-16'2112,"0"7"-1664,18 1-256,-13 4-160,9-1-800,4-2-224,10 2-1056,6-4-416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3:25.640"/>
    </inkml:context>
    <inkml:brush xml:id="br0">
      <inkml:brushProperty name="width" value="0.05" units="cm"/>
      <inkml:brushProperty name="height" value="0.05" units="cm"/>
    </inkml:brush>
  </inkml:definitions>
  <inkml:trace contextRef="#ctx0" brushRef="#br0">23 18 9216,'-17'-18'3424,"12"18"-2656,5 5-384,0-5-256,8 0-416,3 4 32,3-1-288,0 3-64,0-6 320,0 0-992,5-6-384,5 3-1248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9-17T16:07:15.402"/>
    </inkml:context>
    <inkml:brush xml:id="br0">
      <inkml:brushProperty name="width" value="0.05" units="cm"/>
      <inkml:brushProperty name="height" value="0.05" units="cm"/>
    </inkml:brush>
  </inkml:definitions>
  <inkml:trace contextRef="#ctx0" brushRef="#br0">33 22 10752,'-28'-16'4032,"23"11"-3136,5 10-320,0-5-321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10/1/19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Computer Interaction of the Science &amp; Engineering Faculty</a:t>
            </a:r>
          </a:p>
        </p:txBody>
      </p:sp>
      <p:sp>
        <p:nvSpPr>
          <p:cNvPr id="4" name="Slide Number Placeholder 3"/>
          <p:cNvSpPr>
            <a:spLocks noGrp="1"/>
          </p:cNvSpPr>
          <p:nvPr>
            <p:ph type="sldNum" sz="quarter" idx="5"/>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191992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175756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Reyson</a:t>
            </a:r>
            <a:r>
              <a:rPr lang="en-US" dirty="0"/>
              <a:t> et al “Examination of Anime Content and Associations between Anime Consumption, Genre Preferences, and Ambivalent Sexism” as one example of the rabbit trail of literature here</a:t>
            </a:r>
          </a:p>
          <a:p>
            <a:endParaRPr lang="en-US" dirty="0"/>
          </a:p>
          <a:p>
            <a:r>
              <a:rPr lang="en-US" dirty="0"/>
              <a:t>https://www.polygon.com/2019/2/13/18223558/adl-anti-defamation-league-study-twitch-discord-harassment and so on</a:t>
            </a:r>
          </a:p>
          <a:p>
            <a:endParaRPr lang="en-US" dirty="0"/>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21</a:t>
            </a:fld>
            <a:endParaRPr lang="en-US"/>
          </a:p>
        </p:txBody>
      </p:sp>
    </p:spTree>
    <p:extLst>
      <p:ext uri="{BB962C8B-B14F-4D97-AF65-F5344CB8AC3E}">
        <p14:creationId xmlns:p14="http://schemas.microsoft.com/office/powerpoint/2010/main" val="3758516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https://www.polygon.com/2018/1/18/16899532/youtube-twitch-burnout-h3h3-pewdiepie-lirik</a:t>
            </a:r>
          </a:p>
          <a:p>
            <a:endParaRPr lang="en-US" dirty="0"/>
          </a:p>
          <a:p>
            <a:r>
              <a:rPr lang="en-US" dirty="0"/>
              <a:t>Hila (L) and Ethan Klein.</a:t>
            </a:r>
            <a:r>
              <a:rPr lang="en-US" sz="1200" b="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YouTube/H3H3</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24</a:t>
            </a:fld>
            <a:endParaRPr lang="en-US"/>
          </a:p>
        </p:txBody>
      </p:sp>
    </p:spTree>
    <p:extLst>
      <p:ext uri="{BB962C8B-B14F-4D97-AF65-F5344CB8AC3E}">
        <p14:creationId xmlns:p14="http://schemas.microsoft.com/office/powerpoint/2010/main" val="37384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Filament games regarding game based learning, but what about ‘game adjacent’ learning?</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25</a:t>
            </a:fld>
            <a:endParaRPr lang="en-US"/>
          </a:p>
        </p:txBody>
      </p:sp>
    </p:spTree>
    <p:extLst>
      <p:ext uri="{BB962C8B-B14F-4D97-AF65-F5344CB8AC3E}">
        <p14:creationId xmlns:p14="http://schemas.microsoft.com/office/powerpoint/2010/main" val="383691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28</a:t>
            </a:fld>
            <a:endParaRPr lang="en-US"/>
          </a:p>
        </p:txBody>
      </p:sp>
    </p:spTree>
    <p:extLst>
      <p:ext uri="{BB962C8B-B14F-4D97-AF65-F5344CB8AC3E}">
        <p14:creationId xmlns:p14="http://schemas.microsoft.com/office/powerpoint/2010/main" val="221170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3</a:t>
            </a:fld>
            <a:endParaRPr lang="en-US"/>
          </a:p>
        </p:txBody>
      </p:sp>
    </p:spTree>
    <p:extLst>
      <p:ext uri="{BB962C8B-B14F-4D97-AF65-F5344CB8AC3E}">
        <p14:creationId xmlns:p14="http://schemas.microsoft.com/office/powerpoint/2010/main" val="33634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13818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261536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Interestingly, there is substantial consternation within this community that the deletion of ‘Twitch IRL’ and subsequent creation of specialized channels by Twitch itself within the ‘Creative’ umbrella [2] has damaged the overall general audience of viewers not engaged in art streaming themselves, as it has discouraged those outside the activity to browse the content in an integrated dashboard. </a:t>
            </a:r>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8</a:t>
            </a:fld>
            <a:endParaRPr lang="en-US"/>
          </a:p>
        </p:txBody>
      </p:sp>
    </p:spTree>
    <p:extLst>
      <p:ext uri="{BB962C8B-B14F-4D97-AF65-F5344CB8AC3E}">
        <p14:creationId xmlns:p14="http://schemas.microsoft.com/office/powerpoint/2010/main" val="226633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second reading of game development through the lens of creating game art and animation is similarly grounded in practice based educational concepts. Indeed, education in the traditional fine arts and their newer digital counterparts are almost wholly based in notions of practice and repetition.</a:t>
            </a:r>
            <a:r>
              <a:rPr lang="en-US" dirty="0">
                <a:effectLst/>
              </a:rPr>
              <a:t> </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9</a:t>
            </a:fld>
            <a:endParaRPr lang="en-US"/>
          </a:p>
        </p:txBody>
      </p:sp>
    </p:spTree>
    <p:extLst>
      <p:ext uri="{BB962C8B-B14F-4D97-AF65-F5344CB8AC3E}">
        <p14:creationId xmlns:p14="http://schemas.microsoft.com/office/powerpoint/2010/main" val="271282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3629586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mimics standard art education practices that often rely on daily sketching, painting, or drawing as a form of immersion and practice of technique and craft and is often assigned in introductory courses in studio disciplines. In observation,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Needless to say, this activity is obviously and foremost a form of individual labor, albeit purposefully and directly engaged in by choice as the purpose of engaging in art streaming is to engage in the creation of art.  </a:t>
            </a: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14</a:t>
            </a:fld>
            <a:endParaRPr lang="en-US"/>
          </a:p>
        </p:txBody>
      </p:sp>
    </p:spTree>
    <p:extLst>
      <p:ext uri="{BB962C8B-B14F-4D97-AF65-F5344CB8AC3E}">
        <p14:creationId xmlns:p14="http://schemas.microsoft.com/office/powerpoint/2010/main" val="320084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must also be noted that this activity is also a form of negotiated labor just in terms of engagement with the platform: how to best stream art creation is itself an open question, just as TL Taylor found with respect to variety streamers who were constantly tweaking and adjusting their streaming protocols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Typical reverence and mimicry of Bob Ross style stepwise “</a:t>
            </a:r>
            <a:r>
              <a:rPr lang="en-US" sz="1200" kern="1200" dirty="0" err="1">
                <a:solidFill>
                  <a:schemeClr val="tx1"/>
                </a:solidFill>
                <a:effectLst/>
                <a:latin typeface="+mn-lt"/>
                <a:ea typeface="+mn-ea"/>
                <a:cs typeface="+mn-cs"/>
              </a:rPr>
              <a:t>paint”through</a:t>
            </a:r>
            <a:r>
              <a:rPr lang="en-US" sz="1200" kern="1200" dirty="0">
                <a:solidFill>
                  <a:schemeClr val="tx1"/>
                </a:solidFill>
                <a:effectLst/>
                <a:latin typeface="+mn-lt"/>
                <a:ea typeface="+mn-ea"/>
                <a:cs typeface="+mn-cs"/>
              </a:rPr>
              <a:t>, but significant experimentation with approach and scale in certain streamers / corners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 addition to, or forms a layer of complexity on top of, the multiple forms of engagement required by streamers to engage technically with the platform in effective fashion, which include camera management, music, sound, the augmentation of their streams with bots, gifs, surveys, and more.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2150A4E-9BF1-4BAD-84B0-B89A8DE868A6}" type="slidenum">
              <a:rPr lang="en-US" smtClean="0"/>
              <a:t>15</a:t>
            </a:fld>
            <a:endParaRPr lang="en-US"/>
          </a:p>
        </p:txBody>
      </p:sp>
    </p:spTree>
    <p:extLst>
      <p:ext uri="{BB962C8B-B14F-4D97-AF65-F5344CB8AC3E}">
        <p14:creationId xmlns:p14="http://schemas.microsoft.com/office/powerpoint/2010/main" val="351498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10/1/19</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10/1/19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10/1/19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10/1/19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10/1/19</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10/1/19</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10/1/19</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10/1/19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447800" y="6096000"/>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baseline="0" dirty="0">
                <a:solidFill>
                  <a:schemeClr val="tx2">
                    <a:lumMod val="90000"/>
                  </a:schemeClr>
                </a:solidFill>
                <a:latin typeface="Calibri" panose="020F0502020204030204" pitchFamily="34" charset="0"/>
              </a:rPr>
              <a:t>ANDREW PHELPS</a:t>
            </a:r>
          </a:p>
          <a:p>
            <a:pPr algn="l"/>
            <a:r>
              <a:rPr lang="en-US" sz="1200" baseline="0" dirty="0">
                <a:solidFill>
                  <a:schemeClr val="tx2">
                    <a:lumMod val="90000"/>
                  </a:schemeClr>
                </a:solidFill>
                <a:latin typeface="Calibri" panose="020F0502020204030204" pitchFamily="34" charset="0"/>
              </a:rPr>
              <a:t>ANDYWORLD.IO </a:t>
            </a:r>
          </a:p>
          <a:p>
            <a:pPr algn="l"/>
            <a:r>
              <a:rPr lang="en-US" sz="1200" baseline="0" dirty="0">
                <a:solidFill>
                  <a:schemeClr val="tx2">
                    <a:lumMod val="90000"/>
                  </a:schemeClr>
                </a:solidFill>
                <a:latin typeface="Calibri" panose="020F0502020204030204" pitchFamily="34" charset="0"/>
              </a:rPr>
              <a:t>@ANDYMPHELPS </a:t>
            </a:r>
            <a:endParaRPr lang="en-US" sz="1200" dirty="0">
              <a:solidFill>
                <a:schemeClr val="tx2">
                  <a:lumMod val="9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8546A19B-1B38-4550-810C-3C51B44FB7DC}"/>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228600" y="6096000"/>
            <a:ext cx="1066800" cy="555131"/>
          </a:xfrm>
          <a:prstGeom prst="rect">
            <a:avLst/>
          </a:prstGeom>
        </p:spPr>
      </p:pic>
      <p:pic>
        <p:nvPicPr>
          <p:cNvPr id="5" name="Picture 4">
            <a:extLst>
              <a:ext uri="{FF2B5EF4-FFF2-40B4-BE49-F238E27FC236}">
                <a16:creationId xmlns:a16="http://schemas.microsoft.com/office/drawing/2014/main" id="{3A676D98-126E-4236-8D46-CA16B3B7F496}"/>
              </a:ext>
            </a:extLst>
          </p:cNvPr>
          <p:cNvPicPr>
            <a:picLocks noChangeAspect="1"/>
          </p:cNvPicPr>
          <p:nvPr userDrawn="1"/>
        </p:nvPicPr>
        <p:blipFill rotWithShape="1">
          <a:blip r:embed="rId20" cstate="email">
            <a:extLst>
              <a:ext uri="{28A0092B-C50C-407E-A947-70E740481C1C}">
                <a14:useLocalDpi xmlns:a14="http://schemas.microsoft.com/office/drawing/2010/main" val="0"/>
              </a:ext>
            </a:extLst>
          </a:blip>
          <a:srcRect/>
          <a:stretch/>
        </p:blipFill>
        <p:spPr>
          <a:xfrm>
            <a:off x="11430474" y="6096000"/>
            <a:ext cx="532926" cy="559613"/>
          </a:xfrm>
          <a:prstGeom prst="rect">
            <a:avLst/>
          </a:prstGeom>
          <a:ln w="12700">
            <a:solidFill>
              <a:schemeClr val="tx1"/>
            </a:solidFill>
          </a:ln>
        </p:spPr>
      </p:pic>
      <p:pic>
        <p:nvPicPr>
          <p:cNvPr id="6" name="Picture 5">
            <a:extLst>
              <a:ext uri="{FF2B5EF4-FFF2-40B4-BE49-F238E27FC236}">
                <a16:creationId xmlns:a16="http://schemas.microsoft.com/office/drawing/2014/main" id="{A4751B3E-32C5-4069-85EA-68A80BBA66C4}"/>
              </a:ext>
            </a:extLst>
          </p:cNvPr>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10622356" y="6100481"/>
            <a:ext cx="571500" cy="555132"/>
          </a:xfrm>
          <a:prstGeom prst="rect">
            <a:avLst/>
          </a:prstGeom>
          <a:ln w="12700">
            <a:solidFill>
              <a:schemeClr val="tx1"/>
            </a:solidFill>
          </a:ln>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7.jpeg"/><Relationship Id="rId7" Type="http://schemas.openxmlformats.org/officeDocument/2006/relationships/image" Target="../media/image10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20.png"/><Relationship Id="rId4" Type="http://schemas.openxmlformats.org/officeDocument/2006/relationships/customXml" Target="../ink/ink1.xml"/><Relationship Id="rId9" Type="http://schemas.openxmlformats.org/officeDocument/2006/relationships/image" Target="../media/image10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DF4167-D964-7A46-8C3E-459A4773C90A}"/>
              </a:ext>
            </a:extLst>
          </p:cNvPr>
          <p:cNvPicPr>
            <a:picLocks noChangeAspect="1"/>
          </p:cNvPicPr>
          <p:nvPr/>
        </p:nvPicPr>
        <p:blipFill rotWithShape="1">
          <a:blip r:embed="rId3">
            <a:extLst>
              <a:ext uri="{28A0092B-C50C-407E-A947-70E740481C1C}">
                <a14:useLocalDpi xmlns:a14="http://schemas.microsoft.com/office/drawing/2010/main" val="0"/>
              </a:ext>
            </a:extLst>
          </a:blip>
          <a:srcRect t="35919" b="20652"/>
          <a:stretch/>
        </p:blipFill>
        <p:spPr>
          <a:xfrm>
            <a:off x="0" y="32513"/>
            <a:ext cx="12192000" cy="4006087"/>
          </a:xfrm>
          <a:prstGeom prst="rect">
            <a:avLst/>
          </a:prstGeom>
        </p:spPr>
      </p:pic>
      <p:sp>
        <p:nvSpPr>
          <p:cNvPr id="14" name="Rectangle 13"/>
          <p:cNvSpPr/>
          <p:nvPr/>
        </p:nvSpPr>
        <p:spPr>
          <a:xfrm>
            <a:off x="0" y="0"/>
            <a:ext cx="5410200" cy="3561376"/>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C125D9-D7D7-46BF-BF1B-08D7BFE3740D}"/>
              </a:ext>
            </a:extLst>
          </p:cNvPr>
          <p:cNvSpPr/>
          <p:nvPr/>
        </p:nvSpPr>
        <p:spPr>
          <a:xfrm>
            <a:off x="-13242" y="2179303"/>
            <a:ext cx="12213117" cy="1382071"/>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E44079-A161-4420-80EB-EE438C3D5F4B}"/>
              </a:ext>
            </a:extLst>
          </p:cNvPr>
          <p:cNvSpPr/>
          <p:nvPr/>
        </p:nvSpPr>
        <p:spPr>
          <a:xfrm>
            <a:off x="0" y="3417047"/>
            <a:ext cx="12213117" cy="240553"/>
          </a:xfrm>
          <a:prstGeom prst="rect">
            <a:avLst/>
          </a:prstGeom>
          <a:solidFill>
            <a:srgbClr val="603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59436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677116" y="4267199"/>
            <a:ext cx="9067800" cy="1600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chemeClr val="tx1"/>
                </a:solidFill>
              </a:rPr>
              <a:t>Andrew Phelps</a:t>
            </a:r>
          </a:p>
          <a:p>
            <a:pPr marL="0" indent="0">
              <a:spcBef>
                <a:spcPts val="0"/>
              </a:spcBef>
              <a:buNone/>
            </a:pPr>
            <a:r>
              <a:rPr lang="en-US" sz="1400" b="1" dirty="0">
                <a:solidFill>
                  <a:schemeClr val="tx1"/>
                </a:solidFill>
              </a:rPr>
              <a:t>Professor of Human Interface Technology, University of Canterbury, NZ</a:t>
            </a:r>
          </a:p>
          <a:p>
            <a:pPr marL="0" indent="0">
              <a:spcBef>
                <a:spcPts val="0"/>
              </a:spcBef>
              <a:buNone/>
            </a:pPr>
            <a:r>
              <a:rPr lang="en-US" sz="1400" b="1" dirty="0">
                <a:solidFill>
                  <a:schemeClr val="tx1"/>
                </a:solidFill>
              </a:rPr>
              <a:t>Professor, School of Communication, American University, USA</a:t>
            </a:r>
          </a:p>
          <a:p>
            <a:pPr marL="0" indent="0">
              <a:spcBef>
                <a:spcPts val="0"/>
              </a:spcBef>
              <a:buNone/>
            </a:pPr>
            <a:r>
              <a:rPr lang="en-US" sz="1400" b="1" dirty="0">
                <a:solidFill>
                  <a:schemeClr val="tx1"/>
                </a:solidFill>
              </a:rPr>
              <a:t>Director, AU Game Lab &amp; American University Game Initiative</a:t>
            </a:r>
          </a:p>
          <a:p>
            <a:pPr marL="0" indent="0">
              <a:spcBef>
                <a:spcPts val="0"/>
              </a:spcBef>
              <a:buNone/>
            </a:pPr>
            <a:r>
              <a:rPr lang="en-US" sz="1400" b="1" dirty="0">
                <a:solidFill>
                  <a:schemeClr val="tx1"/>
                </a:solidFill>
              </a:rPr>
              <a:t>President, Higher Education Video Game Alliance</a:t>
            </a:r>
          </a:p>
          <a:p>
            <a:pPr marL="0" indent="0">
              <a:spcBef>
                <a:spcPts val="0"/>
              </a:spcBef>
              <a:buNone/>
            </a:pPr>
            <a:r>
              <a:rPr lang="en-US" sz="1400" dirty="0">
                <a:solidFill>
                  <a:schemeClr val="tx1"/>
                </a:solidFill>
              </a:rPr>
              <a:t>Founder, RIT MAGIC Center &amp; MAGIC Spell Studios</a:t>
            </a:r>
          </a:p>
          <a:p>
            <a:pPr marL="0" indent="0">
              <a:spcBef>
                <a:spcPts val="0"/>
              </a:spcBef>
              <a:buNone/>
            </a:pPr>
            <a:r>
              <a:rPr lang="en-US" sz="1400" dirty="0">
                <a:solidFill>
                  <a:schemeClr val="tx1"/>
                </a:solidFill>
              </a:rPr>
              <a:t>Founder, RIT School of Interactive Games &amp; Media</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19501" y="4357372"/>
            <a:ext cx="1371600" cy="1371600"/>
          </a:xfrm>
          <a:prstGeom prst="rect">
            <a:avLst/>
          </a:prstGeom>
          <a:ln w="25400">
            <a:solidFill>
              <a:schemeClr val="tx1"/>
            </a:solidFill>
          </a:ln>
        </p:spPr>
      </p:pic>
      <p:sp>
        <p:nvSpPr>
          <p:cNvPr id="12" name="Rectangle 11">
            <a:extLst>
              <a:ext uri="{FF2B5EF4-FFF2-40B4-BE49-F238E27FC236}">
                <a16:creationId xmlns:a16="http://schemas.microsoft.com/office/drawing/2014/main" id="{1AE89B14-FE1F-48C1-8E7D-F0682AC312F6}"/>
              </a:ext>
            </a:extLst>
          </p:cNvPr>
          <p:cNvSpPr/>
          <p:nvPr/>
        </p:nvSpPr>
        <p:spPr>
          <a:xfrm>
            <a:off x="196104" y="1860646"/>
            <a:ext cx="11947846" cy="1480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endParaRPr lang="en-US" sz="19900" b="1" dirty="0">
              <a:solidFill>
                <a:schemeClr val="bg1"/>
              </a:solidFill>
            </a:endParaRPr>
          </a:p>
        </p:txBody>
      </p:sp>
      <p:sp>
        <p:nvSpPr>
          <p:cNvPr id="15" name="Rectangle 14"/>
          <p:cNvSpPr/>
          <p:nvPr/>
        </p:nvSpPr>
        <p:spPr>
          <a:xfrm>
            <a:off x="19477" y="2646975"/>
            <a:ext cx="12186641" cy="78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t>Co-Creative Activity in Art Streaming (on Twitch)</a:t>
            </a:r>
          </a:p>
        </p:txBody>
      </p:sp>
      <p:sp>
        <p:nvSpPr>
          <p:cNvPr id="21" name="Rectangle 20"/>
          <p:cNvSpPr/>
          <p:nvPr/>
        </p:nvSpPr>
        <p:spPr>
          <a:xfrm>
            <a:off x="0" y="3330866"/>
            <a:ext cx="12221674" cy="981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3E51F48-5912-43BA-A933-3B7F64ACAD4A}"/>
              </a:ext>
            </a:extLst>
          </p:cNvPr>
          <p:cNvSpPr/>
          <p:nvPr/>
        </p:nvSpPr>
        <p:spPr>
          <a:xfrm>
            <a:off x="0" y="4038600"/>
            <a:ext cx="12224418" cy="98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56E26B-8468-4C30-BA9F-64A6ED69193E}"/>
              </a:ext>
            </a:extLst>
          </p:cNvPr>
          <p:cNvSpPr/>
          <p:nvPr/>
        </p:nvSpPr>
        <p:spPr>
          <a:xfrm>
            <a:off x="0" y="3603403"/>
            <a:ext cx="12234916" cy="46314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Queensland University of Technology | Brisbane, Australia</a:t>
            </a:r>
          </a:p>
        </p:txBody>
      </p:sp>
      <p:sp>
        <p:nvSpPr>
          <p:cNvPr id="4" name="Rectangle 3">
            <a:extLst>
              <a:ext uri="{FF2B5EF4-FFF2-40B4-BE49-F238E27FC236}">
                <a16:creationId xmlns:a16="http://schemas.microsoft.com/office/drawing/2014/main" id="{4903BA4A-6716-4491-AB4E-09B04411F6B1}"/>
              </a:ext>
            </a:extLst>
          </p:cNvPr>
          <p:cNvSpPr/>
          <p:nvPr/>
        </p:nvSpPr>
        <p:spPr>
          <a:xfrm>
            <a:off x="0" y="0"/>
            <a:ext cx="12221674" cy="685799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B21BDE3-4CE0-414D-BE09-5845CC9B5686}"/>
              </a:ext>
            </a:extLst>
          </p:cNvPr>
          <p:cNvCxnSpPr/>
          <p:nvPr/>
        </p:nvCxnSpPr>
        <p:spPr>
          <a:xfrm>
            <a:off x="0" y="3581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86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5B23-FE18-E943-AF3D-E85A27CE095A}"/>
              </a:ext>
            </a:extLst>
          </p:cNvPr>
          <p:cNvSpPr>
            <a:spLocks noGrp="1"/>
          </p:cNvSpPr>
          <p:nvPr>
            <p:ph type="title"/>
          </p:nvPr>
        </p:nvSpPr>
        <p:spPr/>
        <p:txBody>
          <a:bodyPr/>
          <a:lstStyle/>
          <a:p>
            <a:r>
              <a:rPr lang="en-US" dirty="0"/>
              <a:t>EXPERIENTIAL LEARNING </a:t>
            </a:r>
          </a:p>
        </p:txBody>
      </p:sp>
      <p:sp>
        <p:nvSpPr>
          <p:cNvPr id="3" name="Content Placeholder 2">
            <a:extLst>
              <a:ext uri="{FF2B5EF4-FFF2-40B4-BE49-F238E27FC236}">
                <a16:creationId xmlns:a16="http://schemas.microsoft.com/office/drawing/2014/main" id="{30A715AD-8FE1-A34D-8F37-E5A75A0B79D8}"/>
              </a:ext>
            </a:extLst>
          </p:cNvPr>
          <p:cNvSpPr>
            <a:spLocks noGrp="1"/>
          </p:cNvSpPr>
          <p:nvPr>
            <p:ph idx="1"/>
          </p:nvPr>
        </p:nvSpPr>
        <p:spPr>
          <a:xfrm>
            <a:off x="152400" y="2133600"/>
            <a:ext cx="11887200" cy="3719325"/>
          </a:xfrm>
        </p:spPr>
        <p:txBody>
          <a:bodyPr/>
          <a:lstStyle/>
          <a:p>
            <a:pPr marL="0" indent="0">
              <a:buNone/>
            </a:pPr>
            <a:r>
              <a:rPr lang="en-US" dirty="0"/>
              <a:t>Although the concept of </a:t>
            </a:r>
            <a:r>
              <a:rPr lang="en-US" b="1" dirty="0"/>
              <a:t>experiential learning </a:t>
            </a:r>
            <a:r>
              <a:rPr lang="en-US" dirty="0"/>
              <a:t>as defined by David A. Kolb (1984) has been in practice for some time, its applications to interactive video games are relatively new. Traditionally, experiential learning models utilize four steps which help to cement concepts and ideas in the minds of those using the model: </a:t>
            </a:r>
            <a:r>
              <a:rPr lang="en-US" b="1" dirty="0"/>
              <a:t>concrete experience </a:t>
            </a:r>
            <a:r>
              <a:rPr lang="en-US" dirty="0"/>
              <a:t>(CE), </a:t>
            </a:r>
            <a:r>
              <a:rPr lang="en-US" b="1" dirty="0"/>
              <a:t>reflective observation </a:t>
            </a:r>
            <a:r>
              <a:rPr lang="en-US" dirty="0"/>
              <a:t>(RO), </a:t>
            </a:r>
            <a:r>
              <a:rPr lang="en-US" b="1" dirty="0"/>
              <a:t>abstract conceptualization </a:t>
            </a:r>
            <a:r>
              <a:rPr lang="en-US" dirty="0"/>
              <a:t>(AC), and </a:t>
            </a:r>
            <a:r>
              <a:rPr lang="en-US" b="1" dirty="0"/>
              <a:t>active experimentation </a:t>
            </a:r>
            <a:r>
              <a:rPr lang="en-US" dirty="0"/>
              <a:t>(AE) (Sternberg &amp; Zhang, 2001). According to </a:t>
            </a:r>
            <a:r>
              <a:rPr lang="en-US" dirty="0" err="1"/>
              <a:t>Kiili</a:t>
            </a:r>
            <a:r>
              <a:rPr lang="en-US" dirty="0"/>
              <a:t>, “the model stresses the continuous nature of learning and the appropriate feedback which provides the basis for a continuous process of goal-directed action” (2005). In other words, </a:t>
            </a:r>
            <a:r>
              <a:rPr lang="en-US" b="1" dirty="0"/>
              <a:t>the experiential learning model promotes uninterrupted engagement with and reframing of certain concepts, cementing them through repetition and iteration within the learner’s own experience</a:t>
            </a:r>
            <a:r>
              <a:rPr lang="en-US" dirty="0"/>
              <a:t>. It allows the learner to discover the concept on their own terms, rather than focusing on rote memorization or regurgitated theories. </a:t>
            </a:r>
          </a:p>
        </p:txBody>
      </p:sp>
    </p:spTree>
    <p:extLst>
      <p:ext uri="{BB962C8B-B14F-4D97-AF65-F5344CB8AC3E}">
        <p14:creationId xmlns:p14="http://schemas.microsoft.com/office/powerpoint/2010/main" val="45860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7112-0045-7A49-A8B7-256BC643D68B}"/>
              </a:ext>
            </a:extLst>
          </p:cNvPr>
          <p:cNvSpPr>
            <a:spLocks noGrp="1"/>
          </p:cNvSpPr>
          <p:nvPr>
            <p:ph type="title"/>
          </p:nvPr>
        </p:nvSpPr>
        <p:spPr>
          <a:xfrm>
            <a:off x="457200" y="457200"/>
            <a:ext cx="11125200" cy="1293028"/>
          </a:xfrm>
        </p:spPr>
        <p:txBody>
          <a:bodyPr/>
          <a:lstStyle/>
          <a:p>
            <a:r>
              <a:rPr lang="en-US" dirty="0"/>
              <a:t>CONSTRUCTIVISM &amp; CONSTRUCTIONISM</a:t>
            </a:r>
          </a:p>
        </p:txBody>
      </p:sp>
      <p:sp>
        <p:nvSpPr>
          <p:cNvPr id="4" name="Content Placeholder 3">
            <a:extLst>
              <a:ext uri="{FF2B5EF4-FFF2-40B4-BE49-F238E27FC236}">
                <a16:creationId xmlns:a16="http://schemas.microsoft.com/office/drawing/2014/main" id="{017BD472-222C-244B-9E32-47F1DC83BE68}"/>
              </a:ext>
            </a:extLst>
          </p:cNvPr>
          <p:cNvSpPr>
            <a:spLocks noGrp="1"/>
          </p:cNvSpPr>
          <p:nvPr>
            <p:ph idx="1"/>
          </p:nvPr>
        </p:nvSpPr>
        <p:spPr>
          <a:xfrm>
            <a:off x="152400" y="1157475"/>
            <a:ext cx="11353800" cy="4024125"/>
          </a:xfrm>
        </p:spPr>
        <p:txBody>
          <a:bodyPr/>
          <a:lstStyle/>
          <a:p>
            <a:pPr marL="0" indent="0">
              <a:buNone/>
            </a:pPr>
            <a:r>
              <a:rPr lang="en-US" dirty="0"/>
              <a:t>The educational synergies between the observed practices of </a:t>
            </a:r>
            <a:r>
              <a:rPr lang="en-US" dirty="0" err="1"/>
              <a:t>Chluaid</a:t>
            </a:r>
            <a:r>
              <a:rPr lang="en-US" dirty="0"/>
              <a:t> and Adam13531 extend well beyond verbal narration, </a:t>
            </a:r>
            <a:r>
              <a:rPr lang="en-US" b="1" dirty="0"/>
              <a:t>and this has deep roots in both constructivist and constructionist educational models</a:t>
            </a:r>
            <a:r>
              <a:rPr lang="en-US" dirty="0"/>
              <a:t>, which the authors have explored elsewhere at length as related to more formal efforts in game development education (Decker, Phelps &amp; </a:t>
            </a:r>
            <a:r>
              <a:rPr lang="en-US" dirty="0" err="1"/>
              <a:t>Egert</a:t>
            </a:r>
            <a:r>
              <a:rPr lang="en-US" dirty="0"/>
              <a:t>, 2017, p. 240; </a:t>
            </a:r>
            <a:r>
              <a:rPr lang="en-US" dirty="0" err="1"/>
              <a:t>Egert</a:t>
            </a:r>
            <a:r>
              <a:rPr lang="en-US" dirty="0"/>
              <a:t> &amp; Phelps, 2011). Constructivist learning models approach the classroom such that the instructor is no longer the sole authority figure and leader of the discussion, but rather that students will explore in a self-directed fashion concepts and ideas in a manner that they see fit (Campbell, 1999; </a:t>
            </a:r>
            <a:r>
              <a:rPr lang="en-US" dirty="0" err="1"/>
              <a:t>Papert</a:t>
            </a:r>
            <a:r>
              <a:rPr lang="en-US" dirty="0"/>
              <a:t>, 1991; Powers &amp; Powers, 1999; Puntambekar, 1999). </a:t>
            </a:r>
          </a:p>
          <a:p>
            <a:pPr marL="0" indent="0">
              <a:buNone/>
            </a:pPr>
            <a:endParaRPr lang="en-US" dirty="0"/>
          </a:p>
          <a:p>
            <a:pPr marL="0" indent="0">
              <a:buNone/>
            </a:pPr>
            <a:r>
              <a:rPr lang="en-US" dirty="0"/>
              <a:t>This linkage allows for the intended object to unfold as the learner creates the object, thus the learning is tied to the creator’s closeness to the object, and often proceeds in a self-directed fashion rather than a pre-established path (</a:t>
            </a:r>
            <a:r>
              <a:rPr lang="en-US" dirty="0" err="1"/>
              <a:t>Papert</a:t>
            </a:r>
            <a:r>
              <a:rPr lang="en-US" dirty="0"/>
              <a:t>, 1991). </a:t>
            </a:r>
          </a:p>
        </p:txBody>
      </p:sp>
    </p:spTree>
    <p:extLst>
      <p:ext uri="{BB962C8B-B14F-4D97-AF65-F5344CB8AC3E}">
        <p14:creationId xmlns:p14="http://schemas.microsoft.com/office/powerpoint/2010/main" val="592758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4203-25F8-394D-88C1-01B4E78D9331}"/>
              </a:ext>
            </a:extLst>
          </p:cNvPr>
          <p:cNvSpPr>
            <a:spLocks noGrp="1"/>
          </p:cNvSpPr>
          <p:nvPr>
            <p:ph type="title"/>
          </p:nvPr>
        </p:nvSpPr>
        <p:spPr/>
        <p:txBody>
          <a:bodyPr/>
          <a:lstStyle/>
          <a:p>
            <a:r>
              <a:rPr lang="en-US" dirty="0"/>
              <a:t>FROM GAMES TO GAME DEVELOPMENT?</a:t>
            </a:r>
          </a:p>
        </p:txBody>
      </p:sp>
      <p:sp>
        <p:nvSpPr>
          <p:cNvPr id="4" name="Content Placeholder 2">
            <a:extLst>
              <a:ext uri="{FF2B5EF4-FFF2-40B4-BE49-F238E27FC236}">
                <a16:creationId xmlns:a16="http://schemas.microsoft.com/office/drawing/2014/main" id="{92039E37-1BB4-7645-9413-0FC3C85D16E3}"/>
              </a:ext>
            </a:extLst>
          </p:cNvPr>
          <p:cNvSpPr>
            <a:spLocks noGrp="1"/>
          </p:cNvSpPr>
          <p:nvPr>
            <p:ph idx="1"/>
          </p:nvPr>
        </p:nvSpPr>
        <p:spPr>
          <a:xfrm>
            <a:off x="152400" y="2194561"/>
            <a:ext cx="11353800" cy="3368040"/>
          </a:xfrm>
        </p:spPr>
        <p:txBody>
          <a:bodyPr/>
          <a:lstStyle/>
          <a:p>
            <a:pPr marL="0" indent="0">
              <a:buNone/>
            </a:pPr>
            <a:r>
              <a:rPr lang="en-US" dirty="0"/>
              <a:t>Experiential gameplay is all about problem solving and “discovery learning” (</a:t>
            </a:r>
            <a:r>
              <a:rPr lang="en-US" dirty="0" err="1"/>
              <a:t>Kiili</a:t>
            </a:r>
            <a:r>
              <a:rPr lang="en-US" dirty="0"/>
              <a:t>, 2005); ideas and procedures are uncovered through repeated effort. Discovery learning doesn’t just happen—</a:t>
            </a:r>
            <a:r>
              <a:rPr lang="en-US" b="1" dirty="0"/>
              <a:t>in order to fully engage the player and reinforce concepts within the game, games must directly provide clear feedback, well-defined goals, and challenges that are on par with a player’s skill level at any given point</a:t>
            </a:r>
            <a:r>
              <a:rPr lang="en-US" dirty="0"/>
              <a:t> (</a:t>
            </a:r>
            <a:r>
              <a:rPr lang="en-US" dirty="0" err="1"/>
              <a:t>Kiili</a:t>
            </a:r>
            <a:r>
              <a:rPr lang="en-US" dirty="0"/>
              <a:t>, 2005; </a:t>
            </a:r>
            <a:r>
              <a:rPr lang="en-US" dirty="0" err="1"/>
              <a:t>Cziksentmihalyi</a:t>
            </a:r>
            <a:r>
              <a:rPr lang="en-US" dirty="0"/>
              <a:t>, 1990), which mirrors the learning concepts as put forward in the idea of the ‘zone of proximal development’ (</a:t>
            </a:r>
            <a:r>
              <a:rPr lang="en-US" dirty="0" err="1"/>
              <a:t>Vogystsky</a:t>
            </a:r>
            <a:r>
              <a:rPr lang="en-US" dirty="0"/>
              <a:t>, 1978).  This is further explored by Gee in the context of networks of players (2004, p. 66), and also by Squire in the context of the engaging nature of video games as a medium (2003). </a:t>
            </a:r>
          </a:p>
        </p:txBody>
      </p:sp>
    </p:spTree>
    <p:extLst>
      <p:ext uri="{BB962C8B-B14F-4D97-AF65-F5344CB8AC3E}">
        <p14:creationId xmlns:p14="http://schemas.microsoft.com/office/powerpoint/2010/main" val="221613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66067-77CD-4D2A-8740-D0406D909D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7929"/>
            <a:ext cx="4419600" cy="5892800"/>
          </a:xfrm>
          <a:prstGeom prst="rect">
            <a:avLst/>
          </a:prstGeom>
        </p:spPr>
      </p:pic>
      <p:sp>
        <p:nvSpPr>
          <p:cNvPr id="9" name="Rectangle 8">
            <a:extLst>
              <a:ext uri="{FF2B5EF4-FFF2-40B4-BE49-F238E27FC236}">
                <a16:creationId xmlns:a16="http://schemas.microsoft.com/office/drawing/2014/main" id="{C48F6430-3CEF-481C-B8BC-F97BCC4B0436}"/>
              </a:ext>
            </a:extLst>
          </p:cNvPr>
          <p:cNvSpPr/>
          <p:nvPr/>
        </p:nvSpPr>
        <p:spPr>
          <a:xfrm>
            <a:off x="0" y="1676400"/>
            <a:ext cx="4419600" cy="42672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ECB058-CA69-4AE0-9186-C1DE15C37D6D}"/>
              </a:ext>
            </a:extLst>
          </p:cNvPr>
          <p:cNvSpPr/>
          <p:nvPr/>
        </p:nvSpPr>
        <p:spPr>
          <a:xfrm>
            <a:off x="457200" y="0"/>
            <a:ext cx="3962400" cy="6093627"/>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2D80A-D7E1-43D0-AE81-64B1A31241DD}"/>
              </a:ext>
            </a:extLst>
          </p:cNvPr>
          <p:cNvSpPr>
            <a:spLocks noGrp="1"/>
          </p:cNvSpPr>
          <p:nvPr>
            <p:ph type="title"/>
          </p:nvPr>
        </p:nvSpPr>
        <p:spPr/>
        <p:txBody>
          <a:bodyPr/>
          <a:lstStyle/>
          <a:p>
            <a:r>
              <a:rPr lang="en-US" dirty="0"/>
              <a:t>So I watched way to many hours of art streaming</a:t>
            </a:r>
          </a:p>
        </p:txBody>
      </p:sp>
      <p:sp>
        <p:nvSpPr>
          <p:cNvPr id="4" name="Rectangle 3">
            <a:extLst>
              <a:ext uri="{FF2B5EF4-FFF2-40B4-BE49-F238E27FC236}">
                <a16:creationId xmlns:a16="http://schemas.microsoft.com/office/drawing/2014/main" id="{1F5F1E62-5D25-4376-BC90-D5346CB56D08}"/>
              </a:ext>
            </a:extLst>
          </p:cNvPr>
          <p:cNvSpPr/>
          <p:nvPr/>
        </p:nvSpPr>
        <p:spPr>
          <a:xfrm>
            <a:off x="1295400" y="1981200"/>
            <a:ext cx="9448800" cy="382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solidFill>
                  <a:schemeClr val="tx1"/>
                </a:solidFill>
              </a:rPr>
              <a:t>Art Streaming Study</a:t>
            </a:r>
          </a:p>
          <a:p>
            <a:pPr marL="742950" lvl="1" indent="-285750">
              <a:buFont typeface="Arial" panose="020B0604020202020204" pitchFamily="34" charset="0"/>
              <a:buChar char="•"/>
            </a:pPr>
            <a:r>
              <a:rPr lang="en-US" sz="2800" dirty="0">
                <a:solidFill>
                  <a:schemeClr val="tx1"/>
                </a:solidFill>
              </a:rPr>
              <a:t>Streamers selected from first 3 pages of ‘Twitch Art Channel’</a:t>
            </a:r>
          </a:p>
          <a:p>
            <a:pPr marL="742950" lvl="1" indent="-285750">
              <a:buFont typeface="Arial" panose="020B0604020202020204" pitchFamily="34" charset="0"/>
              <a:buChar char="•"/>
            </a:pPr>
            <a:r>
              <a:rPr lang="en-US" sz="2800" dirty="0">
                <a:solidFill>
                  <a:schemeClr val="tx1"/>
                </a:solidFill>
              </a:rPr>
              <a:t>Attempt to vary presumed gender, presumed age, location, and artistic subject</a:t>
            </a:r>
          </a:p>
          <a:p>
            <a:pPr marL="742950" lvl="1" indent="-285750">
              <a:buFont typeface="Arial" panose="020B0604020202020204" pitchFamily="34" charset="0"/>
              <a:buChar char="•"/>
            </a:pPr>
            <a:r>
              <a:rPr lang="en-US" sz="2800" dirty="0">
                <a:solidFill>
                  <a:schemeClr val="tx1"/>
                </a:solidFill>
              </a:rPr>
              <a:t>Approximately 280 observed, some repeatedly</a:t>
            </a:r>
          </a:p>
          <a:p>
            <a:pPr marL="742950" lvl="1" indent="-285750">
              <a:buFont typeface="Arial" panose="020B0604020202020204" pitchFamily="34" charset="0"/>
              <a:buChar char="•"/>
            </a:pPr>
            <a:r>
              <a:rPr lang="en-US" sz="2800" dirty="0">
                <a:solidFill>
                  <a:schemeClr val="tx1"/>
                </a:solidFill>
              </a:rPr>
              <a:t>Vast majority &lt;5 audience (minus me)</a:t>
            </a:r>
          </a:p>
          <a:p>
            <a:pPr marL="742950" lvl="1" indent="-285750">
              <a:buFont typeface="Arial" panose="020B0604020202020204" pitchFamily="34" charset="0"/>
              <a:buChar char="•"/>
            </a:pPr>
            <a:r>
              <a:rPr lang="en-US" sz="2800" dirty="0">
                <a:solidFill>
                  <a:schemeClr val="tx1"/>
                </a:solidFill>
              </a:rPr>
              <a:t>Limited to 2D Drawing &amp; Painting</a:t>
            </a:r>
          </a:p>
          <a:p>
            <a:pPr marL="742950" lvl="1" indent="-285750">
              <a:buFont typeface="Arial" panose="020B0604020202020204" pitchFamily="34" charset="0"/>
              <a:buChar char="•"/>
            </a:pPr>
            <a:r>
              <a:rPr lang="en-US" sz="2800" dirty="0">
                <a:solidFill>
                  <a:schemeClr val="tx1"/>
                </a:solidFill>
              </a:rPr>
              <a:t>Field notes from observing both stream and chat</a:t>
            </a:r>
          </a:p>
        </p:txBody>
      </p:sp>
    </p:spTree>
    <p:extLst>
      <p:ext uri="{BB962C8B-B14F-4D97-AF65-F5344CB8AC3E}">
        <p14:creationId xmlns:p14="http://schemas.microsoft.com/office/powerpoint/2010/main" val="240015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8A84A-7368-4C28-8AC4-84B845B6AA26}"/>
              </a:ext>
            </a:extLst>
          </p:cNvPr>
          <p:cNvSpPr>
            <a:spLocks noGrp="1"/>
          </p:cNvSpPr>
          <p:nvPr>
            <p:ph type="title"/>
          </p:nvPr>
        </p:nvSpPr>
        <p:spPr/>
        <p:txBody>
          <a:bodyPr/>
          <a:lstStyle/>
          <a:p>
            <a:r>
              <a:rPr lang="en-US" dirty="0"/>
              <a:t>Motivations &amp; LABOR</a:t>
            </a:r>
          </a:p>
        </p:txBody>
      </p:sp>
      <p:sp>
        <p:nvSpPr>
          <p:cNvPr id="3" name="Content Placeholder 2">
            <a:extLst>
              <a:ext uri="{FF2B5EF4-FFF2-40B4-BE49-F238E27FC236}">
                <a16:creationId xmlns:a16="http://schemas.microsoft.com/office/drawing/2014/main" id="{B3289AE1-BAEB-4BEF-8F37-FEFDAD5B9893}"/>
              </a:ext>
            </a:extLst>
          </p:cNvPr>
          <p:cNvSpPr>
            <a:spLocks noGrp="1"/>
          </p:cNvSpPr>
          <p:nvPr>
            <p:ph idx="1"/>
          </p:nvPr>
        </p:nvSpPr>
        <p:spPr>
          <a:xfrm>
            <a:off x="685800" y="1524000"/>
            <a:ext cx="10820400" cy="4267200"/>
          </a:xfrm>
        </p:spPr>
        <p:txBody>
          <a:bodyPr/>
          <a:lstStyle/>
          <a:p>
            <a:r>
              <a:rPr lang="en-US" sz="2400" dirty="0"/>
              <a:t>The vast majority of these streams are VERY SMALL.</a:t>
            </a:r>
          </a:p>
          <a:p>
            <a:r>
              <a:rPr lang="en-US" sz="2400" dirty="0"/>
              <a:t>The vast majority of these streams do not actually support their artists financially over time (despite </a:t>
            </a:r>
            <a:r>
              <a:rPr lang="en-US" sz="2400" dirty="0" err="1"/>
              <a:t>Patreon</a:t>
            </a:r>
            <a:r>
              <a:rPr lang="en-US" sz="2400" dirty="0"/>
              <a:t> and other linkages)</a:t>
            </a:r>
          </a:p>
          <a:p>
            <a:r>
              <a:rPr lang="en-US" sz="2400" dirty="0"/>
              <a:t>The vast majority of these streams are people essentially trying to ‘skill up’</a:t>
            </a:r>
          </a:p>
          <a:p>
            <a:pPr lvl="1"/>
            <a:r>
              <a:rPr lang="en-US" sz="2400" dirty="0"/>
              <a:t>Informal skill levelling</a:t>
            </a:r>
          </a:p>
          <a:p>
            <a:pPr lvl="1"/>
            <a:r>
              <a:rPr lang="en-US" sz="2400" dirty="0"/>
              <a:t>Informal </a:t>
            </a:r>
            <a:r>
              <a:rPr lang="en-US" sz="2400" dirty="0">
                <a:sym typeface="Wingdings" panose="05000000000000000000" pitchFamily="2" charset="2"/>
              </a:rPr>
              <a:t> formal critique (aka ‘O’Donnell’ game talk) </a:t>
            </a:r>
          </a:p>
          <a:p>
            <a:pPr lvl="1"/>
            <a:r>
              <a:rPr lang="en-US" sz="2400" dirty="0">
                <a:sym typeface="Wingdings" panose="05000000000000000000" pitchFamily="2" charset="2"/>
              </a:rPr>
              <a:t>Critique as a means of ‘gamer capital’ (Consalvo)</a:t>
            </a:r>
          </a:p>
          <a:p>
            <a:pPr lvl="1"/>
            <a:r>
              <a:rPr lang="en-US" sz="2400" dirty="0">
                <a:sym typeface="Wingdings" panose="05000000000000000000" pitchFamily="2" charset="2"/>
              </a:rPr>
              <a:t>Commitment to DAILY PRACTICE</a:t>
            </a:r>
          </a:p>
          <a:p>
            <a:pPr lvl="1"/>
            <a:r>
              <a:rPr lang="en-US" sz="2400" dirty="0">
                <a:sym typeface="Wingdings" panose="05000000000000000000" pitchFamily="2" charset="2"/>
              </a:rPr>
              <a:t>MAKE BETTER ART (more on that in a bit)</a:t>
            </a:r>
          </a:p>
          <a:p>
            <a:pPr lvl="1"/>
            <a:endParaRPr lang="en-US" dirty="0">
              <a:sym typeface="Wingdings" panose="05000000000000000000" pitchFamily="2" charset="2"/>
            </a:endParaRPr>
          </a:p>
          <a:p>
            <a:pPr lvl="1"/>
            <a:endParaRPr lang="en-US" dirty="0"/>
          </a:p>
          <a:p>
            <a:pPr lvl="1"/>
            <a:endParaRPr lang="en-US" dirty="0"/>
          </a:p>
        </p:txBody>
      </p:sp>
    </p:spTree>
    <p:extLst>
      <p:ext uri="{BB962C8B-B14F-4D97-AF65-F5344CB8AC3E}">
        <p14:creationId xmlns:p14="http://schemas.microsoft.com/office/powerpoint/2010/main" val="74585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6C63-CA5B-4B9F-B19E-22062708D45B}"/>
              </a:ext>
            </a:extLst>
          </p:cNvPr>
          <p:cNvSpPr>
            <a:spLocks noGrp="1"/>
          </p:cNvSpPr>
          <p:nvPr>
            <p:ph type="title"/>
          </p:nvPr>
        </p:nvSpPr>
        <p:spPr/>
        <p:txBody>
          <a:bodyPr/>
          <a:lstStyle/>
          <a:p>
            <a:r>
              <a:rPr lang="en-US" dirty="0"/>
              <a:t>NEGOTIATED LABOR WITH THE PLATFORM ITSELSF</a:t>
            </a:r>
          </a:p>
        </p:txBody>
      </p:sp>
      <p:sp>
        <p:nvSpPr>
          <p:cNvPr id="3" name="Content Placeholder 2">
            <a:extLst>
              <a:ext uri="{FF2B5EF4-FFF2-40B4-BE49-F238E27FC236}">
                <a16:creationId xmlns:a16="http://schemas.microsoft.com/office/drawing/2014/main" id="{C07EBEC1-FEA9-4CD1-818C-824819CCB98B}"/>
              </a:ext>
            </a:extLst>
          </p:cNvPr>
          <p:cNvSpPr>
            <a:spLocks noGrp="1"/>
          </p:cNvSpPr>
          <p:nvPr>
            <p:ph idx="1"/>
          </p:nvPr>
        </p:nvSpPr>
        <p:spPr>
          <a:xfrm>
            <a:off x="5638800" y="2069502"/>
            <a:ext cx="6172200" cy="4024125"/>
          </a:xfrm>
        </p:spPr>
        <p:txBody>
          <a:bodyPr/>
          <a:lstStyle/>
          <a:p>
            <a:r>
              <a:rPr lang="en-US" dirty="0"/>
              <a:t>1) the work being created (either digital -i.e. screenshare, or physical -i.e. webcam)</a:t>
            </a:r>
          </a:p>
          <a:p>
            <a:r>
              <a:rPr lang="en-US" dirty="0"/>
              <a:t>2) their hands using the brush, stylus, tablet surface, or other input device during the physical act of painting or drawing</a:t>
            </a:r>
          </a:p>
          <a:p>
            <a:r>
              <a:rPr lang="en-US" dirty="0"/>
              <a:t>3) their face or other representation such that a live avatar was presented for narration, persona, and engagement</a:t>
            </a:r>
          </a:p>
          <a:p>
            <a:r>
              <a:rPr lang="en-US" dirty="0"/>
              <a:t>4) views of the software menus, palettes, and layers (if digital), and/or materials, palette, and studio space (if physical). </a:t>
            </a:r>
          </a:p>
        </p:txBody>
      </p:sp>
      <p:pic>
        <p:nvPicPr>
          <p:cNvPr id="1026" name="Picture 1">
            <a:extLst>
              <a:ext uri="{FF2B5EF4-FFF2-40B4-BE49-F238E27FC236}">
                <a16:creationId xmlns:a16="http://schemas.microsoft.com/office/drawing/2014/main" id="{98F66A84-9699-49C4-BC01-CA118390E0A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886" y="2133600"/>
            <a:ext cx="5463428" cy="30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EFFC839-690F-45BF-95B8-D65789C2B2D4}"/>
              </a:ext>
            </a:extLst>
          </p:cNvPr>
          <p:cNvSpPr/>
          <p:nvPr/>
        </p:nvSpPr>
        <p:spPr>
          <a:xfrm>
            <a:off x="38100" y="5224641"/>
            <a:ext cx="5589214"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Streamer </a:t>
            </a:r>
            <a:r>
              <a:rPr lang="en-US" sz="1200" b="1" dirty="0" err="1"/>
              <a:t>Taudriel</a:t>
            </a:r>
            <a:r>
              <a:rPr lang="en-US" sz="1200" b="1" dirty="0"/>
              <a:t> engaged in watercolor work, with associated stream cam, chat, and other elements of the Twitch platform.</a:t>
            </a:r>
            <a:endParaRPr lang="en-US" sz="1200" dirty="0"/>
          </a:p>
          <a:p>
            <a:pPr algn="ctr"/>
            <a:endParaRPr lang="en-US" dirty="0"/>
          </a:p>
        </p:txBody>
      </p:sp>
    </p:spTree>
    <p:extLst>
      <p:ext uri="{BB962C8B-B14F-4D97-AF65-F5344CB8AC3E}">
        <p14:creationId xmlns:p14="http://schemas.microsoft.com/office/powerpoint/2010/main" val="33594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7290-474A-4743-AE0A-6CFCDD7FE185}"/>
              </a:ext>
            </a:extLst>
          </p:cNvPr>
          <p:cNvSpPr>
            <a:spLocks noGrp="1"/>
          </p:cNvSpPr>
          <p:nvPr>
            <p:ph type="title"/>
          </p:nvPr>
        </p:nvSpPr>
        <p:spPr/>
        <p:txBody>
          <a:bodyPr/>
          <a:lstStyle/>
          <a:p>
            <a:r>
              <a:rPr lang="en-US" dirty="0"/>
              <a:t>“MAKE BETTER ART”</a:t>
            </a:r>
          </a:p>
        </p:txBody>
      </p:sp>
      <p:sp>
        <p:nvSpPr>
          <p:cNvPr id="3" name="Content Placeholder 2">
            <a:extLst>
              <a:ext uri="{FF2B5EF4-FFF2-40B4-BE49-F238E27FC236}">
                <a16:creationId xmlns:a16="http://schemas.microsoft.com/office/drawing/2014/main" id="{7F06DF92-6E66-4691-A4DF-F8DD103C9673}"/>
              </a:ext>
            </a:extLst>
          </p:cNvPr>
          <p:cNvSpPr>
            <a:spLocks noGrp="1"/>
          </p:cNvSpPr>
          <p:nvPr>
            <p:ph idx="1"/>
          </p:nvPr>
        </p:nvSpPr>
        <p:spPr>
          <a:xfrm>
            <a:off x="5029200" y="1600200"/>
            <a:ext cx="6858000" cy="4024125"/>
          </a:xfrm>
        </p:spPr>
        <p:txBody>
          <a:bodyPr/>
          <a:lstStyle/>
          <a:p>
            <a:r>
              <a:rPr lang="en-US" sz="2400" dirty="0"/>
              <a:t>through a combination of streaming their own practice and getting feedback, </a:t>
            </a:r>
          </a:p>
          <a:p>
            <a:r>
              <a:rPr lang="en-US" sz="2400" dirty="0"/>
              <a:t>being able to review their own process by recording their stream, </a:t>
            </a:r>
          </a:p>
          <a:p>
            <a:r>
              <a:rPr lang="en-US" sz="2400" dirty="0"/>
              <a:t>by watching the streams of others for new techniques and ideas, </a:t>
            </a:r>
          </a:p>
          <a:p>
            <a:r>
              <a:rPr lang="en-US" sz="2400" dirty="0"/>
              <a:t>and by seeking to engage in a community of practitioners that, to some extent, mimics a more traditional studio culture. </a:t>
            </a:r>
          </a:p>
          <a:p>
            <a:r>
              <a:rPr lang="en-US" sz="2400" dirty="0"/>
              <a:t>(Also, interesting mediation on what it means to “capture” process </a:t>
            </a:r>
            <a:r>
              <a:rPr lang="en-US" sz="2400" dirty="0">
                <a:sym typeface="Wingdings" panose="05000000000000000000" pitchFamily="2" charset="2"/>
              </a:rPr>
              <a:t>) </a:t>
            </a:r>
            <a:endParaRPr lang="en-US" dirty="0"/>
          </a:p>
        </p:txBody>
      </p:sp>
      <p:pic>
        <p:nvPicPr>
          <p:cNvPr id="5" name="Picture 4" descr="A screenshot of a person&#10;&#10;Description automatically generated">
            <a:extLst>
              <a:ext uri="{FF2B5EF4-FFF2-40B4-BE49-F238E27FC236}">
                <a16:creationId xmlns:a16="http://schemas.microsoft.com/office/drawing/2014/main" id="{CBB2AAE5-AC89-4C1D-9457-4365ADC710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475" y="1712110"/>
            <a:ext cx="4497125" cy="3101668"/>
          </a:xfrm>
          <a:prstGeom prst="rect">
            <a:avLst/>
          </a:prstGeom>
          <a:ln w="25400">
            <a:solidFill>
              <a:schemeClr val="tx1"/>
            </a:solidFill>
          </a:ln>
        </p:spPr>
      </p:pic>
      <p:sp>
        <p:nvSpPr>
          <p:cNvPr id="6" name="Rectangle 5">
            <a:extLst>
              <a:ext uri="{FF2B5EF4-FFF2-40B4-BE49-F238E27FC236}">
                <a16:creationId xmlns:a16="http://schemas.microsoft.com/office/drawing/2014/main" id="{964F1207-1FD5-45A3-8D23-2391697CF3E2}"/>
              </a:ext>
            </a:extLst>
          </p:cNvPr>
          <p:cNvSpPr/>
          <p:nvPr/>
        </p:nvSpPr>
        <p:spPr>
          <a:xfrm>
            <a:off x="189175" y="4800600"/>
            <a:ext cx="461142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“Cabin Chance” Facebook group, curating “the best” from the Bob Ross Weekend Marathon channel chat</a:t>
            </a:r>
            <a:endParaRPr lang="en-US" dirty="0"/>
          </a:p>
        </p:txBody>
      </p:sp>
    </p:spTree>
    <p:extLst>
      <p:ext uri="{BB962C8B-B14F-4D97-AF65-F5344CB8AC3E}">
        <p14:creationId xmlns:p14="http://schemas.microsoft.com/office/powerpoint/2010/main" val="137366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9D92-C912-4CFA-A9C2-8EB0DA518F47}"/>
              </a:ext>
            </a:extLst>
          </p:cNvPr>
          <p:cNvSpPr/>
          <p:nvPr/>
        </p:nvSpPr>
        <p:spPr>
          <a:xfrm>
            <a:off x="0" y="4038600"/>
            <a:ext cx="12192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134BC-F2CC-4651-86F6-18C2E2DE7A72}"/>
              </a:ext>
            </a:extLst>
          </p:cNvPr>
          <p:cNvSpPr>
            <a:spLocks noGrp="1"/>
          </p:cNvSpPr>
          <p:nvPr>
            <p:ph type="title"/>
          </p:nvPr>
        </p:nvSpPr>
        <p:spPr/>
        <p:txBody>
          <a:bodyPr/>
          <a:lstStyle/>
          <a:p>
            <a:r>
              <a:rPr lang="en-US" dirty="0"/>
              <a:t>Monetization &amp; AUDIEINCE </a:t>
            </a:r>
            <a:br>
              <a:rPr lang="en-US" dirty="0"/>
            </a:br>
            <a:r>
              <a:rPr lang="en-US" dirty="0"/>
              <a:t>(YET MORE LABOR)</a:t>
            </a:r>
          </a:p>
        </p:txBody>
      </p:sp>
      <p:sp>
        <p:nvSpPr>
          <p:cNvPr id="3" name="Content Placeholder 2">
            <a:extLst>
              <a:ext uri="{FF2B5EF4-FFF2-40B4-BE49-F238E27FC236}">
                <a16:creationId xmlns:a16="http://schemas.microsoft.com/office/drawing/2014/main" id="{A1FDC77F-8115-4961-A005-F450874FF89A}"/>
              </a:ext>
            </a:extLst>
          </p:cNvPr>
          <p:cNvSpPr>
            <a:spLocks noGrp="1"/>
          </p:cNvSpPr>
          <p:nvPr>
            <p:ph idx="1"/>
          </p:nvPr>
        </p:nvSpPr>
        <p:spPr/>
        <p:txBody>
          <a:bodyPr/>
          <a:lstStyle/>
          <a:p>
            <a:r>
              <a:rPr lang="en-US" dirty="0"/>
              <a:t>Intricate system of multiple, sometimes competing, platforms and interests</a:t>
            </a:r>
          </a:p>
          <a:p>
            <a:r>
              <a:rPr lang="en-US" dirty="0"/>
              <a:t>Vast majority are (of course) not supporting themselves via these means</a:t>
            </a:r>
          </a:p>
          <a:p>
            <a:r>
              <a:rPr lang="en-US" dirty="0"/>
              <a:t>A lot less emphasis on public spectacle / fame / following</a:t>
            </a:r>
          </a:p>
          <a:p>
            <a:r>
              <a:rPr lang="en-US" dirty="0"/>
              <a:t>Negotiated audience participation across networks (games </a:t>
            </a:r>
            <a:r>
              <a:rPr lang="en-US" dirty="0">
                <a:sym typeface="Wingdings" panose="05000000000000000000" pitchFamily="2" charset="2"/>
              </a:rPr>
              <a:t> art, etc.)</a:t>
            </a:r>
          </a:p>
          <a:p>
            <a:endParaRPr lang="en-US" dirty="0"/>
          </a:p>
        </p:txBody>
      </p:sp>
      <p:pic>
        <p:nvPicPr>
          <p:cNvPr id="5" name="Picture 4" descr="A picture containing vector graphics&#10;&#10;Description automatically generated">
            <a:extLst>
              <a:ext uri="{FF2B5EF4-FFF2-40B4-BE49-F238E27FC236}">
                <a16:creationId xmlns:a16="http://schemas.microsoft.com/office/drawing/2014/main" id="{F53A8119-C8E8-407A-B765-BCB23343241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8286" y="4180014"/>
            <a:ext cx="1357313" cy="1357313"/>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EB2401C2-AA60-4249-B6E9-35B3601188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61921" y="4208707"/>
            <a:ext cx="2262165" cy="1362060"/>
          </a:xfrm>
          <a:prstGeom prst="rect">
            <a:avLst/>
          </a:prstGeom>
        </p:spPr>
      </p:pic>
      <p:pic>
        <p:nvPicPr>
          <p:cNvPr id="9" name="Picture 8" descr="A close up of a sign&#10;&#10;Description automatically generated">
            <a:extLst>
              <a:ext uri="{FF2B5EF4-FFF2-40B4-BE49-F238E27FC236}">
                <a16:creationId xmlns:a16="http://schemas.microsoft.com/office/drawing/2014/main" id="{77CEC0AC-3620-40B2-B87B-9FB3022502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34726" y="3908990"/>
            <a:ext cx="1666074" cy="1984588"/>
          </a:xfrm>
          <a:prstGeom prst="rect">
            <a:avLst/>
          </a:prstGeom>
        </p:spPr>
      </p:pic>
      <p:pic>
        <p:nvPicPr>
          <p:cNvPr id="11" name="Picture 10">
            <a:extLst>
              <a:ext uri="{FF2B5EF4-FFF2-40B4-BE49-F238E27FC236}">
                <a16:creationId xmlns:a16="http://schemas.microsoft.com/office/drawing/2014/main" id="{A6BE960D-5742-4D52-A1CF-93B077C933CA}"/>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505200" y="4038600"/>
            <a:ext cx="1452944" cy="1600200"/>
          </a:xfrm>
          <a:prstGeom prst="rect">
            <a:avLst/>
          </a:prstGeom>
        </p:spPr>
      </p:pic>
      <p:pic>
        <p:nvPicPr>
          <p:cNvPr id="13" name="Picture 12">
            <a:extLst>
              <a:ext uri="{FF2B5EF4-FFF2-40B4-BE49-F238E27FC236}">
                <a16:creationId xmlns:a16="http://schemas.microsoft.com/office/drawing/2014/main" id="{B66D01C9-54BF-4C57-94C3-2DEA156E3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686" y="4210573"/>
            <a:ext cx="1357313" cy="1357313"/>
          </a:xfrm>
          <a:prstGeom prst="rect">
            <a:avLst/>
          </a:prstGeom>
        </p:spPr>
      </p:pic>
      <p:pic>
        <p:nvPicPr>
          <p:cNvPr id="17" name="Picture 16">
            <a:extLst>
              <a:ext uri="{FF2B5EF4-FFF2-40B4-BE49-F238E27FC236}">
                <a16:creationId xmlns:a16="http://schemas.microsoft.com/office/drawing/2014/main" id="{98B40409-CB25-4C03-8840-22E467C34C8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890007" y="4206622"/>
            <a:ext cx="1857538" cy="1371600"/>
          </a:xfrm>
          <a:prstGeom prst="rect">
            <a:avLst/>
          </a:prstGeom>
        </p:spPr>
      </p:pic>
      <p:pic>
        <p:nvPicPr>
          <p:cNvPr id="15" name="Picture 14">
            <a:extLst>
              <a:ext uri="{FF2B5EF4-FFF2-40B4-BE49-F238E27FC236}">
                <a16:creationId xmlns:a16="http://schemas.microsoft.com/office/drawing/2014/main" id="{723C2F40-33BD-4823-A414-5A34B19F602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844862" y="4206622"/>
            <a:ext cx="1146461" cy="1400257"/>
          </a:xfrm>
          <a:prstGeom prst="rect">
            <a:avLst/>
          </a:prstGeom>
        </p:spPr>
      </p:pic>
    </p:spTree>
    <p:extLst>
      <p:ext uri="{BB962C8B-B14F-4D97-AF65-F5344CB8AC3E}">
        <p14:creationId xmlns:p14="http://schemas.microsoft.com/office/powerpoint/2010/main" val="320529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FD2E2-F5AC-0642-A8FB-74948849BBB7}"/>
              </a:ext>
            </a:extLst>
          </p:cNvPr>
          <p:cNvSpPr>
            <a:spLocks noGrp="1"/>
          </p:cNvSpPr>
          <p:nvPr>
            <p:ph idx="1"/>
          </p:nvPr>
        </p:nvSpPr>
        <p:spPr>
          <a:xfrm>
            <a:off x="8382000" y="764374"/>
            <a:ext cx="3124200" cy="5151884"/>
          </a:xfrm>
        </p:spPr>
        <p:txBody>
          <a:bodyPr/>
          <a:lstStyle/>
          <a:p>
            <a:pPr marL="0" indent="0">
              <a:buNone/>
            </a:pPr>
            <a:r>
              <a:rPr lang="en-US" b="1" dirty="0"/>
              <a:t>Screenshot of the various galleries, websites, channels, and communications for art streamer </a:t>
            </a:r>
            <a:r>
              <a:rPr lang="en-US" b="1" dirty="0" err="1"/>
              <a:t>BlackKurone</a:t>
            </a:r>
            <a:r>
              <a:rPr lang="en-US" dirty="0"/>
              <a:t> </a:t>
            </a:r>
          </a:p>
          <a:p>
            <a:pPr marL="0" indent="0">
              <a:buNone/>
            </a:pPr>
            <a:endParaRPr lang="en-US" dirty="0"/>
          </a:p>
          <a:p>
            <a:pPr marL="0" indent="0">
              <a:buNone/>
            </a:pPr>
            <a:r>
              <a:rPr lang="en-US" dirty="0"/>
              <a:t>note that ‘donations will be for living for me and my doggo’ </a:t>
            </a:r>
          </a:p>
          <a:p>
            <a:pPr marL="0" indent="0">
              <a:buNone/>
            </a:pPr>
            <a:endParaRPr lang="en-US" dirty="0"/>
          </a:p>
          <a:p>
            <a:pPr marL="0" indent="0">
              <a:buNone/>
            </a:pPr>
            <a:r>
              <a:rPr lang="en-US" dirty="0"/>
              <a:t>Just the beginning stages of celebrity style ‘paint </a:t>
            </a:r>
            <a:r>
              <a:rPr lang="en-US" dirty="0" err="1"/>
              <a:t>alongs</a:t>
            </a:r>
            <a:r>
              <a:rPr lang="en-US" dirty="0"/>
              <a:t>’</a:t>
            </a:r>
          </a:p>
          <a:p>
            <a:endParaRPr lang="en-US" dirty="0"/>
          </a:p>
        </p:txBody>
      </p:sp>
      <p:grpSp>
        <p:nvGrpSpPr>
          <p:cNvPr id="4" name="Group 3">
            <a:extLst>
              <a:ext uri="{FF2B5EF4-FFF2-40B4-BE49-F238E27FC236}">
                <a16:creationId xmlns:a16="http://schemas.microsoft.com/office/drawing/2014/main" id="{89520D24-52E7-0C40-82C9-65538E5F1836}"/>
              </a:ext>
            </a:extLst>
          </p:cNvPr>
          <p:cNvGrpSpPr/>
          <p:nvPr/>
        </p:nvGrpSpPr>
        <p:grpSpPr>
          <a:xfrm>
            <a:off x="228600" y="764373"/>
            <a:ext cx="8001000" cy="5151885"/>
            <a:chOff x="-4482968" y="-1646822"/>
            <a:chExt cx="8001331" cy="5153193"/>
          </a:xfrm>
        </p:grpSpPr>
        <p:pic>
          <p:nvPicPr>
            <p:cNvPr id="5" name="Picture 4">
              <a:extLst>
                <a:ext uri="{FF2B5EF4-FFF2-40B4-BE49-F238E27FC236}">
                  <a16:creationId xmlns:a16="http://schemas.microsoft.com/office/drawing/2014/main" id="{8DC9F37E-8B84-9147-A3D6-6139B771DA46}"/>
                </a:ext>
              </a:extLst>
            </p:cNvPr>
            <p:cNvPicPr/>
            <p:nvPr/>
          </p:nvPicPr>
          <p:blipFill>
            <a:blip r:embed="rId2"/>
            <a:stretch>
              <a:fillRect/>
            </a:stretch>
          </p:blipFill>
          <p:spPr>
            <a:xfrm>
              <a:off x="-4482968" y="-1646822"/>
              <a:ext cx="8001331" cy="5153193"/>
            </a:xfrm>
            <a:prstGeom prst="rect">
              <a:avLst/>
            </a:prstGeom>
          </p:spPr>
        </p:pic>
        <p:sp>
          <p:nvSpPr>
            <p:cNvPr id="6" name="Rectangle 5">
              <a:extLst>
                <a:ext uri="{FF2B5EF4-FFF2-40B4-BE49-F238E27FC236}">
                  <a16:creationId xmlns:a16="http://schemas.microsoft.com/office/drawing/2014/main" id="{B7C684EA-EBB5-3E41-8744-92C3A31EC413}"/>
                </a:ext>
              </a:extLst>
            </p:cNvPr>
            <p:cNvSpPr/>
            <p:nvPr/>
          </p:nvSpPr>
          <p:spPr>
            <a:xfrm>
              <a:off x="2734184" y="1918067"/>
              <a:ext cx="46769" cy="158130"/>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1000" b="1">
                  <a:solidFill>
                    <a:srgbClr val="000000"/>
                  </a:solidFill>
                  <a:effectLst/>
                  <a:latin typeface="Arial" panose="020B0604020202020204" pitchFamily="34" charset="0"/>
                  <a:ea typeface="Arial" panose="020B0604020202020204" pitchFamily="34" charset="0"/>
                </a:rPr>
                <a:t> </a:t>
              </a:r>
              <a:endParaRPr lang="en-US" sz="100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45783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DBD615-FFBB-460A-92C6-7DB043E4934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922" y="0"/>
            <a:ext cx="12270122" cy="5867400"/>
          </a:xfrm>
          <a:prstGeom prst="rect">
            <a:avLst/>
          </a:prstGeom>
        </p:spPr>
      </p:pic>
      <p:sp>
        <p:nvSpPr>
          <p:cNvPr id="6" name="Rectangle 5">
            <a:extLst>
              <a:ext uri="{FF2B5EF4-FFF2-40B4-BE49-F238E27FC236}">
                <a16:creationId xmlns:a16="http://schemas.microsoft.com/office/drawing/2014/main" id="{5498063E-7BFA-428C-BD4B-BC6F5C490C1E}"/>
              </a:ext>
            </a:extLst>
          </p:cNvPr>
          <p:cNvSpPr/>
          <p:nvPr/>
        </p:nvSpPr>
        <p:spPr>
          <a:xfrm>
            <a:off x="0" y="457200"/>
            <a:ext cx="12268200" cy="54864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52B9C-80B9-4777-8E40-6763643620FC}"/>
              </a:ext>
            </a:extLst>
          </p:cNvPr>
          <p:cNvSpPr>
            <a:spLocks noGrp="1"/>
          </p:cNvSpPr>
          <p:nvPr>
            <p:ph type="title"/>
          </p:nvPr>
        </p:nvSpPr>
        <p:spPr>
          <a:xfrm>
            <a:off x="3429000" y="3810000"/>
            <a:ext cx="8610600" cy="1293028"/>
          </a:xfrm>
        </p:spPr>
        <p:txBody>
          <a:bodyPr/>
          <a:lstStyle/>
          <a:p>
            <a:r>
              <a:rPr lang="en-US" dirty="0"/>
              <a:t>Community, Engagement, and Crossover, Oh My! (LABOR++)</a:t>
            </a:r>
          </a:p>
        </p:txBody>
      </p:sp>
      <p:sp>
        <p:nvSpPr>
          <p:cNvPr id="3" name="Content Placeholder 2">
            <a:extLst>
              <a:ext uri="{FF2B5EF4-FFF2-40B4-BE49-F238E27FC236}">
                <a16:creationId xmlns:a16="http://schemas.microsoft.com/office/drawing/2014/main" id="{974ADB98-734A-4587-A06D-337FF8AFB3D2}"/>
              </a:ext>
            </a:extLst>
          </p:cNvPr>
          <p:cNvSpPr>
            <a:spLocks noGrp="1"/>
          </p:cNvSpPr>
          <p:nvPr>
            <p:ph idx="1"/>
          </p:nvPr>
        </p:nvSpPr>
        <p:spPr>
          <a:xfrm>
            <a:off x="685800" y="4953000"/>
            <a:ext cx="10820400" cy="1265685"/>
          </a:xfrm>
        </p:spPr>
        <p:txBody>
          <a:bodyPr/>
          <a:lstStyle/>
          <a:p>
            <a:r>
              <a:rPr lang="en-US" dirty="0"/>
              <a:t>More on that game </a:t>
            </a:r>
            <a:r>
              <a:rPr lang="en-US" dirty="0">
                <a:sym typeface="Wingdings" panose="05000000000000000000" pitchFamily="2" charset="2"/>
              </a:rPr>
              <a:t>  art thing…</a:t>
            </a:r>
          </a:p>
          <a:p>
            <a:r>
              <a:rPr lang="en-US" dirty="0">
                <a:sym typeface="Wingdings" panose="05000000000000000000" pitchFamily="2" charset="2"/>
              </a:rPr>
              <a:t>And other formats / groups / crossovers (of course)</a:t>
            </a:r>
          </a:p>
          <a:p>
            <a:endParaRPr lang="en-US" dirty="0"/>
          </a:p>
        </p:txBody>
      </p:sp>
    </p:spTree>
    <p:extLst>
      <p:ext uri="{BB962C8B-B14F-4D97-AF65-F5344CB8AC3E}">
        <p14:creationId xmlns:p14="http://schemas.microsoft.com/office/powerpoint/2010/main" val="344040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9F259-3DF9-45BE-811B-C23E7F2B9A1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6" name="Rectangle 5">
            <a:extLst>
              <a:ext uri="{FF2B5EF4-FFF2-40B4-BE49-F238E27FC236}">
                <a16:creationId xmlns:a16="http://schemas.microsoft.com/office/drawing/2014/main" id="{7BCFB6C8-6E63-46F2-B2D6-D9408173CB72}"/>
              </a:ext>
            </a:extLst>
          </p:cNvPr>
          <p:cNvSpPr/>
          <p:nvPr/>
        </p:nvSpPr>
        <p:spPr>
          <a:xfrm flipH="1">
            <a:off x="0" y="0"/>
            <a:ext cx="12192000" cy="5867400"/>
          </a:xfrm>
          <a:prstGeom prst="rect">
            <a:avLst/>
          </a:prstGeom>
          <a:gradFill>
            <a:gsLst>
              <a:gs pos="91000">
                <a:srgbClr val="000000">
                  <a:alpha val="0"/>
                </a:srgbClr>
              </a:gs>
              <a:gs pos="0">
                <a:schemeClr val="bg1"/>
              </a:gs>
              <a:gs pos="100000">
                <a:schemeClr val="bg1">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06710-3A75-4B9A-A8D3-F553A3C510A1}"/>
              </a:ext>
            </a:extLst>
          </p:cNvPr>
          <p:cNvSpPr>
            <a:spLocks noGrp="1"/>
          </p:cNvSpPr>
          <p:nvPr>
            <p:ph type="title"/>
          </p:nvPr>
        </p:nvSpPr>
        <p:spPr>
          <a:xfrm>
            <a:off x="457200" y="381000"/>
            <a:ext cx="11049000" cy="1293028"/>
          </a:xfrm>
        </p:spPr>
        <p:txBody>
          <a:bodyPr/>
          <a:lstStyle/>
          <a:p>
            <a:pPr algn="l"/>
            <a:r>
              <a:rPr lang="en-US" dirty="0"/>
              <a:t>Today’s Talk</a:t>
            </a:r>
          </a:p>
        </p:txBody>
      </p:sp>
      <p:sp>
        <p:nvSpPr>
          <p:cNvPr id="3" name="Content Placeholder 2">
            <a:extLst>
              <a:ext uri="{FF2B5EF4-FFF2-40B4-BE49-F238E27FC236}">
                <a16:creationId xmlns:a16="http://schemas.microsoft.com/office/drawing/2014/main" id="{294C24E5-A228-4647-BFF1-889234DBD6E2}"/>
              </a:ext>
            </a:extLst>
          </p:cNvPr>
          <p:cNvSpPr>
            <a:spLocks noGrp="1"/>
          </p:cNvSpPr>
          <p:nvPr>
            <p:ph idx="1"/>
          </p:nvPr>
        </p:nvSpPr>
        <p:spPr>
          <a:xfrm>
            <a:off x="304800" y="1143000"/>
            <a:ext cx="9067800" cy="2590800"/>
          </a:xfrm>
        </p:spPr>
        <p:txBody>
          <a:bodyPr/>
          <a:lstStyle/>
          <a:p>
            <a:r>
              <a:rPr lang="en-US" dirty="0"/>
              <a:t>WTH is art streaming?</a:t>
            </a:r>
          </a:p>
          <a:p>
            <a:r>
              <a:rPr lang="en-US" dirty="0"/>
              <a:t>Some educational theory stuffs…</a:t>
            </a:r>
          </a:p>
          <a:p>
            <a:r>
              <a:rPr lang="en-US" dirty="0"/>
              <a:t>How is it the same as other Twitch areas?  Different?</a:t>
            </a:r>
          </a:p>
          <a:p>
            <a:r>
              <a:rPr lang="en-US" dirty="0"/>
              <a:t>Labor and Art Streaming</a:t>
            </a:r>
          </a:p>
          <a:p>
            <a:r>
              <a:rPr lang="en-US" dirty="0"/>
              <a:t>Of Cabin Chance and Other Things</a:t>
            </a:r>
          </a:p>
          <a:p>
            <a:r>
              <a:rPr lang="en-US" dirty="0"/>
              <a:t>Why is this interesting (to me) ?</a:t>
            </a:r>
          </a:p>
          <a:p>
            <a:r>
              <a:rPr lang="en-US" dirty="0"/>
              <a:t>Ask a bunch of pedagogical questions…</a:t>
            </a:r>
          </a:p>
          <a:p>
            <a:r>
              <a:rPr lang="en-US" dirty="0"/>
              <a:t>Request for Feedback &amp; Critique – Future Work</a:t>
            </a:r>
          </a:p>
          <a:p>
            <a:endParaRPr lang="en-US" dirty="0"/>
          </a:p>
          <a:p>
            <a:r>
              <a:rPr lang="en-US" dirty="0"/>
              <a:t>Apologies for some early walls of text, the slides hopefully get better as it moves along… </a:t>
            </a:r>
            <a:r>
              <a:rPr lang="en-US" dirty="0">
                <a:sym typeface="Wingdings" pitchFamily="2" charset="2"/>
              </a:rPr>
              <a:t></a:t>
            </a:r>
            <a:endParaRPr lang="en-US" dirty="0"/>
          </a:p>
        </p:txBody>
      </p:sp>
      <p:cxnSp>
        <p:nvCxnSpPr>
          <p:cNvPr id="7" name="Straight Connector 6">
            <a:extLst>
              <a:ext uri="{FF2B5EF4-FFF2-40B4-BE49-F238E27FC236}">
                <a16:creationId xmlns:a16="http://schemas.microsoft.com/office/drawing/2014/main" id="{14360CA9-6068-4645-9A6B-7B7B6F05D725}"/>
              </a:ext>
            </a:extLst>
          </p:cNvPr>
          <p:cNvCxnSpPr/>
          <p:nvPr/>
        </p:nvCxnSpPr>
        <p:spPr>
          <a:xfrm>
            <a:off x="0" y="585046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00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B7F860-E22F-4984-9526-244207A50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63000" cy="5831378"/>
          </a:xfrm>
          <a:prstGeom prst="rect">
            <a:avLst/>
          </a:prstGeom>
        </p:spPr>
      </p:pic>
      <p:sp>
        <p:nvSpPr>
          <p:cNvPr id="5" name="Rectangle 4">
            <a:extLst>
              <a:ext uri="{FF2B5EF4-FFF2-40B4-BE49-F238E27FC236}">
                <a16:creationId xmlns:a16="http://schemas.microsoft.com/office/drawing/2014/main" id="{062FEB2D-9B39-4C53-9E92-50E8D16B420E}"/>
              </a:ext>
            </a:extLst>
          </p:cNvPr>
          <p:cNvSpPr/>
          <p:nvPr/>
        </p:nvSpPr>
        <p:spPr>
          <a:xfrm>
            <a:off x="0" y="1676400"/>
            <a:ext cx="8382000" cy="42672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DAC7C-79A7-432B-98C5-3D854E6F5AA9}"/>
              </a:ext>
            </a:extLst>
          </p:cNvPr>
          <p:cNvSpPr/>
          <p:nvPr/>
        </p:nvSpPr>
        <p:spPr>
          <a:xfrm>
            <a:off x="0" y="0"/>
            <a:ext cx="8800780" cy="6093627"/>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1D5B9-90ED-438D-B489-A53603C94F31}"/>
              </a:ext>
            </a:extLst>
          </p:cNvPr>
          <p:cNvSpPr>
            <a:spLocks noGrp="1"/>
          </p:cNvSpPr>
          <p:nvPr>
            <p:ph type="title"/>
          </p:nvPr>
        </p:nvSpPr>
        <p:spPr/>
        <p:txBody>
          <a:bodyPr/>
          <a:lstStyle/>
          <a:p>
            <a:r>
              <a:rPr lang="en-US" dirty="0"/>
              <a:t>Toxicity (INFINITE LABOR)</a:t>
            </a:r>
          </a:p>
        </p:txBody>
      </p:sp>
      <p:sp>
        <p:nvSpPr>
          <p:cNvPr id="3" name="Content Placeholder 2">
            <a:extLst>
              <a:ext uri="{FF2B5EF4-FFF2-40B4-BE49-F238E27FC236}">
                <a16:creationId xmlns:a16="http://schemas.microsoft.com/office/drawing/2014/main" id="{9F8A567F-16D8-42B0-8B02-91B643D75E26}"/>
              </a:ext>
            </a:extLst>
          </p:cNvPr>
          <p:cNvSpPr>
            <a:spLocks noGrp="1"/>
          </p:cNvSpPr>
          <p:nvPr>
            <p:ph idx="1"/>
          </p:nvPr>
        </p:nvSpPr>
        <p:spPr/>
        <p:txBody>
          <a:bodyPr/>
          <a:lstStyle/>
          <a:p>
            <a:r>
              <a:rPr lang="en-US" dirty="0"/>
              <a:t>forcibly engaged in the labor of mitigating or managing toxicity, mainly due to being a woman, person of color, or recognizably LGBTQ+</a:t>
            </a:r>
          </a:p>
          <a:p>
            <a:r>
              <a:rPr lang="en-US" dirty="0"/>
              <a:t>Sometimes though there remained a fixation on sexualized subject matter coupled with observed instances of individual streamers attempting to exert ‘expert knowledge’</a:t>
            </a:r>
          </a:p>
          <a:p>
            <a:r>
              <a:rPr lang="en-US" dirty="0"/>
              <a:t>often this is less about subject matter and more about the persona of the streamer</a:t>
            </a:r>
          </a:p>
          <a:p>
            <a:r>
              <a:rPr lang="en-US" dirty="0"/>
              <a:t>Sometimes policed more so by the community than the individual artist, with stereotypes around the purpose of the stream (i.e. “take that $&amp;@* to a games stream!”)</a:t>
            </a:r>
          </a:p>
          <a:p>
            <a:pPr marL="0" indent="0">
              <a:buNone/>
            </a:pPr>
            <a:endParaRPr lang="en-US" dirty="0"/>
          </a:p>
        </p:txBody>
      </p:sp>
    </p:spTree>
    <p:extLst>
      <p:ext uri="{BB962C8B-B14F-4D97-AF65-F5344CB8AC3E}">
        <p14:creationId xmlns:p14="http://schemas.microsoft.com/office/powerpoint/2010/main" val="384098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25BCF-0C95-4116-BAE8-CFDE508DAF1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500"/>
          <a:stretch/>
        </p:blipFill>
        <p:spPr>
          <a:xfrm>
            <a:off x="0" y="0"/>
            <a:ext cx="12192000" cy="5943600"/>
          </a:xfrm>
          <a:prstGeom prst="rect">
            <a:avLst/>
          </a:prstGeom>
        </p:spPr>
      </p:pic>
      <p:sp>
        <p:nvSpPr>
          <p:cNvPr id="11" name="Rectangle 10">
            <a:extLst>
              <a:ext uri="{FF2B5EF4-FFF2-40B4-BE49-F238E27FC236}">
                <a16:creationId xmlns:a16="http://schemas.microsoft.com/office/drawing/2014/main" id="{F99997A6-D7B4-4C33-86DC-75CC40FD8E09}"/>
              </a:ext>
            </a:extLst>
          </p:cNvPr>
          <p:cNvSpPr/>
          <p:nvPr/>
        </p:nvSpPr>
        <p:spPr>
          <a:xfrm>
            <a:off x="0" y="457200"/>
            <a:ext cx="12268200" cy="54864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36A59-F4F8-4F16-937E-7E446143A8BF}"/>
              </a:ext>
            </a:extLst>
          </p:cNvPr>
          <p:cNvSpPr>
            <a:spLocks noGrp="1"/>
          </p:cNvSpPr>
          <p:nvPr>
            <p:ph type="title"/>
          </p:nvPr>
        </p:nvSpPr>
        <p:spPr>
          <a:xfrm>
            <a:off x="3238500" y="3124200"/>
            <a:ext cx="8610600" cy="1293028"/>
          </a:xfrm>
        </p:spPr>
        <p:txBody>
          <a:bodyPr/>
          <a:lstStyle/>
          <a:p>
            <a:r>
              <a:rPr lang="en-US" dirty="0"/>
              <a:t>Authenticity</a:t>
            </a:r>
          </a:p>
        </p:txBody>
      </p:sp>
      <p:sp>
        <p:nvSpPr>
          <p:cNvPr id="3" name="Content Placeholder 2">
            <a:extLst>
              <a:ext uri="{FF2B5EF4-FFF2-40B4-BE49-F238E27FC236}">
                <a16:creationId xmlns:a16="http://schemas.microsoft.com/office/drawing/2014/main" id="{C5D74DA8-4EC1-4031-BEB8-E8ABC9C77D5C}"/>
              </a:ext>
            </a:extLst>
          </p:cNvPr>
          <p:cNvSpPr>
            <a:spLocks noGrp="1"/>
          </p:cNvSpPr>
          <p:nvPr>
            <p:ph idx="1"/>
          </p:nvPr>
        </p:nvSpPr>
        <p:spPr>
          <a:xfrm>
            <a:off x="152400" y="3733800"/>
            <a:ext cx="11353800" cy="2180085"/>
          </a:xfrm>
        </p:spPr>
        <p:txBody>
          <a:bodyPr/>
          <a:lstStyle/>
          <a:p>
            <a:r>
              <a:rPr lang="en-US" dirty="0"/>
              <a:t>Own not just a commission but the </a:t>
            </a:r>
            <a:r>
              <a:rPr lang="en-US" i="1" dirty="0"/>
              <a:t>process of creation</a:t>
            </a:r>
          </a:p>
          <a:p>
            <a:r>
              <a:rPr lang="en-US" i="1" dirty="0"/>
              <a:t>Addition of rulesets, communication norms, and functional practices surrounding feedback, time, and engagement</a:t>
            </a:r>
          </a:p>
          <a:p>
            <a:r>
              <a:rPr lang="en-US" dirty="0"/>
              <a:t>Twitch itself as a platform has proven largely disinterested in proactively assisting streamers in such cases, or in dealing effectively with the culture writ large (toxicity and other tools/issues)</a:t>
            </a:r>
            <a:endParaRPr lang="en-US" i="1" dirty="0"/>
          </a:p>
        </p:txBody>
      </p:sp>
    </p:spTree>
    <p:extLst>
      <p:ext uri="{BB962C8B-B14F-4D97-AF65-F5344CB8AC3E}">
        <p14:creationId xmlns:p14="http://schemas.microsoft.com/office/powerpoint/2010/main" val="279052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C946-2F69-4FAE-A7FC-7673D4D437F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971800" y="0"/>
            <a:ext cx="9220200" cy="5623193"/>
          </a:xfrm>
          <a:prstGeom prst="rect">
            <a:avLst/>
          </a:prstGeom>
        </p:spPr>
      </p:pic>
      <p:sp>
        <p:nvSpPr>
          <p:cNvPr id="6" name="Rectangle 5">
            <a:extLst>
              <a:ext uri="{FF2B5EF4-FFF2-40B4-BE49-F238E27FC236}">
                <a16:creationId xmlns:a16="http://schemas.microsoft.com/office/drawing/2014/main" id="{D937E3D8-CB97-4F6E-9942-8450C21EDE64}"/>
              </a:ext>
            </a:extLst>
          </p:cNvPr>
          <p:cNvSpPr/>
          <p:nvPr/>
        </p:nvSpPr>
        <p:spPr>
          <a:xfrm flipH="1">
            <a:off x="2971800" y="0"/>
            <a:ext cx="6553200" cy="5623193"/>
          </a:xfrm>
          <a:prstGeom prst="rect">
            <a:avLst/>
          </a:prstGeom>
          <a:gradFill>
            <a:gsLst>
              <a:gs pos="885">
                <a:schemeClr val="bg1">
                  <a:alpha val="0"/>
                </a:schemeClr>
              </a:gs>
              <a:gs pos="34000">
                <a:schemeClr val="bg1">
                  <a:alpha val="64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62E4E-4172-4A90-A584-FB1CBBBAFC16}"/>
              </a:ext>
            </a:extLst>
          </p:cNvPr>
          <p:cNvSpPr>
            <a:spLocks noGrp="1"/>
          </p:cNvSpPr>
          <p:nvPr>
            <p:ph type="title"/>
          </p:nvPr>
        </p:nvSpPr>
        <p:spPr>
          <a:xfrm>
            <a:off x="762000" y="639315"/>
            <a:ext cx="11125200" cy="1293028"/>
          </a:xfrm>
        </p:spPr>
        <p:txBody>
          <a:bodyPr/>
          <a:lstStyle/>
          <a:p>
            <a:pPr algn="l"/>
            <a:r>
              <a:rPr lang="en-US" dirty="0"/>
              <a:t>DEVELOPMENT Streaming… TRENDS? MICRO-TRENDS? EDU POTENTIALITIES?</a:t>
            </a:r>
          </a:p>
        </p:txBody>
      </p:sp>
      <p:sp>
        <p:nvSpPr>
          <p:cNvPr id="3" name="Content Placeholder 2">
            <a:extLst>
              <a:ext uri="{FF2B5EF4-FFF2-40B4-BE49-F238E27FC236}">
                <a16:creationId xmlns:a16="http://schemas.microsoft.com/office/drawing/2014/main" id="{28C919AA-63B0-40FF-B0C0-626A04A22CF2}"/>
              </a:ext>
            </a:extLst>
          </p:cNvPr>
          <p:cNvSpPr>
            <a:spLocks noGrp="1"/>
          </p:cNvSpPr>
          <p:nvPr>
            <p:ph idx="1"/>
          </p:nvPr>
        </p:nvSpPr>
        <p:spPr>
          <a:xfrm>
            <a:off x="685800" y="2194561"/>
            <a:ext cx="10820400" cy="3063240"/>
          </a:xfrm>
        </p:spPr>
        <p:txBody>
          <a:bodyPr/>
          <a:lstStyle/>
          <a:p>
            <a:r>
              <a:rPr lang="en-US" dirty="0"/>
              <a:t>A commitment to practice and function?</a:t>
            </a:r>
          </a:p>
          <a:p>
            <a:r>
              <a:rPr lang="en-US" dirty="0"/>
              <a:t>Less about audience, more about community (maybe?) </a:t>
            </a:r>
          </a:p>
          <a:p>
            <a:r>
              <a:rPr lang="en-US" dirty="0"/>
              <a:t>A scalable platform for observation, practice and critique?</a:t>
            </a:r>
          </a:p>
          <a:p>
            <a:r>
              <a:rPr lang="en-US" dirty="0"/>
              <a:t>A form of bi-directional apprenticeship?</a:t>
            </a:r>
          </a:p>
          <a:p>
            <a:r>
              <a:rPr lang="en-US" dirty="0"/>
              <a:t>A dialog platform for learning communities?</a:t>
            </a:r>
          </a:p>
          <a:p>
            <a:r>
              <a:rPr lang="en-US" dirty="0"/>
              <a:t>A potentially scaffolded environment? </a:t>
            </a:r>
          </a:p>
          <a:p>
            <a:r>
              <a:rPr lang="en-US" dirty="0"/>
              <a:t>A quest for authenticity and role models?</a:t>
            </a:r>
          </a:p>
          <a:p>
            <a:endParaRPr lang="en-US" dirty="0"/>
          </a:p>
          <a:p>
            <a:endParaRPr lang="en-US" dirty="0"/>
          </a:p>
        </p:txBody>
      </p:sp>
      <p:cxnSp>
        <p:nvCxnSpPr>
          <p:cNvPr id="7" name="Straight Connector 6">
            <a:extLst>
              <a:ext uri="{FF2B5EF4-FFF2-40B4-BE49-F238E27FC236}">
                <a16:creationId xmlns:a16="http://schemas.microsoft.com/office/drawing/2014/main" id="{30A3F3CC-6F7D-499E-A828-AED44A5B9A42}"/>
              </a:ext>
            </a:extLst>
          </p:cNvPr>
          <p:cNvCxnSpPr/>
          <p:nvPr/>
        </p:nvCxnSpPr>
        <p:spPr>
          <a:xfrm>
            <a:off x="0" y="56388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26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10820400" cy="4953000"/>
          </a:xfrm>
        </p:spPr>
        <p:txBody>
          <a:bodyPr/>
          <a:lstStyle/>
          <a:p>
            <a:r>
              <a:rPr lang="en-US" dirty="0"/>
              <a:t>A first use of developer streams is for the instructor to use the technology to stream themselves performing various tasks and activities. </a:t>
            </a:r>
          </a:p>
          <a:p>
            <a:r>
              <a:rPr lang="en-US" dirty="0"/>
              <a:t>Second, there may be significant value in having students stream their own creations either as a form of ‘well played’ exercise, or simply as a walkthrough and talk-aloud critique of the project they have delivered. </a:t>
            </a:r>
          </a:p>
          <a:p>
            <a:r>
              <a:rPr lang="en-US" dirty="0"/>
              <a:t>Third, along with streaming final games and prototypes, having students stream their own development work to then examine and reflect on it could be incredibly valuable in an education context. </a:t>
            </a:r>
          </a:p>
          <a:p>
            <a:r>
              <a:rPr lang="en-US" dirty="0"/>
              <a:t>Fourth, having students stream their own work and development process can surface such work across an entire student body. </a:t>
            </a:r>
          </a:p>
          <a:p>
            <a:r>
              <a:rPr lang="en-US" dirty="0"/>
              <a:t>Fifth, development streaming has the potential to engage students in a wider community that extends substantially beyond the campus. </a:t>
            </a:r>
          </a:p>
          <a:p>
            <a:r>
              <a:rPr lang="en-US" dirty="0"/>
              <a:t>Finally, it may be useful to explore having students essentially “cross the streams” to help acclimatize students in a given role with their counterparts in other majors or areas of a curriculum. </a:t>
            </a:r>
          </a:p>
        </p:txBody>
      </p:sp>
      <p:pic>
        <p:nvPicPr>
          <p:cNvPr id="4" name="Picture 3">
            <a:extLst>
              <a:ext uri="{FF2B5EF4-FFF2-40B4-BE49-F238E27FC236}">
                <a16:creationId xmlns:a16="http://schemas.microsoft.com/office/drawing/2014/main" id="{BDD4E876-EFEA-47AD-B345-605D0C199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953000"/>
            <a:ext cx="3327698" cy="1791838"/>
          </a:xfrm>
          <a:prstGeom prst="rect">
            <a:avLst/>
          </a:prstGeom>
        </p:spPr>
      </p:pic>
    </p:spTree>
    <p:extLst>
      <p:ext uri="{BB962C8B-B14F-4D97-AF65-F5344CB8AC3E}">
        <p14:creationId xmlns:p14="http://schemas.microsoft.com/office/powerpoint/2010/main" val="2486006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problems</a:t>
            </a:r>
          </a:p>
        </p:txBody>
      </p:sp>
      <p:sp>
        <p:nvSpPr>
          <p:cNvPr id="3" name="Content Placeholder 2"/>
          <p:cNvSpPr>
            <a:spLocks noGrp="1"/>
          </p:cNvSpPr>
          <p:nvPr>
            <p:ph idx="1"/>
          </p:nvPr>
        </p:nvSpPr>
        <p:spPr>
          <a:xfrm>
            <a:off x="685800" y="1524000"/>
            <a:ext cx="10820400" cy="4024125"/>
          </a:xfrm>
        </p:spPr>
        <p:txBody>
          <a:bodyPr/>
          <a:lstStyle/>
          <a:p>
            <a:r>
              <a:rPr lang="en-US" sz="3200" dirty="0"/>
              <a:t>Stressing out over streaming / status / practice / etc.</a:t>
            </a:r>
          </a:p>
          <a:p>
            <a:r>
              <a:rPr lang="en-US" sz="3200" dirty="0"/>
              <a:t>Diversity and inclusion, harassment and cultural failings online</a:t>
            </a:r>
          </a:p>
          <a:p>
            <a:r>
              <a:rPr lang="en-US" sz="3200" dirty="0"/>
              <a:t>Student privacy and compliance with relevant </a:t>
            </a:r>
            <a:r>
              <a:rPr lang="en-US" sz="3200" dirty="0" err="1"/>
              <a:t>edu</a:t>
            </a:r>
            <a:r>
              <a:rPr lang="en-US" sz="3200" dirty="0"/>
              <a:t> statutes</a:t>
            </a:r>
          </a:p>
          <a:p>
            <a:r>
              <a:rPr lang="en-US" sz="3200" dirty="0"/>
              <a:t>Large technical infrastructure and expertise</a:t>
            </a:r>
          </a:p>
          <a:p>
            <a:r>
              <a:rPr lang="en-US" sz="3200" b="1" dirty="0"/>
              <a:t>Lack of good quant / analysis / storage tools…</a:t>
            </a:r>
          </a:p>
        </p:txBody>
      </p:sp>
    </p:spTree>
    <p:extLst>
      <p:ext uri="{BB962C8B-B14F-4D97-AF65-F5344CB8AC3E}">
        <p14:creationId xmlns:p14="http://schemas.microsoft.com/office/powerpoint/2010/main" val="2256475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6A88-5ABE-40A4-B49C-447778615402}"/>
              </a:ext>
            </a:extLst>
          </p:cNvPr>
          <p:cNvSpPr>
            <a:spLocks noGrp="1"/>
          </p:cNvSpPr>
          <p:nvPr>
            <p:ph type="title"/>
          </p:nvPr>
        </p:nvSpPr>
        <p:spPr/>
        <p:txBody>
          <a:bodyPr/>
          <a:lstStyle/>
          <a:p>
            <a:r>
              <a:rPr lang="en-US" dirty="0"/>
              <a:t>MOAR RES34CH PLZ</a:t>
            </a:r>
          </a:p>
        </p:txBody>
      </p:sp>
      <p:pic>
        <p:nvPicPr>
          <p:cNvPr id="5" name="Picture 4">
            <a:extLst>
              <a:ext uri="{FF2B5EF4-FFF2-40B4-BE49-F238E27FC236}">
                <a16:creationId xmlns:a16="http://schemas.microsoft.com/office/drawing/2014/main" id="{1B09947D-6BD3-4C6A-9722-F399EF617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1800"/>
            <a:ext cx="12192000" cy="4165600"/>
          </a:xfrm>
          <a:prstGeom prst="rect">
            <a:avLst/>
          </a:prstGeom>
        </p:spPr>
      </p:pic>
      <p:cxnSp>
        <p:nvCxnSpPr>
          <p:cNvPr id="6" name="Straight Connector 5">
            <a:extLst>
              <a:ext uri="{FF2B5EF4-FFF2-40B4-BE49-F238E27FC236}">
                <a16:creationId xmlns:a16="http://schemas.microsoft.com/office/drawing/2014/main" id="{C8F918EF-8C12-4B7F-9618-2E3569ACD853}"/>
              </a:ext>
            </a:extLst>
          </p:cNvPr>
          <p:cNvCxnSpPr/>
          <p:nvPr/>
        </p:nvCxnSpPr>
        <p:spPr>
          <a:xfrm>
            <a:off x="-611083" y="5867400"/>
            <a:ext cx="134438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BEEA53-02DC-49B0-85B8-2392E9C4D82B}"/>
              </a:ext>
            </a:extLst>
          </p:cNvPr>
          <p:cNvCxnSpPr/>
          <p:nvPr/>
        </p:nvCxnSpPr>
        <p:spPr>
          <a:xfrm>
            <a:off x="0" y="1676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89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3DCC-69C2-C346-B8AB-6779B9F48F90}"/>
              </a:ext>
            </a:extLst>
          </p:cNvPr>
          <p:cNvSpPr>
            <a:spLocks noGrp="1"/>
          </p:cNvSpPr>
          <p:nvPr>
            <p:ph type="title"/>
          </p:nvPr>
        </p:nvSpPr>
        <p:spPr>
          <a:xfrm>
            <a:off x="3276600" y="383372"/>
            <a:ext cx="8610600" cy="1293028"/>
          </a:xfrm>
        </p:spPr>
        <p:txBody>
          <a:bodyPr/>
          <a:lstStyle/>
          <a:p>
            <a:r>
              <a:rPr lang="en-US"/>
              <a:t>WORK TO </a:t>
            </a:r>
            <a:r>
              <a:rPr lang="en-US" dirty="0"/>
              <a:t>GET HERE</a:t>
            </a:r>
          </a:p>
        </p:txBody>
      </p:sp>
      <p:sp>
        <p:nvSpPr>
          <p:cNvPr id="3" name="Content Placeholder 2">
            <a:extLst>
              <a:ext uri="{FF2B5EF4-FFF2-40B4-BE49-F238E27FC236}">
                <a16:creationId xmlns:a16="http://schemas.microsoft.com/office/drawing/2014/main" id="{3AF9366A-B9AA-6C4D-9355-1FFBF3981EC1}"/>
              </a:ext>
            </a:extLst>
          </p:cNvPr>
          <p:cNvSpPr>
            <a:spLocks noGrp="1"/>
          </p:cNvSpPr>
          <p:nvPr>
            <p:ph idx="1"/>
          </p:nvPr>
        </p:nvSpPr>
        <p:spPr>
          <a:xfrm>
            <a:off x="457200" y="1143000"/>
            <a:ext cx="11277600" cy="4024125"/>
          </a:xfrm>
        </p:spPr>
        <p:txBody>
          <a:bodyPr/>
          <a:lstStyle/>
          <a:p>
            <a:r>
              <a:rPr lang="en-US" dirty="0"/>
              <a:t>Phelps, A. &amp; </a:t>
            </a:r>
            <a:r>
              <a:rPr lang="en-US" dirty="0" err="1"/>
              <a:t>Consalvo</a:t>
            </a:r>
            <a:r>
              <a:rPr lang="en-US" dirty="0"/>
              <a:t>, M. (2019) "Development Streaming and Authenticity: Cultural Connections, Democracy and Potential Platforms of Engagement" Media in Transition 10. Boston, MA.</a:t>
            </a:r>
          </a:p>
          <a:p>
            <a:r>
              <a:rPr lang="en-US" dirty="0"/>
              <a:t>Phelps, A., </a:t>
            </a:r>
            <a:r>
              <a:rPr lang="en-US" dirty="0" err="1"/>
              <a:t>Consalvo</a:t>
            </a:r>
            <a:r>
              <a:rPr lang="en-US" dirty="0"/>
              <a:t>, M., and </a:t>
            </a:r>
            <a:r>
              <a:rPr lang="en-US" dirty="0" err="1"/>
              <a:t>Egerct</a:t>
            </a:r>
            <a:r>
              <a:rPr lang="en-US" dirty="0"/>
              <a:t>, C. Development Streaming as a Pedagogical and Community Strategy for Games Education. Presented at the Workshop on New Research Perspectives on Game Design &amp; Development Education. CHI PLAY 2018, October 28, 2018, Melbourne, Australia.</a:t>
            </a:r>
          </a:p>
        </p:txBody>
      </p:sp>
    </p:spTree>
    <p:extLst>
      <p:ext uri="{BB962C8B-B14F-4D97-AF65-F5344CB8AC3E}">
        <p14:creationId xmlns:p14="http://schemas.microsoft.com/office/powerpoint/2010/main" val="1522330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0FBC-9318-244E-AFF9-200D038C9D38}"/>
              </a:ext>
            </a:extLst>
          </p:cNvPr>
          <p:cNvSpPr>
            <a:spLocks noGrp="1"/>
          </p:cNvSpPr>
          <p:nvPr>
            <p:ph type="title"/>
          </p:nvPr>
        </p:nvSpPr>
        <p:spPr>
          <a:xfrm>
            <a:off x="2895600" y="457200"/>
            <a:ext cx="8610600" cy="1293028"/>
          </a:xfrm>
        </p:spPr>
        <p:txBody>
          <a:bodyPr/>
          <a:lstStyle/>
          <a:p>
            <a:r>
              <a:rPr lang="en-US" dirty="0"/>
              <a:t>FORTHCOMING PUBLICAITON IF YOU WANT MORE</a:t>
            </a:r>
          </a:p>
        </p:txBody>
      </p:sp>
      <p:sp>
        <p:nvSpPr>
          <p:cNvPr id="3" name="Content Placeholder 2">
            <a:extLst>
              <a:ext uri="{FF2B5EF4-FFF2-40B4-BE49-F238E27FC236}">
                <a16:creationId xmlns:a16="http://schemas.microsoft.com/office/drawing/2014/main" id="{9CD95715-A19F-5447-A377-D45A10EB03EE}"/>
              </a:ext>
            </a:extLst>
          </p:cNvPr>
          <p:cNvSpPr>
            <a:spLocks noGrp="1"/>
          </p:cNvSpPr>
          <p:nvPr>
            <p:ph idx="1"/>
          </p:nvPr>
        </p:nvSpPr>
        <p:spPr>
          <a:xfrm>
            <a:off x="228600" y="1671153"/>
            <a:ext cx="11734800" cy="4196247"/>
          </a:xfrm>
        </p:spPr>
        <p:txBody>
          <a:bodyPr/>
          <a:lstStyle/>
          <a:p>
            <a:pPr marL="0" indent="0">
              <a:buNone/>
            </a:pPr>
            <a:r>
              <a:rPr lang="en-US" sz="2100" dirty="0" err="1"/>
              <a:t>Consalvo</a:t>
            </a:r>
            <a:r>
              <a:rPr lang="en-US" sz="2100" dirty="0"/>
              <a:t>, M., &amp; Phelps, A. (2019). Performing Game Development Live on Twitch. Proceedings of the 52nd Annual Hawaii International Conference on Systems Science, Maui, HI. p. 2438-2447. Retrieved online: http://</a:t>
            </a:r>
            <a:r>
              <a:rPr lang="en-US" sz="2100" dirty="0" err="1"/>
              <a:t>hdl.handle.net</a:t>
            </a:r>
            <a:r>
              <a:rPr lang="en-US" sz="2100" dirty="0"/>
              <a:t>/10125/59682</a:t>
            </a:r>
          </a:p>
          <a:p>
            <a:pPr marL="0" indent="0">
              <a:buNone/>
            </a:pPr>
            <a:endParaRPr lang="en-US" sz="2100" dirty="0"/>
          </a:p>
          <a:p>
            <a:pPr marL="0" indent="0">
              <a:buNone/>
            </a:pPr>
            <a:r>
              <a:rPr lang="en-US" sz="2100" dirty="0"/>
              <a:t>Phelps, A. &amp; </a:t>
            </a:r>
            <a:r>
              <a:rPr lang="en-US" sz="2100" dirty="0" err="1"/>
              <a:t>Consalvo</a:t>
            </a:r>
            <a:r>
              <a:rPr lang="en-US" sz="2100" dirty="0"/>
              <a:t>, M. (2020) Laboring Artists: Art Streaming on the Videogame Platform Twitch. Proceedings of the 53rd Annual Hawaii International Conference on Systems Science, Maui, HI. (forthcoming)</a:t>
            </a:r>
          </a:p>
          <a:p>
            <a:pPr marL="0" indent="0">
              <a:buNone/>
            </a:pPr>
            <a:endParaRPr lang="en-US" sz="2100" dirty="0"/>
          </a:p>
          <a:p>
            <a:pPr marL="0" indent="0">
              <a:buNone/>
            </a:pPr>
            <a:r>
              <a:rPr lang="en-US" sz="2100" dirty="0" err="1"/>
              <a:t>Consalvo</a:t>
            </a:r>
            <a:r>
              <a:rPr lang="en-US" sz="2100" dirty="0"/>
              <a:t>, M., and A. Phelps (2020) Game Development Live on Twitch: Observations of Practice and Educational Synergies. O. </a:t>
            </a:r>
            <a:r>
              <a:rPr lang="en-US" sz="2100" dirty="0" err="1"/>
              <a:t>Sotamaa</a:t>
            </a:r>
            <a:r>
              <a:rPr lang="en-US" sz="2100" dirty="0"/>
              <a:t> (ed) . </a:t>
            </a:r>
            <a:r>
              <a:rPr lang="en-US" sz="2100" i="1" dirty="0"/>
              <a:t>Game Production Studies. Cultural Studies of Video Game Industries</a:t>
            </a:r>
            <a:r>
              <a:rPr lang="en-US" sz="2100" dirty="0"/>
              <a:t>. Amsterdam University Press, Netherlands. (in review)</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60945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F0A8FB-3C70-404E-B1AC-15FDC56C47A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440" y="1913965"/>
            <a:ext cx="12176165" cy="387723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1728F92-B8BF-47DF-AB4A-239543B79B67}"/>
                  </a:ext>
                </a:extLst>
              </p14:cNvPr>
              <p14:cNvContentPartPr/>
              <p14:nvPr/>
            </p14:nvContentPartPr>
            <p14:xfrm>
              <a:off x="9962056" y="2328374"/>
              <a:ext cx="56880" cy="23040"/>
            </p14:xfrm>
          </p:contentPart>
        </mc:Choice>
        <mc:Fallback xmlns="">
          <p:pic>
            <p:nvPicPr>
              <p:cNvPr id="7" name="Ink 6">
                <a:extLst>
                  <a:ext uri="{FF2B5EF4-FFF2-40B4-BE49-F238E27FC236}">
                    <a16:creationId xmlns:a16="http://schemas.microsoft.com/office/drawing/2014/main" id="{F1728F92-B8BF-47DF-AB4A-239543B79B67}"/>
                  </a:ext>
                </a:extLst>
              </p:cNvPr>
              <p:cNvPicPr/>
              <p:nvPr/>
            </p:nvPicPr>
            <p:blipFill>
              <a:blip r:embed="rId5"/>
              <a:stretch>
                <a:fillRect/>
              </a:stretch>
            </p:blipFill>
            <p:spPr>
              <a:xfrm>
                <a:off x="9953416" y="2319734"/>
                <a:ext cx="7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BCDD99-E9BD-49E8-8DDE-728ED3C21CAF}"/>
                  </a:ext>
                </a:extLst>
              </p14:cNvPr>
              <p14:cNvContentPartPr/>
              <p14:nvPr/>
            </p14:nvContentPartPr>
            <p14:xfrm>
              <a:off x="10139536" y="2387774"/>
              <a:ext cx="43200" cy="6480"/>
            </p14:xfrm>
          </p:contentPart>
        </mc:Choice>
        <mc:Fallback xmlns="">
          <p:pic>
            <p:nvPicPr>
              <p:cNvPr id="8" name="Ink 7">
                <a:extLst>
                  <a:ext uri="{FF2B5EF4-FFF2-40B4-BE49-F238E27FC236}">
                    <a16:creationId xmlns:a16="http://schemas.microsoft.com/office/drawing/2014/main" id="{4BBCDD99-E9BD-49E8-8DDE-728ED3C21CAF}"/>
                  </a:ext>
                </a:extLst>
              </p:cNvPr>
              <p:cNvPicPr/>
              <p:nvPr/>
            </p:nvPicPr>
            <p:blipFill>
              <a:blip r:embed="rId7"/>
              <a:stretch>
                <a:fillRect/>
              </a:stretch>
            </p:blipFill>
            <p:spPr>
              <a:xfrm>
                <a:off x="10130896" y="2378774"/>
                <a:ext cx="60840" cy="24120"/>
              </a:xfrm>
              <a:prstGeom prst="rect">
                <a:avLst/>
              </a:prstGeom>
            </p:spPr>
          </p:pic>
        </mc:Fallback>
      </mc:AlternateContent>
      <p:sp>
        <p:nvSpPr>
          <p:cNvPr id="58" name="Rectangle 57">
            <a:extLst>
              <a:ext uri="{FF2B5EF4-FFF2-40B4-BE49-F238E27FC236}">
                <a16:creationId xmlns:a16="http://schemas.microsoft.com/office/drawing/2014/main" id="{1E04459B-77E0-4E93-B581-751442D7DA5B}"/>
              </a:ext>
            </a:extLst>
          </p:cNvPr>
          <p:cNvSpPr/>
          <p:nvPr/>
        </p:nvSpPr>
        <p:spPr>
          <a:xfrm>
            <a:off x="-10459" y="-1"/>
            <a:ext cx="12197064" cy="19139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8">
            <p14:nvContentPartPr>
              <p14:cNvPr id="66" name="Ink 65">
                <a:extLst>
                  <a:ext uri="{FF2B5EF4-FFF2-40B4-BE49-F238E27FC236}">
                    <a16:creationId xmlns:a16="http://schemas.microsoft.com/office/drawing/2014/main" id="{FEF650A6-00DE-4A82-99D4-1267A4D1DAA9}"/>
                  </a:ext>
                </a:extLst>
              </p14:cNvPr>
              <p14:cNvContentPartPr/>
              <p14:nvPr/>
            </p14:nvContentPartPr>
            <p14:xfrm>
              <a:off x="4967275" y="946334"/>
              <a:ext cx="12240" cy="7920"/>
            </p14:xfrm>
          </p:contentPart>
        </mc:Choice>
        <mc:Fallback xmlns="">
          <p:pic>
            <p:nvPicPr>
              <p:cNvPr id="66" name="Ink 65">
                <a:extLst>
                  <a:ext uri="{FF2B5EF4-FFF2-40B4-BE49-F238E27FC236}">
                    <a16:creationId xmlns:a16="http://schemas.microsoft.com/office/drawing/2014/main" id="{FEF650A6-00DE-4A82-99D4-1267A4D1DAA9}"/>
                  </a:ext>
                </a:extLst>
              </p:cNvPr>
              <p:cNvPicPr/>
              <p:nvPr/>
            </p:nvPicPr>
            <p:blipFill>
              <a:blip r:embed="rId9"/>
              <a:stretch>
                <a:fillRect/>
              </a:stretch>
            </p:blipFill>
            <p:spPr>
              <a:xfrm>
                <a:off x="4958275" y="937694"/>
                <a:ext cx="29880" cy="25560"/>
              </a:xfrm>
              <a:prstGeom prst="rect">
                <a:avLst/>
              </a:prstGeom>
            </p:spPr>
          </p:pic>
        </mc:Fallback>
      </mc:AlternateContent>
      <p:sp>
        <p:nvSpPr>
          <p:cNvPr id="70" name="TextBox 69">
            <a:extLst>
              <a:ext uri="{FF2B5EF4-FFF2-40B4-BE49-F238E27FC236}">
                <a16:creationId xmlns:a16="http://schemas.microsoft.com/office/drawing/2014/main" id="{CA8EC058-F3D3-4E5F-9283-49488EB574B1}"/>
              </a:ext>
            </a:extLst>
          </p:cNvPr>
          <p:cNvSpPr txBox="1"/>
          <p:nvPr/>
        </p:nvSpPr>
        <p:spPr>
          <a:xfrm>
            <a:off x="-20919" y="1371600"/>
            <a:ext cx="12228441" cy="738664"/>
          </a:xfrm>
          <a:prstGeom prst="rect">
            <a:avLst/>
          </a:prstGeom>
          <a:noFill/>
        </p:spPr>
        <p:txBody>
          <a:bodyPr wrap="square" rtlCol="0">
            <a:spAutoFit/>
          </a:bodyPr>
          <a:lstStyle/>
          <a:p>
            <a:pPr algn="ctr"/>
            <a:r>
              <a:rPr lang="en-US" sz="2000" b="1" dirty="0"/>
              <a:t>ANDYWORLD.IO | PROFESSORANDREWPHELPS.NET | @ANDYMPHELPS | ANDYMPHELPS@GMAIL.COM</a:t>
            </a:r>
          </a:p>
          <a:p>
            <a:pPr algn="ctr"/>
            <a:endParaRPr lang="en-US" sz="2200" b="1" kern="1200" dirty="0">
              <a:solidFill>
                <a:schemeClr val="tx1"/>
              </a:solidFill>
              <a:latin typeface="+mn-lt"/>
              <a:ea typeface="+mn-ea"/>
              <a:cs typeface="+mn-cs"/>
            </a:endParaRPr>
          </a:p>
        </p:txBody>
      </p:sp>
      <p:cxnSp>
        <p:nvCxnSpPr>
          <p:cNvPr id="73" name="Straight Arrow Connector 72">
            <a:extLst>
              <a:ext uri="{FF2B5EF4-FFF2-40B4-BE49-F238E27FC236}">
                <a16:creationId xmlns:a16="http://schemas.microsoft.com/office/drawing/2014/main" id="{7A622C22-96FE-455C-9B77-6091407AB65C}"/>
              </a:ext>
            </a:extLst>
          </p:cNvPr>
          <p:cNvCxnSpPr>
            <a:cxnSpLocks/>
          </p:cNvCxnSpPr>
          <p:nvPr/>
        </p:nvCxnSpPr>
        <p:spPr>
          <a:xfrm>
            <a:off x="-5064" y="1219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A40A3F19-CFC8-4019-9B25-87CBBB28B508}"/>
              </a:ext>
            </a:extLst>
          </p:cNvPr>
          <p:cNvCxnSpPr>
            <a:cxnSpLocks/>
          </p:cNvCxnSpPr>
          <p:nvPr/>
        </p:nvCxnSpPr>
        <p:spPr>
          <a:xfrm>
            <a:off x="0" y="1913964"/>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AE0FC50-91FF-45C3-BCBC-2315CF014985}"/>
              </a:ext>
            </a:extLst>
          </p:cNvPr>
          <p:cNvCxnSpPr>
            <a:cxnSpLocks/>
          </p:cNvCxnSpPr>
          <p:nvPr/>
        </p:nvCxnSpPr>
        <p:spPr>
          <a:xfrm>
            <a:off x="-10459" y="5791200"/>
            <a:ext cx="12197064" cy="0"/>
          </a:xfrm>
          <a:prstGeom prst="straightConnector1">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A6649D9-33DC-4E50-9F5F-013FB73F352D}"/>
              </a:ext>
            </a:extLst>
          </p:cNvPr>
          <p:cNvSpPr/>
          <p:nvPr/>
        </p:nvSpPr>
        <p:spPr>
          <a:xfrm>
            <a:off x="-17532" y="4965807"/>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12" name="Straight Connector 11">
            <a:extLst>
              <a:ext uri="{FF2B5EF4-FFF2-40B4-BE49-F238E27FC236}">
                <a16:creationId xmlns:a16="http://schemas.microsoft.com/office/drawing/2014/main" id="{ED38947A-8882-4CBF-8A21-C5FA875B722D}"/>
              </a:ext>
            </a:extLst>
          </p:cNvPr>
          <p:cNvCxnSpPr/>
          <p:nvPr/>
        </p:nvCxnSpPr>
        <p:spPr>
          <a:xfrm>
            <a:off x="-17532" y="5804007"/>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05E48-5467-401A-A173-CFD7F7B0B0AB}"/>
              </a:ext>
            </a:extLst>
          </p:cNvPr>
          <p:cNvCxnSpPr/>
          <p:nvPr/>
        </p:nvCxnSpPr>
        <p:spPr>
          <a:xfrm>
            <a:off x="-17532" y="4972895"/>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87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9B1E8D9-1E5E-4436-A4AC-A730A0549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75"/>
            <a:ext cx="7996237" cy="5890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id="{F8EBA6EF-7CDE-49FF-A988-FD060F690BE0}"/>
              </a:ext>
            </a:extLst>
          </p:cNvPr>
          <p:cNvSpPr/>
          <p:nvPr/>
        </p:nvSpPr>
        <p:spPr>
          <a:xfrm>
            <a:off x="0" y="0"/>
            <a:ext cx="8000999" cy="6093627"/>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D7BF714-3865-4FA4-868A-638C62597485}"/>
              </a:ext>
            </a:extLst>
          </p:cNvPr>
          <p:cNvSpPr/>
          <p:nvPr/>
        </p:nvSpPr>
        <p:spPr>
          <a:xfrm>
            <a:off x="0" y="457200"/>
            <a:ext cx="7924800" cy="54864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9682D-7807-46A3-9314-A9ACDCF1C61A}"/>
              </a:ext>
            </a:extLst>
          </p:cNvPr>
          <p:cNvSpPr>
            <a:spLocks noGrp="1"/>
          </p:cNvSpPr>
          <p:nvPr>
            <p:ph type="title"/>
          </p:nvPr>
        </p:nvSpPr>
        <p:spPr>
          <a:xfrm>
            <a:off x="3429000" y="5054920"/>
            <a:ext cx="8610600" cy="1293028"/>
          </a:xfrm>
        </p:spPr>
        <p:txBody>
          <a:bodyPr/>
          <a:lstStyle/>
          <a:p>
            <a:r>
              <a:rPr lang="en-US" dirty="0"/>
              <a:t>Art streaming</a:t>
            </a:r>
          </a:p>
        </p:txBody>
      </p:sp>
      <p:cxnSp>
        <p:nvCxnSpPr>
          <p:cNvPr id="10" name="Straight Connector 9">
            <a:extLst>
              <a:ext uri="{FF2B5EF4-FFF2-40B4-BE49-F238E27FC236}">
                <a16:creationId xmlns:a16="http://schemas.microsoft.com/office/drawing/2014/main" id="{9800C6A5-4DD9-4B42-B995-27E1804920B8}"/>
              </a:ext>
            </a:extLst>
          </p:cNvPr>
          <p:cNvCxnSpPr/>
          <p:nvPr/>
        </p:nvCxnSpPr>
        <p:spPr>
          <a:xfrm>
            <a:off x="0" y="5867400"/>
            <a:ext cx="122216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8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BF56-326D-FD4D-920C-313AFB600669}"/>
              </a:ext>
            </a:extLst>
          </p:cNvPr>
          <p:cNvSpPr>
            <a:spLocks noGrp="1"/>
          </p:cNvSpPr>
          <p:nvPr>
            <p:ph type="title"/>
          </p:nvPr>
        </p:nvSpPr>
        <p:spPr/>
        <p:txBody>
          <a:bodyPr/>
          <a:lstStyle/>
          <a:p>
            <a:r>
              <a:rPr lang="en-US" dirty="0"/>
              <a:t>ABOUT GAME DEVELOPMENT…</a:t>
            </a:r>
          </a:p>
        </p:txBody>
      </p:sp>
      <p:sp>
        <p:nvSpPr>
          <p:cNvPr id="3" name="Content Placeholder 2">
            <a:extLst>
              <a:ext uri="{FF2B5EF4-FFF2-40B4-BE49-F238E27FC236}">
                <a16:creationId xmlns:a16="http://schemas.microsoft.com/office/drawing/2014/main" id="{87E5309C-1C7C-5549-B5C0-C3CD456DAE1C}"/>
              </a:ext>
            </a:extLst>
          </p:cNvPr>
          <p:cNvSpPr>
            <a:spLocks noGrp="1"/>
          </p:cNvSpPr>
          <p:nvPr>
            <p:ph idx="1"/>
          </p:nvPr>
        </p:nvSpPr>
        <p:spPr>
          <a:xfrm>
            <a:off x="152400" y="1934715"/>
            <a:ext cx="11811000" cy="3856485"/>
          </a:xfrm>
        </p:spPr>
        <p:txBody>
          <a:bodyPr/>
          <a:lstStyle/>
          <a:p>
            <a:pPr marL="0" indent="0">
              <a:buNone/>
            </a:pPr>
            <a:r>
              <a:rPr lang="en-US" dirty="0"/>
              <a:t>How do game developers actually engage in the act of game creation?  How do they experience the act of creating games? How do they talk about it, both with other developers, and within their player communities? Scholars have generated key knowledge focused on larger business trends in the game industry; the practices and attitudes of individuals at game jams and other limited term game creation events; and through the discourses and work of independent developers who are more committed to sharing knowledge with both scholars and other developers. However, much of this research still fails to examine how game developers themselves talk about the process of creating games, and how they engage with the work itself in ways that can be directly observed…</a:t>
            </a:r>
          </a:p>
        </p:txBody>
      </p:sp>
    </p:spTree>
    <p:extLst>
      <p:ext uri="{BB962C8B-B14F-4D97-AF65-F5344CB8AC3E}">
        <p14:creationId xmlns:p14="http://schemas.microsoft.com/office/powerpoint/2010/main" val="39305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E5CA-7BBF-F343-AE90-C0A25F27268F}"/>
              </a:ext>
            </a:extLst>
          </p:cNvPr>
          <p:cNvSpPr>
            <a:spLocks noGrp="1"/>
          </p:cNvSpPr>
          <p:nvPr>
            <p:ph type="title"/>
          </p:nvPr>
        </p:nvSpPr>
        <p:spPr/>
        <p:txBody>
          <a:bodyPr/>
          <a:lstStyle/>
          <a:p>
            <a:r>
              <a:rPr lang="en-US" dirty="0"/>
              <a:t>PUBLIC UNDERSTANDING OF GAME DEVELOPMENT</a:t>
            </a:r>
          </a:p>
        </p:txBody>
      </p:sp>
      <p:sp>
        <p:nvSpPr>
          <p:cNvPr id="4" name="Oval 3">
            <a:extLst>
              <a:ext uri="{FF2B5EF4-FFF2-40B4-BE49-F238E27FC236}">
                <a16:creationId xmlns:a16="http://schemas.microsoft.com/office/drawing/2014/main" id="{DF197738-9F9C-4849-91C4-693B7977C7B9}"/>
              </a:ext>
            </a:extLst>
          </p:cNvPr>
          <p:cNvSpPr/>
          <p:nvPr/>
        </p:nvSpPr>
        <p:spPr>
          <a:xfrm>
            <a:off x="304800" y="2362200"/>
            <a:ext cx="3276600" cy="320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IDEA PERSON</a:t>
            </a:r>
          </a:p>
        </p:txBody>
      </p:sp>
      <p:sp>
        <p:nvSpPr>
          <p:cNvPr id="5" name="5-Point Star 4">
            <a:extLst>
              <a:ext uri="{FF2B5EF4-FFF2-40B4-BE49-F238E27FC236}">
                <a16:creationId xmlns:a16="http://schemas.microsoft.com/office/drawing/2014/main" id="{8F93F450-4778-A548-9A16-B29CC7D760AD}"/>
              </a:ext>
            </a:extLst>
          </p:cNvPr>
          <p:cNvSpPr/>
          <p:nvPr/>
        </p:nvSpPr>
        <p:spPr>
          <a:xfrm>
            <a:off x="3962400" y="2043546"/>
            <a:ext cx="4572000" cy="434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MAGIC PIXIE STUFF WITH COMPUTERS</a:t>
            </a:r>
          </a:p>
        </p:txBody>
      </p:sp>
      <p:sp>
        <p:nvSpPr>
          <p:cNvPr id="6" name="Sun 5">
            <a:extLst>
              <a:ext uri="{FF2B5EF4-FFF2-40B4-BE49-F238E27FC236}">
                <a16:creationId xmlns:a16="http://schemas.microsoft.com/office/drawing/2014/main" id="{EB5C7EFF-2527-FB4A-AE60-69CCF3442617}"/>
              </a:ext>
            </a:extLst>
          </p:cNvPr>
          <p:cNvSpPr/>
          <p:nvPr/>
        </p:nvSpPr>
        <p:spPr>
          <a:xfrm>
            <a:off x="8811491" y="2057401"/>
            <a:ext cx="3352800" cy="32766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ZOMG GAME!1!</a:t>
            </a:r>
          </a:p>
        </p:txBody>
      </p:sp>
      <p:cxnSp>
        <p:nvCxnSpPr>
          <p:cNvPr id="8" name="Straight Arrow Connector 7">
            <a:extLst>
              <a:ext uri="{FF2B5EF4-FFF2-40B4-BE49-F238E27FC236}">
                <a16:creationId xmlns:a16="http://schemas.microsoft.com/office/drawing/2014/main" id="{A9B0B3CB-57F8-B04D-8191-DCD1F228DF92}"/>
              </a:ext>
            </a:extLst>
          </p:cNvPr>
          <p:cNvCxnSpPr/>
          <p:nvPr/>
        </p:nvCxnSpPr>
        <p:spPr>
          <a:xfrm>
            <a:off x="3276600" y="3352800"/>
            <a:ext cx="2362200" cy="0"/>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8961AE4-28A3-354B-9643-8684F4E413BA}"/>
              </a:ext>
            </a:extLst>
          </p:cNvPr>
          <p:cNvCxnSpPr>
            <a:cxnSpLocks/>
          </p:cNvCxnSpPr>
          <p:nvPr/>
        </p:nvCxnSpPr>
        <p:spPr>
          <a:xfrm flipV="1">
            <a:off x="7010400" y="4114800"/>
            <a:ext cx="2514600" cy="914400"/>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6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DAB66-DC1B-4DCD-838B-729F0A26436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87254" cy="5943593"/>
          </a:xfrm>
          <a:prstGeom prst="rect">
            <a:avLst/>
          </a:prstGeom>
        </p:spPr>
      </p:pic>
      <p:sp>
        <p:nvSpPr>
          <p:cNvPr id="8" name="Rectangle 7">
            <a:extLst>
              <a:ext uri="{FF2B5EF4-FFF2-40B4-BE49-F238E27FC236}">
                <a16:creationId xmlns:a16="http://schemas.microsoft.com/office/drawing/2014/main" id="{FE2463B2-A13B-414C-82E5-AB7092C824F6}"/>
              </a:ext>
            </a:extLst>
          </p:cNvPr>
          <p:cNvSpPr/>
          <p:nvPr/>
        </p:nvSpPr>
        <p:spPr>
          <a:xfrm>
            <a:off x="0" y="0"/>
            <a:ext cx="12192000" cy="5943593"/>
          </a:xfrm>
          <a:prstGeom prst="rect">
            <a:avLst/>
          </a:prstGeom>
          <a:gradFill>
            <a:gsLst>
              <a:gs pos="0">
                <a:schemeClr val="bg1">
                  <a:alpha val="35000"/>
                </a:scheme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creen Shot 2018-06-11 at 2.15.36 PM.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a:stretch>
            <a:fillRect/>
          </a:stretch>
        </p:blipFill>
        <p:spPr>
          <a:xfrm>
            <a:off x="5371106" y="384204"/>
            <a:ext cx="6363694" cy="5347674"/>
          </a:xfrm>
          <a:ln w="25400">
            <a:solidFill>
              <a:schemeClr val="tx1"/>
            </a:solidFill>
          </a:ln>
        </p:spPr>
      </p:pic>
      <p:sp>
        <p:nvSpPr>
          <p:cNvPr id="2" name="Title 1"/>
          <p:cNvSpPr>
            <a:spLocks noGrp="1"/>
          </p:cNvSpPr>
          <p:nvPr>
            <p:ph type="title"/>
          </p:nvPr>
        </p:nvSpPr>
        <p:spPr>
          <a:xfrm>
            <a:off x="0" y="764373"/>
            <a:ext cx="5029200" cy="1293028"/>
          </a:xfrm>
        </p:spPr>
        <p:txBody>
          <a:bodyPr/>
          <a:lstStyle/>
          <a:p>
            <a:r>
              <a:rPr lang="en-US" dirty="0"/>
              <a:t>A tale of </a:t>
            </a:r>
            <a:br>
              <a:rPr lang="en-US" dirty="0"/>
            </a:br>
            <a:r>
              <a:rPr lang="en-US" dirty="0"/>
              <a:t>two Adams</a:t>
            </a:r>
          </a:p>
        </p:txBody>
      </p:sp>
      <p:sp>
        <p:nvSpPr>
          <p:cNvPr id="3" name="Content Placeholder 2"/>
          <p:cNvSpPr>
            <a:spLocks noGrp="1"/>
          </p:cNvSpPr>
          <p:nvPr>
            <p:ph sz="half" idx="1"/>
          </p:nvPr>
        </p:nvSpPr>
        <p:spPr>
          <a:xfrm>
            <a:off x="685800" y="3352800"/>
            <a:ext cx="4343400" cy="2865883"/>
          </a:xfrm>
        </p:spPr>
        <p:txBody>
          <a:bodyPr/>
          <a:lstStyle/>
          <a:p>
            <a:pPr marL="0" indent="0" algn="r">
              <a:buNone/>
            </a:pPr>
            <a:r>
              <a:rPr lang="en-US" dirty="0"/>
              <a:t>Adam (1) (programmer making </a:t>
            </a:r>
            <a:r>
              <a:rPr lang="en-US" i="1" dirty="0"/>
              <a:t>Bot Land</a:t>
            </a:r>
            <a:r>
              <a:rPr lang="en-US" dirty="0"/>
              <a:t>)</a:t>
            </a:r>
          </a:p>
          <a:p>
            <a:pPr marL="0" indent="0" algn="r">
              <a:buNone/>
            </a:pPr>
            <a:endParaRPr lang="en-US" dirty="0"/>
          </a:p>
          <a:p>
            <a:pPr marL="0" indent="0" algn="r">
              <a:buNone/>
            </a:pPr>
            <a:r>
              <a:rPr lang="en-US" dirty="0" err="1"/>
              <a:t>Chluaid</a:t>
            </a:r>
            <a:r>
              <a:rPr lang="en-US" dirty="0"/>
              <a:t> (artist on </a:t>
            </a:r>
            <a:r>
              <a:rPr lang="en-US" i="1" dirty="0" err="1"/>
              <a:t>BrackenSack</a:t>
            </a:r>
            <a:r>
              <a:rPr lang="en-US" i="1" dirty="0"/>
              <a:t>: A </a:t>
            </a:r>
            <a:r>
              <a:rPr lang="en-US" i="1" dirty="0" err="1"/>
              <a:t>Dashkin</a:t>
            </a:r>
            <a:r>
              <a:rPr lang="en-US" i="1" dirty="0"/>
              <a:t> Game</a:t>
            </a:r>
            <a:r>
              <a:rPr lang="en-US" dirty="0"/>
              <a:t>) (and also named Adam (2) IRL)</a:t>
            </a:r>
          </a:p>
        </p:txBody>
      </p:sp>
      <p:cxnSp>
        <p:nvCxnSpPr>
          <p:cNvPr id="7" name="Straight Connector 6">
            <a:extLst>
              <a:ext uri="{FF2B5EF4-FFF2-40B4-BE49-F238E27FC236}">
                <a16:creationId xmlns:a16="http://schemas.microsoft.com/office/drawing/2014/main" id="{AB7D9663-7277-418D-BF8F-FCC2D39F356E}"/>
              </a:ext>
            </a:extLst>
          </p:cNvPr>
          <p:cNvCxnSpPr/>
          <p:nvPr/>
        </p:nvCxnSpPr>
        <p:spPr>
          <a:xfrm>
            <a:off x="0" y="5943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2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25F1F4-69B5-481E-BBB5-491DA7E7B2FD}"/>
              </a:ext>
            </a:extLst>
          </p:cNvPr>
          <p:cNvSpPr/>
          <p:nvPr/>
        </p:nvSpPr>
        <p:spPr>
          <a:xfrm>
            <a:off x="0" y="0"/>
            <a:ext cx="12192000" cy="1676400"/>
          </a:xfrm>
          <a:prstGeom prst="rect">
            <a:avLst/>
          </a:prstGeom>
          <a:gradFill>
            <a:gsLst>
              <a:gs pos="0">
                <a:srgbClr val="00B0F0"/>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B7CA55-91EF-4714-9300-E99ADA22F790}"/>
              </a:ext>
            </a:extLst>
          </p:cNvPr>
          <p:cNvSpPr/>
          <p:nvPr/>
        </p:nvSpPr>
        <p:spPr>
          <a:xfrm>
            <a:off x="0" y="1676400"/>
            <a:ext cx="12192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F994A-26C7-4F66-992B-10A793F7310C}"/>
              </a:ext>
            </a:extLst>
          </p:cNvPr>
          <p:cNvSpPr>
            <a:spLocks noGrp="1"/>
          </p:cNvSpPr>
          <p:nvPr>
            <p:ph type="title"/>
          </p:nvPr>
        </p:nvSpPr>
        <p:spPr/>
        <p:txBody>
          <a:bodyPr/>
          <a:lstStyle/>
          <a:p>
            <a:r>
              <a:rPr lang="en-US" dirty="0"/>
              <a:t>A Tale Of Two Adams</a:t>
            </a:r>
          </a:p>
        </p:txBody>
      </p:sp>
      <p:sp>
        <p:nvSpPr>
          <p:cNvPr id="3" name="Content Placeholder 2">
            <a:extLst>
              <a:ext uri="{FF2B5EF4-FFF2-40B4-BE49-F238E27FC236}">
                <a16:creationId xmlns:a16="http://schemas.microsoft.com/office/drawing/2014/main" id="{30E64711-2BA1-444A-86E9-27C3FD5EFA0A}"/>
              </a:ext>
            </a:extLst>
          </p:cNvPr>
          <p:cNvSpPr>
            <a:spLocks noGrp="1"/>
          </p:cNvSpPr>
          <p:nvPr>
            <p:ph idx="1"/>
          </p:nvPr>
        </p:nvSpPr>
        <p:spPr>
          <a:xfrm>
            <a:off x="762000" y="1828800"/>
            <a:ext cx="4343400" cy="3749040"/>
          </a:xfrm>
        </p:spPr>
        <p:txBody>
          <a:bodyPr/>
          <a:lstStyle/>
          <a:p>
            <a:pPr marL="0" indent="0">
              <a:buNone/>
            </a:pPr>
            <a:r>
              <a:rPr lang="en-US" sz="3200" b="1" dirty="0"/>
              <a:t>“coder </a:t>
            </a:r>
            <a:r>
              <a:rPr lang="en-US" sz="3200" b="1" dirty="0" err="1"/>
              <a:t>adam</a:t>
            </a:r>
            <a:r>
              <a:rPr lang="en-US" sz="3200" b="1" dirty="0"/>
              <a:t>” (1)</a:t>
            </a:r>
          </a:p>
          <a:p>
            <a:r>
              <a:rPr lang="en-US" b="1" dirty="0"/>
              <a:t>Talk aloud protocol</a:t>
            </a:r>
          </a:p>
          <a:p>
            <a:r>
              <a:rPr lang="en-US" b="1" dirty="0"/>
              <a:t>Careful attention to chat</a:t>
            </a:r>
          </a:p>
          <a:p>
            <a:r>
              <a:rPr lang="en-US" b="1" dirty="0"/>
              <a:t>Lots of questions &amp; advice to/from other developers</a:t>
            </a:r>
          </a:p>
          <a:p>
            <a:r>
              <a:rPr lang="en-US" b="1" dirty="0"/>
              <a:t>Streams as a commitment to practice</a:t>
            </a:r>
          </a:p>
          <a:p>
            <a:r>
              <a:rPr lang="en-US" b="1" dirty="0"/>
              <a:t>Small community, not about audience per se</a:t>
            </a:r>
          </a:p>
          <a:p>
            <a:endParaRPr lang="en-US" dirty="0"/>
          </a:p>
        </p:txBody>
      </p:sp>
      <p:sp>
        <p:nvSpPr>
          <p:cNvPr id="4" name="Content Placeholder 2">
            <a:extLst>
              <a:ext uri="{FF2B5EF4-FFF2-40B4-BE49-F238E27FC236}">
                <a16:creationId xmlns:a16="http://schemas.microsoft.com/office/drawing/2014/main" id="{BB51390A-9788-476A-81C6-AA2449B092FA}"/>
              </a:ext>
            </a:extLst>
          </p:cNvPr>
          <p:cNvSpPr txBox="1">
            <a:spLocks/>
          </p:cNvSpPr>
          <p:nvPr/>
        </p:nvSpPr>
        <p:spPr>
          <a:xfrm>
            <a:off x="5715000" y="1828800"/>
            <a:ext cx="5486400" cy="37490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3200" b="1" dirty="0"/>
              <a:t>“artist </a:t>
            </a:r>
            <a:r>
              <a:rPr lang="en-US" sz="3200" b="1" dirty="0" err="1"/>
              <a:t>adam</a:t>
            </a:r>
            <a:r>
              <a:rPr lang="en-US" sz="3200" b="1" dirty="0"/>
              <a:t>” (2)</a:t>
            </a:r>
          </a:p>
          <a:p>
            <a:r>
              <a:rPr lang="en-US" b="1" dirty="0"/>
              <a:t>A kind of ‘visual stepwise process’</a:t>
            </a:r>
          </a:p>
          <a:p>
            <a:r>
              <a:rPr lang="en-US" b="1" dirty="0"/>
              <a:t>Specifically wanted less feedback</a:t>
            </a:r>
          </a:p>
          <a:p>
            <a:r>
              <a:rPr lang="en-US" b="1" dirty="0"/>
              <a:t>Streams as a commitment to practice</a:t>
            </a:r>
          </a:p>
          <a:p>
            <a:r>
              <a:rPr lang="en-US" b="1" dirty="0"/>
              <a:t>Small community, not about audience per se</a:t>
            </a:r>
          </a:p>
          <a:p>
            <a:r>
              <a:rPr lang="en-US" b="1" dirty="0"/>
              <a:t>Cultivation of community for visibility / connections</a:t>
            </a:r>
          </a:p>
        </p:txBody>
      </p:sp>
    </p:spTree>
    <p:extLst>
      <p:ext uri="{BB962C8B-B14F-4D97-AF65-F5344CB8AC3E}">
        <p14:creationId xmlns:p14="http://schemas.microsoft.com/office/powerpoint/2010/main" val="215504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32AE-8A6C-48AA-9BE7-A11D08473583}"/>
              </a:ext>
            </a:extLst>
          </p:cNvPr>
          <p:cNvSpPr>
            <a:spLocks noGrp="1"/>
          </p:cNvSpPr>
          <p:nvPr>
            <p:ph type="title"/>
          </p:nvPr>
        </p:nvSpPr>
        <p:spPr>
          <a:xfrm>
            <a:off x="2895600" y="533400"/>
            <a:ext cx="8610600" cy="1293028"/>
          </a:xfrm>
        </p:spPr>
        <p:txBody>
          <a:bodyPr/>
          <a:lstStyle/>
          <a:p>
            <a:r>
              <a:rPr lang="en-US" dirty="0"/>
              <a:t>So that got me thinking about “ARTIST ADAM” &amp; others</a:t>
            </a:r>
          </a:p>
        </p:txBody>
      </p:sp>
      <p:sp>
        <p:nvSpPr>
          <p:cNvPr id="3" name="Content Placeholder 2">
            <a:extLst>
              <a:ext uri="{FF2B5EF4-FFF2-40B4-BE49-F238E27FC236}">
                <a16:creationId xmlns:a16="http://schemas.microsoft.com/office/drawing/2014/main" id="{75A8DF39-A002-43EA-BC2F-B13CC423EC06}"/>
              </a:ext>
            </a:extLst>
          </p:cNvPr>
          <p:cNvSpPr>
            <a:spLocks noGrp="1"/>
          </p:cNvSpPr>
          <p:nvPr>
            <p:ph idx="1"/>
          </p:nvPr>
        </p:nvSpPr>
        <p:spPr>
          <a:xfrm>
            <a:off x="228600" y="1981200"/>
            <a:ext cx="11582400" cy="4024125"/>
          </a:xfrm>
        </p:spPr>
        <p:txBody>
          <a:bodyPr/>
          <a:lstStyle/>
          <a:p>
            <a:r>
              <a:rPr lang="en-US" sz="2400" dirty="0">
                <a:latin typeface="+mj-lt"/>
                <a:ea typeface="Times New Roman" panose="02020603050405020304" pitchFamily="18" charset="0"/>
              </a:rPr>
              <a:t>Art streaming, or ‘art development streaming’, is an underexplored area of the Twitch community that shares many facets of its operation with other hobby- or quasi-professional-based streaming communities. </a:t>
            </a:r>
          </a:p>
          <a:p>
            <a:r>
              <a:rPr lang="en-US" sz="2400" b="1" dirty="0">
                <a:latin typeface="+mj-lt"/>
                <a:ea typeface="Times New Roman" panose="02020603050405020304" pitchFamily="18" charset="0"/>
              </a:rPr>
              <a:t>At its core, art streaming is the activity of streaming the creation of art</a:t>
            </a:r>
            <a:r>
              <a:rPr lang="en-US" sz="2400" dirty="0">
                <a:latin typeface="+mj-lt"/>
                <a:ea typeface="Times New Roman" panose="02020603050405020304" pitchFamily="18" charset="0"/>
              </a:rPr>
              <a:t>: drawing, painting, sketching, watercolor, etc. as well as digital drawing and painting in packages such as Adobe Photoshop, Adobe Illustrator, and a multitude of packages designed for anime, comic art, etc. </a:t>
            </a:r>
          </a:p>
          <a:p>
            <a:r>
              <a:rPr lang="en-US" sz="2400" dirty="0">
                <a:latin typeface="+mj-lt"/>
                <a:ea typeface="Times New Roman" panose="02020603050405020304" pitchFamily="18" charset="0"/>
              </a:rPr>
              <a:t>This has become popularized to the point that a dedicated channel has emerged on Twitch, the so-called ‘Art Channel’ which is in the ‘Creative’ section of Twitch. </a:t>
            </a:r>
            <a:endParaRPr lang="en-US" sz="2400" dirty="0">
              <a:latin typeface="+mj-lt"/>
            </a:endParaRPr>
          </a:p>
          <a:p>
            <a:endParaRPr lang="en-US" dirty="0"/>
          </a:p>
        </p:txBody>
      </p:sp>
    </p:spTree>
    <p:extLst>
      <p:ext uri="{BB962C8B-B14F-4D97-AF65-F5344CB8AC3E}">
        <p14:creationId xmlns:p14="http://schemas.microsoft.com/office/powerpoint/2010/main" val="379774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6986-4A7E-6E40-8CBD-DA3468033B1A}"/>
              </a:ext>
            </a:extLst>
          </p:cNvPr>
          <p:cNvSpPr>
            <a:spLocks noGrp="1"/>
          </p:cNvSpPr>
          <p:nvPr>
            <p:ph type="title"/>
          </p:nvPr>
        </p:nvSpPr>
        <p:spPr>
          <a:xfrm>
            <a:off x="1219200" y="611972"/>
            <a:ext cx="10287000" cy="1293028"/>
          </a:xfrm>
        </p:spPr>
        <p:txBody>
          <a:bodyPr/>
          <a:lstStyle/>
          <a:p>
            <a:r>
              <a:rPr lang="en-US" dirty="0"/>
              <a:t> perfect PRACTICE MAKES perfect </a:t>
            </a:r>
          </a:p>
        </p:txBody>
      </p:sp>
      <p:sp>
        <p:nvSpPr>
          <p:cNvPr id="3" name="Content Placeholder 2">
            <a:extLst>
              <a:ext uri="{FF2B5EF4-FFF2-40B4-BE49-F238E27FC236}">
                <a16:creationId xmlns:a16="http://schemas.microsoft.com/office/drawing/2014/main" id="{2DA29036-9F29-A142-8943-F67D8A8F96C6}"/>
              </a:ext>
            </a:extLst>
          </p:cNvPr>
          <p:cNvSpPr>
            <a:spLocks noGrp="1"/>
          </p:cNvSpPr>
          <p:nvPr>
            <p:ph idx="1"/>
          </p:nvPr>
        </p:nvSpPr>
        <p:spPr>
          <a:xfrm>
            <a:off x="304800" y="1295400"/>
            <a:ext cx="11506200" cy="4024125"/>
          </a:xfrm>
        </p:spPr>
        <p:txBody>
          <a:bodyPr/>
          <a:lstStyle/>
          <a:p>
            <a:pPr marL="0" indent="0">
              <a:buNone/>
            </a:pPr>
            <a:r>
              <a:rPr lang="en-US" dirty="0"/>
              <a:t>To learn to do anything well, it takes both time and practice. Findings from behavioral psychology have been popularized into the so-called ’10,000 hour rule’ which holds that in order to master a complex task at scale - playing a musical instrument, for example, mastering a sport, or learning a language fluently – it takes approximately ten thousand hours of concentrated practice to achieve expertise (Ericsson &amp; Smith, 1991). </a:t>
            </a:r>
          </a:p>
          <a:p>
            <a:endParaRPr lang="en-US" dirty="0"/>
          </a:p>
          <a:p>
            <a:pPr marL="0" indent="0">
              <a:buNone/>
            </a:pPr>
            <a:r>
              <a:rPr lang="en-US" dirty="0"/>
              <a:t>A more nuanced review and evaluation model is presented by North (2012) in relation to professional sports. North summarizes work from a variety of sources, including much of Ericsson’s continued work with numerous colleagues (Ericsson &amp; Smith, 1991; Ericsson, </a:t>
            </a:r>
            <a:r>
              <a:rPr lang="en-US" dirty="0" err="1"/>
              <a:t>Krampe</a:t>
            </a:r>
            <a:r>
              <a:rPr lang="en-US" dirty="0"/>
              <a:t>, &amp; </a:t>
            </a:r>
            <a:r>
              <a:rPr lang="en-US" dirty="0" err="1"/>
              <a:t>Tesch-Rӧmer</a:t>
            </a:r>
            <a:r>
              <a:rPr lang="en-US" dirty="0"/>
              <a:t>, 1993; Ericsson &amp; Lehmann, 1996; Ericsson, 2006, 2007; Ericsson &amp; Towne, 2010) that provides additional detail and complexity to the original idea of time-oriented practice: namely </a:t>
            </a:r>
            <a:r>
              <a:rPr lang="en-US" b="1" dirty="0"/>
              <a:t>deliberate</a:t>
            </a:r>
            <a:r>
              <a:rPr lang="en-US" dirty="0"/>
              <a:t> </a:t>
            </a:r>
            <a:r>
              <a:rPr lang="en-US" b="1" dirty="0"/>
              <a:t>practice</a:t>
            </a:r>
            <a:r>
              <a:rPr lang="en-US" dirty="0"/>
              <a:t>. </a:t>
            </a:r>
          </a:p>
        </p:txBody>
      </p:sp>
    </p:spTree>
    <p:extLst>
      <p:ext uri="{BB962C8B-B14F-4D97-AF65-F5344CB8AC3E}">
        <p14:creationId xmlns:p14="http://schemas.microsoft.com/office/powerpoint/2010/main" val="228245953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43112</TotalTime>
  <Words>2908</Words>
  <Application>Microsoft Macintosh PowerPoint</Application>
  <PresentationFormat>Widescreen</PresentationFormat>
  <Paragraphs>183</Paragraphs>
  <Slides>28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Times New Roman</vt:lpstr>
      <vt:lpstr>Vapor Trail</vt:lpstr>
      <vt:lpstr>PowerPoint Presentation</vt:lpstr>
      <vt:lpstr>Today’s Talk</vt:lpstr>
      <vt:lpstr>Art streaming</vt:lpstr>
      <vt:lpstr>ABOUT GAME DEVELOPMENT…</vt:lpstr>
      <vt:lpstr>PUBLIC UNDERSTANDING OF GAME DEVELOPMENT</vt:lpstr>
      <vt:lpstr>A tale of  two Adams</vt:lpstr>
      <vt:lpstr>A Tale Of Two Adams</vt:lpstr>
      <vt:lpstr>So that got me thinking about “ARTIST ADAM” &amp; others</vt:lpstr>
      <vt:lpstr> perfect PRACTICE MAKES perfect </vt:lpstr>
      <vt:lpstr>EXPERIENTIAL LEARNING </vt:lpstr>
      <vt:lpstr>CONSTRUCTIVISM &amp; CONSTRUCTIONISM</vt:lpstr>
      <vt:lpstr>FROM GAMES TO GAME DEVELOPMENT?</vt:lpstr>
      <vt:lpstr>So I watched way to many hours of art streaming</vt:lpstr>
      <vt:lpstr>Motivations &amp; LABOR</vt:lpstr>
      <vt:lpstr>NEGOTIATED LABOR WITH THE PLATFORM ITSELSF</vt:lpstr>
      <vt:lpstr>“MAKE BETTER ART”</vt:lpstr>
      <vt:lpstr>Monetization &amp; AUDIEINCE  (YET MORE LABOR)</vt:lpstr>
      <vt:lpstr>PowerPoint Presentation</vt:lpstr>
      <vt:lpstr>Community, Engagement, and Crossover, Oh My! (LABOR++)</vt:lpstr>
      <vt:lpstr>Toxicity (INFINITE LABOR)</vt:lpstr>
      <vt:lpstr>Authenticity</vt:lpstr>
      <vt:lpstr>DEVELOPMENT Streaming… TRENDS? MICRO-TRENDS? EDU POTENTIALITIES?</vt:lpstr>
      <vt:lpstr>PowerPoint Presentation</vt:lpstr>
      <vt:lpstr>Potential problems</vt:lpstr>
      <vt:lpstr>MOAR RES34CH PLZ</vt:lpstr>
      <vt:lpstr>WORK TO GET HERE</vt:lpstr>
      <vt:lpstr>FORTHCOMING PUBLICAITON IF YOU WANT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Andy Phelps</cp:lastModifiedBy>
  <cp:revision>566</cp:revision>
  <dcterms:created xsi:type="dcterms:W3CDTF">2009-06-02T00:38:38Z</dcterms:created>
  <dcterms:modified xsi:type="dcterms:W3CDTF">2019-10-02T01:43:23Z</dcterms:modified>
</cp:coreProperties>
</file>