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72"/>
  </p:notesMasterIdLst>
  <p:sldIdLst>
    <p:sldId id="362" r:id="rId2"/>
    <p:sldId id="361" r:id="rId3"/>
    <p:sldId id="415" r:id="rId4"/>
    <p:sldId id="388" r:id="rId5"/>
    <p:sldId id="389" r:id="rId6"/>
    <p:sldId id="394" r:id="rId7"/>
    <p:sldId id="395" r:id="rId8"/>
    <p:sldId id="396" r:id="rId9"/>
    <p:sldId id="397" r:id="rId10"/>
    <p:sldId id="398" r:id="rId11"/>
    <p:sldId id="418" r:id="rId12"/>
    <p:sldId id="399" r:id="rId13"/>
    <p:sldId id="422" r:id="rId14"/>
    <p:sldId id="371" r:id="rId15"/>
    <p:sldId id="360" r:id="rId16"/>
    <p:sldId id="365" r:id="rId17"/>
    <p:sldId id="366" r:id="rId18"/>
    <p:sldId id="368" r:id="rId19"/>
    <p:sldId id="370" r:id="rId20"/>
    <p:sldId id="382" r:id="rId21"/>
    <p:sldId id="372" r:id="rId22"/>
    <p:sldId id="373" r:id="rId23"/>
    <p:sldId id="374" r:id="rId24"/>
    <p:sldId id="375" r:id="rId25"/>
    <p:sldId id="376" r:id="rId26"/>
    <p:sldId id="377" r:id="rId27"/>
    <p:sldId id="378" r:id="rId28"/>
    <p:sldId id="379" r:id="rId29"/>
    <p:sldId id="421" r:id="rId30"/>
    <p:sldId id="380" r:id="rId31"/>
    <p:sldId id="381" r:id="rId32"/>
    <p:sldId id="391" r:id="rId33"/>
    <p:sldId id="457" r:id="rId34"/>
    <p:sldId id="458" r:id="rId35"/>
    <p:sldId id="392" r:id="rId36"/>
    <p:sldId id="419" r:id="rId37"/>
    <p:sldId id="430" r:id="rId38"/>
    <p:sldId id="431" r:id="rId39"/>
    <p:sldId id="432" r:id="rId40"/>
    <p:sldId id="433" r:id="rId41"/>
    <p:sldId id="434" r:id="rId42"/>
    <p:sldId id="435" r:id="rId43"/>
    <p:sldId id="436" r:id="rId44"/>
    <p:sldId id="437" r:id="rId45"/>
    <p:sldId id="438" r:id="rId46"/>
    <p:sldId id="439" r:id="rId47"/>
    <p:sldId id="440" r:id="rId48"/>
    <p:sldId id="451" r:id="rId49"/>
    <p:sldId id="454" r:id="rId50"/>
    <p:sldId id="455" r:id="rId51"/>
    <p:sldId id="452" r:id="rId52"/>
    <p:sldId id="441" r:id="rId53"/>
    <p:sldId id="442" r:id="rId54"/>
    <p:sldId id="443" r:id="rId55"/>
    <p:sldId id="444" r:id="rId56"/>
    <p:sldId id="453" r:id="rId57"/>
    <p:sldId id="445" r:id="rId58"/>
    <p:sldId id="446" r:id="rId59"/>
    <p:sldId id="456" r:id="rId60"/>
    <p:sldId id="447" r:id="rId61"/>
    <p:sldId id="450" r:id="rId62"/>
    <p:sldId id="354" r:id="rId63"/>
    <p:sldId id="358" r:id="rId64"/>
    <p:sldId id="356" r:id="rId65"/>
    <p:sldId id="357" r:id="rId66"/>
    <p:sldId id="429" r:id="rId67"/>
    <p:sldId id="459" r:id="rId68"/>
    <p:sldId id="424" r:id="rId69"/>
    <p:sldId id="423" r:id="rId70"/>
    <p:sldId id="38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FF"/>
    <a:srgbClr val="999999"/>
    <a:srgbClr val="FF5050"/>
    <a:srgbClr val="FFCCFF"/>
    <a:srgbClr val="BD92DE"/>
    <a:srgbClr val="9966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69790" autoAdjust="0"/>
  </p:normalViewPr>
  <p:slideViewPr>
    <p:cSldViewPr>
      <p:cViewPr varScale="1">
        <p:scale>
          <a:sx n="63" d="100"/>
          <a:sy n="63" d="100"/>
        </p:scale>
        <p:origin x="109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10/16/2017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uzzfeed.com/peteraldhous/us-marshals-spy-plane-over-mexico"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buzzfeed.com/christianstork/spy-planes-over-american-citi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of this talk is the story part.  My own, the stories we’ve told as a center, and the idea of education as enabling other storytellers.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a:t>
            </a:fld>
            <a:endParaRPr lang="en-US"/>
          </a:p>
        </p:txBody>
      </p:sp>
    </p:spTree>
    <p:extLst>
      <p:ext uri="{BB962C8B-B14F-4D97-AF65-F5344CB8AC3E}">
        <p14:creationId xmlns:p14="http://schemas.microsoft.com/office/powerpoint/2010/main" val="146347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kinds of things we set out to be engaged and involved in –</a:t>
            </a:r>
            <a:r>
              <a:rPr lang="en-US" baseline="0" dirty="0" smtClean="0"/>
              <a:t> and 5 projects we have done over the past 5 years that illustrate some of those at different scales.</a:t>
            </a:r>
          </a:p>
          <a:p>
            <a:endParaRPr lang="en-US" baseline="0" dirty="0" smtClean="0"/>
          </a:p>
          <a:p>
            <a:pPr marL="228600" indent="-228600">
              <a:buAutoNum type="arabicPeriod"/>
            </a:pPr>
            <a:r>
              <a:rPr lang="en-US" baseline="0" dirty="0" smtClean="0"/>
              <a:t>A recent summer project with the Buffalo Bills</a:t>
            </a:r>
          </a:p>
          <a:p>
            <a:pPr marL="228600" indent="-228600">
              <a:buAutoNum type="arabicPeriod"/>
            </a:pPr>
            <a:r>
              <a:rPr lang="en-US" baseline="0" dirty="0" err="1" smtClean="0"/>
              <a:t>Splattershmup</a:t>
            </a:r>
            <a:r>
              <a:rPr lang="en-US" baseline="0" dirty="0" smtClean="0"/>
              <a:t>: A Game of Art &amp; Motion</a:t>
            </a:r>
          </a:p>
          <a:p>
            <a:pPr marL="228600" indent="-228600">
              <a:buAutoNum type="arabicPeriod"/>
            </a:pPr>
            <a:r>
              <a:rPr lang="en-US" baseline="0" dirty="0" smtClean="0"/>
              <a:t>Hack, Slash &amp; Backstab </a:t>
            </a:r>
          </a:p>
          <a:p>
            <a:pPr marL="228600" indent="-228600">
              <a:buAutoNum type="arabicPeriod"/>
            </a:pPr>
            <a:r>
              <a:rPr lang="en-US" baseline="0" dirty="0" smtClean="0"/>
              <a:t>Fragile Equilibrium (newest project in development)</a:t>
            </a:r>
          </a:p>
          <a:p>
            <a:pPr marL="228600" indent="-228600">
              <a:buAutoNum type="arabicPeriod"/>
            </a:pPr>
            <a:r>
              <a:rPr lang="en-US" baseline="0" dirty="0" smtClean="0"/>
              <a:t>An R&amp;D project with Adobe XD 2 years ago on ‘multi-screen retail experience’</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188696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know a lot more about this project, entire post-mortem</a:t>
            </a:r>
            <a:r>
              <a:rPr lang="en-US" baseline="0" dirty="0" smtClean="0"/>
              <a:t> is here: http://igm.rit.edu/~andy/downloads/SPLATTERSHMUP_post_mortem.pptx</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475934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 written up at:</a:t>
            </a:r>
          </a:p>
          <a:p>
            <a:r>
              <a:rPr lang="en-US" dirty="0" smtClean="0"/>
              <a:t>https://killscreen.com/articles/where-painting-and-videogames-collide/</a:t>
            </a:r>
          </a:p>
          <a:p>
            <a:endParaRPr lang="en-US" dirty="0" smtClean="0"/>
          </a:p>
          <a:p>
            <a:r>
              <a:rPr lang="en-US" dirty="0" smtClean="0"/>
              <a:t>Teacher’s Guide: </a:t>
            </a:r>
          </a:p>
          <a:p>
            <a:r>
              <a:rPr lang="en-US" dirty="0" smtClean="0"/>
              <a:t>About the Author: </a:t>
            </a:r>
          </a:p>
          <a:p>
            <a:r>
              <a:rPr lang="en-US" dirty="0" smtClean="0"/>
              <a:t>Sara M. </a:t>
            </a:r>
            <a:r>
              <a:rPr lang="en-US" dirty="0" err="1" smtClean="0"/>
              <a:t>Cometto</a:t>
            </a:r>
            <a:r>
              <a:rPr lang="en-US" dirty="0" smtClean="0"/>
              <a:t> </a:t>
            </a:r>
          </a:p>
          <a:p>
            <a:r>
              <a:rPr lang="en-US" dirty="0" smtClean="0"/>
              <a:t>B.A. in Art History from SUNY </a:t>
            </a:r>
            <a:r>
              <a:rPr lang="en-US" dirty="0" err="1" smtClean="0"/>
              <a:t>Geneseo</a:t>
            </a:r>
            <a:r>
              <a:rPr lang="en-US" dirty="0" smtClean="0"/>
              <a:t> </a:t>
            </a:r>
          </a:p>
          <a:p>
            <a:r>
              <a:rPr lang="en-US" dirty="0" smtClean="0"/>
              <a:t>NYS K-12 Permanent Art Education Certification from Buffalo State College</a:t>
            </a:r>
          </a:p>
          <a:p>
            <a:r>
              <a:rPr lang="en-US" dirty="0" smtClean="0"/>
              <a:t>M.S. in Elementary Education Specializing in Arts for Children from SUNY Brockport</a:t>
            </a:r>
          </a:p>
          <a:p>
            <a:r>
              <a:rPr lang="en-US" dirty="0" smtClean="0"/>
              <a:t>18+ years teaching Art Education, grades K-12 and special needs, at Alden Central Schools </a:t>
            </a:r>
          </a:p>
          <a:p>
            <a:endParaRPr lang="en-US" dirty="0" smtClean="0"/>
          </a:p>
          <a:p>
            <a:r>
              <a:rPr lang="en-US" dirty="0" smtClean="0"/>
              <a:t>AVAILABLE TO PLAY: SPLATTERSHMUP.RIT.EDU.</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983657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Tons of adobe products in the background – the game</a:t>
            </a:r>
            <a:r>
              <a:rPr lang="en-US" baseline="0" dirty="0" smtClean="0"/>
              <a:t> itself is a very fancy web page, bundled into app frameworks for various platforms.  Write once, suffer all over the place.  - make joke this would be better in Flash if only Joseph were working on it </a:t>
            </a:r>
            <a:r>
              <a:rPr lang="en-US" baseline="0" dirty="0" smtClean="0">
                <a:sym typeface="Wingdings" panose="05000000000000000000" pitchFamily="2" charset="2"/>
              </a:rPr>
              <a: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79547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Michael Gough (formerly of adobe) and</a:t>
            </a:r>
            <a:r>
              <a:rPr lang="en-US" baseline="0" dirty="0" smtClean="0"/>
              <a:t> a principal scientist at Adobe XD playing an alpha version of </a:t>
            </a:r>
            <a:r>
              <a:rPr lang="en-US" baseline="0" dirty="0" err="1" smtClean="0"/>
              <a:t>splattershmup</a:t>
            </a:r>
            <a:r>
              <a:rPr lang="en-US" baseline="0" dirty="0" smtClean="0"/>
              <a:t>.  This is right after I was listening to Michael’s version of ‘the story of drawing’ in several contexts after the previous year.  Thinking about brushes, lines, inks, paints, image, capture, process and form.  Adobe talks about its tools – they don’t talk about their impact as a design agency in their own right.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19</a:t>
            </a:fld>
            <a:endParaRPr lang="en-US"/>
          </a:p>
        </p:txBody>
      </p:sp>
    </p:spTree>
    <p:extLst>
      <p:ext uri="{BB962C8B-B14F-4D97-AF65-F5344CB8AC3E}">
        <p14:creationId xmlns:p14="http://schemas.microsoft.com/office/powerpoint/2010/main" val="92386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next project we did was HSB.  Because</a:t>
            </a:r>
            <a:r>
              <a:rPr lang="en-US" baseline="0" dirty="0" smtClean="0"/>
              <a:t> I’d been stabbed in the back and it *!^&amp;</a:t>
            </a:r>
            <a:r>
              <a:rPr lang="en-US" baseline="0" dirty="0" err="1" smtClean="0"/>
              <a:t>ing</a:t>
            </a:r>
            <a:r>
              <a:rPr lang="en-US" baseline="0" dirty="0" smtClean="0"/>
              <a:t> hurt.  And in looking around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20</a:t>
            </a:fld>
            <a:endParaRPr lang="en-US"/>
          </a:p>
        </p:txBody>
      </p:sp>
    </p:spTree>
    <p:extLst>
      <p:ext uri="{BB962C8B-B14F-4D97-AF65-F5344CB8AC3E}">
        <p14:creationId xmlns:p14="http://schemas.microsoft.com/office/powerpoint/2010/main" val="3698397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do when you hurt? You make art.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22</a:t>
            </a:fld>
            <a:endParaRPr lang="en-US"/>
          </a:p>
        </p:txBody>
      </p:sp>
    </p:spTree>
    <p:extLst>
      <p:ext uri="{BB962C8B-B14F-4D97-AF65-F5344CB8AC3E}">
        <p14:creationId xmlns:p14="http://schemas.microsoft.com/office/powerpoint/2010/main" val="114943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26</a:t>
            </a:fld>
            <a:endParaRPr lang="en-US"/>
          </a:p>
        </p:txBody>
      </p:sp>
    </p:spTree>
    <p:extLst>
      <p:ext uri="{BB962C8B-B14F-4D97-AF65-F5344CB8AC3E}">
        <p14:creationId xmlns:p14="http://schemas.microsoft.com/office/powerpoint/2010/main" val="3484167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2249954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know a lot more about this project, entire postmortem is here: http://igm.rit.edu/~andy/downloads/HSB_POST_MORTEM.pptx</a:t>
            </a:r>
          </a:p>
          <a:p>
            <a:r>
              <a:rPr lang="en-US" dirty="0" smtClean="0"/>
              <a:t>The</a:t>
            </a:r>
            <a:r>
              <a:rPr lang="en-US" baseline="0" dirty="0" smtClean="0"/>
              <a:t> entire LIVE PRESENTAITON of the post-mortem is here: http://magic.rit.edu/studios/hsb/hsb_post_mortem_compressed.mp4</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30</a:t>
            </a:fld>
            <a:endParaRPr lang="en-US"/>
          </a:p>
        </p:txBody>
      </p:sp>
    </p:spTree>
    <p:extLst>
      <p:ext uri="{BB962C8B-B14F-4D97-AF65-F5344CB8AC3E}">
        <p14:creationId xmlns:p14="http://schemas.microsoft.com/office/powerpoint/2010/main" val="85672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a:t>
            </a:fld>
            <a:endParaRPr lang="en-US"/>
          </a:p>
        </p:txBody>
      </p:sp>
    </p:spTree>
    <p:extLst>
      <p:ext uri="{BB962C8B-B14F-4D97-AF65-F5344CB8AC3E}">
        <p14:creationId xmlns:p14="http://schemas.microsoft.com/office/powerpoint/2010/main" val="3046313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31</a:t>
            </a:fld>
            <a:endParaRPr lang="en-US"/>
          </a:p>
        </p:txBody>
      </p:sp>
    </p:spTree>
    <p:extLst>
      <p:ext uri="{BB962C8B-B14F-4D97-AF65-F5344CB8AC3E}">
        <p14:creationId xmlns:p14="http://schemas.microsoft.com/office/powerpoint/2010/main" val="3648698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game about being stuck as a the</a:t>
            </a:r>
            <a:r>
              <a:rPr lang="en-US" baseline="0" dirty="0" smtClean="0"/>
              <a:t> world continues to come at you, but the world is also breaking down, wrapped in the cloak of nostalgia and a false tranquility.  Sound at all familiar to anyone right now?</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34</a:t>
            </a:fld>
            <a:endParaRPr lang="en-US"/>
          </a:p>
        </p:txBody>
      </p:sp>
    </p:spTree>
    <p:extLst>
      <p:ext uri="{BB962C8B-B14F-4D97-AF65-F5344CB8AC3E}">
        <p14:creationId xmlns:p14="http://schemas.microsoft.com/office/powerpoint/2010/main" val="2639366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35</a:t>
            </a:fld>
            <a:endParaRPr lang="en-US"/>
          </a:p>
        </p:txBody>
      </p:sp>
    </p:spTree>
    <p:extLst>
      <p:ext uri="{BB962C8B-B14F-4D97-AF65-F5344CB8AC3E}">
        <p14:creationId xmlns:p14="http://schemas.microsoft.com/office/powerpoint/2010/main" val="1960206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“WHAT WE DO” (at least an</a:t>
            </a:r>
            <a:r>
              <a:rPr lang="en-US" baseline="0" dirty="0" smtClean="0"/>
              <a:t> overview – there’s a LOT more – see magic.rit.edu)</a:t>
            </a:r>
          </a:p>
          <a:p>
            <a:r>
              <a:rPr lang="en-US" baseline="0" dirty="0" smtClean="0"/>
              <a:t>But WHY do we do it?</a:t>
            </a:r>
          </a:p>
          <a:p>
            <a:endParaRPr lang="en-US" dirty="0" smtClean="0"/>
          </a:p>
        </p:txBody>
      </p:sp>
      <p:sp>
        <p:nvSpPr>
          <p:cNvPr id="4" name="Slide Number Placeholder 3"/>
          <p:cNvSpPr>
            <a:spLocks noGrp="1"/>
          </p:cNvSpPr>
          <p:nvPr>
            <p:ph type="sldNum" sz="quarter" idx="10"/>
          </p:nvPr>
        </p:nvSpPr>
        <p:spPr/>
        <p:txBody>
          <a:bodyPr/>
          <a:lstStyle/>
          <a:p>
            <a:fld id="{22150A4E-9BF1-4BAD-84B0-B89A8DE868A6}" type="slidenum">
              <a:rPr lang="en-US" smtClean="0"/>
              <a:t>37</a:t>
            </a:fld>
            <a:endParaRPr lang="en-US"/>
          </a:p>
        </p:txBody>
      </p:sp>
    </p:spTree>
    <p:extLst>
      <p:ext uri="{BB962C8B-B14F-4D97-AF65-F5344CB8AC3E}">
        <p14:creationId xmlns:p14="http://schemas.microsoft.com/office/powerpoint/2010/main" val="644875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a lake, a blue lake with whitecaps and maybe some boats.  Nice vacation spot, where you sit on a particular dock or beat.  </a:t>
            </a:r>
            <a:r>
              <a:rPr lang="en-US" dirty="0" smtClean="0"/>
              <a:t>We</a:t>
            </a:r>
            <a:r>
              <a:rPr lang="en-US" baseline="0" dirty="0" smtClean="0"/>
              <a:t> could also view it from another vantage point.  We could view it through thermal imaging.  We could look at it as a chemical formula for lake water.  We could explore it as an ecosystem.  We could examine the history and lore of the region, the roles and norms of human activities in and around the lake, we could compare it to other lakes, and so on.  None of these lenses is complete, and none of them is in isolation.  Some of them are related to greater or lesser degree depending on our question.</a:t>
            </a:r>
            <a:endParaRPr lang="en-US" dirty="0" smtClean="0"/>
          </a:p>
          <a:p>
            <a:endParaRPr lang="en-US" dirty="0" smtClean="0"/>
          </a:p>
          <a:p>
            <a:r>
              <a:rPr lang="en-US" dirty="0" smtClean="0"/>
              <a:t>4 lenses around computer literacy – these come together and ebb</a:t>
            </a:r>
            <a:r>
              <a:rPr lang="en-US" baseline="0" dirty="0" smtClean="0"/>
              <a:t> apart.  Probably some things fall within a single one, but mostly anything we do with computers has these components in some way shape or form.  These themes?  These characteristics?  I’m probably missing some, but these come to my mind most directly in today’s environment.</a:t>
            </a:r>
          </a:p>
          <a:p>
            <a:endParaRPr lang="en-US" baseline="0" dirty="0" smtClean="0"/>
          </a:p>
          <a:p>
            <a:r>
              <a:rPr lang="en-US" baseline="0" dirty="0" smtClean="0"/>
              <a:t>PATTERNS: repeats in the data, structures, detectable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SYSTEMS: here refers not just to computer systems but biological systems, physical systems, natural systems, anything that can be mapped and played with and someday simulated.  Patterns refers not just to algorithms but to natural, behavioral, fractal, what have you.</a:t>
            </a:r>
          </a:p>
          <a:p>
            <a:endParaRPr lang="en-US" baseline="0" dirty="0" smtClean="0"/>
          </a:p>
          <a:p>
            <a:r>
              <a:rPr lang="en-US" baseline="0" dirty="0" smtClean="0"/>
              <a:t>SENSES: We attach computers to cameras that we might see with them, to microphones that we might hear, to a vast array of sensors and measurement devices that we might touch and taste and sample, to language that we might speak and communicate, to entertainment and non-entertainment media, etc.  </a:t>
            </a:r>
          </a:p>
          <a:p>
            <a:endParaRPr lang="en-US" baseline="0" dirty="0" smtClean="0"/>
          </a:p>
          <a:p>
            <a:r>
              <a:rPr lang="en-US" baseline="0" dirty="0" smtClean="0"/>
              <a:t>Iteration – and in particular non-destructive iteration, opens the ability to ‘fiddle’ and ‘tinker’ and ‘go until you get it right’ and ‘start by dying on a game level and learn from there’ – but also to record and document PROCESS, and to then convey that to anyone else.  It allows PLAY just as much as it allows INQUIRY, and maybe those are in some sense the same thing.</a:t>
            </a:r>
          </a:p>
          <a:p>
            <a:endParaRPr lang="en-US" baseline="0" dirty="0" smtClean="0"/>
          </a:p>
          <a:p>
            <a:r>
              <a:rPr lang="en-US" baseline="0" dirty="0" smtClean="0"/>
              <a:t>But the big one here is STORY.  The big one here is STORY in COMBINATION with the rest.  The big one here is the idea that we make narratives of technology EVEN WHEN NO NARRATIVE EXISTS, or EVEN WHEN THE PATTERN CONTRADICTS THE NARRATIVE.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38</a:t>
            </a:fld>
            <a:endParaRPr lang="en-US"/>
          </a:p>
        </p:txBody>
      </p:sp>
    </p:spTree>
    <p:extLst>
      <p:ext uri="{BB962C8B-B14F-4D97-AF65-F5344CB8AC3E}">
        <p14:creationId xmlns:p14="http://schemas.microsoft.com/office/powerpoint/2010/main" val="327967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a:t>
            </a:r>
            <a:r>
              <a:rPr lang="en-US" baseline="0" dirty="0" smtClean="0"/>
              <a:t> big motivation for us it to step outside of STEM and STEM rhetoric on a campus that is the 2nd largest producer of stem graduates (annually) in the country.  My center in just about every way is the counter-culture, it is the pirate ship.  And sure, the arts have a long history of that, but this is at a different scale in ways that challenge the university proper and its operation (which may not ultimately bode well for us :0)</a:t>
            </a:r>
          </a:p>
          <a:p>
            <a:endParaRPr lang="en-US" baseline="0" dirty="0" smtClean="0"/>
          </a:p>
          <a:p>
            <a:r>
              <a:rPr lang="en-US" dirty="0" smtClean="0"/>
              <a:t>Image from: https://ashleyomelia.files.wordpress.com/2014/07/bigstock-old-open-book-with-magic-light-55622912.jpg</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39</a:t>
            </a:fld>
            <a:endParaRPr lang="en-US"/>
          </a:p>
        </p:txBody>
      </p:sp>
    </p:spTree>
    <p:extLst>
      <p:ext uri="{BB962C8B-B14F-4D97-AF65-F5344CB8AC3E}">
        <p14:creationId xmlns:p14="http://schemas.microsoft.com/office/powerpoint/2010/main" val="152654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STEM is a STORY, it seeks to create a BUBBLE, and</a:t>
            </a:r>
            <a:r>
              <a:rPr lang="en-US" baseline="0" dirty="0" smtClean="0"/>
              <a:t> to define education and society on ITS TERMS</a:t>
            </a:r>
            <a:endParaRPr lang="en-US" dirty="0" smtClean="0"/>
          </a:p>
          <a:p>
            <a:pPr marL="228600" indent="-228600">
              <a:buAutoNum type="arabicPeriod"/>
            </a:pPr>
            <a:endParaRPr lang="en-US" dirty="0" smtClean="0"/>
          </a:p>
          <a:p>
            <a:pPr marL="228600" indent="-228600">
              <a:buAutoNum type="arabicPeriod"/>
            </a:pPr>
            <a:r>
              <a:rPr lang="en-US" dirty="0" smtClean="0"/>
              <a:t>It put us at war with ourselves</a:t>
            </a:r>
          </a:p>
          <a:p>
            <a:pPr marL="228600" indent="-228600">
              <a:buAutoNum type="arabicPeriod"/>
            </a:pPr>
            <a:r>
              <a:rPr lang="en-US" dirty="0" smtClean="0"/>
              <a:t>It</a:t>
            </a:r>
            <a:r>
              <a:rPr lang="en-US" baseline="0" dirty="0" smtClean="0"/>
              <a:t> provided an excuse to use culture to attack the arts</a:t>
            </a:r>
          </a:p>
          <a:p>
            <a:pPr marL="228600" indent="-228600">
              <a:buAutoNum type="arabicPeriod"/>
            </a:pPr>
            <a:r>
              <a:rPr lang="en-US" baseline="0" dirty="0" smtClean="0"/>
              <a:t>It </a:t>
            </a:r>
            <a:r>
              <a:rPr lang="en-US" baseline="0" dirty="0" err="1" smtClean="0"/>
              <a:t>recontextualized</a:t>
            </a:r>
            <a:r>
              <a:rPr lang="en-US" baseline="0" dirty="0" smtClean="0"/>
              <a:t> education as a means to a job, not a means to humanity</a:t>
            </a:r>
          </a:p>
          <a:p>
            <a:pPr marL="228600" indent="-228600">
              <a:buAutoNum type="arabicPeriod"/>
            </a:pPr>
            <a:r>
              <a:rPr lang="en-US" baseline="0" dirty="0" smtClean="0"/>
              <a:t>This is UNIVERSAL in America – both sides of the isle, DoE on down</a:t>
            </a:r>
          </a:p>
          <a:p>
            <a:pPr marL="228600" indent="-228600">
              <a:buAutoNum type="arabicPeriod"/>
            </a:pPr>
            <a:endParaRPr lang="en-US" dirty="0" smtClean="0"/>
          </a:p>
          <a:p>
            <a:pPr marL="0" indent="0">
              <a:buNone/>
            </a:pPr>
            <a:endParaRPr lang="en-US" dirty="0" smtClean="0"/>
          </a:p>
          <a:p>
            <a:pPr marL="0" indent="0">
              <a:buNone/>
            </a:pPr>
            <a:r>
              <a:rPr lang="en-US" sz="1200" b="0" i="0" kern="1200" dirty="0" smtClean="0">
                <a:solidFill>
                  <a:schemeClr val="tx1"/>
                </a:solidFill>
                <a:effectLst/>
                <a:latin typeface="+mn-lt"/>
                <a:ea typeface="+mn-ea"/>
                <a:cs typeface="+mn-cs"/>
              </a:rPr>
              <a:t>So what </a:t>
            </a:r>
            <a:r>
              <a:rPr lang="en-US" sz="1200" b="0" i="0" kern="1200" dirty="0" err="1" smtClean="0">
                <a:solidFill>
                  <a:schemeClr val="tx1"/>
                </a:solidFill>
                <a:effectLst/>
                <a:latin typeface="+mn-lt"/>
                <a:ea typeface="+mn-ea"/>
                <a:cs typeface="+mn-cs"/>
              </a:rPr>
              <a:t>i'm</a:t>
            </a:r>
            <a:r>
              <a:rPr lang="en-US" sz="1200" b="0" i="0" kern="1200" dirty="0" smtClean="0">
                <a:solidFill>
                  <a:schemeClr val="tx1"/>
                </a:solidFill>
                <a:effectLst/>
                <a:latin typeface="+mn-lt"/>
                <a:ea typeface="+mn-ea"/>
                <a:cs typeface="+mn-cs"/>
              </a:rPr>
              <a:t> trying to illustrate here is that we don't understand the themes of computing all that well, we are monkeying around with things in advance of real understanding, and yet we're REAL SURE of what value is in education. When i started with games (next slide) that was about TECHNOLOGY because it would get kids GOOD JOBS because tech. But games are really social constructs - so what happens now is all our real work is with liberal arts and fine arts as technology gets 'solved' over time. And the tech will never be solved - because innovation - but ultimately games are an entertainment medium. they are about STORY. I'm trying to illustrate the false dichotomy we put here that even adobe must pay lip service to. And just 'adding art back in' </a:t>
            </a:r>
            <a:r>
              <a:rPr lang="en-US" sz="1200" b="0" i="0" kern="1200" dirty="0" err="1" smtClean="0">
                <a:solidFill>
                  <a:schemeClr val="tx1"/>
                </a:solidFill>
                <a:effectLst/>
                <a:latin typeface="+mn-lt"/>
                <a:ea typeface="+mn-ea"/>
                <a:cs typeface="+mn-cs"/>
              </a:rPr>
              <a:t>doesnt</a:t>
            </a:r>
            <a:r>
              <a:rPr lang="en-US" sz="1200" b="0" i="0" kern="1200" dirty="0" smtClean="0">
                <a:solidFill>
                  <a:schemeClr val="tx1"/>
                </a:solidFill>
                <a:effectLst/>
                <a:latin typeface="+mn-lt"/>
                <a:ea typeface="+mn-ea"/>
                <a:cs typeface="+mn-cs"/>
              </a:rPr>
              <a:t> really fix it.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134842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started this</a:t>
            </a:r>
            <a:r>
              <a:rPr lang="en-US" baseline="0" dirty="0" smtClean="0"/>
              <a:t> talk I talked about having taught the first class on games at RIT and how that was an odd occurrence and a strange thing.  These days EVERYONE is using games as a lens, technology as a platform, to tell stories and engage learners about their field and their passion.  But are we focusing deeply on the stories we are telling? Are we thinking about them as personal narratives of learning and engagement?  Or are we looking, in the most shallow sense possible, to just apply some ‘stickiness’, some ‘marketing’ some ‘pizazz’ to something unrelated?  And what impact does this have?  Why DO millennials have this quest for authenticity?  And what is the narrative of authenticity, anyway?  Learn by doing?  Apprenticeship?  Engagement?  What do these words mean?</a:t>
            </a:r>
          </a:p>
        </p:txBody>
      </p:sp>
      <p:sp>
        <p:nvSpPr>
          <p:cNvPr id="4" name="Slide Number Placeholder 3"/>
          <p:cNvSpPr>
            <a:spLocks noGrp="1"/>
          </p:cNvSpPr>
          <p:nvPr>
            <p:ph type="sldNum" sz="quarter" idx="10"/>
          </p:nvPr>
        </p:nvSpPr>
        <p:spPr/>
        <p:txBody>
          <a:bodyPr/>
          <a:lstStyle/>
          <a:p>
            <a:fld id="{22150A4E-9BF1-4BAD-84B0-B89A8DE868A6}" type="slidenum">
              <a:rPr lang="en-US" smtClean="0"/>
              <a:t>41</a:t>
            </a:fld>
            <a:endParaRPr lang="en-US"/>
          </a:p>
        </p:txBody>
      </p:sp>
    </p:spTree>
    <p:extLst>
      <p:ext uri="{BB962C8B-B14F-4D97-AF65-F5344CB8AC3E}">
        <p14:creationId xmlns:p14="http://schemas.microsoft.com/office/powerpoint/2010/main" val="3657490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wont presume to talk about art to artists,</a:t>
            </a:r>
            <a:r>
              <a:rPr lang="en-US" baseline="0" dirty="0" smtClean="0"/>
              <a:t> I have some humility.  But in my own work in art and design, </a:t>
            </a:r>
            <a:r>
              <a:rPr lang="en-US" baseline="0" dirty="0" err="1" smtClean="0"/>
              <a:t>Ive</a:t>
            </a:r>
            <a:r>
              <a:rPr lang="en-US" baseline="0" dirty="0" smtClean="0"/>
              <a:t> been most interested in particular forms that directly and baldly relate to an easily understood and obvious narrative: illustration, for example, or period pieces.  But all forms of art have a narrative, from early cave paintings forward.  They are a visual representation of story, of experience, of perception.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42</a:t>
            </a:fld>
            <a:endParaRPr lang="en-US"/>
          </a:p>
        </p:txBody>
      </p:sp>
    </p:spTree>
    <p:extLst>
      <p:ext uri="{BB962C8B-B14F-4D97-AF65-F5344CB8AC3E}">
        <p14:creationId xmlns:p14="http://schemas.microsoft.com/office/powerpoint/2010/main" val="1373032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argue relevancy for the arts and humanities but we agree to do it on</a:t>
            </a:r>
            <a:r>
              <a:rPr lang="en-US" baseline="0" dirty="0" smtClean="0"/>
              <a:t> terms that value only profit and earning potential, not on living a life of the mind, or creating a better world</a:t>
            </a:r>
          </a:p>
          <a:p>
            <a:endParaRPr lang="en-US" baseline="0" dirty="0" smtClean="0"/>
          </a:p>
          <a:p>
            <a:r>
              <a:rPr lang="en-US" baseline="0" dirty="0" smtClean="0"/>
              <a:t>WE LEFT THE PURPOSE OF THE ENLIGHTENMENT BEHIND</a:t>
            </a:r>
          </a:p>
          <a:p>
            <a:endParaRPr lang="en-US" baseline="0" dirty="0" smtClean="0"/>
          </a:p>
          <a:p>
            <a:r>
              <a:rPr lang="en-US" baseline="0" dirty="0" smtClean="0"/>
              <a:t>And I say that from a co-op school that advertises itself on its job placement ratings</a:t>
            </a:r>
          </a:p>
          <a:p>
            <a:endParaRPr lang="en-US" baseline="0" dirty="0" smtClean="0"/>
          </a:p>
          <a:p>
            <a:r>
              <a:rPr lang="en-US" baseline="0" dirty="0" smtClean="0"/>
              <a:t>Picture from https://i.pinimg.com/736x/b5/95/02/b59502fd683ff52fd90e1de67a179b87--magic-book-the-magic.jpg</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43</a:t>
            </a:fld>
            <a:endParaRPr lang="en-US"/>
          </a:p>
        </p:txBody>
      </p:sp>
    </p:spTree>
    <p:extLst>
      <p:ext uri="{BB962C8B-B14F-4D97-AF65-F5344CB8AC3E}">
        <p14:creationId xmlns:p14="http://schemas.microsoft.com/office/powerpoint/2010/main" val="304044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 very lucky, very blessed</a:t>
            </a:r>
            <a:r>
              <a:rPr lang="en-US" baseline="0" dirty="0" smtClean="0"/>
              <a:t> person.  I’ve had the luxury of playing around in higher education for a long time, and doing things we were mostly told ‘NO’ on the first few hundred times.  We just did them anyway, and I’ve been fortunate in both my mix of colleagues, the tidal forces of politics and reality, and ability to see a forest from some trees.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339611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happens when there aren’t jobs anymore.  For a whole bunch of us.  What happens to the story of what it means to be a part of society,</a:t>
            </a:r>
            <a:r>
              <a:rPr lang="en-US" baseline="0" dirty="0" smtClean="0"/>
              <a:t> of what society is, when the production of labor isn’t the core element of being in the world?</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44</a:t>
            </a:fld>
            <a:endParaRPr lang="en-US"/>
          </a:p>
        </p:txBody>
      </p:sp>
    </p:spTree>
    <p:extLst>
      <p:ext uri="{BB962C8B-B14F-4D97-AF65-F5344CB8AC3E}">
        <p14:creationId xmlns:p14="http://schemas.microsoft.com/office/powerpoint/2010/main" val="1238601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when the place that makes software engineers does</a:t>
            </a:r>
            <a:r>
              <a:rPr lang="en-US" baseline="0" dirty="0" smtClean="0"/>
              <a:t> so in a world that no longer needs software engineers?  When AI writes the code, software looks like design and scales quite differently.  Right now the thing I’m so proud of with our students is that they go on to find value and joy in making the things they want to make, and living a life supported by that endeavor.  Does that break if the making of things no longer sustains them financially?  Emotionally?  Societally?</a:t>
            </a:r>
          </a:p>
          <a:p>
            <a:endParaRPr lang="en-US" baseline="0" dirty="0" smtClean="0"/>
          </a:p>
          <a:p>
            <a:r>
              <a:rPr lang="en-US" baseline="0" dirty="0" smtClean="0"/>
              <a:t>What does it mean when software design looks like design not engineering?</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45</a:t>
            </a:fld>
            <a:endParaRPr lang="en-US"/>
          </a:p>
        </p:txBody>
      </p:sp>
    </p:spTree>
    <p:extLst>
      <p:ext uri="{BB962C8B-B14F-4D97-AF65-F5344CB8AC3E}">
        <p14:creationId xmlns:p14="http://schemas.microsoft.com/office/powerpoint/2010/main" val="3270250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big take away here is the idea that none of them will have a single career in anything.  </a:t>
            </a:r>
          </a:p>
          <a:p>
            <a:endParaRPr lang="en-US" baseline="0" dirty="0" smtClean="0"/>
          </a:p>
          <a:p>
            <a:r>
              <a:rPr lang="en-US" baseline="0" dirty="0" smtClean="0"/>
              <a:t>The picture here was from a very old project we did called M.U.P.P.E.T.S. where you could explore object oriented programming by walking around inside of it.  This user wanted to be a storm trooper.  We were combining virtual worlds and gaming culture with introductory programming experiences and logical design.</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46</a:t>
            </a:fld>
            <a:endParaRPr lang="en-US"/>
          </a:p>
        </p:txBody>
      </p:sp>
    </p:spTree>
    <p:extLst>
      <p:ext uri="{BB962C8B-B14F-4D97-AF65-F5344CB8AC3E}">
        <p14:creationId xmlns:p14="http://schemas.microsoft.com/office/powerpoint/2010/main" val="655597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study millennials, and post-millennials, you will find that one of the key motivations is to have impact.  To solve real problems.  That they are trying to step away from the marketed commercialism of the 1980’s – the artisanal movement, the small batch movement, the return to community housing, the greenspace and work/life efforts – these are all of a piece.  They crave a sense of impact.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47</a:t>
            </a:fld>
            <a:endParaRPr lang="en-US"/>
          </a:p>
        </p:txBody>
      </p:sp>
    </p:spTree>
    <p:extLst>
      <p:ext uri="{BB962C8B-B14F-4D97-AF65-F5344CB8AC3E}">
        <p14:creationId xmlns:p14="http://schemas.microsoft.com/office/powerpoint/2010/main" val="3576627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In 2011, Richard Van As and Ivan Owen teamed up to design and build prosthetic hands for growing children using low-cost 3D printing.</a:t>
            </a:r>
          </a:p>
          <a:p>
            <a:r>
              <a:rPr lang="en-US" sz="1200" b="0" kern="1200" dirty="0" smtClean="0">
                <a:solidFill>
                  <a:schemeClr val="tx1"/>
                </a:solidFill>
                <a:effectLst/>
                <a:latin typeface="+mn-lt"/>
                <a:ea typeface="+mn-ea"/>
                <a:cs typeface="+mn-cs"/>
              </a:rPr>
              <a:t>Later, Jon Schull recognized the</a:t>
            </a:r>
            <a:r>
              <a:rPr lang="en-US" sz="1200" b="0" kern="1200" baseline="0" dirty="0" smtClean="0">
                <a:solidFill>
                  <a:schemeClr val="tx1"/>
                </a:solidFill>
                <a:effectLst/>
                <a:latin typeface="+mn-lt"/>
                <a:ea typeface="+mn-ea"/>
                <a:cs typeface="+mn-cs"/>
              </a:rPr>
              <a:t> need to CONNECT A COMMUNITY around these possibilities, and e-NABLE was born.</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And this is heartwarming and we love it and it makes us </a:t>
            </a:r>
            <a:r>
              <a:rPr lang="en-US" sz="1200" b="0" kern="1200" baseline="0" dirty="0" err="1" smtClean="0">
                <a:solidFill>
                  <a:schemeClr val="tx1"/>
                </a:solidFill>
                <a:effectLst/>
                <a:latin typeface="+mn-lt"/>
                <a:ea typeface="+mn-ea"/>
                <a:cs typeface="+mn-cs"/>
              </a:rPr>
              <a:t>oooh</a:t>
            </a:r>
            <a:r>
              <a:rPr lang="en-US" sz="1200" b="0" kern="1200" baseline="0" dirty="0" smtClean="0">
                <a:solidFill>
                  <a:schemeClr val="tx1"/>
                </a:solidFill>
                <a:effectLst/>
                <a:latin typeface="+mn-lt"/>
                <a:ea typeface="+mn-ea"/>
                <a:cs typeface="+mn-cs"/>
              </a:rPr>
              <a:t> and </a:t>
            </a:r>
            <a:r>
              <a:rPr lang="en-US" sz="1200" b="0" kern="1200" baseline="0" dirty="0" err="1" smtClean="0">
                <a:solidFill>
                  <a:schemeClr val="tx1"/>
                </a:solidFill>
                <a:effectLst/>
                <a:latin typeface="+mn-lt"/>
                <a:ea typeface="+mn-ea"/>
                <a:cs typeface="+mn-cs"/>
              </a:rPr>
              <a:t>aaah</a:t>
            </a:r>
            <a:r>
              <a:rPr lang="en-US" sz="1200" b="0" kern="1200" baseline="0" dirty="0" smtClean="0">
                <a:solidFill>
                  <a:schemeClr val="tx1"/>
                </a:solidFill>
                <a:effectLst/>
                <a:latin typeface="+mn-lt"/>
                <a:ea typeface="+mn-ea"/>
                <a:cs typeface="+mn-cs"/>
              </a:rPr>
              <a:t>.  But it also challenges notions of expertise and practice, of what is ‘right’ or ‘expected’.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And what if its not </a:t>
            </a:r>
            <a:r>
              <a:rPr lang="en-US" sz="1200" b="0" kern="1200" baseline="0" dirty="0" err="1" smtClean="0">
                <a:solidFill>
                  <a:schemeClr val="tx1"/>
                </a:solidFill>
                <a:effectLst/>
                <a:latin typeface="+mn-lt"/>
                <a:ea typeface="+mn-ea"/>
                <a:cs typeface="+mn-cs"/>
              </a:rPr>
              <a:t>eNABLE</a:t>
            </a:r>
            <a:r>
              <a:rPr lang="en-US" sz="1200" b="0" kern="1200" baseline="0" dirty="0" smtClean="0">
                <a:solidFill>
                  <a:schemeClr val="tx1"/>
                </a:solidFill>
                <a:effectLst/>
                <a:latin typeface="+mn-lt"/>
                <a:ea typeface="+mn-ea"/>
                <a:cs typeface="+mn-cs"/>
              </a:rPr>
              <a:t> hands?  What if you could see anything you wanted on Amazon as a simulation, but then it was just MADE TO ORDER and sent to you in ways that no longer require warehousing, pre-fabrication, etc. and that are autonomously delivered?  Are these things still real?  What effect does that have on this thing we call ‘existence’ ?  The value here is in the NETWORK and the DISTRIBUTION OF KNOWLEDGE.</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48</a:t>
            </a:fld>
            <a:endParaRPr lang="en-US"/>
          </a:p>
        </p:txBody>
      </p:sp>
    </p:spTree>
    <p:extLst>
      <p:ext uri="{BB962C8B-B14F-4D97-AF65-F5344CB8AC3E}">
        <p14:creationId xmlns:p14="http://schemas.microsoft.com/office/powerpoint/2010/main" val="1655082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local libraries, schools, educational programs, afterschool programs, etc.  </a:t>
            </a:r>
          </a:p>
          <a:p>
            <a:endParaRPr lang="en-US" dirty="0" smtClean="0"/>
          </a:p>
          <a:p>
            <a:r>
              <a:rPr lang="en-US" dirty="0" smtClean="0"/>
              <a:t>This picture is the first ever ‘made</a:t>
            </a:r>
            <a:r>
              <a:rPr lang="en-US" baseline="0" dirty="0" smtClean="0"/>
              <a:t> in Rochester’ games festival – combining local studios, talent, schools, programs, entrepreneurs and the public.</a:t>
            </a:r>
          </a:p>
          <a:p>
            <a:endParaRPr lang="en-US" baseline="0" dirty="0" smtClean="0"/>
          </a:p>
          <a:p>
            <a:r>
              <a:rPr lang="en-US" baseline="0" dirty="0" smtClean="0"/>
              <a:t>We don’t get to just make things and not think about their impact – we have to think about the societal, social, and long-term effects of what we do and our processes.  Which is extremely unusual in some respects for a ‘research center’ – which often stop at ‘invention’ – the Real Genius quote of ‘yeah, let the engineers figure out a use for 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49</a:t>
            </a:fld>
            <a:endParaRPr lang="en-US"/>
          </a:p>
        </p:txBody>
      </p:sp>
    </p:spTree>
    <p:extLst>
      <p:ext uri="{BB962C8B-B14F-4D97-AF65-F5344CB8AC3E}">
        <p14:creationId xmlns:p14="http://schemas.microsoft.com/office/powerpoint/2010/main" val="6334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you’ve been following what we’re doing we’re making an effort to be essentially everywhere: here</a:t>
            </a:r>
            <a:r>
              <a:rPr lang="en-US" baseline="0" dirty="0" smtClean="0"/>
              <a:t> are some of the initiatives and efforts and partners of recent note.  We’re taking that notion of working with communities and networks really seriously at local, state, national, and international levels</a:t>
            </a:r>
            <a:r>
              <a:rPr lang="en-US" baseline="0" dirty="0" smtClean="0"/>
              <a:t>.</a:t>
            </a:r>
          </a:p>
          <a:p>
            <a:endParaRPr lang="en-US" baseline="0" dirty="0" smtClean="0"/>
          </a:p>
          <a:p>
            <a:r>
              <a:rPr lang="en-US" baseline="0" dirty="0" smtClean="0"/>
              <a:t>The general public doesn’t understand education, doesn’t understand what we do, and is increasingly critical of higher education in specific as overpriced, overblown, and overvalued.  So how do we change any of these perceptions other than by cutting costs (which we need to do as well) ?</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50</a:t>
            </a:fld>
            <a:endParaRPr lang="en-US"/>
          </a:p>
        </p:txBody>
      </p:sp>
    </p:spTree>
    <p:extLst>
      <p:ext uri="{BB962C8B-B14F-4D97-AF65-F5344CB8AC3E}">
        <p14:creationId xmlns:p14="http://schemas.microsoft.com/office/powerpoint/2010/main" val="1029298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can’t challenge beliefs doing something you know, and you can’t learn</a:t>
            </a:r>
            <a:r>
              <a:rPr lang="en-US" baseline="0" dirty="0" smtClean="0"/>
              <a:t> about beliefs by working in a cultural vacuum.  A great example of this is the work Owen is doing at MAGIC on religion, policy and culture as informed by games and interactives.  See magic.rit.edu/</a:t>
            </a:r>
            <a:r>
              <a:rPr lang="en-US" baseline="0" dirty="0" err="1" smtClean="0"/>
              <a:t>rcp</a:t>
            </a:r>
            <a:r>
              <a:rPr lang="en-US" baseline="0" dirty="0" smtClean="0"/>
              <a:t> for more</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51</a:t>
            </a:fld>
            <a:endParaRPr lang="en-US"/>
          </a:p>
        </p:txBody>
      </p:sp>
    </p:spTree>
    <p:extLst>
      <p:ext uri="{BB962C8B-B14F-4D97-AF65-F5344CB8AC3E}">
        <p14:creationId xmlns:p14="http://schemas.microsoft.com/office/powerpoint/2010/main" val="3274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great deal has been written of late of the way in which we as </a:t>
            </a:r>
            <a:r>
              <a:rPr lang="en-US" baseline="0" dirty="0" err="1" smtClean="0"/>
              <a:t>americans</a:t>
            </a:r>
            <a:r>
              <a:rPr lang="en-US" baseline="0" dirty="0" smtClean="0"/>
              <a:t> get information, evaluate information, arrive at conclusions, etc.  We kind of just had an election based on it, and it’s a very scary thing.  But what does this look like in the present day and moving forward?</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52</a:t>
            </a:fld>
            <a:endParaRPr lang="en-US"/>
          </a:p>
        </p:txBody>
      </p:sp>
    </p:spTree>
    <p:extLst>
      <p:ext uri="{BB962C8B-B14F-4D97-AF65-F5344CB8AC3E}">
        <p14:creationId xmlns:p14="http://schemas.microsoft.com/office/powerpoint/2010/main" val="1900043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 Slavin –</a:t>
            </a:r>
            <a:r>
              <a:rPr lang="en-US" baseline="0" dirty="0" smtClean="0"/>
              <a:t> How Algorithms Shape Our World</a:t>
            </a:r>
          </a:p>
          <a:p>
            <a:r>
              <a:rPr lang="en-US" baseline="0" dirty="0" smtClean="0"/>
              <a:t>https://www.ted.com/talks/kevin_slavin_how_algorithms_shape_our_world#t-303789</a:t>
            </a:r>
          </a:p>
          <a:p>
            <a:endParaRPr lang="en-US" baseline="0" dirty="0" smtClean="0"/>
          </a:p>
          <a:p>
            <a:r>
              <a:rPr lang="en-US" baseline="0" dirty="0" smtClean="0"/>
              <a:t>Referring to the Flash Crash of 2:45 or Flash Crash of 2010.  9% of the market vanished nearly instantly.</a:t>
            </a:r>
          </a:p>
          <a:p>
            <a:endParaRPr lang="en-US" baseline="0" dirty="0" smtClean="0"/>
          </a:p>
          <a:p>
            <a:r>
              <a:rPr lang="en-US" baseline="0" dirty="0" smtClean="0"/>
              <a:t>Hollowing out the buildings around the carrier hotel in NYC (where the internet plugs in) </a:t>
            </a:r>
          </a:p>
          <a:p>
            <a:endParaRPr lang="en-US" dirty="0" smtClean="0"/>
          </a:p>
          <a:p>
            <a:r>
              <a:rPr lang="en-US" dirty="0" smtClean="0"/>
              <a:t>We can’t know and understand the scale of what the hell we’re doing anymore</a:t>
            </a:r>
            <a:r>
              <a:rPr lang="en-US" baseline="0" dirty="0" smtClean="0"/>
              <a:t> in every context.  The asylum has, to some degree, eaten the inmates.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53</a:t>
            </a:fld>
            <a:endParaRPr lang="en-US"/>
          </a:p>
        </p:txBody>
      </p:sp>
    </p:spTree>
    <p:extLst>
      <p:ext uri="{BB962C8B-B14F-4D97-AF65-F5344CB8AC3E}">
        <p14:creationId xmlns:p14="http://schemas.microsoft.com/office/powerpoint/2010/main" val="3115130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a:t>
            </a:r>
            <a:r>
              <a:rPr lang="en-US" baseline="0" dirty="0" smtClean="0"/>
              <a:t> paraphrase this is to say that “we hold the WORK to be self-evident’ – which seems obvious (in part) in art school, but as we move to the hard sciences and engineering that gets surprisingly twisted in higher </a:t>
            </a:r>
            <a:r>
              <a:rPr lang="en-US" baseline="0" dirty="0" err="1" smtClean="0"/>
              <a:t>ed</a:t>
            </a:r>
            <a:r>
              <a:rPr lang="en-US" baseline="0" dirty="0" smtClean="0"/>
              <a:t> – we start focusing on publication and reception of the work, and NOT THE WORK ITSELF.  We focus on teaching ‘skills’ and on teaching ‘data’ and on ‘learning to code’ and we forget the REASON we are doing those things is so that someone can MAKE SOMETHING.</a:t>
            </a:r>
          </a:p>
          <a:p>
            <a:endParaRPr lang="en-US" baseline="0" dirty="0" smtClean="0"/>
          </a:p>
          <a:p>
            <a:r>
              <a:rPr lang="en-US" baseline="0" dirty="0" smtClean="0"/>
              <a:t>The only real criteria I have for an introductory programming course is that students MAKE SOMETHING THEY ARE PROUD OF….. AND IDEALLY SHARE IT.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2453955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don’t know, and don’t care, what constitutes ‘their bubble’</a:t>
            </a:r>
          </a:p>
          <a:p>
            <a:r>
              <a:rPr lang="en-US" dirty="0" smtClean="0"/>
              <a:t>Many</a:t>
            </a:r>
            <a:r>
              <a:rPr lang="en-US" baseline="0" dirty="0" smtClean="0"/>
              <a:t> of us aren’t aware there ARE bubbles.</a:t>
            </a:r>
          </a:p>
          <a:p>
            <a:r>
              <a:rPr lang="en-US" baseline="0" dirty="0" smtClean="0"/>
              <a:t>Some of us are trying to expose these bubbles and make more people aware.</a:t>
            </a:r>
          </a:p>
          <a:p>
            <a:r>
              <a:rPr lang="en-US" baseline="0" dirty="0" smtClean="0"/>
              <a:t>Some of us are trying to manipulate these bubbles for commercial gain.</a:t>
            </a:r>
          </a:p>
          <a:p>
            <a:r>
              <a:rPr lang="en-US" baseline="0" dirty="0" smtClean="0"/>
              <a:t>Some of us are trying to encode these bubbles into more structures and institutions</a:t>
            </a:r>
          </a:p>
          <a:p>
            <a:endParaRPr lang="en-US" baseline="0" dirty="0" smtClean="0"/>
          </a:p>
          <a:p>
            <a:r>
              <a:rPr lang="en-US" baseline="0" dirty="0" smtClean="0"/>
              <a:t>Some of us are using these bubbles as IDENTITIES.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54</a:t>
            </a:fld>
            <a:endParaRPr lang="en-US"/>
          </a:p>
        </p:txBody>
      </p:sp>
    </p:spTree>
    <p:extLst>
      <p:ext uri="{BB962C8B-B14F-4D97-AF65-F5344CB8AC3E}">
        <p14:creationId xmlns:p14="http://schemas.microsoft.com/office/powerpoint/2010/main" val="2277030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 of the congressional panel and the discussion</a:t>
            </a:r>
            <a:r>
              <a:rPr lang="en-US" baseline="0" dirty="0" smtClean="0"/>
              <a:t> of AR, and what it would mean to have everyone’s donor history and voting record and personal browsing history and trending status </a:t>
            </a:r>
            <a:r>
              <a:rPr lang="en-US" baseline="0" dirty="0" err="1" smtClean="0"/>
              <a:t>tattood</a:t>
            </a:r>
            <a:r>
              <a:rPr lang="en-US" baseline="0" dirty="0" smtClean="0"/>
              <a:t> over them in augmented reality as they walked around DC.</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55</a:t>
            </a:fld>
            <a:endParaRPr lang="en-US"/>
          </a:p>
        </p:txBody>
      </p:sp>
    </p:spTree>
    <p:extLst>
      <p:ext uri="{BB962C8B-B14F-4D97-AF65-F5344CB8AC3E}">
        <p14:creationId xmlns:p14="http://schemas.microsoft.com/office/powerpoint/2010/main" val="2047990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baseline="0" dirty="0" smtClean="0">
              <a:solidFill>
                <a:schemeClr val="tx1"/>
              </a:solidFill>
              <a:effectLst/>
              <a:latin typeface="+mn-lt"/>
              <a:ea typeface="+mn-ea"/>
              <a:cs typeface="+mn-cs"/>
            </a:endParaRPr>
          </a:p>
          <a:p>
            <a:r>
              <a:rPr lang="en-US" dirty="0" smtClean="0"/>
              <a:t>THE</a:t>
            </a:r>
            <a:r>
              <a:rPr lang="en-US" baseline="0" dirty="0" smtClean="0"/>
              <a:t> MYSTERIOUS CASE OF NICOLE MINSEY</a:t>
            </a:r>
          </a:p>
          <a:p>
            <a:endParaRPr lang="en-US" baseline="0" dirty="0" smtClean="0"/>
          </a:p>
          <a:p>
            <a:r>
              <a:rPr lang="en-US" baseline="0" dirty="0" smtClean="0"/>
              <a:t>Trump’s number one twitter fan – until he retweeted her.  Then was she a bot?  Turns out wasn’t a bot – but nothing about her is real…</a:t>
            </a:r>
          </a:p>
          <a:p>
            <a:r>
              <a:rPr lang="en-US" dirty="0" smtClean="0"/>
              <a:t>http://www.thedailybeast.com/i-found-trump-fan-nicole-mincey-and-shes-not-a-bot</a:t>
            </a:r>
          </a:p>
          <a:p>
            <a:endParaRPr lang="en-US" dirty="0" smtClean="0"/>
          </a:p>
          <a:p>
            <a:r>
              <a:rPr lang="en-US" dirty="0" smtClean="0"/>
              <a:t>Who is this woman and does she even</a:t>
            </a:r>
            <a:r>
              <a:rPr lang="en-US" baseline="0" dirty="0" smtClean="0"/>
              <a:t> exist?!  And in some sense, she is real despite her lack of existence?  Because her narrative is real, she is a form of real, even as a stock photo.</a:t>
            </a:r>
            <a:endParaRPr lang="en-US" dirty="0" smtClean="0"/>
          </a:p>
          <a:p>
            <a:endParaRPr lang="en-US" dirty="0" smtClean="0"/>
          </a:p>
          <a:p>
            <a:r>
              <a:rPr lang="en-US" dirty="0" smtClean="0"/>
              <a:t>To what extent is</a:t>
            </a:r>
            <a:r>
              <a:rPr lang="en-US" baseline="0" dirty="0" smtClean="0"/>
              <a:t> what we see on social a cultivated refracted “non real” view of ourselves – but to what extent to marketplaces and maker movements and hobbyist good represent a kind of cultural longing for authenticity?</a:t>
            </a:r>
            <a:endParaRPr lang="en-US" dirty="0" smtClean="0"/>
          </a:p>
          <a:p>
            <a:endParaRPr lang="en-US" dirty="0" smtClean="0"/>
          </a:p>
          <a:p>
            <a:r>
              <a:rPr lang="en-US" dirty="0" smtClean="0"/>
              <a:t>What started</a:t>
            </a:r>
            <a:r>
              <a:rPr lang="en-US" baseline="0" dirty="0" smtClean="0"/>
              <a:t> with kids hacking communications structures ‘FOR THE LOLZ’ has become not so simple, and not so funny – it’s impact is rather huge.</a:t>
            </a:r>
            <a:endParaRPr lang="en-US"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56</a:t>
            </a:fld>
            <a:endParaRPr lang="en-US"/>
          </a:p>
        </p:txBody>
      </p:sp>
    </p:spTree>
    <p:extLst>
      <p:ext uri="{BB962C8B-B14F-4D97-AF65-F5344CB8AC3E}">
        <p14:creationId xmlns:p14="http://schemas.microsoft.com/office/powerpoint/2010/main" val="2103329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https://www.buzzfeed.com/peteraldhous/hidden-spy-planes?utm_term=.buGkW9dpL#.lceZYB9J4</a:t>
            </a:r>
          </a:p>
          <a:p>
            <a:endParaRPr lang="en-US" dirty="0" smtClean="0"/>
          </a:p>
          <a:p>
            <a:r>
              <a:rPr lang="en-US" dirty="0" smtClean="0"/>
              <a:t>This is an example of ‘journalism’ in today’s world</a:t>
            </a:r>
            <a:r>
              <a:rPr lang="en-US" baseline="0" dirty="0" smtClean="0"/>
              <a:t> – tasking/training an AI and pattern matching algorithm against a sea of data logs and flight details to find the ‘hidden’ things that are happening.  Spy planes over domestic soil.</a:t>
            </a:r>
          </a:p>
          <a:p>
            <a:endParaRPr lang="en-US" baseline="0" dirty="0" smtClean="0"/>
          </a:p>
          <a:p>
            <a:r>
              <a:rPr lang="en-US" b="1" dirty="0" smtClean="0">
                <a:effectLst/>
              </a:rPr>
              <a:t>“A secret spy plane operated</a:t>
            </a:r>
            <a:r>
              <a:rPr lang="en-US" dirty="0" smtClean="0">
                <a:effectLst/>
              </a:rPr>
              <a:t> by the US Marshals </a:t>
            </a:r>
            <a:r>
              <a:rPr lang="en-US" dirty="0" smtClean="0">
                <a:effectLst/>
                <a:hlinkClick r:id="rId3"/>
              </a:rPr>
              <a:t>hunted drug cartel kingpins</a:t>
            </a:r>
            <a:r>
              <a:rPr lang="en-US" dirty="0" smtClean="0">
                <a:effectLst/>
              </a:rPr>
              <a:t> in Mexico. A military contractor that tracks terrorists in Africa is also </a:t>
            </a:r>
            <a:r>
              <a:rPr lang="en-US" dirty="0" smtClean="0">
                <a:effectLst/>
                <a:hlinkClick r:id="rId4"/>
              </a:rPr>
              <a:t>flying surveillance aircraft</a:t>
            </a:r>
            <a:r>
              <a:rPr lang="en-US" dirty="0" smtClean="0">
                <a:effectLst/>
              </a:rPr>
              <a:t> over US cities. In two stories published last week, </a:t>
            </a:r>
            <a:r>
              <a:rPr lang="en-US" dirty="0" err="1" smtClean="0">
                <a:effectLst/>
              </a:rPr>
              <a:t>BuzzFeed</a:t>
            </a:r>
            <a:r>
              <a:rPr lang="en-US" dirty="0" smtClean="0">
                <a:effectLst/>
              </a:rPr>
              <a:t> News revealed the activities of aircraft that their operators didn’t want to discuss.”</a:t>
            </a:r>
          </a:p>
          <a:p>
            <a:endParaRPr lang="en-US" dirty="0" smtClean="0">
              <a:effectLst/>
            </a:endParaRPr>
          </a:p>
          <a:p>
            <a:r>
              <a:rPr lang="en-US" dirty="0" smtClean="0">
                <a:effectLst/>
              </a:rPr>
              <a:t>IS</a:t>
            </a:r>
            <a:r>
              <a:rPr lang="en-US" baseline="0" dirty="0" smtClean="0">
                <a:effectLst/>
              </a:rPr>
              <a:t> THIS “COMPUTING” or “INVESTIGATIVE REPORTING”?  It means knowing something about patterns and AI and recognition and datamining.  But it also means thinking about STORY through a lens of computing.</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57</a:t>
            </a:fld>
            <a:endParaRPr lang="en-US"/>
          </a:p>
        </p:txBody>
      </p:sp>
    </p:spTree>
    <p:extLst>
      <p:ext uri="{BB962C8B-B14F-4D97-AF65-F5344CB8AC3E}">
        <p14:creationId xmlns:p14="http://schemas.microsoft.com/office/powerpoint/2010/main" val="3119130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just at this conference on games and games education and I</a:t>
            </a:r>
            <a:r>
              <a:rPr lang="en-US" baseline="0" dirty="0" smtClean="0"/>
              <a:t> had that very surreal experience of someone quoting me as a part of their paper presentation, while I was there.  And that always a little strange.  This also happened the same day you may have heard the President of the United States gave a little press conference in which he failed to condemn white supremacists and said there were ‘good people on both sides’ of the issue, and that made it a lot more strange.</a:t>
            </a:r>
          </a:p>
          <a:p>
            <a:endParaRPr lang="en-US" baseline="0" dirty="0" smtClean="0"/>
          </a:p>
          <a:p>
            <a:r>
              <a:rPr lang="en-US" baseline="0" dirty="0" smtClean="0"/>
              <a:t>But what’s strangest to me is that this is excerpted from a larger piece where I was making the argument that the game development community, and the educational community that explores games and games research, is implicit in the things we make, in the STORIES we use TECHNOLOGY to LEGITIMIZE and NORMALIZE.  That we have obligation beyond capitalism, that our work has ramification beyond “fun”. And a connection I would draw is that when computing is divorced from the liberal arts, it FACILITATES this </a:t>
            </a:r>
            <a:r>
              <a:rPr lang="en-US" baseline="0" dirty="0" err="1" smtClean="0"/>
              <a:t>siloed</a:t>
            </a:r>
            <a:r>
              <a:rPr lang="en-US" baseline="0" dirty="0" smtClean="0"/>
              <a:t>, safe-space, irresponsible approach.  It enables </a:t>
            </a:r>
            <a:r>
              <a:rPr lang="en-US" baseline="0" dirty="0" err="1" smtClean="0"/>
              <a:t>techbro</a:t>
            </a:r>
            <a:r>
              <a:rPr lang="en-US" baseline="0" dirty="0" smtClean="0"/>
              <a:t> Silicon Valley culture, disruption without thought or cause or effect.</a:t>
            </a:r>
          </a:p>
          <a:p>
            <a:endParaRPr lang="en-US" baseline="0" dirty="0" smtClean="0"/>
          </a:p>
          <a:p>
            <a:r>
              <a:rPr lang="en-US" baseline="0" dirty="0" smtClean="0"/>
              <a:t>Facebook can’t say it isn’t responsible for content when it is the medium of stories.  It CAN. NOT.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58</a:t>
            </a:fld>
            <a:endParaRPr lang="en-US"/>
          </a:p>
        </p:txBody>
      </p:sp>
    </p:spTree>
    <p:extLst>
      <p:ext uri="{BB962C8B-B14F-4D97-AF65-F5344CB8AC3E}">
        <p14:creationId xmlns:p14="http://schemas.microsoft.com/office/powerpoint/2010/main" val="2787939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we do in all our work</a:t>
            </a:r>
            <a:r>
              <a:rPr lang="en-US" baseline="0" dirty="0" smtClean="0"/>
              <a:t> is we directly gather data on everything we do and try to make decisions from it.  But we couple that at every stage with artistic studio critique and decision making – we reserve the right to say something ‘doesn’t feel right’ or ‘isn’t working’ or ‘needs X’ – but only in ways that are OPENLY DISCUSSED.  This drives students from engineering and computing insane.</a:t>
            </a:r>
          </a:p>
          <a:p>
            <a:endParaRPr lang="en-US" baseline="0" dirty="0" smtClean="0"/>
          </a:p>
          <a:p>
            <a:r>
              <a:rPr lang="en-US" baseline="0" dirty="0" smtClean="0"/>
              <a:t>Everything we do is DONE ON STAGE.  You can’t hide from your work, you can’t put your work out there and walk away from it – work has impact.  And our students are required to participate in that impact, to engage with the public, to not just present the work but to SEE and FEEL it’s reaction, it’s impact, it’s lifespan.</a:t>
            </a:r>
          </a:p>
          <a:p>
            <a:endParaRPr lang="en-US" baseline="0" dirty="0" smtClean="0"/>
          </a:p>
          <a:p>
            <a:r>
              <a:rPr lang="en-US" dirty="0" smtClean="0"/>
              <a:t>Picture:</a:t>
            </a:r>
            <a:r>
              <a:rPr lang="en-US" baseline="0" dirty="0" smtClean="0"/>
              <a:t> These are the ridiculous homemade trophies for the projects at the </a:t>
            </a:r>
            <a:r>
              <a:rPr lang="en-US" baseline="0" dirty="0" err="1" smtClean="0"/>
              <a:t>ArTech</a:t>
            </a:r>
            <a:r>
              <a:rPr lang="en-US" baseline="0" dirty="0" smtClean="0"/>
              <a:t> Cre8-A-Th0n event we held at MAGIC this fall</a:t>
            </a:r>
            <a:r>
              <a:rPr lang="en-US" baseline="0" dirty="0" smtClean="0"/>
              <a:t>.  Artech.magic.rit.edu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60</a:t>
            </a:fld>
            <a:endParaRPr lang="en-US"/>
          </a:p>
        </p:txBody>
      </p:sp>
    </p:spTree>
    <p:extLst>
      <p:ext uri="{BB962C8B-B14F-4D97-AF65-F5344CB8AC3E}">
        <p14:creationId xmlns:p14="http://schemas.microsoft.com/office/powerpoint/2010/main" val="4178430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MAGIC, we’re using technology to tell stories, we’re educating by immersion.  The students that works best for have a lot to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Everyone in this room has access to amazing tools for enabling students to tell stories, and to create and share their own stories.  Not everyone has these tools, and Adobe is always looking for</a:t>
            </a:r>
            <a:r>
              <a:rPr lang="en-US" baseline="0" dirty="0" smtClean="0"/>
              <a:t> ways to get them into the hands of more people (they are a company after all – but also an education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step is to democratize access to tools that help people understand the way stories are created, shared, and propagated in our culture.  It’s the old media literacy argument, but with some very new and disturbing undertones.  See </a:t>
            </a:r>
            <a:r>
              <a:rPr lang="en-US" baseline="0" dirty="0" err="1" smtClean="0"/>
              <a:t>Danah</a:t>
            </a:r>
            <a:r>
              <a:rPr lang="en-US" baseline="0" dirty="0" smtClean="0"/>
              <a:t> Boyd’s talk from DML 2017 if you haven’t.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Usually when we meet, a lot of discussion goes into democratizing access: tools, platforms, internet, </a:t>
            </a:r>
            <a:r>
              <a:rPr lang="en-US" dirty="0" err="1" smtClean="0"/>
              <a:t>etc</a:t>
            </a:r>
            <a:r>
              <a:rPr lang="en-US" dirty="0" smtClean="0"/>
              <a:t>…  and we’re doing a lot of that right now at RIT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61</a:t>
            </a:fld>
            <a:endParaRPr lang="en-US"/>
          </a:p>
        </p:txBody>
      </p:sp>
    </p:spTree>
    <p:extLst>
      <p:ext uri="{BB962C8B-B14F-4D97-AF65-F5344CB8AC3E}">
        <p14:creationId xmlns:p14="http://schemas.microsoft.com/office/powerpoint/2010/main" val="2635053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MAGIC, I’m a lot less interested in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62</a:t>
            </a:fld>
            <a:endParaRPr lang="en-US"/>
          </a:p>
        </p:txBody>
      </p:sp>
    </p:spTree>
    <p:extLst>
      <p:ext uri="{BB962C8B-B14F-4D97-AF65-F5344CB8AC3E}">
        <p14:creationId xmlns:p14="http://schemas.microsoft.com/office/powerpoint/2010/main" val="4210837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the coming years, we should build on that progress, by … offering every student the hands-on computer science and math classes that make them job-ready on day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President Obama in his 2016 State of the Union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https://obamawhitehouse.archives.gov/blog/2016/01/30/computer-science-all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66</a:t>
            </a:fld>
            <a:endParaRPr lang="en-US"/>
          </a:p>
        </p:txBody>
      </p:sp>
    </p:spTree>
    <p:extLst>
      <p:ext uri="{BB962C8B-B14F-4D97-AF65-F5344CB8AC3E}">
        <p14:creationId xmlns:p14="http://schemas.microsoft.com/office/powerpoint/2010/main" val="2598504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my “group” is a change agent – it’s looking to break down the structures that keep pulling apart technology and the arts</a:t>
            </a:r>
            <a:r>
              <a:rPr lang="en-US" baseline="0" dirty="0" smtClean="0"/>
              <a:t> and the humanities.  It’s intended purpose is to educationally, structurally, and politically challenge the status quo: when we do our job well it asks uncomfortable questions, it encourages a certain form of anarchy.  We were set up as a challenge to a list of wicked problems, and our goal is to use what we know about networks, patterns, scale, and most importantly story to challenge our thinking – out of a love of humanity and a desire for evolution.</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67</a:t>
            </a:fld>
            <a:endParaRPr lang="en-US"/>
          </a:p>
        </p:txBody>
      </p:sp>
    </p:spTree>
    <p:extLst>
      <p:ext uri="{BB962C8B-B14F-4D97-AF65-F5344CB8AC3E}">
        <p14:creationId xmlns:p14="http://schemas.microsoft.com/office/powerpoint/2010/main" val="210927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visualization of our new building (more on that later) which inscribes our motto ‘we learn by making things’ – which</a:t>
            </a:r>
            <a:r>
              <a:rPr lang="en-US" baseline="0" dirty="0" smtClean="0"/>
              <a:t> was a quick encapsulation of the entire culture of RIT that I once gave to the president in a hotel lobby</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3343349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Anyway, </a:t>
            </a:r>
            <a:r>
              <a:rPr lang="en-US" baseline="0" dirty="0" err="1" smtClean="0"/>
              <a:t>Raph</a:t>
            </a:r>
            <a:r>
              <a:rPr lang="en-US" baseline="0" dirty="0" smtClean="0"/>
              <a:t> Koster closed a recent talk I was at with the notion that we in the games industry, but more broadly the media industry, the technology industry, the computing industry, need to consider the notion of DESIGN WITH INTENT.  That these systems are so important to our culture that the responsibility falls to us as designers and developers to consider the impact and intent of these patterns and interactions.</a:t>
            </a:r>
          </a:p>
          <a:p>
            <a:endParaRPr lang="en-US" baseline="0" dirty="0" smtClean="0"/>
          </a:p>
          <a:p>
            <a:r>
              <a:rPr lang="en-US" baseline="0" dirty="0" smtClean="0"/>
              <a:t>And while this is true it is also equally true that perhaps we must re-examine and re-contextualize what it is to LIVE WITH INTENT in the digital age.  That roles such as ‘citizen’ or ‘neighbor’ or ‘friend’ or ‘human’ carry with them both opportunity and obligation, that our lives are what we make of them, and our digital lives are included.  And wasn’t the role of the university, really, the cultivation of knowledge towards the betterment of the human?  We have grown beyond our bodies, but we must each of us consider the patterns and scales of our expanding digital minds.</a:t>
            </a:r>
          </a:p>
          <a:p>
            <a:endParaRPr lang="en-US" baseline="0" dirty="0" smtClean="0"/>
          </a:p>
          <a:p>
            <a:r>
              <a:rPr lang="en-US" baseline="0" dirty="0" smtClean="0"/>
              <a:t>We must consider the story of what it is to be human, we must consider the stories we tell ourselves about ourselves.  We must consider the stories we tell our young, and the effect those stories have on our condition.  And if we don’t like where we are, we must change the stories and how we tell them.</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68</a:t>
            </a:fld>
            <a:endParaRPr lang="en-US"/>
          </a:p>
        </p:txBody>
      </p:sp>
    </p:spTree>
    <p:extLst>
      <p:ext uri="{BB962C8B-B14F-4D97-AF65-F5344CB8AC3E}">
        <p14:creationId xmlns:p14="http://schemas.microsoft.com/office/powerpoint/2010/main" val="2354952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a:t>
            </a:r>
            <a:r>
              <a:rPr lang="en-US" baseline="0" dirty="0" smtClean="0"/>
              <a:t> </a:t>
            </a:r>
            <a:r>
              <a:rPr lang="en-US" dirty="0" smtClean="0"/>
              <a:t>Kelly, Tacy, Johan, Nancy, Kevin</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69</a:t>
            </a:fld>
            <a:endParaRPr lang="en-US"/>
          </a:p>
        </p:txBody>
      </p:sp>
    </p:spTree>
    <p:extLst>
      <p:ext uri="{BB962C8B-B14F-4D97-AF65-F5344CB8AC3E}">
        <p14:creationId xmlns:p14="http://schemas.microsoft.com/office/powerpoint/2010/main" val="42972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great academic programs in a bunch of areas: games, film, design, photography, etc.  But increasingly, the technology, platforms, experiences, and products that surround these are converging – enabling new stories, new experiences and new knowledge.</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225870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convergence is also wreaking havoc on traditional university structures:</a:t>
            </a:r>
            <a:r>
              <a:rPr lang="en-US" baseline="0" dirty="0" smtClean="0"/>
              <a:t> MAGIC is as much an answer to divisions and departments and programs and economics as it is an effort to explore a more unified intellectual questioning of the role of computational media.</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383654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 thing we did was made a living, breathing</a:t>
            </a:r>
            <a:r>
              <a:rPr lang="en-US" baseline="0" dirty="0" smtClean="0"/>
              <a:t> studio along side our research center.  It has resulted in pretty much all of our success.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164791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said, there is no ‘one thing’ that makes this work.  It is a constant mess.  It is paint on the floor.  It is coloring outside the lines.  It is anarchy.</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413222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10/16/2017</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10/16/2017</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10/16/2017</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10/16/2017</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10/16/2017</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10/16/2017</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10/16/2017</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10/16/2017</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203200" y="6046351"/>
            <a:ext cx="1320800" cy="619350"/>
          </a:xfrm>
          <a:prstGeom prst="rect">
            <a:avLst/>
          </a:prstGeom>
        </p:spPr>
      </p:pic>
      <p:sp>
        <p:nvSpPr>
          <p:cNvPr id="9" name="Rectangle 8"/>
          <p:cNvSpPr/>
          <p:nvPr userDrawn="1"/>
        </p:nvSpPr>
        <p:spPr>
          <a:xfrm>
            <a:off x="1585977" y="6208501"/>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dirty="0" smtClean="0">
                <a:solidFill>
                  <a:schemeClr val="tx2">
                    <a:lumMod val="90000"/>
                  </a:schemeClr>
                </a:solidFill>
                <a:latin typeface="Calibri" panose="020F0502020204030204" pitchFamily="34" charset="0"/>
              </a:rPr>
              <a:t>RIT Center for Media, Arts, Games,</a:t>
            </a:r>
            <a:r>
              <a:rPr lang="en-US" sz="1200" baseline="0" dirty="0" smtClean="0">
                <a:solidFill>
                  <a:schemeClr val="tx2">
                    <a:lumMod val="90000"/>
                  </a:schemeClr>
                </a:solidFill>
                <a:latin typeface="Calibri" panose="020F0502020204030204" pitchFamily="34" charset="0"/>
              </a:rPr>
              <a:t> Interaction &amp; Creativity</a:t>
            </a:r>
          </a:p>
          <a:p>
            <a:pPr algn="l"/>
            <a:r>
              <a:rPr lang="en-US" sz="1200" baseline="0" dirty="0" smtClean="0">
                <a:solidFill>
                  <a:schemeClr val="tx2">
                    <a:lumMod val="90000"/>
                  </a:schemeClr>
                </a:solidFill>
                <a:latin typeface="Calibri" panose="020F0502020204030204" pitchFamily="34" charset="0"/>
              </a:rPr>
              <a:t>MAGIC.RIT.EDU | WWW.RIT.EDU</a:t>
            </a:r>
            <a:endParaRPr lang="en-US" sz="1200" dirty="0">
              <a:solidFill>
                <a:schemeClr val="tx2">
                  <a:lumMod val="90000"/>
                </a:schemeClr>
              </a:solidFill>
              <a:latin typeface="Calibri" panose="020F0502020204030204" pitchFamily="34" charset="0"/>
            </a:endParaRPr>
          </a:p>
        </p:txBody>
      </p:sp>
      <p:pic>
        <p:nvPicPr>
          <p:cNvPr id="10" name="Picture 9"/>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210799" y="6046351"/>
            <a:ext cx="1660143" cy="619350"/>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13.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gif"/><Relationship Id="rId7" Type="http://schemas.openxmlformats.org/officeDocument/2006/relationships/image" Target="../media/image121.png"/><Relationship Id="rId12" Type="http://schemas.openxmlformats.org/officeDocument/2006/relationships/image" Target="../media/image12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118.png"/><Relationship Id="rId9" Type="http://schemas.openxmlformats.org/officeDocument/2006/relationships/image" Target="../media/image12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22860"/>
            <a:ext cx="12192000" cy="6743075"/>
          </a:xfrm>
          <a:prstGeom prst="rect">
            <a:avLst/>
          </a:prstGeom>
        </p:spPr>
      </p:pic>
    </p:spTree>
    <p:extLst>
      <p:ext uri="{BB962C8B-B14F-4D97-AF65-F5344CB8AC3E}">
        <p14:creationId xmlns:p14="http://schemas.microsoft.com/office/powerpoint/2010/main" val="3100770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2" name="Title 1"/>
          <p:cNvSpPr>
            <a:spLocks noGrp="1"/>
          </p:cNvSpPr>
          <p:nvPr>
            <p:ph type="title"/>
          </p:nvPr>
        </p:nvSpPr>
        <p:spPr>
          <a:xfrm>
            <a:off x="4267200" y="762000"/>
            <a:ext cx="6377940" cy="1293028"/>
          </a:xfrm>
        </p:spPr>
        <p:txBody>
          <a:bodyPr/>
          <a:lstStyle/>
          <a:p>
            <a:r>
              <a:rPr lang="en-US" dirty="0" smtClean="0"/>
              <a:t>Why IS MAGIC?</a:t>
            </a:r>
            <a:endParaRPr lang="en-US" dirty="0"/>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9387840" cy="1293028"/>
          </a:xfrm>
        </p:spPr>
        <p:txBody>
          <a:bodyPr>
            <a:normAutofit/>
          </a:bodyPr>
          <a:lstStyle/>
          <a:p>
            <a:r>
              <a:rPr lang="en-US" dirty="0" smtClean="0"/>
              <a:t>CONVERGENCE OF ANOTHER SORT</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828799"/>
            <a:ext cx="12192000" cy="3693683"/>
          </a:xfrm>
          <a:prstGeom prst="rect">
            <a:avLst/>
          </a:prstGeom>
        </p:spPr>
      </p:pic>
      <p:cxnSp>
        <p:nvCxnSpPr>
          <p:cNvPr id="6" name="Straight Connector 5"/>
          <p:cNvCxnSpPr/>
          <p:nvPr/>
        </p:nvCxnSpPr>
        <p:spPr>
          <a:xfrm>
            <a:off x="0" y="5522482"/>
            <a:ext cx="12192000" cy="40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8287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79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34000"/>
          </a:xfrm>
          <a:prstGeom prst="rect">
            <a:avLst/>
          </a:prstGeom>
        </p:spPr>
      </p:pic>
      <p:sp>
        <p:nvSpPr>
          <p:cNvPr id="9" name="Rectangle 8"/>
          <p:cNvSpPr/>
          <p:nvPr/>
        </p:nvSpPr>
        <p:spPr>
          <a:xfrm>
            <a:off x="0" y="0"/>
            <a:ext cx="12192000" cy="5334000"/>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4984" y="3693481"/>
            <a:ext cx="3960016" cy="178815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4600" y="3657601"/>
            <a:ext cx="4191000" cy="2357439"/>
          </a:xfrm>
          <a:prstGeom prst="rect">
            <a:avLst/>
          </a:prstGeom>
        </p:spPr>
      </p:pic>
      <p:sp>
        <p:nvSpPr>
          <p:cNvPr id="7" name="Rectangle 6"/>
          <p:cNvSpPr/>
          <p:nvPr/>
        </p:nvSpPr>
        <p:spPr>
          <a:xfrm>
            <a:off x="6065519" y="3805239"/>
            <a:ext cx="45719"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14800" y="1565667"/>
            <a:ext cx="5486400" cy="1293028"/>
          </a:xfrm>
        </p:spPr>
        <p:txBody>
          <a:bodyPr>
            <a:normAutofit/>
          </a:bodyPr>
          <a:lstStyle/>
          <a:p>
            <a:r>
              <a:rPr lang="en-US" dirty="0" smtClean="0"/>
              <a:t>   HOW IS MAGIC:</a:t>
            </a:r>
            <a:br>
              <a:rPr lang="en-US" dirty="0" smtClean="0"/>
            </a:br>
            <a:endParaRPr lang="en-US" sz="2000" dirty="0"/>
          </a:p>
        </p:txBody>
      </p:sp>
      <p:sp>
        <p:nvSpPr>
          <p:cNvPr id="11" name="Rectangle 10"/>
          <p:cNvSpPr/>
          <p:nvPr/>
        </p:nvSpPr>
        <p:spPr>
          <a:xfrm>
            <a:off x="6168850" y="2212181"/>
            <a:ext cx="3432350" cy="369332"/>
          </a:xfrm>
          <a:prstGeom prst="rect">
            <a:avLst/>
          </a:prstGeom>
        </p:spPr>
        <p:txBody>
          <a:bodyPr wrap="none">
            <a:spAutoFit/>
          </a:bodyPr>
          <a:lstStyle/>
          <a:p>
            <a:r>
              <a:rPr lang="en-US" dirty="0"/>
              <a:t>A VERY IMPORTANT DIVISION:</a:t>
            </a:r>
          </a:p>
        </p:txBody>
      </p:sp>
    </p:spTree>
    <p:extLst>
      <p:ext uri="{BB962C8B-B14F-4D97-AF65-F5344CB8AC3E}">
        <p14:creationId xmlns:p14="http://schemas.microsoft.com/office/powerpoint/2010/main" val="4037138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3429000" cy="4953000"/>
          </a:xfrm>
          <a:prstGeom prst="rect">
            <a:avLst/>
          </a:prstGeom>
        </p:spPr>
      </p:pic>
      <p:sp>
        <p:nvSpPr>
          <p:cNvPr id="2" name="Title 1"/>
          <p:cNvSpPr>
            <a:spLocks noGrp="1"/>
          </p:cNvSpPr>
          <p:nvPr>
            <p:ph type="title"/>
          </p:nvPr>
        </p:nvSpPr>
        <p:spPr>
          <a:xfrm>
            <a:off x="-30480" y="383372"/>
            <a:ext cx="7955280" cy="1293028"/>
          </a:xfrm>
        </p:spPr>
        <p:txBody>
          <a:bodyPr/>
          <a:lstStyle/>
          <a:p>
            <a:r>
              <a:rPr lang="en-US" dirty="0" smtClean="0"/>
              <a:t>HOW IS MAGIC:</a:t>
            </a:r>
            <a:endParaRPr lang="en-US" dirty="0"/>
          </a:p>
        </p:txBody>
      </p:sp>
      <p:sp>
        <p:nvSpPr>
          <p:cNvPr id="3" name="Content Placeholder 2"/>
          <p:cNvSpPr>
            <a:spLocks noGrp="1"/>
          </p:cNvSpPr>
          <p:nvPr>
            <p:ph idx="1"/>
          </p:nvPr>
        </p:nvSpPr>
        <p:spPr>
          <a:xfrm>
            <a:off x="3200400" y="1143000"/>
            <a:ext cx="8458200" cy="5143514"/>
          </a:xfrm>
        </p:spPr>
        <p:txBody>
          <a:bodyPr>
            <a:normAutofit/>
          </a:bodyPr>
          <a:lstStyle/>
          <a:p>
            <a:pPr marL="0" indent="0">
              <a:buNone/>
            </a:pPr>
            <a:r>
              <a:rPr lang="en-US" dirty="0"/>
              <a:t> </a:t>
            </a:r>
            <a:r>
              <a:rPr lang="en-US" dirty="0" smtClean="0"/>
              <a:t>        Several programs from a variety of funding sources:</a:t>
            </a:r>
          </a:p>
          <a:p>
            <a:pPr lvl="1"/>
            <a:r>
              <a:rPr lang="en-US" dirty="0" smtClean="0">
                <a:solidFill>
                  <a:srgbClr val="C00000"/>
                </a:solidFill>
              </a:rPr>
              <a:t>Co-UP (with Simone Center, i-Core NSF, RIT </a:t>
            </a:r>
            <a:r>
              <a:rPr lang="en-US" dirty="0" err="1" smtClean="0">
                <a:solidFill>
                  <a:srgbClr val="C00000"/>
                </a:solidFill>
              </a:rPr>
              <a:t>BoT</a:t>
            </a:r>
            <a:r>
              <a:rPr lang="en-US" dirty="0" smtClean="0">
                <a:solidFill>
                  <a:srgbClr val="C00000"/>
                </a:solidFill>
              </a:rPr>
              <a:t>, etc.)</a:t>
            </a:r>
          </a:p>
          <a:p>
            <a:pPr lvl="1"/>
            <a:r>
              <a:rPr lang="en-US" dirty="0" smtClean="0">
                <a:solidFill>
                  <a:srgbClr val="FF0000"/>
                </a:solidFill>
              </a:rPr>
              <a:t>Industry partnership and funded research</a:t>
            </a:r>
          </a:p>
          <a:p>
            <a:pPr lvl="1"/>
            <a:r>
              <a:rPr lang="en-US" dirty="0" smtClean="0">
                <a:solidFill>
                  <a:schemeClr val="accent2"/>
                </a:solidFill>
              </a:rPr>
              <a:t>MAGIC academic projects (games, apps, others), and commercial projects (games, apps, others)</a:t>
            </a:r>
          </a:p>
          <a:p>
            <a:pPr lvl="1"/>
            <a:r>
              <a:rPr lang="en-US" dirty="0" smtClean="0">
                <a:solidFill>
                  <a:schemeClr val="accent3"/>
                </a:solidFill>
              </a:rPr>
              <a:t>Annual Speaker Series, hackathon series, cre8-a-thons</a:t>
            </a:r>
          </a:p>
          <a:p>
            <a:pPr lvl="1"/>
            <a:r>
              <a:rPr lang="en-US" dirty="0" smtClean="0">
                <a:solidFill>
                  <a:srgbClr val="92D050"/>
                </a:solidFill>
              </a:rPr>
              <a:t>Several “initiatives” that operate as mini-centers or labs inside MAGIC including FOSS, RC&amp;P, Frameless labs, LSC, etc.</a:t>
            </a:r>
          </a:p>
          <a:p>
            <a:pPr lvl="1"/>
            <a:r>
              <a:rPr lang="en-US" dirty="0" smtClean="0">
                <a:solidFill>
                  <a:srgbClr val="00B0F0"/>
                </a:solidFill>
              </a:rPr>
              <a:t>Large grant designation from ESD as a ‘NY Games Center” along with RPI and NYU</a:t>
            </a:r>
          </a:p>
          <a:p>
            <a:pPr lvl="1"/>
            <a:r>
              <a:rPr lang="en-US" dirty="0" smtClean="0">
                <a:solidFill>
                  <a:srgbClr val="FF00FF"/>
                </a:solidFill>
              </a:rPr>
              <a:t>Large grant support in computing education</a:t>
            </a:r>
          </a:p>
          <a:p>
            <a:pPr lvl="1"/>
            <a:r>
              <a:rPr lang="en-US" dirty="0" smtClean="0">
                <a:solidFill>
                  <a:srgbClr val="9966FF"/>
                </a:solidFill>
              </a:rPr>
              <a:t>26 Faculty affiliated with the center from all over campus (and counting…)</a:t>
            </a:r>
          </a:p>
          <a:p>
            <a:pPr lvl="1"/>
            <a:r>
              <a:rPr lang="en-US" dirty="0" smtClean="0">
                <a:solidFill>
                  <a:srgbClr val="FF99FF"/>
                </a:solidFill>
              </a:rPr>
              <a:t>NYS ESD Affiliated Public-Private partnership</a:t>
            </a:r>
          </a:p>
          <a:p>
            <a:pPr lvl="1"/>
            <a:endParaRPr lang="en-US" dirty="0"/>
          </a:p>
        </p:txBody>
      </p:sp>
      <p:cxnSp>
        <p:nvCxnSpPr>
          <p:cNvPr id="7" name="Straight Connector 6"/>
          <p:cNvCxnSpPr/>
          <p:nvPr/>
        </p:nvCxnSpPr>
        <p:spPr>
          <a:xfrm>
            <a:off x="3424112" y="0"/>
            <a:ext cx="4888" cy="5029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 y="914400"/>
            <a:ext cx="3505199" cy="41148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691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88" y="4736778"/>
            <a:ext cx="10515600" cy="1325563"/>
          </a:xfrm>
        </p:spPr>
        <p:txBody>
          <a:bodyPr/>
          <a:lstStyle/>
          <a:p>
            <a:r>
              <a:rPr lang="en-US" dirty="0" smtClean="0"/>
              <a:t>…The M is for Messy</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51382" y="1939797"/>
            <a:ext cx="5764191" cy="2602841"/>
          </a:xfrm>
          <a:prstGeom prst="rect">
            <a:avLst/>
          </a:prstGeom>
        </p:spPr>
      </p:pic>
      <p:sp>
        <p:nvSpPr>
          <p:cNvPr id="5" name="Title 1"/>
          <p:cNvSpPr txBox="1">
            <a:spLocks/>
          </p:cNvSpPr>
          <p:nvPr/>
        </p:nvSpPr>
        <p:spPr>
          <a:xfrm>
            <a:off x="875677" y="762000"/>
            <a:ext cx="10515600" cy="1325563"/>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smtClean="0"/>
              <a:t>PART I: WHAT DO WE DO?</a:t>
            </a:r>
            <a:endParaRPr lang="en-US" dirty="0"/>
          </a:p>
        </p:txBody>
      </p:sp>
    </p:spTree>
    <p:extLst>
      <p:ext uri="{BB962C8B-B14F-4D97-AF65-F5344CB8AC3E}">
        <p14:creationId xmlns:p14="http://schemas.microsoft.com/office/powerpoint/2010/main" val="2552181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15025"/>
            <a:ext cx="3048000" cy="17068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0" y="4937311"/>
            <a:ext cx="3028950" cy="192751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44001" y="1146715"/>
            <a:ext cx="3048000" cy="1133155"/>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144000" y="3611860"/>
            <a:ext cx="3051503" cy="1722140"/>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144000" y="2289715"/>
            <a:ext cx="3048000" cy="1325860"/>
          </a:xfrm>
          <a:prstGeom prst="rect">
            <a:avLst/>
          </a:prstGeom>
          <a:ln>
            <a:solidFill>
              <a:schemeClr val="tx1"/>
            </a:solidFill>
          </a:ln>
        </p:spPr>
      </p:pic>
    </p:spTree>
    <p:extLst>
      <p:ext uri="{BB962C8B-B14F-4D97-AF65-F5344CB8AC3E}">
        <p14:creationId xmlns:p14="http://schemas.microsoft.com/office/powerpoint/2010/main" val="132150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2209800"/>
            <a:ext cx="12192002" cy="1143000"/>
          </a:xfrm>
          <a:solidFill>
            <a:schemeClr val="bg1">
              <a:alpha val="55000"/>
            </a:schemeClr>
          </a:solidFill>
        </p:spPr>
        <p:txBody>
          <a:bodyPr>
            <a:normAutofit fontScale="90000"/>
          </a:bodyPr>
          <a:lstStyle/>
          <a:p>
            <a:pPr algn="l"/>
            <a:r>
              <a:rPr lang="en-US" dirty="0" smtClean="0"/>
              <a:t>	A Strange Game </a:t>
            </a:r>
            <a:br>
              <a:rPr lang="en-US" dirty="0" smtClean="0"/>
            </a:br>
            <a:r>
              <a:rPr lang="en-US" dirty="0" smtClean="0"/>
              <a:t>	for Strange Reasons</a:t>
            </a:r>
            <a:endParaRPr lang="en-US" dirty="0"/>
          </a:p>
        </p:txBody>
      </p:sp>
      <p:sp>
        <p:nvSpPr>
          <p:cNvPr id="3" name="Content Placeholder 2"/>
          <p:cNvSpPr>
            <a:spLocks noGrp="1"/>
          </p:cNvSpPr>
          <p:nvPr>
            <p:ph idx="1"/>
          </p:nvPr>
        </p:nvSpPr>
        <p:spPr>
          <a:xfrm>
            <a:off x="685800" y="3496732"/>
            <a:ext cx="11049000" cy="2523067"/>
          </a:xfrm>
        </p:spPr>
        <p:txBody>
          <a:bodyPr>
            <a:normAutofit/>
          </a:bodyPr>
          <a:lstStyle/>
          <a:p>
            <a:r>
              <a:rPr lang="en-US" dirty="0" smtClean="0"/>
              <a:t>This game taught us (the campus) about making things, production, and scale</a:t>
            </a:r>
          </a:p>
          <a:p>
            <a:r>
              <a:rPr lang="en-US" dirty="0" smtClean="0"/>
              <a:t>This game allowed us to explore using typical game forms for telling a unique story to a very targeted audience</a:t>
            </a:r>
          </a:p>
          <a:p>
            <a:r>
              <a:rPr lang="en-US" dirty="0" smtClean="0"/>
              <a:t>Finalist at GLS Education Arcade, accepted to </a:t>
            </a:r>
            <a:r>
              <a:rPr lang="en-US" dirty="0" err="1" smtClean="0"/>
              <a:t>DiGRA</a:t>
            </a:r>
            <a:r>
              <a:rPr lang="en-US" dirty="0" smtClean="0"/>
              <a:t> Blank Arcade, and </a:t>
            </a:r>
            <a:r>
              <a:rPr lang="en-US" dirty="0" err="1" smtClean="0"/>
              <a:t>IndieArcade</a:t>
            </a:r>
            <a:r>
              <a:rPr lang="en-US" dirty="0" smtClean="0"/>
              <a:t> at the Smithsonian American Museum of Art</a:t>
            </a:r>
          </a:p>
          <a:p>
            <a:r>
              <a:rPr lang="en-US" dirty="0" smtClean="0"/>
              <a:t>SPLATTERSHMUP.RIT.EDU – PLAY TODAY!  MAKE ART!</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3397614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1736158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p:cNvSpPr/>
          <p:nvPr/>
        </p:nvSpPr>
        <p:spPr>
          <a:xfrm>
            <a:off x="-333375" y="-9525"/>
            <a:ext cx="4191000" cy="6229350"/>
          </a:xfrm>
          <a:custGeom>
            <a:avLst/>
            <a:gdLst>
              <a:gd name="connsiteX0" fmla="*/ 2286000 w 4191000"/>
              <a:gd name="connsiteY0" fmla="*/ 0 h 6229350"/>
              <a:gd name="connsiteX1" fmla="*/ 4191000 w 4191000"/>
              <a:gd name="connsiteY1" fmla="*/ 1704975 h 6229350"/>
              <a:gd name="connsiteX2" fmla="*/ 3157538 w 4191000"/>
              <a:gd name="connsiteY2" fmla="*/ 1966913 h 6229350"/>
              <a:gd name="connsiteX3" fmla="*/ 3119438 w 4191000"/>
              <a:gd name="connsiteY3" fmla="*/ 2976563 h 6229350"/>
              <a:gd name="connsiteX4" fmla="*/ 3181350 w 4191000"/>
              <a:gd name="connsiteY4" fmla="*/ 3309938 h 6229350"/>
              <a:gd name="connsiteX5" fmla="*/ 3514725 w 4191000"/>
              <a:gd name="connsiteY5" fmla="*/ 3333750 h 6229350"/>
              <a:gd name="connsiteX6" fmla="*/ 381000 w 4191000"/>
              <a:gd name="connsiteY6" fmla="*/ 5872163 h 6229350"/>
              <a:gd name="connsiteX7" fmla="*/ 381000 w 4191000"/>
              <a:gd name="connsiteY7" fmla="*/ 5872163 h 6229350"/>
              <a:gd name="connsiteX8" fmla="*/ 0 w 4191000"/>
              <a:gd name="connsiteY8" fmla="*/ 6229350 h 6229350"/>
              <a:gd name="connsiteX9" fmla="*/ 38100 w 4191000"/>
              <a:gd name="connsiteY9" fmla="*/ 14288 h 6229350"/>
              <a:gd name="connsiteX10" fmla="*/ 2286000 w 4191000"/>
              <a:gd name="connsiteY10" fmla="*/ 0 h 62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0" h="6229350">
                <a:moveTo>
                  <a:pt x="2286000" y="0"/>
                </a:moveTo>
                <a:lnTo>
                  <a:pt x="4191000" y="1704975"/>
                </a:lnTo>
                <a:lnTo>
                  <a:pt x="3157538" y="1966913"/>
                </a:lnTo>
                <a:lnTo>
                  <a:pt x="3119438" y="2976563"/>
                </a:lnTo>
                <a:lnTo>
                  <a:pt x="3181350" y="3309938"/>
                </a:lnTo>
                <a:lnTo>
                  <a:pt x="3514725" y="3333750"/>
                </a:lnTo>
                <a:lnTo>
                  <a:pt x="381000" y="5872163"/>
                </a:lnTo>
                <a:lnTo>
                  <a:pt x="381000" y="5872163"/>
                </a:lnTo>
                <a:lnTo>
                  <a:pt x="0" y="6229350"/>
                </a:lnTo>
                <a:lnTo>
                  <a:pt x="38100" y="14288"/>
                </a:lnTo>
                <a:lnTo>
                  <a:pt x="2286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8336200">
            <a:off x="5925600" y="3216191"/>
            <a:ext cx="868643"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6400"/>
            <a:ext cx="12192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431169"/>
            <a:ext cx="6934200" cy="1293028"/>
          </a:xfrm>
          <a:solidFill>
            <a:schemeClr val="bg1">
              <a:alpha val="0"/>
            </a:schemeClr>
          </a:solidFill>
        </p:spPr>
        <p:txBody>
          <a:bodyPr/>
          <a:lstStyle/>
          <a:p>
            <a:r>
              <a:rPr lang="en-US" dirty="0" smtClean="0"/>
              <a:t>TOOLS, SOURCE &amp; COMPILE TARGETS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4053" y="1717225"/>
            <a:ext cx="2743200" cy="160934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37279" y="2066926"/>
            <a:ext cx="1943100" cy="97155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53373" y="2085717"/>
            <a:ext cx="821557" cy="934749"/>
          </a:xfrm>
          <a:prstGeom prst="rect">
            <a:avLst/>
          </a:prstGeom>
        </p:spPr>
      </p:pic>
      <p:sp>
        <p:nvSpPr>
          <p:cNvPr id="8" name="Rectangle 7"/>
          <p:cNvSpPr/>
          <p:nvPr/>
        </p:nvSpPr>
        <p:spPr>
          <a:xfrm>
            <a:off x="5601892" y="2218547"/>
            <a:ext cx="795680" cy="73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a:t>
            </a:r>
          </a:p>
        </p:txBody>
      </p:sp>
      <p:sp>
        <p:nvSpPr>
          <p:cNvPr id="9" name="Rectangle 8"/>
          <p:cNvSpPr/>
          <p:nvPr/>
        </p:nvSpPr>
        <p:spPr>
          <a:xfrm>
            <a:off x="7194547" y="2203101"/>
            <a:ext cx="795680" cy="73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a:t>
            </a:r>
          </a:p>
        </p:txBody>
      </p:sp>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19601" y="4375904"/>
            <a:ext cx="1173257" cy="1173257"/>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01033" y="4535933"/>
            <a:ext cx="1079347" cy="1079347"/>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660786" y="4500531"/>
            <a:ext cx="762000" cy="76200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330336" y="3660165"/>
            <a:ext cx="756871" cy="756871"/>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921790" y="4535932"/>
            <a:ext cx="914238" cy="914238"/>
          </a:xfrm>
          <a:prstGeom prst="rect">
            <a:avLst/>
          </a:prstGeom>
        </p:spPr>
      </p:pic>
      <p:sp>
        <p:nvSpPr>
          <p:cNvPr id="19" name="Right Arrow 18"/>
          <p:cNvSpPr/>
          <p:nvPr/>
        </p:nvSpPr>
        <p:spPr>
          <a:xfrm rot="8336200">
            <a:off x="4769727" y="4157055"/>
            <a:ext cx="58892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3818019">
            <a:off x="8656568" y="3532858"/>
            <a:ext cx="160785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400000">
            <a:off x="7025315" y="3471569"/>
            <a:ext cx="1134144"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6193363">
            <a:off x="5282448" y="4466077"/>
            <a:ext cx="58892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3775962">
            <a:off x="9587442" y="3566851"/>
            <a:ext cx="1626608"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953000" y="4881531"/>
            <a:ext cx="994264" cy="994264"/>
          </a:xfrm>
          <a:prstGeom prst="rect">
            <a:avLst/>
          </a:prstGeom>
        </p:spPr>
      </p:pic>
      <p:sp>
        <p:nvSpPr>
          <p:cNvPr id="24" name="Rectangle 23"/>
          <p:cNvSpPr/>
          <p:nvPr/>
        </p:nvSpPr>
        <p:spPr>
          <a:xfrm>
            <a:off x="9062652" y="2186850"/>
            <a:ext cx="795680" cy="73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a:t>
            </a:r>
          </a:p>
        </p:txBody>
      </p:sp>
      <p:pic>
        <p:nvPicPr>
          <p:cNvPr id="25" name="Picture 2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915233" y="2225005"/>
            <a:ext cx="1261677" cy="673711"/>
          </a:xfrm>
          <a:prstGeom prst="rect">
            <a:avLst/>
          </a:prstGeom>
          <a:ln w="19050">
            <a:solidFill>
              <a:schemeClr val="bg1"/>
            </a:solidFill>
          </a:ln>
        </p:spPr>
      </p:pic>
      <p:pic>
        <p:nvPicPr>
          <p:cNvPr id="3" name="Picture 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28600" y="142432"/>
            <a:ext cx="1457768" cy="1457768"/>
          </a:xfrm>
          <a:prstGeom prst="rect">
            <a:avLst/>
          </a:prstGeom>
        </p:spPr>
      </p:pic>
      <p:pic>
        <p:nvPicPr>
          <p:cNvPr id="10" name="Picture 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60441" y="1600200"/>
            <a:ext cx="1371600" cy="1371600"/>
          </a:xfrm>
          <a:prstGeom prst="rect">
            <a:avLst/>
          </a:prstGeom>
        </p:spPr>
      </p:pic>
      <p:pic>
        <p:nvPicPr>
          <p:cNvPr id="15" name="Picture 1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84118" y="3099036"/>
            <a:ext cx="1347924" cy="1260152"/>
          </a:xfrm>
          <a:prstGeom prst="rect">
            <a:avLst/>
          </a:prstGeom>
        </p:spPr>
      </p:pic>
      <p:pic>
        <p:nvPicPr>
          <p:cNvPr id="26" name="Picture 2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734850" y="2615266"/>
            <a:ext cx="969845" cy="969845"/>
          </a:xfrm>
          <a:prstGeom prst="rect">
            <a:avLst/>
          </a:prstGeom>
        </p:spPr>
      </p:pic>
      <p:pic>
        <p:nvPicPr>
          <p:cNvPr id="27" name="Picture 2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752600" y="1562100"/>
            <a:ext cx="952500" cy="952500"/>
          </a:xfrm>
          <a:prstGeom prst="rect">
            <a:avLst/>
          </a:prstGeom>
        </p:spPr>
      </p:pic>
    </p:spTree>
    <p:extLst>
      <p:ext uri="{BB962C8B-B14F-4D97-AF65-F5344CB8AC3E}">
        <p14:creationId xmlns:p14="http://schemas.microsoft.com/office/powerpoint/2010/main" val="11667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43400" y="0"/>
            <a:ext cx="7848600" cy="5875734"/>
          </a:xfrm>
          <a:prstGeom prst="rect">
            <a:avLst/>
          </a:prstGeom>
        </p:spPr>
      </p:pic>
      <p:sp>
        <p:nvSpPr>
          <p:cNvPr id="5" name="Rectangle 4"/>
          <p:cNvSpPr/>
          <p:nvPr/>
        </p:nvSpPr>
        <p:spPr>
          <a:xfrm>
            <a:off x="4343400" y="0"/>
            <a:ext cx="3657600" cy="5875734"/>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764373"/>
            <a:ext cx="7162800" cy="1293028"/>
          </a:xfrm>
        </p:spPr>
        <p:txBody>
          <a:bodyPr/>
          <a:lstStyle/>
          <a:p>
            <a:pPr algn="l"/>
            <a:r>
              <a:rPr lang="en-US" dirty="0" smtClean="0"/>
              <a:t>But more important than tools IS STORY</a:t>
            </a:r>
            <a:endParaRPr lang="en-US" dirty="0"/>
          </a:p>
        </p:txBody>
      </p:sp>
      <p:cxnSp>
        <p:nvCxnSpPr>
          <p:cNvPr id="6" name="Straight Connector 5"/>
          <p:cNvCxnSpPr/>
          <p:nvPr/>
        </p:nvCxnSpPr>
        <p:spPr>
          <a:xfrm>
            <a:off x="0" y="5875734"/>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100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49"/>
            <a:ext cx="12192000" cy="5302825"/>
          </a:xfrm>
          <a:prstGeom prst="rect">
            <a:avLst/>
          </a:prstGeom>
        </p:spPr>
      </p:pic>
      <p:sp>
        <p:nvSpPr>
          <p:cNvPr id="5" name="Rectangle 4"/>
          <p:cNvSpPr/>
          <p:nvPr/>
        </p:nvSpPr>
        <p:spPr>
          <a:xfrm>
            <a:off x="0" y="838200"/>
            <a:ext cx="12192000" cy="4465874"/>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209800"/>
            <a:ext cx="12192000" cy="1143000"/>
          </a:xfrm>
          <a:solidFill>
            <a:schemeClr val="bg1">
              <a:alpha val="25000"/>
            </a:schemeClr>
          </a:solidFill>
        </p:spPr>
        <p:txBody>
          <a:bodyPr>
            <a:noAutofit/>
          </a:bodyPr>
          <a:lstStyle/>
          <a:p>
            <a:r>
              <a:rPr lang="en-US" sz="3600" b="1" dirty="0">
                <a:latin typeface="Calibri" panose="020F0502020204030204" pitchFamily="34" charset="0"/>
              </a:rPr>
              <a:t>	</a:t>
            </a:r>
            <a:r>
              <a:rPr lang="en-US" sz="3600" b="1" dirty="0" smtClean="0">
                <a:latin typeface="Calibri" panose="020F0502020204030204" pitchFamily="34" charset="0"/>
              </a:rPr>
              <a:t>     OR… A STRANGE &amp; DETAILED WAY OF LOOKING AT</a:t>
            </a:r>
            <a:br>
              <a:rPr lang="en-US" sz="3600" b="1" dirty="0" smtClean="0">
                <a:latin typeface="Calibri" panose="020F0502020204030204" pitchFamily="34" charset="0"/>
              </a:rPr>
            </a:br>
            <a:r>
              <a:rPr lang="en-US" sz="3600" b="1" dirty="0" smtClean="0">
                <a:latin typeface="Calibri" panose="020F0502020204030204" pitchFamily="34" charset="0"/>
              </a:rPr>
              <a:t>	     COMPUTERS, STORIES, AND INTERACTION</a:t>
            </a:r>
            <a:endParaRPr lang="en-US" sz="3600" b="1" dirty="0">
              <a:latin typeface="Calibri" panose="020F0502020204030204" pitchFamily="34" charset="0"/>
            </a:endParaRPr>
          </a:p>
        </p:txBody>
      </p:sp>
      <p:sp>
        <p:nvSpPr>
          <p:cNvPr id="3" name="Subtitle 2"/>
          <p:cNvSpPr>
            <a:spLocks noGrp="1"/>
          </p:cNvSpPr>
          <p:nvPr>
            <p:ph type="subTitle" idx="1"/>
          </p:nvPr>
        </p:nvSpPr>
        <p:spPr>
          <a:xfrm>
            <a:off x="1447800" y="3505200"/>
            <a:ext cx="9296400" cy="2057400"/>
          </a:xfrm>
        </p:spPr>
        <p:txBody>
          <a:bodyPr>
            <a:normAutofit fontScale="92500" lnSpcReduction="10000"/>
          </a:bodyPr>
          <a:lstStyle/>
          <a:p>
            <a:pPr>
              <a:lnSpc>
                <a:spcPct val="110000"/>
              </a:lnSpc>
              <a:spcBef>
                <a:spcPts val="0"/>
              </a:spcBef>
            </a:pPr>
            <a:r>
              <a:rPr lang="en-US" sz="2800" b="1" dirty="0"/>
              <a:t>Andrew Phelps</a:t>
            </a:r>
          </a:p>
          <a:p>
            <a:pPr>
              <a:lnSpc>
                <a:spcPct val="110000"/>
              </a:lnSpc>
              <a:spcBef>
                <a:spcPts val="0"/>
              </a:spcBef>
            </a:pPr>
            <a:r>
              <a:rPr lang="en-US" dirty="0">
                <a:solidFill>
                  <a:schemeClr val="tx1">
                    <a:lumMod val="85000"/>
                  </a:schemeClr>
                </a:solidFill>
              </a:rPr>
              <a:t>Rochester Institute of Technology</a:t>
            </a:r>
          </a:p>
          <a:p>
            <a:pPr>
              <a:lnSpc>
                <a:spcPct val="110000"/>
              </a:lnSpc>
              <a:spcBef>
                <a:spcPts val="0"/>
              </a:spcBef>
            </a:pPr>
            <a:r>
              <a:rPr lang="en-US" dirty="0" smtClean="0">
                <a:solidFill>
                  <a:schemeClr val="tx1">
                    <a:lumMod val="75000"/>
                  </a:schemeClr>
                </a:solidFill>
              </a:rPr>
              <a:t>Founding Director, RIT MAGIC Center</a:t>
            </a:r>
          </a:p>
          <a:p>
            <a:pPr>
              <a:lnSpc>
                <a:spcPct val="110000"/>
              </a:lnSpc>
              <a:spcBef>
                <a:spcPts val="0"/>
              </a:spcBef>
            </a:pPr>
            <a:r>
              <a:rPr lang="en-US" dirty="0" smtClean="0">
                <a:solidFill>
                  <a:schemeClr val="tx1">
                    <a:lumMod val="65000"/>
                  </a:schemeClr>
                </a:solidFill>
              </a:rPr>
              <a:t>Founder &amp; CEO, MAGIC Spell Studios, LLC</a:t>
            </a:r>
          </a:p>
          <a:p>
            <a:pPr>
              <a:lnSpc>
                <a:spcPct val="110000"/>
              </a:lnSpc>
              <a:spcBef>
                <a:spcPts val="0"/>
              </a:spcBef>
            </a:pPr>
            <a:r>
              <a:rPr lang="en-US" dirty="0" smtClean="0">
                <a:solidFill>
                  <a:schemeClr val="tx1">
                    <a:lumMod val="50000"/>
                  </a:schemeClr>
                </a:solidFill>
              </a:rPr>
              <a:t>Professor &amp; Founder, RIT School of Interactive Games &amp; Media</a:t>
            </a:r>
          </a:p>
          <a:p>
            <a:pPr>
              <a:lnSpc>
                <a:spcPct val="110000"/>
              </a:lnSpc>
              <a:spcBef>
                <a:spcPts val="0"/>
              </a:spcBef>
            </a:pPr>
            <a:r>
              <a:rPr lang="en-US" dirty="0">
                <a:solidFill>
                  <a:schemeClr val="bg1">
                    <a:lumMod val="50000"/>
                    <a:lumOff val="50000"/>
                  </a:schemeClr>
                </a:solidFill>
              </a:rPr>
              <a:t>Fellow, RIT School of Individualized Study</a:t>
            </a:r>
          </a:p>
          <a:p>
            <a:pPr>
              <a:lnSpc>
                <a:spcPct val="110000"/>
              </a:lnSpc>
              <a:spcBef>
                <a:spcPts val="0"/>
              </a:spcBef>
            </a:pPr>
            <a:endParaRPr lang="en-US" dirty="0" smtClean="0">
              <a:solidFill>
                <a:schemeClr val="bg2">
                  <a:lumMod val="60000"/>
                  <a:lumOff val="40000"/>
                </a:schemeClr>
              </a:solidFill>
            </a:endParaRPr>
          </a:p>
        </p:txBody>
      </p:sp>
      <p:cxnSp>
        <p:nvCxnSpPr>
          <p:cNvPr id="7" name="Straight Connector 6"/>
          <p:cNvCxnSpPr/>
          <p:nvPr/>
        </p:nvCxnSpPr>
        <p:spPr>
          <a:xfrm>
            <a:off x="0" y="3352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2209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780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907"/>
            <a:ext cx="10515600" cy="1325563"/>
          </a:xfrm>
        </p:spPr>
        <p:txBody>
          <a:bodyPr/>
          <a:lstStyle/>
          <a:p>
            <a:r>
              <a:rPr lang="en-US" dirty="0" smtClean="0"/>
              <a:t>Where Did HSB Come From</a:t>
            </a:r>
            <a:r>
              <a:rPr lang="en-US" dirty="0"/>
              <a:t>, and What </a:t>
            </a:r>
            <a:r>
              <a:rPr lang="en-US" dirty="0" smtClean="0"/>
              <a:t>Did We Actually Do</a:t>
            </a:r>
            <a:r>
              <a:rPr lang="en-US" dirty="0"/>
              <a:t>?</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3252" y="2537792"/>
            <a:ext cx="12205252" cy="2568272"/>
          </a:xfrm>
          <a:prstGeom prst="rect">
            <a:avLst/>
          </a:prstGeom>
        </p:spPr>
      </p:pic>
      <p:cxnSp>
        <p:nvCxnSpPr>
          <p:cNvPr id="6" name="Straight Connector 5"/>
          <p:cNvCxnSpPr/>
          <p:nvPr/>
        </p:nvCxnSpPr>
        <p:spPr>
          <a:xfrm>
            <a:off x="0" y="5106064"/>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252" y="253779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118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62" y="253807"/>
            <a:ext cx="10515600" cy="1325563"/>
          </a:xfrm>
        </p:spPr>
        <p:txBody>
          <a:bodyPr/>
          <a:lstStyle/>
          <a:p>
            <a:r>
              <a:rPr lang="en-US" dirty="0" smtClean="0"/>
              <a:t>What is Hack, Slash &amp; Backstab</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162" y="1257012"/>
            <a:ext cx="5556536" cy="560098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68799" y="1415333"/>
            <a:ext cx="3009443" cy="2146851"/>
          </a:xfrm>
          <a:prstGeom prst="rect">
            <a:avLst/>
          </a:prstGeom>
          <a:ln w="25400">
            <a:solidFill>
              <a:schemeClr val="tx1"/>
            </a:solidFill>
          </a:ln>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050455" y="1399431"/>
            <a:ext cx="2820731" cy="2146851"/>
          </a:xfrm>
          <a:prstGeom prst="rect">
            <a:avLst/>
          </a:prstGeom>
          <a:ln w="25400">
            <a:solidFill>
              <a:schemeClr val="tx1"/>
            </a:solidFill>
          </a:ln>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768799" y="3875873"/>
            <a:ext cx="3009443" cy="2159167"/>
          </a:xfrm>
          <a:prstGeom prst="rect">
            <a:avLst/>
          </a:prstGeom>
          <a:ln w="25400">
            <a:solidFill>
              <a:schemeClr val="tx1"/>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050455" y="3875873"/>
            <a:ext cx="2857646" cy="2707807"/>
          </a:xfrm>
          <a:prstGeom prst="rect">
            <a:avLst/>
          </a:prstGeom>
          <a:noFill/>
          <a:ln w="25400">
            <a:solidFill>
              <a:schemeClr val="tx1"/>
            </a:solidFill>
          </a:ln>
        </p:spPr>
      </p:pic>
    </p:spTree>
    <p:extLst>
      <p:ext uri="{BB962C8B-B14F-4D97-AF65-F5344CB8AC3E}">
        <p14:creationId xmlns:p14="http://schemas.microsoft.com/office/powerpoint/2010/main" val="1543682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6928"/>
            <a:ext cx="10121347" cy="1325563"/>
          </a:xfrm>
        </p:spPr>
        <p:txBody>
          <a:bodyPr/>
          <a:lstStyle/>
          <a:p>
            <a:r>
              <a:rPr lang="en-US" dirty="0" smtClean="0"/>
              <a:t>CONCEPT AND ITERATION</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599" y="854765"/>
            <a:ext cx="3342197" cy="248875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0" y="3429000"/>
            <a:ext cx="3342198" cy="250664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58056" y="828922"/>
            <a:ext cx="3771900" cy="5106725"/>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6200000">
            <a:off x="4020047" y="485028"/>
            <a:ext cx="2488759" cy="3228232"/>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5400000">
            <a:off x="9343669" y="3370497"/>
            <a:ext cx="2931600" cy="2198700"/>
          </a:xfrm>
          <a:prstGeom prst="rect">
            <a:avLst/>
          </a:prstGeom>
          <a:ln w="85725">
            <a:solidFill>
              <a:schemeClr val="bg1"/>
            </a:solidFill>
          </a:ln>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662238" y="3433633"/>
            <a:ext cx="3216305" cy="2502014"/>
          </a:xfrm>
          <a:prstGeom prst="rect">
            <a:avLst/>
          </a:prstGeom>
        </p:spPr>
      </p:pic>
    </p:spTree>
    <p:extLst>
      <p:ext uri="{BB962C8B-B14F-4D97-AF65-F5344CB8AC3E}">
        <p14:creationId xmlns:p14="http://schemas.microsoft.com/office/powerpoint/2010/main" val="3672724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 y="0"/>
            <a:ext cx="9206753" cy="6857999"/>
          </a:xfrm>
        </p:spPr>
      </p:pic>
      <p:sp>
        <p:nvSpPr>
          <p:cNvPr id="2" name="Title 1"/>
          <p:cNvSpPr>
            <a:spLocks noGrp="1"/>
          </p:cNvSpPr>
          <p:nvPr>
            <p:ph type="title"/>
          </p:nvPr>
        </p:nvSpPr>
        <p:spPr>
          <a:xfrm>
            <a:off x="9296400" y="304800"/>
            <a:ext cx="2651919" cy="1325563"/>
          </a:xfrm>
        </p:spPr>
        <p:txBody>
          <a:bodyPr>
            <a:noAutofit/>
          </a:bodyPr>
          <a:lstStyle/>
          <a:p>
            <a:pPr algn="l"/>
            <a:r>
              <a:rPr lang="en-US" sz="2800" dirty="0" smtClean="0"/>
              <a:t>SUMMER: </a:t>
            </a:r>
            <a:br>
              <a:rPr lang="en-US" sz="2800" dirty="0" smtClean="0"/>
            </a:br>
            <a:r>
              <a:rPr lang="en-US" sz="2800" dirty="0" smtClean="0"/>
              <a:t>Pre-Production, Thinking, Planning, Sketching,</a:t>
            </a:r>
            <a:br>
              <a:rPr lang="en-US" sz="2800" dirty="0" smtClean="0"/>
            </a:br>
            <a:r>
              <a:rPr lang="en-US" sz="2800" dirty="0" smtClean="0"/>
              <a:t>BLOCKING,</a:t>
            </a:r>
            <a:br>
              <a:rPr lang="en-US" sz="2800" dirty="0" smtClean="0"/>
            </a:br>
            <a:r>
              <a:rPr lang="en-US" sz="2800" dirty="0" smtClean="0"/>
              <a:t>TESTING...  </a:t>
            </a:r>
            <a:br>
              <a:rPr lang="en-US" sz="2800" dirty="0" smtClean="0"/>
            </a:br>
            <a:r>
              <a:rPr lang="en-US" sz="2800" dirty="0" smtClean="0"/>
              <a:t/>
            </a:r>
            <a:br>
              <a:rPr lang="en-US" sz="2800" dirty="0" smtClean="0"/>
            </a:br>
            <a:r>
              <a:rPr lang="en-US" sz="2800" dirty="0" smtClean="0"/>
              <a:t>PITCH DAY 1 of FALL CLASS</a:t>
            </a:r>
            <a:endParaRPr lang="en-US" sz="2800" dirty="0"/>
          </a:p>
        </p:txBody>
      </p:sp>
      <p:cxnSp>
        <p:nvCxnSpPr>
          <p:cNvPr id="5" name="Straight Connector 4"/>
          <p:cNvCxnSpPr/>
          <p:nvPr/>
        </p:nvCxnSpPr>
        <p:spPr>
          <a:xfrm>
            <a:off x="9206752"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101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4196" y="551512"/>
            <a:ext cx="4697068" cy="5315888"/>
          </a:xfrm>
          <a:prstGeom prst="rect">
            <a:avLst/>
          </a:prstGeom>
          <a:ln w="25400">
            <a:solidFill>
              <a:schemeClr val="tx1"/>
            </a:solidFill>
          </a:ln>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27373" y="551512"/>
            <a:ext cx="3440266" cy="2645797"/>
          </a:xfrm>
          <a:prstGeom prst="rect">
            <a:avLst/>
          </a:prstGeom>
          <a:ln w="25400">
            <a:solidFill>
              <a:schemeClr val="tx1"/>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112194" y="551512"/>
            <a:ext cx="2772353" cy="2645797"/>
          </a:xfrm>
          <a:prstGeom prst="rect">
            <a:avLst/>
          </a:prstGeom>
          <a:ln w="25400">
            <a:solidFill>
              <a:schemeClr val="tx1"/>
            </a:solidFill>
          </a:ln>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103750" y="3585928"/>
            <a:ext cx="2780797" cy="2357672"/>
          </a:xfrm>
          <a:prstGeom prst="rect">
            <a:avLst/>
          </a:prstGeom>
          <a:ln w="25400">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63599" y="3581399"/>
            <a:ext cx="3404040" cy="2362201"/>
          </a:xfrm>
          <a:prstGeom prst="rect">
            <a:avLst/>
          </a:prstGeom>
          <a:ln w="25400">
            <a:solidFill>
              <a:schemeClr val="tx1"/>
            </a:solidFill>
          </a:ln>
        </p:spPr>
      </p:pic>
    </p:spTree>
    <p:extLst>
      <p:ext uri="{BB962C8B-B14F-4D97-AF65-F5344CB8AC3E}">
        <p14:creationId xmlns:p14="http://schemas.microsoft.com/office/powerpoint/2010/main" val="1042865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9844" y="365125"/>
            <a:ext cx="5623956" cy="1325563"/>
          </a:xfrm>
        </p:spPr>
        <p:txBody>
          <a:bodyPr/>
          <a:lstStyle/>
          <a:p>
            <a:r>
              <a:rPr lang="en-US" dirty="0" smtClean="0"/>
              <a:t>Structure &amp; Schedule</a:t>
            </a:r>
            <a:endParaRPr lang="en-US" dirty="0"/>
          </a:p>
        </p:txBody>
      </p:sp>
      <p:sp>
        <p:nvSpPr>
          <p:cNvPr id="4" name="Rectangle 3"/>
          <p:cNvSpPr/>
          <p:nvPr/>
        </p:nvSpPr>
        <p:spPr>
          <a:xfrm>
            <a:off x="7019184" y="1567493"/>
            <a:ext cx="4343400" cy="3560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000" dirty="0">
                <a:solidFill>
                  <a:srgbClr val="FF00FF"/>
                </a:solidFill>
              </a:rPr>
              <a:t>Art schedule was fixed at about week 4, for the bulk of the semester (character and </a:t>
            </a:r>
            <a:r>
              <a:rPr lang="en-US" sz="2000" dirty="0" err="1" smtClean="0">
                <a:solidFill>
                  <a:srgbClr val="FF00FF"/>
                </a:solidFill>
              </a:rPr>
              <a:t>anim</a:t>
            </a:r>
            <a:r>
              <a:rPr lang="en-US" sz="2000" dirty="0" smtClean="0">
                <a:solidFill>
                  <a:srgbClr val="FF00FF"/>
                </a:solidFill>
              </a:rPr>
              <a:t> </a:t>
            </a:r>
            <a:r>
              <a:rPr lang="en-US" sz="2000" dirty="0">
                <a:solidFill>
                  <a:srgbClr val="FF00FF"/>
                </a:solidFill>
              </a:rPr>
              <a:t>every 2 weeks)</a:t>
            </a:r>
          </a:p>
          <a:p>
            <a:pPr lvl="0" algn="r"/>
            <a:endParaRPr lang="en-US" sz="2000" dirty="0" smtClean="0"/>
          </a:p>
          <a:p>
            <a:pPr lvl="0" algn="r"/>
            <a:r>
              <a:rPr lang="en-US" sz="2000" dirty="0" smtClean="0">
                <a:solidFill>
                  <a:srgbClr val="FF66FF"/>
                </a:solidFill>
              </a:rPr>
              <a:t>Dev </a:t>
            </a:r>
            <a:r>
              <a:rPr lang="en-US" sz="2000" dirty="0">
                <a:solidFill>
                  <a:srgbClr val="FF66FF"/>
                </a:solidFill>
              </a:rPr>
              <a:t>was more fluid, need </a:t>
            </a:r>
            <a:r>
              <a:rPr lang="en-US" sz="2000" dirty="0" smtClean="0">
                <a:solidFill>
                  <a:srgbClr val="FF66FF"/>
                </a:solidFill>
              </a:rPr>
              <a:t>based, iterative for specific features &amp; systems... but still time-tasked  </a:t>
            </a:r>
          </a:p>
          <a:p>
            <a:pPr lvl="0" algn="r"/>
            <a:endParaRPr lang="en-US" sz="2000" dirty="0" smtClean="0"/>
          </a:p>
          <a:p>
            <a:pPr algn="r"/>
            <a:r>
              <a:rPr lang="en-US" sz="2000" dirty="0" smtClean="0">
                <a:solidFill>
                  <a:srgbClr val="FFCCFF"/>
                </a:solidFill>
              </a:rPr>
              <a:t>EVERY </a:t>
            </a:r>
            <a:r>
              <a:rPr lang="en-US" sz="2000" dirty="0">
                <a:solidFill>
                  <a:srgbClr val="FFCCFF"/>
                </a:solidFill>
              </a:rPr>
              <a:t>WEEK ELEVATOR </a:t>
            </a:r>
            <a:r>
              <a:rPr lang="en-US" sz="2000" dirty="0" smtClean="0">
                <a:solidFill>
                  <a:srgbClr val="FFCCFF"/>
                </a:solidFill>
              </a:rPr>
              <a:t>PITCH</a:t>
            </a:r>
          </a:p>
          <a:p>
            <a:pPr algn="r"/>
            <a:r>
              <a:rPr lang="en-US" sz="2000" dirty="0" smtClean="0">
                <a:solidFill>
                  <a:srgbClr val="FFCCFF"/>
                </a:solidFill>
              </a:rPr>
              <a:t> </a:t>
            </a:r>
            <a:r>
              <a:rPr lang="en-US" sz="2000" dirty="0">
                <a:solidFill>
                  <a:srgbClr val="FFCCFF"/>
                </a:solidFill>
              </a:rPr>
              <a:t>now we all understand </a:t>
            </a:r>
            <a:r>
              <a:rPr lang="en-US" sz="2000" dirty="0" smtClean="0">
                <a:solidFill>
                  <a:srgbClr val="FFCCFF"/>
                </a:solidFill>
              </a:rPr>
              <a:t>it better!</a:t>
            </a:r>
            <a:endParaRPr lang="en-US" sz="2000" dirty="0">
              <a:solidFill>
                <a:srgbClr val="FFCCFF"/>
              </a:solidFill>
            </a:endParaRPr>
          </a:p>
        </p:txBody>
      </p:sp>
      <p:sp>
        <p:nvSpPr>
          <p:cNvPr id="5" name="Rectangle 4"/>
          <p:cNvSpPr/>
          <p:nvPr/>
        </p:nvSpPr>
        <p:spPr>
          <a:xfrm>
            <a:off x="2438400" y="152400"/>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ANDY</a:t>
            </a:r>
            <a:endParaRPr lang="en-US" dirty="0"/>
          </a:p>
        </p:txBody>
      </p:sp>
      <p:sp>
        <p:nvSpPr>
          <p:cNvPr id="6" name="Rectangle 5"/>
          <p:cNvSpPr/>
          <p:nvPr/>
        </p:nvSpPr>
        <p:spPr>
          <a:xfrm>
            <a:off x="1212451" y="2215474"/>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CREATIVE DIRECTOR</a:t>
            </a:r>
            <a:endParaRPr lang="en-US" dirty="0"/>
          </a:p>
        </p:txBody>
      </p:sp>
      <p:sp>
        <p:nvSpPr>
          <p:cNvPr id="7" name="Rectangle 6"/>
          <p:cNvSpPr/>
          <p:nvPr/>
        </p:nvSpPr>
        <p:spPr>
          <a:xfrm>
            <a:off x="2406831" y="3186922"/>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PROJECT MANAGER</a:t>
            </a:r>
            <a:endParaRPr lang="en-US" dirty="0"/>
          </a:p>
        </p:txBody>
      </p:sp>
      <p:sp>
        <p:nvSpPr>
          <p:cNvPr id="8" name="Rectangle 7"/>
          <p:cNvSpPr/>
          <p:nvPr/>
        </p:nvSpPr>
        <p:spPr>
          <a:xfrm>
            <a:off x="689420" y="4158371"/>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ART TEAM</a:t>
            </a:r>
            <a:endParaRPr lang="en-US" dirty="0"/>
          </a:p>
        </p:txBody>
      </p:sp>
      <p:sp>
        <p:nvSpPr>
          <p:cNvPr id="9" name="Rectangle 8"/>
          <p:cNvSpPr/>
          <p:nvPr/>
        </p:nvSpPr>
        <p:spPr>
          <a:xfrm>
            <a:off x="689420" y="5081132"/>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 TEAM</a:t>
            </a:r>
            <a:endParaRPr lang="en-US" dirty="0"/>
          </a:p>
        </p:txBody>
      </p:sp>
      <p:sp>
        <p:nvSpPr>
          <p:cNvPr id="10" name="Rectangle 9"/>
          <p:cNvSpPr/>
          <p:nvPr/>
        </p:nvSpPr>
        <p:spPr>
          <a:xfrm>
            <a:off x="4023577" y="5055352"/>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UI/UX TEAM</a:t>
            </a:r>
            <a:endParaRPr lang="en-US" dirty="0"/>
          </a:p>
        </p:txBody>
      </p:sp>
      <p:sp>
        <p:nvSpPr>
          <p:cNvPr id="11" name="Rectangle 10"/>
          <p:cNvSpPr/>
          <p:nvPr/>
        </p:nvSpPr>
        <p:spPr>
          <a:xfrm>
            <a:off x="3636066" y="2215474"/>
            <a:ext cx="255363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COMMUNICATIONS</a:t>
            </a:r>
          </a:p>
          <a:p>
            <a:pPr algn="ctr"/>
            <a:r>
              <a:rPr lang="en-US" dirty="0" smtClean="0"/>
              <a:t>OFFICER</a:t>
            </a:r>
            <a:endParaRPr lang="en-US" dirty="0"/>
          </a:p>
        </p:txBody>
      </p:sp>
      <p:sp>
        <p:nvSpPr>
          <p:cNvPr id="12" name="Rectangle 11"/>
          <p:cNvSpPr/>
          <p:nvPr/>
        </p:nvSpPr>
        <p:spPr>
          <a:xfrm>
            <a:off x="4014631" y="4158371"/>
            <a:ext cx="1713298"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AUDIO TEAM</a:t>
            </a:r>
            <a:endParaRPr lang="en-US" dirty="0"/>
          </a:p>
        </p:txBody>
      </p:sp>
      <p:cxnSp>
        <p:nvCxnSpPr>
          <p:cNvPr id="14" name="Straight Connector 13"/>
          <p:cNvCxnSpPr>
            <a:stCxn id="8" idx="3"/>
          </p:cNvCxnSpPr>
          <p:nvPr/>
        </p:nvCxnSpPr>
        <p:spPr>
          <a:xfrm>
            <a:off x="2402718" y="4492092"/>
            <a:ext cx="497454"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91600" y="4474996"/>
            <a:ext cx="53095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00172" y="3854364"/>
            <a:ext cx="0" cy="637728"/>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80160" y="3849144"/>
            <a:ext cx="0" cy="637728"/>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52572" y="3859807"/>
            <a:ext cx="0" cy="1627116"/>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377140" y="5475765"/>
            <a:ext cx="68566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39199" y="5468566"/>
            <a:ext cx="68566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19842" y="3859807"/>
            <a:ext cx="0" cy="1627116"/>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2"/>
            <a:endCxn id="7" idx="0"/>
          </p:cNvCxnSpPr>
          <p:nvPr/>
        </p:nvCxnSpPr>
        <p:spPr>
          <a:xfrm flipH="1">
            <a:off x="3263480" y="819842"/>
            <a:ext cx="31569" cy="236708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83800" y="2882916"/>
            <a:ext cx="0" cy="69208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610217" y="2882916"/>
            <a:ext cx="7367" cy="656452"/>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83800" y="3582368"/>
            <a:ext cx="53095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94552" y="3520643"/>
            <a:ext cx="53095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77266" y="2007453"/>
            <a:ext cx="0" cy="225767"/>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10216" y="2007453"/>
            <a:ext cx="0" cy="208021"/>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438899" y="2007453"/>
            <a:ext cx="118906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77266" y="2007453"/>
            <a:ext cx="1193118"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958370" y="1084873"/>
            <a:ext cx="2231334"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OPERATIONS MANAGER</a:t>
            </a:r>
            <a:endParaRPr lang="en-US" dirty="0"/>
          </a:p>
        </p:txBody>
      </p:sp>
      <p:cxnSp>
        <p:nvCxnSpPr>
          <p:cNvPr id="46" name="Straight Connector 45"/>
          <p:cNvCxnSpPr/>
          <p:nvPr/>
        </p:nvCxnSpPr>
        <p:spPr>
          <a:xfrm>
            <a:off x="3052572" y="819842"/>
            <a:ext cx="0" cy="1197504"/>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438899" y="819842"/>
            <a:ext cx="0" cy="1197504"/>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1468689" y="1072482"/>
            <a:ext cx="875705" cy="667442"/>
          </a:xfrm>
          <a:prstGeom prst="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CTO</a:t>
            </a:r>
            <a:endParaRPr lang="en-US" dirty="0"/>
          </a:p>
        </p:txBody>
      </p:sp>
      <p:cxnSp>
        <p:nvCxnSpPr>
          <p:cNvPr id="51" name="Straight Connector 50"/>
          <p:cNvCxnSpPr/>
          <p:nvPr/>
        </p:nvCxnSpPr>
        <p:spPr>
          <a:xfrm>
            <a:off x="2861906" y="819842"/>
            <a:ext cx="0" cy="586361"/>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36066" y="826295"/>
            <a:ext cx="0" cy="586361"/>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40" idx="1"/>
          </p:cNvCxnSpPr>
          <p:nvPr/>
        </p:nvCxnSpPr>
        <p:spPr>
          <a:xfrm>
            <a:off x="3636066" y="1409182"/>
            <a:ext cx="322304" cy="9412"/>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31322" y="1400235"/>
            <a:ext cx="538625" cy="908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083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52466" y="2557266"/>
            <a:ext cx="6287695" cy="1325563"/>
          </a:xfrm>
        </p:spPr>
        <p:txBody>
          <a:bodyPr>
            <a:normAutofit/>
          </a:bodyPr>
          <a:lstStyle/>
          <a:p>
            <a:r>
              <a:rPr lang="en-US" dirty="0" smtClean="0"/>
              <a:t>PLAYTESTING (LOTS AND STILL NOT ENOUGH)</a:t>
            </a:r>
            <a:endParaRPr lang="en-US" dirty="0"/>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1752599" y="3175327"/>
            <a:ext cx="4894691" cy="2768274"/>
          </a:xfrm>
          <a:ln w="25400">
            <a:solidFill>
              <a:schemeClr val="tx1"/>
            </a:solidFill>
          </a:ln>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647291" y="3160193"/>
            <a:ext cx="5544709" cy="2783407"/>
          </a:xfrm>
          <a:prstGeom prst="rect">
            <a:avLst/>
          </a:prstGeom>
          <a:ln w="25400">
            <a:solidFill>
              <a:schemeClr val="tx1"/>
            </a:solidFill>
          </a:ln>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41337" y="1"/>
            <a:ext cx="4905954" cy="3175326"/>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47291" y="1"/>
            <a:ext cx="5544710" cy="3175324"/>
          </a:xfrm>
          <a:prstGeom prst="rect">
            <a:avLst/>
          </a:prstGeom>
          <a:ln w="25400">
            <a:solidFill>
              <a:schemeClr val="tx1"/>
            </a:solidFill>
          </a:ln>
        </p:spPr>
      </p:pic>
    </p:spTree>
    <p:extLst>
      <p:ext uri="{BB962C8B-B14F-4D97-AF65-F5344CB8AC3E}">
        <p14:creationId xmlns:p14="http://schemas.microsoft.com/office/powerpoint/2010/main" val="2462871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84" y="1476954"/>
            <a:ext cx="6867279" cy="3862844"/>
          </a:xfrm>
          <a:prstGeom prst="rect">
            <a:avLst/>
          </a:prstGeom>
        </p:spPr>
      </p:pic>
      <p:sp>
        <p:nvSpPr>
          <p:cNvPr id="2" name="Title 1"/>
          <p:cNvSpPr>
            <a:spLocks noGrp="1"/>
          </p:cNvSpPr>
          <p:nvPr>
            <p:ph type="title"/>
          </p:nvPr>
        </p:nvSpPr>
        <p:spPr>
          <a:xfrm>
            <a:off x="838200" y="571858"/>
            <a:ext cx="10515600" cy="1325563"/>
          </a:xfrm>
        </p:spPr>
        <p:txBody>
          <a:bodyPr>
            <a:normAutofit fontScale="90000"/>
          </a:bodyPr>
          <a:lstStyle/>
          <a:p>
            <a:r>
              <a:rPr lang="en-US" dirty="0"/>
              <a:t>AT THE END OF THE SEMESTER, WE HAD A BASIC PLAYABLE GAME.</a:t>
            </a:r>
            <a:br>
              <a:rPr lang="en-US" dirty="0"/>
            </a:br>
            <a:endParaRPr lang="en-US" dirty="0"/>
          </a:p>
        </p:txBody>
      </p:sp>
      <p:sp>
        <p:nvSpPr>
          <p:cNvPr id="3" name="Content Placeholder 2"/>
          <p:cNvSpPr>
            <a:spLocks noGrp="1"/>
          </p:cNvSpPr>
          <p:nvPr>
            <p:ph idx="1"/>
          </p:nvPr>
        </p:nvSpPr>
        <p:spPr/>
        <p:txBody>
          <a:bodyPr>
            <a:normAutofit/>
          </a:bodyPr>
          <a:lstStyle/>
          <a:p>
            <a:pPr lvl="0"/>
            <a:r>
              <a:rPr lang="en-US" dirty="0" smtClean="0">
                <a:solidFill>
                  <a:srgbClr val="FF00FF"/>
                </a:solidFill>
              </a:rPr>
              <a:t>No </a:t>
            </a:r>
            <a:r>
              <a:rPr lang="en-US" dirty="0">
                <a:solidFill>
                  <a:srgbClr val="FF00FF"/>
                </a:solidFill>
              </a:rPr>
              <a:t>achievements</a:t>
            </a:r>
          </a:p>
          <a:p>
            <a:pPr lvl="0"/>
            <a:r>
              <a:rPr lang="en-US" dirty="0">
                <a:solidFill>
                  <a:srgbClr val="FF66FF"/>
                </a:solidFill>
              </a:rPr>
              <a:t>No platform integration or testing</a:t>
            </a:r>
          </a:p>
          <a:p>
            <a:pPr lvl="0"/>
            <a:r>
              <a:rPr lang="en-US" dirty="0">
                <a:solidFill>
                  <a:srgbClr val="FF99FF"/>
                </a:solidFill>
              </a:rPr>
              <a:t>No real bosses</a:t>
            </a:r>
          </a:p>
          <a:p>
            <a:pPr lvl="0"/>
            <a:r>
              <a:rPr lang="en-US" dirty="0">
                <a:solidFill>
                  <a:srgbClr val="FFCCFF"/>
                </a:solidFill>
              </a:rPr>
              <a:t>Very few items</a:t>
            </a:r>
          </a:p>
          <a:p>
            <a:pPr lvl="0"/>
            <a:r>
              <a:rPr lang="en-US" dirty="0">
                <a:solidFill>
                  <a:srgbClr val="FFEFFF"/>
                </a:solidFill>
              </a:rPr>
              <a:t>Very few props</a:t>
            </a:r>
          </a:p>
          <a:p>
            <a:pPr lvl="0"/>
            <a:r>
              <a:rPr lang="en-US" dirty="0"/>
              <a:t>Lots of UI </a:t>
            </a:r>
            <a:r>
              <a:rPr lang="en-US" dirty="0" smtClean="0"/>
              <a:t>bugs</a:t>
            </a:r>
          </a:p>
          <a:p>
            <a:pPr lvl="0"/>
            <a:endParaRPr lang="en-US" dirty="0"/>
          </a:p>
          <a:p>
            <a:pPr lvl="0"/>
            <a:r>
              <a:rPr lang="en-US" dirty="0" smtClean="0">
                <a:solidFill>
                  <a:srgbClr val="FF00FF"/>
                </a:solidFill>
              </a:rPr>
              <a:t>At that point, it was reviewed for viability, and failure was no longer an option.  We were going to publish it.  </a:t>
            </a:r>
            <a:r>
              <a:rPr lang="en-US" b="1" dirty="0" smtClean="0"/>
              <a:t>Same bar internal &amp; external.</a:t>
            </a:r>
            <a:endParaRPr lang="en-US" b="1" dirty="0"/>
          </a:p>
          <a:p>
            <a:endParaRPr lang="en-US" dirty="0"/>
          </a:p>
        </p:txBody>
      </p:sp>
    </p:spTree>
    <p:extLst>
      <p:ext uri="{BB962C8B-B14F-4D97-AF65-F5344CB8AC3E}">
        <p14:creationId xmlns:p14="http://schemas.microsoft.com/office/powerpoint/2010/main" val="472456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0"/>
            <a:ext cx="12168187" cy="6857999"/>
          </a:xfrm>
        </p:spPr>
      </p:pic>
    </p:spTree>
    <p:extLst>
      <p:ext uri="{BB962C8B-B14F-4D97-AF65-F5344CB8AC3E}">
        <p14:creationId xmlns:p14="http://schemas.microsoft.com/office/powerpoint/2010/main" val="4023879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256" y="0"/>
            <a:ext cx="12078544" cy="683595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 y="3124200"/>
            <a:ext cx="5401733" cy="3038475"/>
          </a:xfrm>
          <a:prstGeom prst="rect">
            <a:avLst/>
          </a:prstGeom>
          <a:ln w="25400">
            <a:solidFill>
              <a:schemeClr val="tx1"/>
            </a:solidFill>
          </a:ln>
          <a:effectLst>
            <a:outerShdw blurRad="304800" dist="508000" dir="3240000" algn="ctr" rotWithShape="0">
              <a:srgbClr val="000000">
                <a:alpha val="85000"/>
              </a:srgbClr>
            </a:outerShdw>
          </a:effectLst>
        </p:spPr>
      </p:pic>
    </p:spTree>
    <p:extLst>
      <p:ext uri="{BB962C8B-B14F-4D97-AF65-F5344CB8AC3E}">
        <p14:creationId xmlns:p14="http://schemas.microsoft.com/office/powerpoint/2010/main" val="599414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275334" cy="5852925"/>
          </a:xfrm>
          <a:prstGeom prst="rect">
            <a:avLst/>
          </a:prstGeom>
        </p:spPr>
      </p:pic>
      <p:sp>
        <p:nvSpPr>
          <p:cNvPr id="5" name="Rectangle 4"/>
          <p:cNvSpPr/>
          <p:nvPr/>
        </p:nvSpPr>
        <p:spPr>
          <a:xfrm>
            <a:off x="2651077" y="-2"/>
            <a:ext cx="2624257" cy="5852926"/>
          </a:xfrm>
          <a:prstGeom prst="rect">
            <a:avLst/>
          </a:prstGeom>
          <a:gradFill>
            <a:gsLst>
              <a:gs pos="0">
                <a:schemeClr val="bg1">
                  <a:alpha val="0"/>
                </a:schemeClr>
              </a:gs>
              <a:gs pos="68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4343400" y="1828800"/>
            <a:ext cx="6858000" cy="4024125"/>
          </a:xfrm>
        </p:spPr>
        <p:txBody>
          <a:bodyPr/>
          <a:lstStyle/>
          <a:p>
            <a:r>
              <a:rPr lang="en-US" b="1" dirty="0" smtClean="0"/>
              <a:t>PART 0: ANCIENT HISTORY AND LEAD-IN</a:t>
            </a:r>
          </a:p>
          <a:p>
            <a:r>
              <a:rPr lang="en-US" b="1" dirty="0" smtClean="0"/>
              <a:t>PART 1: WHAT DOES THE MAGIC CENTER DO?</a:t>
            </a:r>
          </a:p>
          <a:p>
            <a:r>
              <a:rPr lang="en-US" b="1" dirty="0" smtClean="0"/>
              <a:t>PART 2: MOTIVATIONS</a:t>
            </a:r>
          </a:p>
          <a:p>
            <a:r>
              <a:rPr lang="en-US" b="1" dirty="0" smtClean="0"/>
              <a:t>PART 3: CONCLUSIONS AND BEGINNINGS</a:t>
            </a:r>
          </a:p>
          <a:p>
            <a:endParaRPr lang="en-US" b="1" dirty="0"/>
          </a:p>
          <a:p>
            <a:r>
              <a:rPr lang="en-US" b="1" dirty="0" smtClean="0"/>
              <a:t>I WILL TEACH YOU NO DISCRETE SKILLS</a:t>
            </a:r>
          </a:p>
          <a:p>
            <a:r>
              <a:rPr lang="en-US" b="1" dirty="0" smtClean="0"/>
              <a:t>I WILL ONLY MENTION ADOBE PRODUCTS WHERE WE USED THEM IN PROCESS, BUT THAT ISN’T THE OVERALL POINT (AS YOU WILL SEE)</a:t>
            </a:r>
          </a:p>
          <a:p>
            <a:r>
              <a:rPr lang="en-US" b="1" dirty="0" smtClean="0"/>
              <a:t>THE SLIDES (WITH NOTES) WILL BE PUBLISHED!!</a:t>
            </a:r>
          </a:p>
          <a:p>
            <a:pPr marL="0" indent="0">
              <a:buNone/>
            </a:pPr>
            <a:endParaRPr lang="en-US" b="1" dirty="0"/>
          </a:p>
        </p:txBody>
      </p:sp>
      <p:sp>
        <p:nvSpPr>
          <p:cNvPr id="2" name="Title 1"/>
          <p:cNvSpPr>
            <a:spLocks noGrp="1"/>
          </p:cNvSpPr>
          <p:nvPr>
            <p:ph type="title"/>
          </p:nvPr>
        </p:nvSpPr>
        <p:spPr/>
        <p:txBody>
          <a:bodyPr/>
          <a:lstStyle/>
          <a:p>
            <a:r>
              <a:rPr lang="en-US" dirty="0" smtClean="0"/>
              <a:t>WHAT THIS TALK IS AND ISN’T</a:t>
            </a:r>
            <a:endParaRPr lang="en-US" dirty="0"/>
          </a:p>
        </p:txBody>
      </p:sp>
    </p:spTree>
    <p:extLst>
      <p:ext uri="{BB962C8B-B14F-4D97-AF65-F5344CB8AC3E}">
        <p14:creationId xmlns:p14="http://schemas.microsoft.com/office/powerpoint/2010/main" val="3863856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val 1"/>
          <p:cNvSpPr/>
          <p:nvPr/>
        </p:nvSpPr>
        <p:spPr>
          <a:xfrm>
            <a:off x="304800" y="5867400"/>
            <a:ext cx="685800" cy="685800"/>
          </a:xfrm>
          <a:prstGeom prst="ellipse">
            <a:avLst/>
          </a:prstGeom>
          <a:solidFill>
            <a:schemeClr val="tx1">
              <a:alpha val="31000"/>
            </a:schemeClr>
          </a:solidFill>
          <a:ln w="95250">
            <a:solidFill>
              <a:srgbClr val="FF00FF">
                <a:alpha val="6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09600" y="2743200"/>
            <a:ext cx="0" cy="3048000"/>
          </a:xfrm>
          <a:prstGeom prst="straightConnector1">
            <a:avLst/>
          </a:prstGeom>
          <a:ln w="76200">
            <a:solidFill>
              <a:srgbClr val="FF00FF">
                <a:alpha val="5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914400" y="4059195"/>
            <a:ext cx="1905000" cy="1828800"/>
          </a:xfrm>
          <a:prstGeom prst="straightConnector1">
            <a:avLst/>
          </a:prstGeom>
          <a:ln w="76200">
            <a:solidFill>
              <a:srgbClr val="FF00FF">
                <a:alpha val="5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066800" y="5181600"/>
            <a:ext cx="2514600" cy="891746"/>
          </a:xfrm>
          <a:prstGeom prst="straightConnector1">
            <a:avLst/>
          </a:prstGeom>
          <a:ln w="76200">
            <a:solidFill>
              <a:srgbClr val="FF00FF">
                <a:alpha val="56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32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9136049" cy="6852037"/>
          </a:xfr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33418" y="-5964"/>
            <a:ext cx="4555932" cy="6858000"/>
          </a:xfrm>
          <a:prstGeom prst="rect">
            <a:avLst/>
          </a:prstGeom>
        </p:spPr>
      </p:pic>
      <p:cxnSp>
        <p:nvCxnSpPr>
          <p:cNvPr id="7" name="Straight Connector 6"/>
          <p:cNvCxnSpPr/>
          <p:nvPr/>
        </p:nvCxnSpPr>
        <p:spPr>
          <a:xfrm>
            <a:off x="7629475"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1"/>
            <a:ext cx="12174513" cy="426720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764373"/>
            <a:ext cx="10972800" cy="1293028"/>
          </a:xfrm>
        </p:spPr>
        <p:txBody>
          <a:bodyPr/>
          <a:lstStyle/>
          <a:p>
            <a:r>
              <a:rPr lang="en-US" dirty="0" smtClean="0"/>
              <a:t>FIRST UNIVERSITY TO PUBLISH DIRECTLY ON XBOX ONE.  BRAGGING RIGHTS++</a:t>
            </a:r>
            <a:endParaRPr lang="en-US" dirty="0"/>
          </a:p>
        </p:txBody>
      </p:sp>
    </p:spTree>
    <p:extLst>
      <p:ext uri="{BB962C8B-B14F-4D97-AF65-F5344CB8AC3E}">
        <p14:creationId xmlns:p14="http://schemas.microsoft.com/office/powerpoint/2010/main" val="2061974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59572"/>
            <a:ext cx="8610600" cy="1293028"/>
          </a:xfrm>
        </p:spPr>
        <p:txBody>
          <a:bodyPr/>
          <a:lstStyle/>
          <a:p>
            <a:r>
              <a:rPr lang="en-US" dirty="0" smtClean="0"/>
              <a:t>FRAGILE EQUILIBRIUM: A GAME ABOUT FEELING HUMAN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28600"/>
            <a:ext cx="3505200" cy="3505200"/>
          </a:xfrm>
          <a:prstGeom prst="rect">
            <a:avLst/>
          </a:prstGeom>
        </p:spPr>
      </p:pic>
      <p:sp>
        <p:nvSpPr>
          <p:cNvPr id="9" name="Rectangle 8"/>
          <p:cNvSpPr/>
          <p:nvPr/>
        </p:nvSpPr>
        <p:spPr>
          <a:xfrm>
            <a:off x="3810000" y="1524000"/>
            <a:ext cx="75438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is </a:t>
            </a:r>
            <a:r>
              <a:rPr lang="en-US" sz="2800" b="1" dirty="0"/>
              <a:t>a game about the imperfection and impermanence of life</a:t>
            </a:r>
            <a:r>
              <a:rPr lang="en-US" sz="2000" dirty="0"/>
              <a:t>. It is a reflection on transience, a balancing act between progress and regrowth, and a reminder to find beauty in decay and inevitable destruction. Using old-school </a:t>
            </a:r>
            <a:r>
              <a:rPr lang="en-US" sz="2000" dirty="0" err="1"/>
              <a:t>shmup</a:t>
            </a:r>
            <a:r>
              <a:rPr lang="en-US" sz="2000" dirty="0"/>
              <a:t> mechanics and form, [Fe] invites the player to explore a world of quick actions, forced decisions, and subtle strategy: </a:t>
            </a:r>
            <a:r>
              <a:rPr lang="en-US" sz="2800" b="1" dirty="0"/>
              <a:t>as balance decays so does the world</a:t>
            </a:r>
            <a:r>
              <a:rPr lang="en-US" sz="2000" dirty="0"/>
              <a:t>, eroding over time and out of space, compressing the player to a smaller and smaller area, </a:t>
            </a:r>
            <a:r>
              <a:rPr lang="en-US" sz="2400" b="1" dirty="0"/>
              <a:t>pressing in upon the mind</a:t>
            </a:r>
            <a:r>
              <a:rPr lang="en-US" sz="2000" dirty="0"/>
              <a:t>.</a:t>
            </a:r>
          </a:p>
        </p:txBody>
      </p:sp>
    </p:spTree>
    <p:extLst>
      <p:ext uri="{BB962C8B-B14F-4D97-AF65-F5344CB8AC3E}">
        <p14:creationId xmlns:p14="http://schemas.microsoft.com/office/powerpoint/2010/main" val="3421052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48768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r="-1067"/>
          <a:stretch/>
        </p:blipFill>
        <p:spPr>
          <a:xfrm>
            <a:off x="0" y="0"/>
            <a:ext cx="12344400" cy="48768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24800" y="3352800"/>
            <a:ext cx="4139157" cy="2438400"/>
          </a:xfrm>
          <a:prstGeom prst="rect">
            <a:avLst/>
          </a:prstGeom>
          <a:ln w="28575">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3352800"/>
            <a:ext cx="3196315" cy="2438400"/>
          </a:xfrm>
          <a:prstGeom prst="rect">
            <a:avLst/>
          </a:prstGeom>
          <a:ln w="28575">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400" y="3349256"/>
            <a:ext cx="4259899" cy="2441944"/>
          </a:xfrm>
          <a:prstGeom prst="rect">
            <a:avLst/>
          </a:prstGeom>
          <a:ln w="28575">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466566" y="152400"/>
            <a:ext cx="734834" cy="734834"/>
          </a:xfrm>
          <a:prstGeom prst="rect">
            <a:avLst/>
          </a:prstGeom>
          <a:ln w="25400">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656941" y="152400"/>
            <a:ext cx="809625" cy="734834"/>
          </a:xfrm>
          <a:prstGeom prst="rect">
            <a:avLst/>
          </a:prstGeom>
          <a:ln w="25400">
            <a:solidFill>
              <a:schemeClr val="tx1"/>
            </a:solidFill>
          </a:ln>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val="0"/>
              </a:ext>
            </a:extLst>
          </a:blip>
          <a:srcRect b="5879"/>
          <a:stretch/>
        </p:blipFill>
        <p:spPr>
          <a:xfrm>
            <a:off x="11223679" y="152400"/>
            <a:ext cx="787346" cy="734834"/>
          </a:xfrm>
          <a:prstGeom prst="rect">
            <a:avLst/>
          </a:prstGeom>
          <a:ln w="25400">
            <a:solidFill>
              <a:schemeClr val="tx1"/>
            </a:solidFill>
          </a:ln>
        </p:spPr>
      </p:pic>
      <p:pic>
        <p:nvPicPr>
          <p:cNvPr id="13" name="Picture 12"/>
          <p:cNvPicPr>
            <a:picLocks noChangeAspect="1"/>
          </p:cNvPicPr>
          <p:nvPr/>
        </p:nvPicPr>
        <p:blipFill rotWithShape="1">
          <a:blip r:embed="rId9" cstate="email">
            <a:extLst>
              <a:ext uri="{28A0092B-C50C-407E-A947-70E740481C1C}">
                <a14:useLocalDpi xmlns:a14="http://schemas.microsoft.com/office/drawing/2010/main" val="0"/>
              </a:ext>
            </a:extLst>
          </a:blip>
          <a:srcRect r="-6352"/>
          <a:stretch/>
        </p:blipFill>
        <p:spPr>
          <a:xfrm>
            <a:off x="3048000" y="1600200"/>
            <a:ext cx="11480956" cy="5257800"/>
          </a:xfrm>
          <a:prstGeom prst="rect">
            <a:avLst/>
          </a:prstGeom>
        </p:spPr>
      </p:pic>
    </p:spTree>
    <p:extLst>
      <p:ext uri="{BB962C8B-B14F-4D97-AF65-F5344CB8AC3E}">
        <p14:creationId xmlns:p14="http://schemas.microsoft.com/office/powerpoint/2010/main" val="2617537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3025" y="3683254"/>
            <a:ext cx="3657600" cy="2031746"/>
          </a:xfrm>
          <a:prstGeom prst="rect">
            <a:avLst/>
          </a:prstGeom>
          <a:ln w="28575">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025" y="3683254"/>
            <a:ext cx="2031746" cy="2031746"/>
          </a:xfrm>
          <a:prstGeom prst="rect">
            <a:avLst/>
          </a:prstGeom>
          <a:ln w="28575">
            <a:solidFill>
              <a:schemeClr val="tx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7171" y="3683254"/>
            <a:ext cx="2006854" cy="2031746"/>
          </a:xfrm>
          <a:prstGeom prst="rect">
            <a:avLst/>
          </a:prstGeom>
          <a:ln w="28575">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5800" y="3683254"/>
            <a:ext cx="1981200" cy="2031746"/>
          </a:xfrm>
          <a:prstGeom prst="rect">
            <a:avLst/>
          </a:prstGeom>
          <a:ln w="28575">
            <a:solidFill>
              <a:schemeClr val="tx1"/>
            </a:solidFill>
          </a:ln>
        </p:spPr>
      </p:pic>
      <p:cxnSp>
        <p:nvCxnSpPr>
          <p:cNvPr id="12" name="Straight Connector 11"/>
          <p:cNvCxnSpPr/>
          <p:nvPr/>
        </p:nvCxnSpPr>
        <p:spPr>
          <a:xfrm>
            <a:off x="0" y="585869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00800" y="4648200"/>
            <a:ext cx="3954552" cy="2362200"/>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126954" y="2286000"/>
            <a:ext cx="4464816" cy="2667000"/>
          </a:xfrm>
          <a:prstGeom prst="rect">
            <a:avLst/>
          </a:prstGeom>
        </p:spPr>
      </p:pic>
    </p:spTree>
    <p:extLst>
      <p:ext uri="{BB962C8B-B14F-4D97-AF65-F5344CB8AC3E}">
        <p14:creationId xmlns:p14="http://schemas.microsoft.com/office/powerpoint/2010/main" val="2874719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SUMMER WITH THE</a:t>
            </a:r>
            <a:br>
              <a:rPr lang="en-US" dirty="0" smtClean="0"/>
            </a:br>
            <a:r>
              <a:rPr lang="en-US" dirty="0" smtClean="0"/>
              <a:t>BUFFALO BILLS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4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4373"/>
            <a:ext cx="10896600" cy="1293028"/>
          </a:xfrm>
        </p:spPr>
        <p:txBody>
          <a:bodyPr/>
          <a:lstStyle/>
          <a:p>
            <a:r>
              <a:rPr lang="en-US" dirty="0" smtClean="0"/>
              <a:t>OR WE FLIP ALL THAT ON ITS HEAD AND HELP STUDENTS TELL THEIR OWN STORIES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12482015" cy="3279599"/>
          </a:xfrm>
          <a:prstGeom prst="rect">
            <a:avLst/>
          </a:prstGeom>
          <a:ln w="22225">
            <a:solidFill>
              <a:schemeClr val="tx1"/>
            </a:solidFill>
          </a:ln>
        </p:spPr>
      </p:pic>
    </p:spTree>
    <p:extLst>
      <p:ext uri="{BB962C8B-B14F-4D97-AF65-F5344CB8AC3E}">
        <p14:creationId xmlns:p14="http://schemas.microsoft.com/office/powerpoint/2010/main" val="723051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62" y="1828800"/>
            <a:ext cx="12197562" cy="3733800"/>
          </a:xfrm>
          <a:prstGeom prst="rect">
            <a:avLst/>
          </a:prstGeom>
        </p:spPr>
      </p:pic>
      <p:sp>
        <p:nvSpPr>
          <p:cNvPr id="7" name="Rectangle 6"/>
          <p:cNvSpPr/>
          <p:nvPr/>
        </p:nvSpPr>
        <p:spPr>
          <a:xfrm>
            <a:off x="-2781" y="2020034"/>
            <a:ext cx="12192000" cy="3551273"/>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0" y="55626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182009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Part II: Motivations</a:t>
            </a:r>
            <a:endParaRPr lang="en-US" dirty="0"/>
          </a:p>
        </p:txBody>
      </p:sp>
      <p:sp>
        <p:nvSpPr>
          <p:cNvPr id="3" name="Content Placeholder 2"/>
          <p:cNvSpPr>
            <a:spLocks noGrp="1"/>
          </p:cNvSpPr>
          <p:nvPr>
            <p:ph idx="1"/>
          </p:nvPr>
        </p:nvSpPr>
        <p:spPr>
          <a:xfrm>
            <a:off x="381000" y="3800986"/>
            <a:ext cx="10820400" cy="1386840"/>
          </a:xfrm>
        </p:spPr>
        <p:txBody>
          <a:bodyPr/>
          <a:lstStyle/>
          <a:p>
            <a:pPr marL="0" indent="0">
              <a:buNone/>
            </a:pPr>
            <a:r>
              <a:rPr lang="en-US" sz="2800" b="1" dirty="0"/>
              <a:t>0</a:t>
            </a:r>
            <a:r>
              <a:rPr lang="en-US" sz="2800" b="1" dirty="0" smtClean="0"/>
              <a:t>. TO TELL A STORY THAT ISN’T STEM</a:t>
            </a:r>
          </a:p>
          <a:p>
            <a:pPr marL="0" indent="0">
              <a:buNone/>
            </a:pPr>
            <a:r>
              <a:rPr lang="en-US" sz="2800" b="1" dirty="0" smtClean="0"/>
              <a:t>1. TO HAVE IMPACT IN OUR WORK AND PRACTICE</a:t>
            </a:r>
          </a:p>
          <a:p>
            <a:pPr marL="0" indent="0">
              <a:buNone/>
            </a:pPr>
            <a:r>
              <a:rPr lang="en-US" sz="2800" b="1" dirty="0"/>
              <a:t>2</a:t>
            </a:r>
            <a:r>
              <a:rPr lang="en-US" sz="2800" b="1" dirty="0" smtClean="0"/>
              <a:t>. TO BUILD A NEW GENERATION OF CITIZEN SCHOLARS</a:t>
            </a:r>
          </a:p>
        </p:txBody>
      </p:sp>
    </p:spTree>
    <p:extLst>
      <p:ext uri="{BB962C8B-B14F-4D97-AF65-F5344CB8AC3E}">
        <p14:creationId xmlns:p14="http://schemas.microsoft.com/office/powerpoint/2010/main" val="275843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838200"/>
            <a:ext cx="9135428" cy="969771"/>
          </a:xfrm>
        </p:spPr>
        <p:txBody>
          <a:bodyPr/>
          <a:lstStyle/>
          <a:p>
            <a:r>
              <a:rPr lang="en-US" dirty="0" smtClean="0"/>
              <a:t>BUT FIRST, COMPUTING in 4 lenses</a:t>
            </a:r>
            <a:endParaRPr lang="en-US" dirty="0"/>
          </a:p>
        </p:txBody>
      </p:sp>
      <p:sp>
        <p:nvSpPr>
          <p:cNvPr id="3" name="Content Placeholder 2"/>
          <p:cNvSpPr>
            <a:spLocks noGrp="1"/>
          </p:cNvSpPr>
          <p:nvPr>
            <p:ph idx="1"/>
          </p:nvPr>
        </p:nvSpPr>
        <p:spPr>
          <a:xfrm>
            <a:off x="4648200" y="2362200"/>
            <a:ext cx="6629400" cy="2369344"/>
          </a:xfrm>
        </p:spPr>
        <p:txBody>
          <a:bodyPr>
            <a:normAutofit/>
          </a:bodyPr>
          <a:lstStyle/>
          <a:p>
            <a:r>
              <a:rPr lang="en-US" sz="2700" dirty="0"/>
              <a:t>PATTERNS, SYSTEMS, AND SENSES</a:t>
            </a:r>
          </a:p>
          <a:p>
            <a:r>
              <a:rPr lang="en-US" sz="2700" dirty="0"/>
              <a:t>NON-DESTRUCTIVE ITERATION</a:t>
            </a:r>
          </a:p>
          <a:p>
            <a:r>
              <a:rPr lang="en-US" sz="2700" dirty="0"/>
              <a:t>SPEED AND SCALE</a:t>
            </a:r>
          </a:p>
          <a:p>
            <a:r>
              <a:rPr lang="en-US" sz="2700" dirty="0"/>
              <a:t>STORY, DATA AND NORMALIZATION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807971"/>
            <a:ext cx="2884764" cy="2923573"/>
          </a:xfrm>
          <a:prstGeom prst="rect">
            <a:avLst/>
          </a:prstGeom>
        </p:spPr>
      </p:pic>
    </p:spTree>
    <p:extLst>
      <p:ext uri="{BB962C8B-B14F-4D97-AF65-F5344CB8AC3E}">
        <p14:creationId xmlns:p14="http://schemas.microsoft.com/office/powerpoint/2010/main" val="3301723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12192000" cy="5785296"/>
          </a:xfrm>
          <a:prstGeom prst="rect">
            <a:avLst/>
          </a:prstGeom>
        </p:spPr>
      </p:pic>
      <p:sp>
        <p:nvSpPr>
          <p:cNvPr id="5" name="Rectangle 4"/>
          <p:cNvSpPr/>
          <p:nvPr/>
        </p:nvSpPr>
        <p:spPr>
          <a:xfrm flipV="1">
            <a:off x="0" y="-1"/>
            <a:ext cx="12192000" cy="578529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200400" y="764373"/>
            <a:ext cx="8305800" cy="1293028"/>
          </a:xfrm>
        </p:spPr>
        <p:txBody>
          <a:bodyPr/>
          <a:lstStyle/>
          <a:p>
            <a:r>
              <a:rPr lang="en-US" dirty="0" smtClean="0"/>
              <a:t>PART II: NO 0: TO TELL A STORY THAT ISN’T STEM</a:t>
            </a:r>
            <a:endParaRPr lang="en-US" dirty="0"/>
          </a:p>
        </p:txBody>
      </p:sp>
      <p:cxnSp>
        <p:nvCxnSpPr>
          <p:cNvPr id="6" name="Straight Connector 5"/>
          <p:cNvCxnSpPr/>
          <p:nvPr/>
        </p:nvCxnSpPr>
        <p:spPr>
          <a:xfrm flipV="1">
            <a:off x="-23038" y="5780466"/>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251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3667"/>
            <a:ext cx="12192000" cy="5794867"/>
          </a:xfrm>
          <a:prstGeom prst="rect">
            <a:avLst/>
          </a:prstGeom>
        </p:spPr>
      </p:pic>
      <p:sp>
        <p:nvSpPr>
          <p:cNvPr id="2" name="Title 1"/>
          <p:cNvSpPr>
            <a:spLocks noGrp="1"/>
          </p:cNvSpPr>
          <p:nvPr>
            <p:ph type="title"/>
          </p:nvPr>
        </p:nvSpPr>
        <p:spPr>
          <a:xfrm>
            <a:off x="407" y="1447800"/>
            <a:ext cx="12192000" cy="1293028"/>
          </a:xfrm>
          <a:solidFill>
            <a:schemeClr val="bg1">
              <a:alpha val="36000"/>
            </a:schemeClr>
          </a:solidFill>
        </p:spPr>
        <p:txBody>
          <a:bodyPr/>
          <a:lstStyle/>
          <a:p>
            <a:r>
              <a:rPr lang="en-US" dirty="0" smtClean="0"/>
              <a:t>PART 0: ANCIENT HISTORY</a:t>
            </a:r>
            <a:endParaRPr lang="en-US" dirty="0"/>
          </a:p>
        </p:txBody>
      </p:sp>
      <p:cxnSp>
        <p:nvCxnSpPr>
          <p:cNvPr id="6" name="Straight Connector 5"/>
          <p:cNvCxnSpPr/>
          <p:nvPr/>
        </p:nvCxnSpPr>
        <p:spPr>
          <a:xfrm>
            <a:off x="0" y="27432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447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7912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800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860" y="3543"/>
            <a:ext cx="12200860" cy="5287039"/>
          </a:xfrm>
          <a:prstGeom prst="rect">
            <a:avLst/>
          </a:prstGeom>
        </p:spPr>
      </p:pic>
      <p:sp>
        <p:nvSpPr>
          <p:cNvPr id="6" name="Rectangle 5"/>
          <p:cNvSpPr/>
          <p:nvPr/>
        </p:nvSpPr>
        <p:spPr>
          <a:xfrm>
            <a:off x="0" y="76200"/>
            <a:ext cx="12192000" cy="5214382"/>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409950" y="3200402"/>
            <a:ext cx="5200650" cy="1943099"/>
          </a:xfrm>
        </p:spPr>
        <p:txBody>
          <a:bodyPr>
            <a:normAutofit fontScale="90000"/>
          </a:bodyPr>
          <a:lstStyle/>
          <a:p>
            <a:pPr algn="ctr"/>
            <a:r>
              <a:rPr lang="en-US" sz="3675" b="1" dirty="0">
                <a:solidFill>
                  <a:srgbClr val="FFC000"/>
                </a:solidFill>
              </a:rPr>
              <a:t>S</a:t>
            </a:r>
            <a:r>
              <a:rPr lang="en-US" sz="3675" b="1" dirty="0">
                <a:solidFill>
                  <a:srgbClr val="00B050"/>
                </a:solidFill>
              </a:rPr>
              <a:t>T</a:t>
            </a:r>
            <a:r>
              <a:rPr lang="en-US" sz="3675" b="1" dirty="0">
                <a:solidFill>
                  <a:srgbClr val="00B0F0"/>
                </a:solidFill>
              </a:rPr>
              <a:t>E</a:t>
            </a:r>
            <a:r>
              <a:rPr lang="en-US" sz="3675" b="1" dirty="0">
                <a:solidFill>
                  <a:srgbClr val="FF0000"/>
                </a:solidFill>
              </a:rPr>
              <a:t>M</a:t>
            </a:r>
            <a:r>
              <a:rPr lang="en-US" sz="3675" dirty="0"/>
              <a:t> is the single most destructive IDEOLOGY [STORY!] in education TODAY</a:t>
            </a:r>
            <a:r>
              <a:rPr lang="en-US" dirty="0"/>
              <a:t/>
            </a:r>
            <a:br>
              <a:rPr lang="en-US" dirty="0"/>
            </a:br>
            <a:r>
              <a:rPr lang="en-US" sz="900" dirty="0"/>
              <a:t>- </a:t>
            </a:r>
            <a:r>
              <a:rPr lang="en-US" sz="900" dirty="0" err="1"/>
              <a:t>zakaria</a:t>
            </a:r>
            <a:r>
              <a:rPr lang="en-US" sz="900" dirty="0"/>
              <a:t> in 2012, NYT OP-ED</a:t>
            </a:r>
            <a:br>
              <a:rPr lang="en-US" sz="900" dirty="0"/>
            </a:br>
            <a:r>
              <a:rPr lang="en-US" sz="900" dirty="0"/>
              <a:t>(and probably a lot of other PEOPLE AROUND THIS TIME AS WELL)</a:t>
            </a:r>
          </a:p>
        </p:txBody>
      </p:sp>
    </p:spTree>
    <p:extLst>
      <p:ext uri="{BB962C8B-B14F-4D97-AF65-F5344CB8AC3E}">
        <p14:creationId xmlns:p14="http://schemas.microsoft.com/office/powerpoint/2010/main" val="4273625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27249980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23038" y="0"/>
            <a:ext cx="12215037" cy="5728846"/>
          </a:xfrm>
        </p:spPr>
      </p:pic>
      <p:sp>
        <p:nvSpPr>
          <p:cNvPr id="2" name="Title 1"/>
          <p:cNvSpPr>
            <a:spLocks noGrp="1"/>
          </p:cNvSpPr>
          <p:nvPr>
            <p:ph type="title"/>
          </p:nvPr>
        </p:nvSpPr>
        <p:spPr>
          <a:xfrm>
            <a:off x="0" y="838200"/>
            <a:ext cx="12192000" cy="1331721"/>
          </a:xfrm>
          <a:solidFill>
            <a:schemeClr val="bg1">
              <a:alpha val="48000"/>
            </a:schemeClr>
          </a:solidFill>
        </p:spPr>
        <p:txBody>
          <a:bodyPr>
            <a:normAutofit/>
          </a:bodyPr>
          <a:lstStyle/>
          <a:p>
            <a:r>
              <a:rPr lang="en-US" dirty="0" smtClean="0"/>
              <a:t>ART IS ALSO ABOUT STORY,	 </a:t>
            </a:r>
            <a:br>
              <a:rPr lang="en-US" dirty="0" smtClean="0"/>
            </a:br>
            <a:r>
              <a:rPr lang="en-US" dirty="0" smtClean="0"/>
              <a:t>AND HAS ITS OWN LENSES		</a:t>
            </a:r>
            <a:endParaRPr lang="en-US" dirty="0"/>
          </a:p>
        </p:txBody>
      </p:sp>
      <p:cxnSp>
        <p:nvCxnSpPr>
          <p:cNvPr id="5" name="Straight Connector 4"/>
          <p:cNvCxnSpPr/>
          <p:nvPr/>
        </p:nvCxnSpPr>
        <p:spPr>
          <a:xfrm flipV="1">
            <a:off x="-23038" y="5723480"/>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168119"/>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3039" y="832832"/>
            <a:ext cx="12215038"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2770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533400"/>
            <a:ext cx="8115300" cy="969771"/>
          </a:xfrm>
        </p:spPr>
        <p:txBody>
          <a:bodyPr>
            <a:normAutofit/>
          </a:bodyPr>
          <a:lstStyle/>
          <a:p>
            <a:r>
              <a:rPr lang="en-US" dirty="0" smtClean="0"/>
              <a:t>WE NEED A BETTER STORY</a:t>
            </a:r>
            <a:endParaRPr lang="en-US" dirty="0"/>
          </a:p>
        </p:txBody>
      </p:sp>
      <p:sp>
        <p:nvSpPr>
          <p:cNvPr id="3" name="Content Placeholder 2"/>
          <p:cNvSpPr>
            <a:spLocks noGrp="1"/>
          </p:cNvSpPr>
          <p:nvPr>
            <p:ph idx="1"/>
          </p:nvPr>
        </p:nvSpPr>
        <p:spPr>
          <a:xfrm>
            <a:off x="4343400" y="1255746"/>
            <a:ext cx="7391400" cy="5449854"/>
          </a:xfrm>
        </p:spPr>
        <p:txBody>
          <a:bodyPr>
            <a:normAutofit/>
          </a:bodyPr>
          <a:lstStyle/>
          <a:p>
            <a:r>
              <a:rPr lang="en-US" dirty="0" smtClean="0"/>
              <a:t>STEM created a story, and there is not [yet] a strong counter-narrative</a:t>
            </a:r>
          </a:p>
          <a:p>
            <a:endParaRPr lang="en-US" dirty="0"/>
          </a:p>
          <a:p>
            <a:r>
              <a:rPr lang="en-US" dirty="0" smtClean="0"/>
              <a:t>We added ‘A’ for STE(A)M, some places took the plunge to ‘digital humanities’ or added ‘H’– but we never (re)addressed the core value proposition of education rooted in something other than commercial gain in a post-industrial economy</a:t>
            </a:r>
          </a:p>
          <a:p>
            <a:pPr marL="0" indent="0">
              <a:buNone/>
            </a:pPr>
            <a:endParaRPr lang="en-US" dirty="0" smtClean="0"/>
          </a:p>
          <a:p>
            <a:r>
              <a:rPr lang="en-US" dirty="0"/>
              <a:t>The role and form of education is currently under attack and increasingly devalued on arguments of relevancy (by applying commercialism to all value contexts)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381000"/>
            <a:ext cx="3880802" cy="5181600"/>
          </a:xfrm>
          <a:prstGeom prst="rect">
            <a:avLst/>
          </a:prstGeom>
          <a:ln w="25400">
            <a:solidFill>
              <a:schemeClr val="tx1"/>
            </a:solidFill>
          </a:ln>
        </p:spPr>
      </p:pic>
    </p:spTree>
    <p:extLst>
      <p:ext uri="{BB962C8B-B14F-4D97-AF65-F5344CB8AC3E}">
        <p14:creationId xmlns:p14="http://schemas.microsoft.com/office/powerpoint/2010/main" val="4030193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16" y="1771"/>
            <a:ext cx="12186684" cy="6017175"/>
          </a:xfrm>
          <a:prstGeom prst="rect">
            <a:avLst/>
          </a:prstGeom>
        </p:spPr>
      </p:pic>
    </p:spTree>
    <p:extLst>
      <p:ext uri="{BB962C8B-B14F-4D97-AF65-F5344CB8AC3E}">
        <p14:creationId xmlns:p14="http://schemas.microsoft.com/office/powerpoint/2010/main" val="2074627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4978402"/>
          </a:xfrm>
          <a:prstGeom prst="rect">
            <a:avLst/>
          </a:prstGeom>
        </p:spPr>
      </p:pic>
      <p:sp>
        <p:nvSpPr>
          <p:cNvPr id="2" name="Title 1"/>
          <p:cNvSpPr>
            <a:spLocks noGrp="1"/>
          </p:cNvSpPr>
          <p:nvPr>
            <p:ph type="title"/>
          </p:nvPr>
        </p:nvSpPr>
        <p:spPr>
          <a:xfrm>
            <a:off x="0" y="862778"/>
            <a:ext cx="12192000" cy="1651822"/>
          </a:xfrm>
          <a:solidFill>
            <a:schemeClr val="bg1">
              <a:alpha val="35000"/>
            </a:schemeClr>
          </a:solidFill>
        </p:spPr>
        <p:txBody>
          <a:bodyPr>
            <a:normAutofit/>
          </a:bodyPr>
          <a:lstStyle/>
          <a:p>
            <a:r>
              <a:rPr lang="en-US" dirty="0" smtClean="0"/>
              <a:t>VALUE TO SOCIETY, ROLE, PERSONAL HAPPINESS		 &amp; WELL-BEING?	</a:t>
            </a:r>
            <a:endParaRPr lang="en-US" dirty="0"/>
          </a:p>
        </p:txBody>
      </p:sp>
      <p:cxnSp>
        <p:nvCxnSpPr>
          <p:cNvPr id="5" name="Straight Connector 4"/>
          <p:cNvCxnSpPr/>
          <p:nvPr/>
        </p:nvCxnSpPr>
        <p:spPr>
          <a:xfrm flipV="1">
            <a:off x="0" y="4953000"/>
            <a:ext cx="12192000" cy="16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862777"/>
            <a:ext cx="12801600" cy="7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 y="2514600"/>
            <a:ext cx="1242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739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4373"/>
            <a:ext cx="11201400" cy="1293028"/>
          </a:xfrm>
        </p:spPr>
        <p:txBody>
          <a:bodyPr/>
          <a:lstStyle/>
          <a:p>
            <a:r>
              <a:rPr lang="en-US" dirty="0" smtClean="0"/>
              <a:t>Strategies FOR EXTENDING THE STEM STORY</a:t>
            </a:r>
            <a:endParaRPr lang="en-US" dirty="0"/>
          </a:p>
        </p:txBody>
      </p:sp>
      <p:sp>
        <p:nvSpPr>
          <p:cNvPr id="3" name="Content Placeholder 2"/>
          <p:cNvSpPr>
            <a:spLocks noGrp="1"/>
          </p:cNvSpPr>
          <p:nvPr>
            <p:ph idx="1"/>
          </p:nvPr>
        </p:nvSpPr>
        <p:spPr>
          <a:xfrm>
            <a:off x="4724400" y="1524000"/>
            <a:ext cx="7063740" cy="4495800"/>
          </a:xfrm>
        </p:spPr>
        <p:txBody>
          <a:bodyPr>
            <a:normAutofit lnSpcReduction="10000"/>
          </a:bodyPr>
          <a:lstStyle/>
          <a:p>
            <a:pPr lvl="0"/>
            <a:r>
              <a:rPr lang="en-US" dirty="0"/>
              <a:t>A focus on </a:t>
            </a:r>
            <a:r>
              <a:rPr lang="en-US" sz="3000" dirty="0">
                <a:solidFill>
                  <a:srgbClr val="FF0000"/>
                </a:solidFill>
              </a:rPr>
              <a:t>‘learn by doing’ </a:t>
            </a:r>
            <a:r>
              <a:rPr lang="en-US" dirty="0"/>
              <a:t>at all levels, from ideation to finished products with a mix of internal, external, research, and ‘big name’ </a:t>
            </a:r>
            <a:r>
              <a:rPr lang="en-US" dirty="0" smtClean="0"/>
              <a:t>clients, big money and volunteer </a:t>
            </a:r>
          </a:p>
          <a:p>
            <a:pPr lvl="0"/>
            <a:r>
              <a:rPr lang="en-US" dirty="0" smtClean="0"/>
              <a:t>Embedding </a:t>
            </a:r>
            <a:r>
              <a:rPr lang="en-US" dirty="0"/>
              <a:t>a </a:t>
            </a:r>
            <a:r>
              <a:rPr lang="en-US" sz="2800" dirty="0">
                <a:solidFill>
                  <a:srgbClr val="FFC000"/>
                </a:solidFill>
              </a:rPr>
              <a:t>‘live production studio’</a:t>
            </a:r>
            <a:r>
              <a:rPr lang="en-US" dirty="0"/>
              <a:t> in a research university</a:t>
            </a:r>
          </a:p>
          <a:p>
            <a:pPr lvl="0"/>
            <a:r>
              <a:rPr lang="en-US" sz="3500" dirty="0">
                <a:solidFill>
                  <a:srgbClr val="FFFF00"/>
                </a:solidFill>
              </a:rPr>
              <a:t>Shared services </a:t>
            </a:r>
            <a:r>
              <a:rPr lang="en-US" dirty="0"/>
              <a:t>model to support and encourage multi-disciplinary work that spans a campus, and straddles </a:t>
            </a:r>
            <a:r>
              <a:rPr lang="en-US" dirty="0" smtClean="0"/>
              <a:t>art &amp; design &amp; computing &amp; more </a:t>
            </a:r>
            <a:endParaRPr lang="en-US" dirty="0"/>
          </a:p>
          <a:p>
            <a:pPr lvl="0"/>
            <a:r>
              <a:rPr lang="en-US" dirty="0"/>
              <a:t>Not just creative process: </a:t>
            </a:r>
            <a:r>
              <a:rPr lang="en-US" sz="2600" dirty="0">
                <a:solidFill>
                  <a:srgbClr val="00B050"/>
                </a:solidFill>
              </a:rPr>
              <a:t>entrepreneurship</a:t>
            </a:r>
            <a:r>
              <a:rPr lang="en-US" sz="2600" dirty="0">
                <a:solidFill>
                  <a:srgbClr val="00B0F0"/>
                </a:solidFill>
              </a:rPr>
              <a:t>, legal, IP</a:t>
            </a:r>
            <a:r>
              <a:rPr lang="en-US" dirty="0"/>
              <a:t> and (most importantly) </a:t>
            </a:r>
            <a:r>
              <a:rPr lang="en-US" sz="2600" b="1" dirty="0">
                <a:solidFill>
                  <a:srgbClr val="FF00FF"/>
                </a:solidFill>
              </a:rPr>
              <a:t>start-up and studio culture </a:t>
            </a:r>
            <a:r>
              <a:rPr lang="en-US" dirty="0"/>
              <a:t>(both big and small)</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4000"/>
            <a:ext cx="4114800" cy="4283133"/>
          </a:xfrm>
          <a:prstGeom prst="rect">
            <a:avLst/>
          </a:prstGeom>
          <a:ln w="25400">
            <a:solidFill>
              <a:schemeClr val="tx1"/>
            </a:solidFill>
          </a:ln>
        </p:spPr>
      </p:pic>
    </p:spTree>
    <p:extLst>
      <p:ext uri="{BB962C8B-B14F-4D97-AF65-F5344CB8AC3E}">
        <p14:creationId xmlns:p14="http://schemas.microsoft.com/office/powerpoint/2010/main" val="1868558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2507" cy="5764930"/>
          </a:xfrm>
          <a:prstGeom prst="rect">
            <a:avLst/>
          </a:prstGeom>
        </p:spPr>
      </p:pic>
      <p:sp>
        <p:nvSpPr>
          <p:cNvPr id="5" name="Rectangle 4"/>
          <p:cNvSpPr/>
          <p:nvPr/>
        </p:nvSpPr>
        <p:spPr>
          <a:xfrm flipV="1">
            <a:off x="0" y="0"/>
            <a:ext cx="12192000" cy="4876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PART II: NO 1: TO HAVE IMPACT IN OUR WORK AND PRACTICE</a:t>
            </a:r>
            <a:endParaRPr lang="en-US" dirty="0"/>
          </a:p>
        </p:txBody>
      </p:sp>
      <p:cxnSp>
        <p:nvCxnSpPr>
          <p:cNvPr id="4" name="Straight Connector 3"/>
          <p:cNvCxnSpPr/>
          <p:nvPr/>
        </p:nvCxnSpPr>
        <p:spPr>
          <a:xfrm flipV="1">
            <a:off x="-42531" y="5764930"/>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318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THROUGH NETWORKS</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573620"/>
            <a:ext cx="12215037" cy="4191000"/>
          </a:xfrm>
          <a:prstGeom prst="rect">
            <a:avLst/>
          </a:prstGeom>
        </p:spPr>
      </p:pic>
      <p:cxnSp>
        <p:nvCxnSpPr>
          <p:cNvPr id="5" name="Straight Connector 4"/>
          <p:cNvCxnSpPr/>
          <p:nvPr/>
        </p:nvCxnSpPr>
        <p:spPr>
          <a:xfrm>
            <a:off x="-72657" y="1573620"/>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6076" y="5764620"/>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2054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083308"/>
          </a:xfrm>
          <a:prstGeom prst="rect">
            <a:avLst/>
          </a:prstGeom>
        </p:spPr>
      </p:pic>
      <p:sp>
        <p:nvSpPr>
          <p:cNvPr id="5" name="Rectangle 4"/>
          <p:cNvSpPr/>
          <p:nvPr/>
        </p:nvSpPr>
        <p:spPr>
          <a:xfrm flipV="1">
            <a:off x="0" y="0"/>
            <a:ext cx="12192000" cy="24384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MAGIC is a NY STATE GAMES HUB,</a:t>
            </a:r>
            <a:br>
              <a:rPr lang="en-US" dirty="0" smtClean="0"/>
            </a:br>
            <a:r>
              <a:rPr lang="en-US" dirty="0" smtClean="0"/>
              <a:t>(TO GROW THE STATE ECONOMY)</a:t>
            </a:r>
            <a:endParaRPr lang="en-US" dirty="0"/>
          </a:p>
        </p:txBody>
      </p:sp>
      <p:cxnSp>
        <p:nvCxnSpPr>
          <p:cNvPr id="7" name="Straight Connector 6"/>
          <p:cNvCxnSpPr/>
          <p:nvPr/>
        </p:nvCxnSpPr>
        <p:spPr>
          <a:xfrm>
            <a:off x="-46076" y="5105400"/>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400" y="3032760"/>
            <a:ext cx="5486400" cy="3291840"/>
          </a:xfrm>
          <a:prstGeom prst="rect">
            <a:avLst/>
          </a:prstGeom>
        </p:spPr>
      </p:pic>
    </p:spTree>
    <p:extLst>
      <p:ext uri="{BB962C8B-B14F-4D97-AF65-F5344CB8AC3E}">
        <p14:creationId xmlns:p14="http://schemas.microsoft.com/office/powerpoint/2010/main" val="3372964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smtClean="0"/>
              <a:t>Hi, I’m andy.  I make things.</a:t>
            </a:r>
            <a:endParaRPr lang="en-US" dirty="0"/>
          </a:p>
        </p:txBody>
      </p:sp>
    </p:spTree>
    <p:extLst>
      <p:ext uri="{BB962C8B-B14F-4D97-AF65-F5344CB8AC3E}">
        <p14:creationId xmlns:p14="http://schemas.microsoft.com/office/powerpoint/2010/main" val="3004121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57401"/>
            <a:ext cx="12192000" cy="3581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786" y="3581400"/>
            <a:ext cx="2771775" cy="971550"/>
          </a:xfrm>
          <a:prstGeom prst="rect">
            <a:avLst/>
          </a:prstGeom>
        </p:spPr>
      </p:pic>
      <p:sp>
        <p:nvSpPr>
          <p:cNvPr id="2" name="Title 1"/>
          <p:cNvSpPr>
            <a:spLocks noGrp="1"/>
          </p:cNvSpPr>
          <p:nvPr>
            <p:ph type="title"/>
          </p:nvPr>
        </p:nvSpPr>
        <p:spPr>
          <a:xfrm>
            <a:off x="685800" y="685800"/>
            <a:ext cx="10820400" cy="1293028"/>
          </a:xfrm>
        </p:spPr>
        <p:txBody>
          <a:bodyPr/>
          <a:lstStyle/>
          <a:p>
            <a:r>
              <a:rPr lang="en-US" dirty="0" smtClean="0"/>
              <a:t>FREE &amp; OPEN SOURCE SOFTWARE</a:t>
            </a:r>
            <a:br>
              <a:rPr lang="en-US" dirty="0" smtClean="0"/>
            </a:br>
            <a:r>
              <a:rPr lang="en-US" dirty="0" smtClean="0"/>
              <a:t>DIGITAL &amp; PHYSICAL MAKER COMMUNITIES</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 y="2209800"/>
            <a:ext cx="2836883" cy="3276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17883" y="2209801"/>
            <a:ext cx="2554897" cy="25145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6600" y="4648200"/>
            <a:ext cx="3200400" cy="75742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72780" y="2117174"/>
            <a:ext cx="3518928" cy="1689713"/>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391275" y="4572000"/>
            <a:ext cx="2600325" cy="914400"/>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448799" y="2209800"/>
            <a:ext cx="2504099" cy="236220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304388" y="4629732"/>
            <a:ext cx="903768" cy="951335"/>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304709" y="4724399"/>
            <a:ext cx="731521" cy="731521"/>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005417" y="4572000"/>
            <a:ext cx="1236344" cy="914400"/>
          </a:xfrm>
          <a:prstGeom prst="rect">
            <a:avLst/>
          </a:prstGeom>
        </p:spPr>
      </p:pic>
    </p:spTree>
    <p:extLst>
      <p:ext uri="{BB962C8B-B14F-4D97-AF65-F5344CB8AC3E}">
        <p14:creationId xmlns:p14="http://schemas.microsoft.com/office/powerpoint/2010/main" val="33918351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IMPACT</a:t>
            </a:r>
            <a:endParaRPr lang="en-US" dirty="0"/>
          </a:p>
        </p:txBody>
      </p:sp>
      <p:sp>
        <p:nvSpPr>
          <p:cNvPr id="3" name="Content Placeholder 2"/>
          <p:cNvSpPr>
            <a:spLocks noGrp="1"/>
          </p:cNvSpPr>
          <p:nvPr>
            <p:ph idx="1"/>
          </p:nvPr>
        </p:nvSpPr>
        <p:spPr>
          <a:xfrm>
            <a:off x="6096000" y="1600200"/>
            <a:ext cx="5562600" cy="4024125"/>
          </a:xfrm>
        </p:spPr>
        <p:txBody>
          <a:bodyPr/>
          <a:lstStyle/>
          <a:p>
            <a:r>
              <a:rPr lang="en-US" dirty="0" smtClean="0"/>
              <a:t>Recognition and </a:t>
            </a:r>
            <a:r>
              <a:rPr lang="en-US" sz="3200" dirty="0" smtClean="0">
                <a:solidFill>
                  <a:srgbClr val="FF0000"/>
                </a:solidFill>
              </a:rPr>
              <a:t>capitalization on convergence</a:t>
            </a:r>
            <a:r>
              <a:rPr lang="en-US" dirty="0" smtClean="0"/>
              <a:t> of technology, media, message, and consumption</a:t>
            </a:r>
          </a:p>
          <a:p>
            <a:r>
              <a:rPr lang="en-US" dirty="0" smtClean="0"/>
              <a:t>Constantly </a:t>
            </a:r>
            <a:r>
              <a:rPr lang="en-US" sz="3200" dirty="0" smtClean="0">
                <a:solidFill>
                  <a:srgbClr val="FFC000"/>
                </a:solidFill>
              </a:rPr>
              <a:t>pushing beyond cutting-edge</a:t>
            </a:r>
            <a:r>
              <a:rPr lang="en-US" dirty="0" smtClean="0"/>
              <a:t> work: if it’s been done, we don’t do it again.  (this avoids squatting in a comfort zone)</a:t>
            </a:r>
          </a:p>
          <a:p>
            <a:r>
              <a:rPr lang="en-US" dirty="0" smtClean="0"/>
              <a:t>Engagement with local, regional state and national </a:t>
            </a:r>
            <a:r>
              <a:rPr lang="en-US" sz="3600" b="1" dirty="0" smtClean="0">
                <a:solidFill>
                  <a:srgbClr val="00B0F0"/>
                </a:solidFill>
              </a:rPr>
              <a:t>networks</a:t>
            </a:r>
            <a:r>
              <a:rPr lang="en-US" dirty="0" smtClean="0"/>
              <a:t> of </a:t>
            </a:r>
            <a:r>
              <a:rPr lang="en-US" sz="3600" b="1" dirty="0" smtClean="0">
                <a:solidFill>
                  <a:srgbClr val="00B0F0"/>
                </a:solidFill>
              </a:rPr>
              <a:t>community </a:t>
            </a:r>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1828800"/>
            <a:ext cx="5715000" cy="3429000"/>
          </a:xfrm>
          <a:prstGeom prst="rect">
            <a:avLst/>
          </a:prstGeom>
          <a:noFill/>
          <a:ln w="25400">
            <a:solidFill>
              <a:schemeClr val="tx1"/>
            </a:solidFill>
          </a:ln>
        </p:spPr>
      </p:pic>
      <p:sp>
        <p:nvSpPr>
          <p:cNvPr id="6" name="Rectangle 1"/>
          <p:cNvSpPr>
            <a:spLocks noChangeArrowheads="1"/>
          </p:cNvSpPr>
          <p:nvPr/>
        </p:nvSpPr>
        <p:spPr bwMode="auto">
          <a:xfrm>
            <a:off x="914400" y="5297269"/>
            <a:ext cx="541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rPr>
              <a:t>Convergence, 1952 by Jackson Pollock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72063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858978"/>
          </a:xfrm>
          <a:prstGeom prst="rect">
            <a:avLst/>
          </a:prstGeom>
        </p:spPr>
      </p:pic>
      <p:sp>
        <p:nvSpPr>
          <p:cNvPr id="4" name="Rectangle 3"/>
          <p:cNvSpPr/>
          <p:nvPr/>
        </p:nvSpPr>
        <p:spPr>
          <a:xfrm flipV="1">
            <a:off x="0" y="0"/>
            <a:ext cx="12192000" cy="38862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38400" y="764373"/>
            <a:ext cx="9144000" cy="1293028"/>
          </a:xfrm>
        </p:spPr>
        <p:txBody>
          <a:bodyPr>
            <a:normAutofit/>
          </a:bodyPr>
          <a:lstStyle/>
          <a:p>
            <a:r>
              <a:rPr lang="en-US" dirty="0" smtClean="0"/>
              <a:t>PART III: NO 2: TO EDUCATE A NEW GENERATION OF CITIZEN SCHOLARS</a:t>
            </a:r>
            <a:endParaRPr lang="en-US" dirty="0"/>
          </a:p>
        </p:txBody>
      </p:sp>
      <p:cxnSp>
        <p:nvCxnSpPr>
          <p:cNvPr id="5" name="Straight Connector 4"/>
          <p:cNvCxnSpPr/>
          <p:nvPr/>
        </p:nvCxnSpPr>
        <p:spPr>
          <a:xfrm>
            <a:off x="0" y="5860869"/>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993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2457450"/>
            <a:ext cx="12192000" cy="3129781"/>
          </a:xfrm>
          <a:prstGeom prst="rect">
            <a:avLst/>
          </a:prstGeom>
          <a:noFill/>
          <a:ln w="9525">
            <a:noFill/>
            <a:miter lim="800000"/>
            <a:headEnd/>
            <a:tailEnd/>
          </a:ln>
          <a:effectLst/>
          <a:extLst/>
        </p:spPr>
      </p:pic>
      <p:cxnSp>
        <p:nvCxnSpPr>
          <p:cNvPr id="5" name="Straight Connector 4"/>
          <p:cNvCxnSpPr/>
          <p:nvPr/>
        </p:nvCxnSpPr>
        <p:spPr>
          <a:xfrm>
            <a:off x="0" y="5577435"/>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245745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3200400" y="1143000"/>
            <a:ext cx="8381999" cy="969771"/>
          </a:xfrm>
        </p:spPr>
        <p:txBody>
          <a:bodyPr>
            <a:normAutofit fontScale="90000"/>
          </a:bodyPr>
          <a:lstStyle/>
          <a:p>
            <a:r>
              <a:rPr lang="en-US" dirty="0" smtClean="0"/>
              <a:t>SOME PATTERNS AND SYSTEMS AND ITERATIONS AND SCALES</a:t>
            </a:r>
            <a:endParaRPr lang="en-US" dirty="0"/>
          </a:p>
        </p:txBody>
      </p:sp>
    </p:spTree>
    <p:extLst>
      <p:ext uri="{BB962C8B-B14F-4D97-AF65-F5344CB8AC3E}">
        <p14:creationId xmlns:p14="http://schemas.microsoft.com/office/powerpoint/2010/main" val="12526113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5316"/>
            <a:ext cx="12192000" cy="5881711"/>
          </a:xfrm>
          <a:prstGeom prst="rect">
            <a:avLst/>
          </a:prstGeom>
        </p:spPr>
      </p:pic>
      <p:sp>
        <p:nvSpPr>
          <p:cNvPr id="2" name="Title 1"/>
          <p:cNvSpPr>
            <a:spLocks noGrp="1"/>
          </p:cNvSpPr>
          <p:nvPr>
            <p:ph type="title"/>
          </p:nvPr>
        </p:nvSpPr>
        <p:spPr>
          <a:xfrm>
            <a:off x="152400" y="228600"/>
            <a:ext cx="11772900" cy="1257300"/>
          </a:xfrm>
        </p:spPr>
        <p:txBody>
          <a:bodyPr>
            <a:normAutofit/>
          </a:bodyPr>
          <a:lstStyle/>
          <a:p>
            <a:r>
              <a:rPr lang="en-US" dirty="0" smtClean="0"/>
              <a:t>Convenience and compartmentalization</a:t>
            </a:r>
            <a:br>
              <a:rPr lang="en-US" dirty="0" smtClean="0"/>
            </a:br>
            <a:r>
              <a:rPr lang="en-US" dirty="0" smtClean="0"/>
              <a:t>(FOR COMMERCIALIZATION)</a:t>
            </a:r>
            <a:endParaRPr lang="en-US" dirty="0"/>
          </a:p>
        </p:txBody>
      </p:sp>
      <p:cxnSp>
        <p:nvCxnSpPr>
          <p:cNvPr id="6" name="Straight Connector 5"/>
          <p:cNvCxnSpPr/>
          <p:nvPr/>
        </p:nvCxnSpPr>
        <p:spPr>
          <a:xfrm flipV="1">
            <a:off x="-21265" y="5887027"/>
            <a:ext cx="12213265"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9736746">
            <a:off x="64971" y="3496920"/>
            <a:ext cx="2745560" cy="2196448"/>
          </a:xfrm>
          <a:prstGeom prst="rect">
            <a:avLst/>
          </a:prstGeom>
        </p:spPr>
      </p:pic>
    </p:spTree>
    <p:extLst>
      <p:ext uri="{BB962C8B-B14F-4D97-AF65-F5344CB8AC3E}">
        <p14:creationId xmlns:p14="http://schemas.microsoft.com/office/powerpoint/2010/main" val="26492199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31293"/>
            <a:ext cx="9829800" cy="969771"/>
          </a:xfrm>
        </p:spPr>
        <p:txBody>
          <a:bodyPr>
            <a:normAutofit fontScale="90000"/>
          </a:bodyPr>
          <a:lstStyle/>
          <a:p>
            <a:r>
              <a:rPr lang="en-US" dirty="0" smtClean="0"/>
              <a:t>The death of privacy and unanticipated consequences</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b="-40341"/>
          <a:stretch/>
        </p:blipFill>
        <p:spPr>
          <a:xfrm>
            <a:off x="0" y="1523999"/>
            <a:ext cx="12192000" cy="6322219"/>
          </a:xfrm>
          <a:prstGeom prst="rect">
            <a:avLst/>
          </a:prstGeom>
        </p:spPr>
      </p:pic>
      <p:cxnSp>
        <p:nvCxnSpPr>
          <p:cNvPr id="5" name="Straight Connector 4"/>
          <p:cNvCxnSpPr/>
          <p:nvPr/>
        </p:nvCxnSpPr>
        <p:spPr>
          <a:xfrm>
            <a:off x="-76200" y="6019800"/>
            <a:ext cx="1226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 y="1523998"/>
            <a:ext cx="122682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7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688172"/>
            <a:ext cx="5562600" cy="1293028"/>
          </a:xfrm>
        </p:spPr>
        <p:txBody>
          <a:bodyPr/>
          <a:lstStyle/>
          <a:p>
            <a:pPr algn="l"/>
            <a:r>
              <a:rPr lang="en-US" dirty="0"/>
              <a:t>THE MYSTERIOUS CASE OF NICOLE MINSEY</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775006"/>
            <a:ext cx="4876800" cy="3490710"/>
          </a:xfrm>
          <a:prstGeom prst="rect">
            <a:avLst/>
          </a:prstGeom>
          <a:ln w="15875">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287000" y="765501"/>
            <a:ext cx="1494692" cy="1215699"/>
          </a:xfrm>
          <a:prstGeom prst="rect">
            <a:avLst/>
          </a:prstGeom>
        </p:spPr>
      </p:pic>
    </p:spTree>
    <p:extLst>
      <p:ext uri="{BB962C8B-B14F-4D97-AF65-F5344CB8AC3E}">
        <p14:creationId xmlns:p14="http://schemas.microsoft.com/office/powerpoint/2010/main" val="41770656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 y="-1"/>
            <a:ext cx="12193772" cy="5661393"/>
          </a:xfrm>
          <a:prstGeom prst="rect">
            <a:avLst/>
          </a:prstGeom>
        </p:spPr>
      </p:pic>
      <p:sp>
        <p:nvSpPr>
          <p:cNvPr id="6" name="Rectangle 5"/>
          <p:cNvSpPr/>
          <p:nvPr/>
        </p:nvSpPr>
        <p:spPr>
          <a:xfrm>
            <a:off x="0" y="571500"/>
            <a:ext cx="12192000" cy="5089891"/>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3124200" y="4691620"/>
            <a:ext cx="8401050" cy="969771"/>
          </a:xfrm>
        </p:spPr>
        <p:txBody>
          <a:bodyPr>
            <a:normAutofit fontScale="90000"/>
          </a:bodyPr>
          <a:lstStyle/>
          <a:p>
            <a:r>
              <a:rPr lang="en-US" dirty="0" smtClean="0"/>
              <a:t>DEEP ANALYTICS + SERVICES </a:t>
            </a:r>
            <a:br>
              <a:rPr lang="en-US" dirty="0" smtClean="0"/>
            </a:br>
            <a:r>
              <a:rPr lang="en-US" dirty="0" smtClean="0"/>
              <a:t>+ HUMAN KNOWLEDGE &amp; CREATIVITY</a:t>
            </a:r>
            <a:endParaRPr lang="en-US" dirty="0"/>
          </a:p>
        </p:txBody>
      </p:sp>
    </p:spTree>
    <p:extLst>
      <p:ext uri="{BB962C8B-B14F-4D97-AF65-F5344CB8AC3E}">
        <p14:creationId xmlns:p14="http://schemas.microsoft.com/office/powerpoint/2010/main" val="3318580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76400" y="533400"/>
            <a:ext cx="9220200" cy="5291929"/>
          </a:xfrm>
          <a:prstGeom prst="rect">
            <a:avLst/>
          </a:prstGeom>
          <a:ln w="22225">
            <a:solidFill>
              <a:schemeClr val="tx1"/>
            </a:solidFill>
          </a:ln>
        </p:spPr>
      </p:pic>
    </p:spTree>
    <p:extLst>
      <p:ext uri="{BB962C8B-B14F-4D97-AF65-F5344CB8AC3E}">
        <p14:creationId xmlns:p14="http://schemas.microsoft.com/office/powerpoint/2010/main" val="2390479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715000"/>
          </a:xfrm>
        </p:spPr>
      </p:pic>
      <p:sp>
        <p:nvSpPr>
          <p:cNvPr id="2" name="Title 1"/>
          <p:cNvSpPr>
            <a:spLocks noGrp="1"/>
          </p:cNvSpPr>
          <p:nvPr>
            <p:ph type="title"/>
          </p:nvPr>
        </p:nvSpPr>
        <p:spPr>
          <a:xfrm>
            <a:off x="0" y="764373"/>
            <a:ext cx="12192000" cy="1293028"/>
          </a:xfrm>
          <a:solidFill>
            <a:schemeClr val="bg1">
              <a:alpha val="51000"/>
            </a:schemeClr>
          </a:solidFill>
        </p:spPr>
        <p:txBody>
          <a:bodyPr anchor="ctr" anchorCtr="0"/>
          <a:lstStyle/>
          <a:p>
            <a:r>
              <a:rPr lang="en-US" dirty="0" smtClean="0"/>
              <a:t>ELECTION NIGHT HACKATHON	</a:t>
            </a:r>
            <a:br>
              <a:rPr lang="en-US" dirty="0" smtClean="0"/>
            </a:br>
            <a:r>
              <a:rPr lang="en-US" dirty="0" smtClean="0"/>
              <a:t>MAGIC &amp; PUBLIC POLICY DEPT	 </a:t>
            </a:r>
            <a:endParaRPr lang="en-US" dirty="0"/>
          </a:p>
        </p:txBody>
      </p:sp>
      <p:cxnSp>
        <p:nvCxnSpPr>
          <p:cNvPr id="5" name="Straight Connector 4"/>
          <p:cNvCxnSpPr/>
          <p:nvPr/>
        </p:nvCxnSpPr>
        <p:spPr>
          <a:xfrm>
            <a:off x="0" y="5708469"/>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265" y="2054135"/>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66982"/>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13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688172"/>
            <a:ext cx="9144000" cy="1293028"/>
          </a:xfrm>
        </p:spPr>
        <p:txBody>
          <a:bodyPr/>
          <a:lstStyle/>
          <a:p>
            <a:pPr algn="ctr"/>
            <a:r>
              <a:rPr lang="en-US" dirty="0" smtClean="0"/>
              <a:t>AND I GREW UP A GAMER</a:t>
            </a:r>
            <a:endParaRPr lang="en-US" dirty="0"/>
          </a:p>
        </p:txBody>
      </p:sp>
    </p:spTree>
    <p:extLst>
      <p:ext uri="{BB962C8B-B14F-4D97-AF65-F5344CB8AC3E}">
        <p14:creationId xmlns:p14="http://schemas.microsoft.com/office/powerpoint/2010/main" val="40390720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4373"/>
            <a:ext cx="9906000" cy="1293028"/>
          </a:xfrm>
        </p:spPr>
        <p:txBody>
          <a:bodyPr/>
          <a:lstStyle/>
          <a:p>
            <a:r>
              <a:rPr lang="en-US" dirty="0" smtClean="0"/>
              <a:t>Strategies FOR SOCIETAL REFLECTION</a:t>
            </a:r>
            <a:endParaRPr lang="en-US" dirty="0"/>
          </a:p>
        </p:txBody>
      </p:sp>
      <p:sp>
        <p:nvSpPr>
          <p:cNvPr id="3" name="Content Placeholder 2"/>
          <p:cNvSpPr>
            <a:spLocks noGrp="1"/>
          </p:cNvSpPr>
          <p:nvPr>
            <p:ph idx="1"/>
          </p:nvPr>
        </p:nvSpPr>
        <p:spPr>
          <a:xfrm>
            <a:off x="3695700" y="1600200"/>
            <a:ext cx="7886700" cy="4343400"/>
          </a:xfrm>
        </p:spPr>
        <p:txBody>
          <a:bodyPr>
            <a:normAutofit lnSpcReduction="10000"/>
          </a:bodyPr>
          <a:lstStyle/>
          <a:p>
            <a:pPr lvl="0"/>
            <a:r>
              <a:rPr lang="en-US" dirty="0"/>
              <a:t>A focus on </a:t>
            </a:r>
            <a:r>
              <a:rPr lang="en-US" sz="3000" dirty="0">
                <a:solidFill>
                  <a:srgbClr val="FF0000"/>
                </a:solidFill>
              </a:rPr>
              <a:t>‘data driven design’ </a:t>
            </a:r>
            <a:r>
              <a:rPr lang="en-US" dirty="0" smtClean="0"/>
              <a:t>in our work, coupled with human-knowledge and expertise through an </a:t>
            </a:r>
            <a:r>
              <a:rPr lang="en-US" sz="2800" dirty="0">
                <a:solidFill>
                  <a:srgbClr val="FFC000"/>
                </a:solidFill>
              </a:rPr>
              <a:t>open critique process</a:t>
            </a:r>
            <a:r>
              <a:rPr lang="en-US" dirty="0" smtClean="0"/>
              <a:t>. </a:t>
            </a:r>
          </a:p>
          <a:p>
            <a:pPr lvl="0"/>
            <a:r>
              <a:rPr lang="en-US" dirty="0" smtClean="0"/>
              <a:t>Again with the </a:t>
            </a:r>
            <a:r>
              <a:rPr lang="en-US" sz="3200" b="1" dirty="0" smtClean="0">
                <a:solidFill>
                  <a:srgbClr val="00B0F0"/>
                </a:solidFill>
              </a:rPr>
              <a:t>CONVERGENCE</a:t>
            </a:r>
            <a:r>
              <a:rPr lang="en-US" dirty="0" smtClean="0"/>
              <a:t> thing…</a:t>
            </a:r>
          </a:p>
          <a:p>
            <a:pPr lvl="0"/>
            <a:r>
              <a:rPr lang="en-US" dirty="0" smtClean="0"/>
              <a:t>Projects that </a:t>
            </a:r>
            <a:r>
              <a:rPr lang="en-US" sz="2800" dirty="0">
                <a:solidFill>
                  <a:srgbClr val="FFFF00"/>
                </a:solidFill>
              </a:rPr>
              <a:t>require an emotional component </a:t>
            </a:r>
            <a:r>
              <a:rPr lang="en-US" dirty="0" smtClean="0"/>
              <a:t>and a conveyance of message.  Projects that facilitate a human experience, that don’t stop at invention, that TELL STORIES.</a:t>
            </a:r>
          </a:p>
          <a:p>
            <a:pPr lvl="0"/>
            <a:r>
              <a:rPr lang="en-US" sz="3600" dirty="0" smtClean="0">
                <a:solidFill>
                  <a:srgbClr val="FF00FF"/>
                </a:solidFill>
              </a:rPr>
              <a:t>Projects that are public </a:t>
            </a:r>
            <a:r>
              <a:rPr lang="en-US" dirty="0" smtClean="0"/>
              <a:t>and require a direct interaction with their presentation, performance, reception and impact</a:t>
            </a:r>
          </a:p>
          <a:p>
            <a:pPr lvl="0"/>
            <a:endParaRPr lang="en-US" dirty="0" smtClean="0"/>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00" y="1752600"/>
            <a:ext cx="3352800" cy="2514600"/>
          </a:xfrm>
          <a:prstGeom prst="rect">
            <a:avLst/>
          </a:prstGeom>
          <a:ln w="25400">
            <a:solidFill>
              <a:schemeClr val="tx1"/>
            </a:solidFill>
          </a:ln>
        </p:spPr>
      </p:pic>
    </p:spTree>
    <p:extLst>
      <p:ext uri="{BB962C8B-B14F-4D97-AF65-F5344CB8AC3E}">
        <p14:creationId xmlns:p14="http://schemas.microsoft.com/office/powerpoint/2010/main" val="36609403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81000"/>
            <a:ext cx="8610600" cy="1293028"/>
          </a:xfrm>
        </p:spPr>
        <p:txBody>
          <a:bodyPr/>
          <a:lstStyle/>
          <a:p>
            <a:r>
              <a:rPr lang="en-US" dirty="0" smtClean="0"/>
              <a:t>PART III: CONCLUSIONS AND BEGINNINGS</a:t>
            </a:r>
            <a:endParaRPr lang="en-US" dirty="0"/>
          </a:p>
        </p:txBody>
      </p:sp>
      <p:sp>
        <p:nvSpPr>
          <p:cNvPr id="3" name="Content Placeholder 2"/>
          <p:cNvSpPr>
            <a:spLocks noGrp="1"/>
          </p:cNvSpPr>
          <p:nvPr>
            <p:ph idx="1"/>
          </p:nvPr>
        </p:nvSpPr>
        <p:spPr>
          <a:xfrm>
            <a:off x="3276600" y="1600200"/>
            <a:ext cx="8610600" cy="4024125"/>
          </a:xfrm>
        </p:spPr>
        <p:txBody>
          <a:bodyPr/>
          <a:lstStyle/>
          <a:p>
            <a:pPr marL="0" indent="0">
              <a:buNone/>
            </a:pPr>
            <a:r>
              <a:rPr lang="en-US" dirty="0" smtClean="0"/>
              <a:t>We’re going to spend the next 3 days exploring new features and tools that help us tell stories better – and we’re going to be inspired by the speakers that have told some great, complex stories in many varieties and mediums.</a:t>
            </a:r>
          </a:p>
          <a:p>
            <a:endParaRPr lang="en-US" dirty="0"/>
          </a:p>
          <a:p>
            <a:pPr marL="0" indent="0">
              <a:buNone/>
            </a:pPr>
            <a:r>
              <a:rPr lang="en-US" dirty="0" smtClean="0"/>
              <a:t>But when we all go home, what is the story of our students, and what stories will we enable them to tell?  And what will we say to them about their stories?  What are we really teaching them and why?</a:t>
            </a:r>
          </a:p>
          <a:p>
            <a:pPr marL="0" indent="0">
              <a:buNone/>
            </a:pPr>
            <a:endParaRPr lang="en-US" dirty="0"/>
          </a:p>
          <a:p>
            <a:pPr marL="0" indent="0">
              <a:buNone/>
            </a:pPr>
            <a:r>
              <a:rPr lang="en-US" dirty="0" smtClean="0"/>
              <a:t>Usually when we meet, a lot of discussion goes into democratizing access: tools, platforms, internet, </a:t>
            </a:r>
            <a:r>
              <a:rPr lang="en-US" dirty="0" err="1" smtClean="0"/>
              <a:t>etc</a:t>
            </a:r>
            <a:r>
              <a:rPr lang="en-US" dirty="0" smtClean="0"/>
              <a:t>…</a:t>
            </a:r>
          </a:p>
          <a:p>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28600" y="227887"/>
            <a:ext cx="2839995" cy="5715713"/>
          </a:xfrm>
          <a:prstGeom prst="rect">
            <a:avLst/>
          </a:prstGeom>
          <a:ln w="25400">
            <a:solidFill>
              <a:schemeClr val="tx1"/>
            </a:solidFill>
          </a:ln>
        </p:spPr>
      </p:pic>
    </p:spTree>
    <p:extLst>
      <p:ext uri="{BB962C8B-B14F-4D97-AF65-F5344CB8AC3E}">
        <p14:creationId xmlns:p14="http://schemas.microsoft.com/office/powerpoint/2010/main" val="1137732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5800" y="0"/>
            <a:ext cx="403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304800"/>
            <a:ext cx="6377940" cy="1293028"/>
          </a:xfrm>
        </p:spPr>
        <p:txBody>
          <a:bodyPr/>
          <a:lstStyle/>
          <a:p>
            <a:pPr algn="l"/>
            <a:r>
              <a:rPr lang="en-US" dirty="0" smtClean="0"/>
              <a:t>DEMOCRATIZING CAPABILITIES &amp; POSSIBILITIES</a:t>
            </a:r>
            <a:br>
              <a:rPr lang="en-US" dirty="0" smtClean="0"/>
            </a:br>
            <a:r>
              <a:rPr lang="en-US" sz="2000" dirty="0" smtClean="0"/>
              <a:t>(~$25M NYS ESD PUBLIC/</a:t>
            </a:r>
            <a:br>
              <a:rPr lang="en-US" sz="2000" dirty="0" smtClean="0"/>
            </a:br>
            <a:r>
              <a:rPr lang="en-US" sz="2000" dirty="0" smtClean="0"/>
              <a:t>PRIVATE PARTNERSHIP)</a:t>
            </a:r>
            <a:br>
              <a:rPr lang="en-US" sz="2000" dirty="0" smtClean="0"/>
            </a:br>
            <a:r>
              <a:rPr lang="en-US" dirty="0" smtClean="0"/>
              <a:t> </a:t>
            </a:r>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8458200" y="43669"/>
            <a:ext cx="3657600" cy="6738131"/>
          </a:xfrm>
          <a:ln w="19050">
            <a:solidFill>
              <a:schemeClr val="tx1"/>
            </a:solidFill>
          </a:ln>
        </p:spPr>
      </p:pic>
      <p:sp>
        <p:nvSpPr>
          <p:cNvPr id="5" name="Rectangle 1"/>
          <p:cNvSpPr txBox="1">
            <a:spLocks noChangeArrowheads="1"/>
          </p:cNvSpPr>
          <p:nvPr/>
        </p:nvSpPr>
        <p:spPr bwMode="auto">
          <a:xfrm>
            <a:off x="2667000" y="854125"/>
            <a:ext cx="54102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dirty="0">
                <a:latin typeface="Arial" panose="020B0604020202020204" pitchFamily="34" charset="0"/>
                <a:ea typeface="Calibri" panose="020F0502020204030204" pitchFamily="34" charset="0"/>
              </a:rPr>
              <a:t> </a:t>
            </a:r>
            <a:endParaRPr lang="en-US" altLang="en-US" sz="1000" dirty="0">
              <a:latin typeface="Arial" panose="020B0604020202020204" pitchFamily="34" charset="0"/>
            </a:endParaRPr>
          </a:p>
          <a:p>
            <a:pPr marL="0" indent="0" algn="r" eaLnBrk="0" fontAlgn="base" hangingPunct="0">
              <a:lnSpc>
                <a:spcPct val="100000"/>
              </a:lnSpc>
              <a:spcBef>
                <a:spcPct val="0"/>
              </a:spcBef>
              <a:spcAft>
                <a:spcPct val="0"/>
              </a:spcAft>
              <a:buNone/>
            </a:pPr>
            <a:r>
              <a:rPr lang="en-US" altLang="en-US" sz="2400" dirty="0">
                <a:solidFill>
                  <a:srgbClr val="FF0000"/>
                </a:solidFill>
                <a:latin typeface="Arial" panose="020B0604020202020204" pitchFamily="34" charset="0"/>
                <a:ea typeface="Calibri" panose="020F0502020204030204" pitchFamily="34" charset="0"/>
              </a:rPr>
              <a:t>Movie </a:t>
            </a:r>
            <a:r>
              <a:rPr lang="en-US" altLang="en-US" sz="2400" dirty="0" smtClean="0">
                <a:solidFill>
                  <a:srgbClr val="FF0000"/>
                </a:solidFill>
                <a:latin typeface="Arial" panose="020B0604020202020204" pitchFamily="34" charset="0"/>
                <a:ea typeface="Calibri" panose="020F0502020204030204" pitchFamily="34" charset="0"/>
              </a:rPr>
              <a:t>&amp; </a:t>
            </a:r>
            <a:r>
              <a:rPr lang="en-US" altLang="en-US" sz="2400" dirty="0" smtClean="0">
                <a:solidFill>
                  <a:srgbClr val="FF0000"/>
                </a:solidFill>
                <a:latin typeface="Arial" panose="020B0604020202020204" pitchFamily="34" charset="0"/>
                <a:ea typeface="Calibri" panose="020F0502020204030204" pitchFamily="34" charset="0"/>
              </a:rPr>
              <a:t>Gallery </a:t>
            </a:r>
            <a:r>
              <a:rPr lang="en-US" altLang="en-US" sz="2400" dirty="0" smtClean="0">
                <a:solidFill>
                  <a:srgbClr val="FF0000"/>
                </a:solidFill>
                <a:latin typeface="Arial" panose="020B0604020202020204" pitchFamily="34" charset="0"/>
                <a:ea typeface="Calibri" panose="020F0502020204030204" pitchFamily="34" charset="0"/>
              </a:rPr>
              <a:t>Theatre</a:t>
            </a:r>
            <a:endParaRPr lang="en-US" altLang="en-US" sz="2400" dirty="0">
              <a:solidFill>
                <a:srgbClr val="FF0000"/>
              </a:solidFill>
              <a:latin typeface="Arial" panose="020B0604020202020204" pitchFamily="34" charset="0"/>
              <a:ea typeface="Calibri" panose="020F0502020204030204" pitchFamily="34" charset="0"/>
            </a:endParaRPr>
          </a:p>
          <a:p>
            <a:pPr marL="0" indent="0" algn="r" eaLnBrk="0" fontAlgn="base" hangingPunct="0">
              <a:lnSpc>
                <a:spcPct val="100000"/>
              </a:lnSpc>
              <a:spcBef>
                <a:spcPct val="0"/>
              </a:spcBef>
              <a:spcAft>
                <a:spcPct val="0"/>
              </a:spcAft>
              <a:buNone/>
            </a:pPr>
            <a:r>
              <a:rPr lang="en-US" altLang="en-US" sz="2400" dirty="0">
                <a:solidFill>
                  <a:srgbClr val="FFC000"/>
                </a:solidFill>
                <a:latin typeface="Arial" panose="020B0604020202020204" pitchFamily="34" charset="0"/>
                <a:ea typeface="Calibri" panose="020F0502020204030204" pitchFamily="34" charset="0"/>
              </a:rPr>
              <a:t>Sound Stage (7k sq. ft.)</a:t>
            </a:r>
          </a:p>
          <a:p>
            <a:pPr marL="0" indent="0" algn="r" eaLnBrk="0" fontAlgn="base" hangingPunct="0">
              <a:lnSpc>
                <a:spcPct val="100000"/>
              </a:lnSpc>
              <a:spcBef>
                <a:spcPct val="0"/>
              </a:spcBef>
              <a:spcAft>
                <a:spcPct val="0"/>
              </a:spcAft>
              <a:buNone/>
            </a:pPr>
            <a:r>
              <a:rPr lang="en-US" altLang="en-US" sz="2400" dirty="0">
                <a:solidFill>
                  <a:srgbClr val="FFFF00"/>
                </a:solidFill>
                <a:latin typeface="Arial" panose="020B0604020202020204" pitchFamily="34" charset="0"/>
                <a:ea typeface="Calibri" panose="020F0502020204030204" pitchFamily="34" charset="0"/>
              </a:rPr>
              <a:t>Social gathering lobby and atrium</a:t>
            </a:r>
          </a:p>
          <a:p>
            <a:pPr marL="0" indent="0" algn="r" eaLnBrk="0" fontAlgn="base" hangingPunct="0">
              <a:lnSpc>
                <a:spcPct val="100000"/>
              </a:lnSpc>
              <a:spcBef>
                <a:spcPct val="0"/>
              </a:spcBef>
              <a:spcAft>
                <a:spcPct val="0"/>
              </a:spcAft>
              <a:buNone/>
            </a:pPr>
            <a:r>
              <a:rPr lang="en-US" altLang="en-US" sz="2400" dirty="0">
                <a:solidFill>
                  <a:srgbClr val="92D050"/>
                </a:solidFill>
                <a:latin typeface="Arial" panose="020B0604020202020204" pitchFamily="34" charset="0"/>
                <a:ea typeface="Calibri" panose="020F0502020204030204" pitchFamily="34" charset="0"/>
              </a:rPr>
              <a:t>Sound-Mix Facility</a:t>
            </a:r>
          </a:p>
          <a:p>
            <a:pPr marL="0" indent="0" algn="r" eaLnBrk="0" fontAlgn="base" hangingPunct="0">
              <a:lnSpc>
                <a:spcPct val="100000"/>
              </a:lnSpc>
              <a:spcBef>
                <a:spcPct val="0"/>
              </a:spcBef>
              <a:spcAft>
                <a:spcPct val="0"/>
              </a:spcAft>
              <a:buNone/>
            </a:pPr>
            <a:r>
              <a:rPr lang="en-US" altLang="en-US" sz="2400" dirty="0">
                <a:solidFill>
                  <a:srgbClr val="00B050"/>
                </a:solidFill>
                <a:latin typeface="Arial" panose="020B0604020202020204" pitchFamily="34" charset="0"/>
                <a:ea typeface="Calibri" panose="020F0502020204030204" pitchFamily="34" charset="0"/>
              </a:rPr>
              <a:t>Color-Correction Room</a:t>
            </a:r>
          </a:p>
          <a:p>
            <a:pPr marL="0" indent="0" algn="r" eaLnBrk="0" fontAlgn="base" hangingPunct="0">
              <a:lnSpc>
                <a:spcPct val="100000"/>
              </a:lnSpc>
              <a:spcBef>
                <a:spcPct val="0"/>
              </a:spcBef>
              <a:spcAft>
                <a:spcPct val="0"/>
              </a:spcAft>
              <a:buNone/>
            </a:pPr>
            <a:r>
              <a:rPr lang="en-US" altLang="en-US" sz="2400" dirty="0">
                <a:solidFill>
                  <a:schemeClr val="accent6">
                    <a:lumMod val="60000"/>
                    <a:lumOff val="40000"/>
                  </a:schemeClr>
                </a:solidFill>
                <a:latin typeface="Arial" panose="020B0604020202020204" pitchFamily="34" charset="0"/>
                <a:ea typeface="Calibri" panose="020F0502020204030204" pitchFamily="34" charset="0"/>
              </a:rPr>
              <a:t>Computer Game &amp; Media Dev Labs</a:t>
            </a:r>
          </a:p>
          <a:p>
            <a:pPr marL="0" indent="0" algn="r" eaLnBrk="0" fontAlgn="base" hangingPunct="0">
              <a:lnSpc>
                <a:spcPct val="100000"/>
              </a:lnSpc>
              <a:spcBef>
                <a:spcPct val="0"/>
              </a:spcBef>
              <a:spcAft>
                <a:spcPct val="0"/>
              </a:spcAft>
              <a:buNone/>
            </a:pPr>
            <a:r>
              <a:rPr lang="en-US" altLang="en-US" sz="2400" dirty="0">
                <a:solidFill>
                  <a:srgbClr val="00B0F0"/>
                </a:solidFill>
                <a:latin typeface="Arial" panose="020B0604020202020204" pitchFamily="34" charset="0"/>
                <a:ea typeface="Calibri" panose="020F0502020204030204" pitchFamily="34" charset="0"/>
              </a:rPr>
              <a:t>VR/AR Laboratory</a:t>
            </a:r>
          </a:p>
          <a:p>
            <a:pPr marL="0" indent="0" algn="r" eaLnBrk="0" fontAlgn="base" hangingPunct="0">
              <a:lnSpc>
                <a:spcPct val="100000"/>
              </a:lnSpc>
              <a:spcBef>
                <a:spcPct val="0"/>
              </a:spcBef>
              <a:spcAft>
                <a:spcPct val="0"/>
              </a:spcAft>
              <a:buNone/>
            </a:pPr>
            <a:r>
              <a:rPr lang="en-US" altLang="en-US" sz="2400" dirty="0">
                <a:solidFill>
                  <a:schemeClr val="accent6">
                    <a:lumMod val="75000"/>
                  </a:schemeClr>
                </a:solidFill>
                <a:latin typeface="Arial" panose="020B0604020202020204" pitchFamily="34" charset="0"/>
                <a:ea typeface="Calibri" panose="020F0502020204030204" pitchFamily="34" charset="0"/>
              </a:rPr>
              <a:t>Demo Lounge</a:t>
            </a:r>
          </a:p>
          <a:p>
            <a:pPr marL="0" indent="0" algn="r" eaLnBrk="0" fontAlgn="base" hangingPunct="0">
              <a:lnSpc>
                <a:spcPct val="100000"/>
              </a:lnSpc>
              <a:spcBef>
                <a:spcPct val="0"/>
              </a:spcBef>
              <a:spcAft>
                <a:spcPct val="0"/>
              </a:spcAft>
              <a:buNone/>
            </a:pPr>
            <a:r>
              <a:rPr lang="en-US" altLang="en-US" sz="2400" dirty="0">
                <a:solidFill>
                  <a:srgbClr val="9966FF"/>
                </a:solidFill>
                <a:latin typeface="Arial" panose="020B0604020202020204" pitchFamily="34" charset="0"/>
                <a:ea typeface="Calibri" panose="020F0502020204030204" pitchFamily="34" charset="0"/>
              </a:rPr>
              <a:t>Animation Classroom &amp; Studio</a:t>
            </a:r>
          </a:p>
          <a:p>
            <a:pPr marL="0" indent="0" algn="r" eaLnBrk="0" fontAlgn="base" hangingPunct="0">
              <a:lnSpc>
                <a:spcPct val="100000"/>
              </a:lnSpc>
              <a:spcBef>
                <a:spcPct val="0"/>
              </a:spcBef>
              <a:spcAft>
                <a:spcPct val="0"/>
              </a:spcAft>
              <a:buNone/>
            </a:pPr>
            <a:r>
              <a:rPr lang="en-US" altLang="en-US" sz="2400" dirty="0">
                <a:solidFill>
                  <a:srgbClr val="FF00FF"/>
                </a:solidFill>
                <a:latin typeface="Arial" panose="020B0604020202020204" pitchFamily="34" charset="0"/>
                <a:ea typeface="Calibri" panose="020F0502020204030204" pitchFamily="34" charset="0"/>
              </a:rPr>
              <a:t>Collaborative Partner Suite</a:t>
            </a:r>
          </a:p>
          <a:p>
            <a:pPr marL="0" indent="0" algn="r" eaLnBrk="0" fontAlgn="base" hangingPunct="0">
              <a:lnSpc>
                <a:spcPct val="100000"/>
              </a:lnSpc>
              <a:spcBef>
                <a:spcPct val="0"/>
              </a:spcBef>
              <a:spcAft>
                <a:spcPct val="0"/>
              </a:spcAft>
              <a:buNone/>
            </a:pPr>
            <a:r>
              <a:rPr lang="en-US" altLang="en-US" sz="2400" dirty="0">
                <a:solidFill>
                  <a:srgbClr val="BD92DE"/>
                </a:solidFill>
                <a:latin typeface="Arial" panose="020B0604020202020204" pitchFamily="34" charset="0"/>
                <a:ea typeface="Calibri" panose="020F0502020204030204" pitchFamily="34" charset="0"/>
              </a:rPr>
              <a:t>MAGIC Spell Studios Innovation Suite</a:t>
            </a:r>
          </a:p>
          <a:p>
            <a:pPr marL="0" indent="0" algn="r" eaLnBrk="0" fontAlgn="base" hangingPunct="0">
              <a:lnSpc>
                <a:spcPct val="100000"/>
              </a:lnSpc>
              <a:spcBef>
                <a:spcPct val="0"/>
              </a:spcBef>
              <a:spcAft>
                <a:spcPct val="0"/>
              </a:spcAft>
              <a:buNone/>
            </a:pPr>
            <a:r>
              <a:rPr lang="en-US" altLang="en-US" sz="2400" dirty="0">
                <a:solidFill>
                  <a:srgbClr val="FFCCFF"/>
                </a:solidFill>
                <a:latin typeface="Arial" panose="020B0604020202020204" pitchFamily="34" charset="0"/>
                <a:ea typeface="Calibri" panose="020F0502020204030204" pitchFamily="34" charset="0"/>
              </a:rPr>
              <a:t>Media Research Computing &amp; </a:t>
            </a:r>
          </a:p>
          <a:p>
            <a:pPr marL="457200" lvl="1" indent="0" algn="r" eaLnBrk="0" fontAlgn="base" hangingPunct="0">
              <a:lnSpc>
                <a:spcPct val="100000"/>
              </a:lnSpc>
              <a:spcBef>
                <a:spcPct val="0"/>
              </a:spcBef>
              <a:spcAft>
                <a:spcPct val="0"/>
              </a:spcAft>
              <a:buNone/>
            </a:pPr>
            <a:r>
              <a:rPr lang="en-US" altLang="en-US" sz="2400" dirty="0">
                <a:solidFill>
                  <a:srgbClr val="FFCCFF"/>
                </a:solidFill>
                <a:latin typeface="Arial" panose="020B0604020202020204" pitchFamily="34" charset="0"/>
                <a:ea typeface="Calibri" panose="020F0502020204030204" pitchFamily="34" charset="0"/>
              </a:rPr>
              <a:t>Control Room Facility</a:t>
            </a:r>
          </a:p>
          <a:p>
            <a:pPr marL="0" indent="0" eaLnBrk="0" fontAlgn="base" hangingPunct="0">
              <a:lnSpc>
                <a:spcPct val="100000"/>
              </a:lnSpc>
              <a:spcBef>
                <a:spcPct val="0"/>
              </a:spcBef>
              <a:spcAft>
                <a:spcPct val="0"/>
              </a:spcAft>
              <a:buFontTx/>
              <a:buChar char="•"/>
            </a:pPr>
            <a:endParaRPr lang="en-US" altLang="en-US" sz="2400" dirty="0">
              <a:latin typeface="Arial" panose="020B0604020202020204" pitchFamily="34" charset="0"/>
              <a:ea typeface="Calibri" panose="020F0502020204030204" pitchFamily="34" charset="0"/>
            </a:endParaRPr>
          </a:p>
          <a:p>
            <a:pPr marL="0" indent="0" eaLnBrk="0" fontAlgn="base" hangingPunct="0">
              <a:lnSpc>
                <a:spcPct val="100000"/>
              </a:lnSpc>
              <a:spcBef>
                <a:spcPct val="0"/>
              </a:spcBef>
              <a:spcAft>
                <a:spcPct val="0"/>
              </a:spcAft>
              <a:buFontTx/>
              <a:buChar char="•"/>
            </a:pPr>
            <a:endParaRPr lang="en-US" altLang="en-US" sz="2400" dirty="0">
              <a:latin typeface="Arial" panose="020B0604020202020204" pitchFamily="34" charset="0"/>
              <a:ea typeface="Calibri" panose="020F0502020204030204" pitchFamily="34" charset="0"/>
            </a:endParaRPr>
          </a:p>
          <a:p>
            <a:pPr marL="0" indent="0" eaLnBrk="0" fontAlgn="base" hangingPunct="0">
              <a:lnSpc>
                <a:spcPct val="100000"/>
              </a:lnSpc>
              <a:spcBef>
                <a:spcPct val="0"/>
              </a:spcBef>
              <a:spcAft>
                <a:spcPct val="0"/>
              </a:spcAft>
              <a:buFontTx/>
              <a:buChar char="•"/>
            </a:pPr>
            <a:endParaRPr lang="en-US" altLang="en-US" sz="100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100" dirty="0">
                <a:solidFill>
                  <a:srgbClr val="1F497D"/>
                </a:solidFill>
                <a:latin typeface="Arial" panose="020B0604020202020204" pitchFamily="34" charset="0"/>
                <a:ea typeface="Calibri" panose="020F0502020204030204" pitchFamily="34" charset="0"/>
              </a:rPr>
              <a:t> </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29399667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 y="-1"/>
            <a:ext cx="12192000" cy="5341257"/>
          </a:xfrm>
          <a:prstGeom prst="rect">
            <a:avLst/>
          </a:prstGeom>
        </p:spPr>
      </p:pic>
      <p:cxnSp>
        <p:nvCxnSpPr>
          <p:cNvPr id="8" name="Straight Arrow Connector 7"/>
          <p:cNvCxnSpPr/>
          <p:nvPr/>
        </p:nvCxnSpPr>
        <p:spPr>
          <a:xfrm flipH="1" flipV="1">
            <a:off x="7162800" y="1419225"/>
            <a:ext cx="685800" cy="1371599"/>
          </a:xfrm>
          <a:prstGeom prst="straightConnector1">
            <a:avLst/>
          </a:prstGeom>
          <a:ln w="44450">
            <a:solidFill>
              <a:schemeClr val="accent2"/>
            </a:solidFill>
            <a:tailEnd type="triangle"/>
          </a:ln>
          <a:effectLst>
            <a:outerShdw blurRad="50800" dist="304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7800" y="304800"/>
            <a:ext cx="2133600" cy="2133600"/>
          </a:xfrm>
          <a:prstGeom prst="rect">
            <a:avLst/>
          </a:prstGeom>
          <a:ln w="38100">
            <a:solidFill>
              <a:schemeClr val="accent2"/>
            </a:solidFill>
          </a:ln>
          <a:effectLst>
            <a:outerShdw blurRad="50800" dist="215900" dir="2700000" sx="101000" sy="101000" algn="tl" rotWithShape="0">
              <a:prstClr val="black">
                <a:alpha val="80000"/>
              </a:prstClr>
            </a:outerShdw>
          </a:effectLst>
        </p:spPr>
      </p:pic>
      <p:cxnSp>
        <p:nvCxnSpPr>
          <p:cNvPr id="13" name="Straight Arrow Connector 12"/>
          <p:cNvCxnSpPr/>
          <p:nvPr/>
        </p:nvCxnSpPr>
        <p:spPr>
          <a:xfrm flipV="1">
            <a:off x="3581400" y="1371600"/>
            <a:ext cx="3200400" cy="577616"/>
          </a:xfrm>
          <a:prstGeom prst="straightConnector1">
            <a:avLst/>
          </a:prstGeom>
          <a:ln w="44450">
            <a:solidFill>
              <a:schemeClr val="accent2"/>
            </a:solidFill>
            <a:tailEnd type="triangle"/>
          </a:ln>
          <a:effectLst>
            <a:outerShdw blurRad="50800" dist="165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43800" y="2819400"/>
            <a:ext cx="2565400" cy="1924050"/>
          </a:xfrm>
          <a:prstGeom prst="rect">
            <a:avLst/>
          </a:prstGeom>
          <a:ln w="34925">
            <a:solidFill>
              <a:schemeClr val="accent2"/>
            </a:solidFill>
          </a:ln>
          <a:effectLst>
            <a:outerShdw blurRad="50800" dist="165100" dir="2700000" sx="102000" sy="102000" algn="tl" rotWithShape="0">
              <a:prstClr val="black">
                <a:alpha val="82000"/>
              </a:prstClr>
            </a:outerShdw>
          </a:effectLst>
        </p:spPr>
      </p:pic>
      <p:cxnSp>
        <p:nvCxnSpPr>
          <p:cNvPr id="20" name="Straight Connector 19"/>
          <p:cNvCxnSpPr/>
          <p:nvPr/>
        </p:nvCxnSpPr>
        <p:spPr>
          <a:xfrm>
            <a:off x="0" y="534125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25728" y="3121646"/>
            <a:ext cx="2057400" cy="2743200"/>
          </a:xfrm>
          <a:prstGeom prst="rect">
            <a:avLst/>
          </a:prstGeom>
          <a:ln w="50800">
            <a:solidFill>
              <a:schemeClr val="accent2"/>
            </a:solidFill>
          </a:ln>
          <a:effectLst>
            <a:outerShdw blurRad="50800" dist="38100" dir="2700000" sx="111000" sy="111000" algn="tl" rotWithShape="0">
              <a:prstClr val="black">
                <a:alpha val="66000"/>
              </a:prstClr>
            </a:outerShdw>
          </a:effectLst>
        </p:spPr>
      </p:pic>
      <p:cxnSp>
        <p:nvCxnSpPr>
          <p:cNvPr id="12" name="Straight Arrow Connector 11"/>
          <p:cNvCxnSpPr/>
          <p:nvPr/>
        </p:nvCxnSpPr>
        <p:spPr>
          <a:xfrm flipV="1">
            <a:off x="4483128" y="1483060"/>
            <a:ext cx="2463744" cy="2162175"/>
          </a:xfrm>
          <a:prstGeom prst="straightConnector1">
            <a:avLst/>
          </a:prstGeom>
          <a:ln w="44450">
            <a:solidFill>
              <a:schemeClr val="accent2"/>
            </a:solidFill>
            <a:tailEnd type="triangle"/>
          </a:ln>
          <a:effectLst>
            <a:outerShdw blurRad="50800" dist="165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6709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951519" y="0"/>
            <a:ext cx="10287001" cy="6000750"/>
          </a:xfrm>
        </p:spPr>
      </p:pic>
      <p:sp>
        <p:nvSpPr>
          <p:cNvPr id="16" name="Freeform 15"/>
          <p:cNvSpPr/>
          <p:nvPr/>
        </p:nvSpPr>
        <p:spPr>
          <a:xfrm>
            <a:off x="7105545" y="2573960"/>
            <a:ext cx="598654" cy="1341289"/>
          </a:xfrm>
          <a:custGeom>
            <a:avLst/>
            <a:gdLst>
              <a:gd name="connsiteX0" fmla="*/ 0 w 598654"/>
              <a:gd name="connsiteY0" fmla="*/ 0 h 1341289"/>
              <a:gd name="connsiteX1" fmla="*/ 0 w 598654"/>
              <a:gd name="connsiteY1" fmla="*/ 0 h 1341289"/>
              <a:gd name="connsiteX2" fmla="*/ 12630 w 598654"/>
              <a:gd name="connsiteY2" fmla="*/ 1308451 h 1341289"/>
              <a:gd name="connsiteX3" fmla="*/ 30311 w 598654"/>
              <a:gd name="connsiteY3" fmla="*/ 1295821 h 1341289"/>
              <a:gd name="connsiteX4" fmla="*/ 30311 w 598654"/>
              <a:gd name="connsiteY4" fmla="*/ 1341289 h 1341289"/>
              <a:gd name="connsiteX5" fmla="*/ 598654 w 598654"/>
              <a:gd name="connsiteY5" fmla="*/ 1328659 h 1341289"/>
              <a:gd name="connsiteX6" fmla="*/ 535505 w 598654"/>
              <a:gd name="connsiteY6" fmla="*/ 1139211 h 1341289"/>
              <a:gd name="connsiteX7" fmla="*/ 409206 w 598654"/>
              <a:gd name="connsiteY7" fmla="*/ 1139211 h 1341289"/>
              <a:gd name="connsiteX8" fmla="*/ 156610 w 598654"/>
              <a:gd name="connsiteY8" fmla="*/ 15156 h 1341289"/>
              <a:gd name="connsiteX9" fmla="*/ 0 w 598654"/>
              <a:gd name="connsiteY9" fmla="*/ 0 h 134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54" h="1341289">
                <a:moveTo>
                  <a:pt x="0" y="0"/>
                </a:moveTo>
                <a:lnTo>
                  <a:pt x="0" y="0"/>
                </a:lnTo>
                <a:lnTo>
                  <a:pt x="12630" y="1308451"/>
                </a:lnTo>
                <a:lnTo>
                  <a:pt x="30311" y="1295821"/>
                </a:lnTo>
                <a:lnTo>
                  <a:pt x="30311" y="1341289"/>
                </a:lnTo>
                <a:lnTo>
                  <a:pt x="598654" y="1328659"/>
                </a:lnTo>
                <a:lnTo>
                  <a:pt x="535505" y="1139211"/>
                </a:lnTo>
                <a:lnTo>
                  <a:pt x="409206" y="1139211"/>
                </a:lnTo>
                <a:lnTo>
                  <a:pt x="156610" y="15156"/>
                </a:lnTo>
                <a:lnTo>
                  <a:pt x="0" y="0"/>
                </a:lnTo>
                <a:close/>
              </a:path>
            </a:pathLst>
          </a:custGeom>
          <a:solidFill>
            <a:schemeClr val="accent3">
              <a:lumMod val="40000"/>
              <a:lumOff val="60000"/>
              <a:alpha val="47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199979" y="2209800"/>
            <a:ext cx="3124200" cy="2209800"/>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ln>
                  <a:solidFill>
                    <a:schemeClr val="bg1"/>
                  </a:solidFill>
                </a:ln>
                <a:solidFill>
                  <a:schemeClr val="accent1"/>
                </a:solidFill>
              </a:rPr>
              <a:t>SOUND STAGE</a:t>
            </a:r>
            <a:endParaRPr lang="en-US" b="1" dirty="0">
              <a:ln>
                <a:solidFill>
                  <a:schemeClr val="bg1"/>
                </a:solidFill>
              </a:ln>
              <a:solidFill>
                <a:schemeClr val="accent1"/>
              </a:solidFill>
            </a:endParaRPr>
          </a:p>
        </p:txBody>
      </p:sp>
      <p:sp>
        <p:nvSpPr>
          <p:cNvPr id="5" name="Freeform 4"/>
          <p:cNvSpPr/>
          <p:nvPr/>
        </p:nvSpPr>
        <p:spPr>
          <a:xfrm>
            <a:off x="6325863" y="3900093"/>
            <a:ext cx="2167280" cy="1103847"/>
          </a:xfrm>
          <a:custGeom>
            <a:avLst/>
            <a:gdLst>
              <a:gd name="connsiteX0" fmla="*/ 0 w 2167280"/>
              <a:gd name="connsiteY0" fmla="*/ 0 h 1103847"/>
              <a:gd name="connsiteX1" fmla="*/ 0 w 2167280"/>
              <a:gd name="connsiteY1" fmla="*/ 0 h 1103847"/>
              <a:gd name="connsiteX2" fmla="*/ 1977832 w 2167280"/>
              <a:gd name="connsiteY2" fmla="*/ 0 h 1103847"/>
              <a:gd name="connsiteX3" fmla="*/ 2167280 w 2167280"/>
              <a:gd name="connsiteY3" fmla="*/ 1053328 h 1103847"/>
              <a:gd name="connsiteX4" fmla="*/ 1977832 w 2167280"/>
              <a:gd name="connsiteY4" fmla="*/ 1091217 h 1103847"/>
              <a:gd name="connsiteX5" fmla="*/ 1725235 w 2167280"/>
              <a:gd name="connsiteY5" fmla="*/ 1010387 h 1103847"/>
              <a:gd name="connsiteX6" fmla="*/ 1452431 w 2167280"/>
              <a:gd name="connsiteY6" fmla="*/ 1103847 h 1103847"/>
              <a:gd name="connsiteX7" fmla="*/ 1472639 w 2167280"/>
              <a:gd name="connsiteY7" fmla="*/ 1091217 h 1103847"/>
              <a:gd name="connsiteX8" fmla="*/ 1187204 w 2167280"/>
              <a:gd name="connsiteY8" fmla="*/ 1010387 h 1103847"/>
              <a:gd name="connsiteX9" fmla="*/ 947238 w 2167280"/>
              <a:gd name="connsiteY9" fmla="*/ 1091217 h 1103847"/>
              <a:gd name="connsiteX10" fmla="*/ 664329 w 2167280"/>
              <a:gd name="connsiteY10" fmla="*/ 1028068 h 1103847"/>
              <a:gd name="connsiteX11" fmla="*/ 429414 w 2167280"/>
              <a:gd name="connsiteY11" fmla="*/ 1073536 h 1103847"/>
              <a:gd name="connsiteX12" fmla="*/ 32838 w 2167280"/>
              <a:gd name="connsiteY12" fmla="*/ 1010387 h 1103847"/>
              <a:gd name="connsiteX13" fmla="*/ 0 w 2167280"/>
              <a:gd name="connsiteY13" fmla="*/ 0 h 11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7280" h="1103847">
                <a:moveTo>
                  <a:pt x="0" y="0"/>
                </a:moveTo>
                <a:lnTo>
                  <a:pt x="0" y="0"/>
                </a:lnTo>
                <a:lnTo>
                  <a:pt x="1977832" y="0"/>
                </a:lnTo>
                <a:lnTo>
                  <a:pt x="2167280" y="1053328"/>
                </a:lnTo>
                <a:lnTo>
                  <a:pt x="1977832" y="1091217"/>
                </a:lnTo>
                <a:lnTo>
                  <a:pt x="1725235" y="1010387"/>
                </a:lnTo>
                <a:lnTo>
                  <a:pt x="1452431" y="1103847"/>
                </a:lnTo>
                <a:cubicBezTo>
                  <a:pt x="1473312" y="1088187"/>
                  <a:pt x="1472639" y="1080272"/>
                  <a:pt x="1472639" y="1091217"/>
                </a:cubicBezTo>
                <a:lnTo>
                  <a:pt x="1187204" y="1010387"/>
                </a:lnTo>
                <a:lnTo>
                  <a:pt x="947238" y="1091217"/>
                </a:lnTo>
                <a:lnTo>
                  <a:pt x="664329" y="1028068"/>
                </a:lnTo>
                <a:lnTo>
                  <a:pt x="429414" y="1073536"/>
                </a:lnTo>
                <a:lnTo>
                  <a:pt x="32838" y="1010387"/>
                </a:lnTo>
                <a:lnTo>
                  <a:pt x="0" y="0"/>
                </a:lnTo>
                <a:close/>
              </a:path>
            </a:pathLst>
          </a:custGeom>
          <a:solidFill>
            <a:srgbClr val="FFC000">
              <a:alpha val="22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n>
                  <a:solidFill>
                    <a:schemeClr val="accent2"/>
                  </a:solidFill>
                </a:ln>
                <a:solidFill>
                  <a:srgbClr val="FFC000"/>
                </a:solidFill>
              </a:rPr>
              <a:t>COLLAB</a:t>
            </a:r>
          </a:p>
          <a:p>
            <a:r>
              <a:rPr lang="en-US" b="1" dirty="0" smtClean="0">
                <a:ln>
                  <a:solidFill>
                    <a:schemeClr val="accent2"/>
                  </a:solidFill>
                </a:ln>
                <a:solidFill>
                  <a:srgbClr val="FFC000"/>
                </a:solidFill>
              </a:rPr>
              <a:t>PARTNER</a:t>
            </a:r>
          </a:p>
          <a:p>
            <a:r>
              <a:rPr lang="en-US" b="1" dirty="0" smtClean="0">
                <a:ln>
                  <a:solidFill>
                    <a:schemeClr val="accent2"/>
                  </a:solidFill>
                </a:ln>
                <a:solidFill>
                  <a:srgbClr val="FFC000"/>
                </a:solidFill>
              </a:rPr>
              <a:t>SUITE</a:t>
            </a:r>
            <a:endParaRPr lang="en-US" b="1" dirty="0">
              <a:ln>
                <a:solidFill>
                  <a:schemeClr val="accent2"/>
                </a:solidFill>
              </a:ln>
              <a:solidFill>
                <a:srgbClr val="FFC000"/>
              </a:solidFill>
            </a:endParaRPr>
          </a:p>
        </p:txBody>
      </p:sp>
      <p:sp>
        <p:nvSpPr>
          <p:cNvPr id="6" name="Freeform 5"/>
          <p:cNvSpPr/>
          <p:nvPr/>
        </p:nvSpPr>
        <p:spPr>
          <a:xfrm>
            <a:off x="6322495" y="2212747"/>
            <a:ext cx="783050" cy="1687346"/>
          </a:xfrm>
          <a:custGeom>
            <a:avLst/>
            <a:gdLst>
              <a:gd name="connsiteX0" fmla="*/ 0 w 783050"/>
              <a:gd name="connsiteY0" fmla="*/ 0 h 1687346"/>
              <a:gd name="connsiteX1" fmla="*/ 752738 w 783050"/>
              <a:gd name="connsiteY1" fmla="*/ 12630 h 1687346"/>
              <a:gd name="connsiteX2" fmla="*/ 783050 w 783050"/>
              <a:gd name="connsiteY2" fmla="*/ 1687346 h 1687346"/>
              <a:gd name="connsiteX3" fmla="*/ 12630 w 783050"/>
              <a:gd name="connsiteY3" fmla="*/ 1674716 h 1687346"/>
              <a:gd name="connsiteX4" fmla="*/ 25260 w 783050"/>
              <a:gd name="connsiteY4" fmla="*/ 1659560 h 1687346"/>
              <a:gd name="connsiteX5" fmla="*/ 0 w 783050"/>
              <a:gd name="connsiteY5" fmla="*/ 0 h 168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050" h="1687346">
                <a:moveTo>
                  <a:pt x="0" y="0"/>
                </a:moveTo>
                <a:lnTo>
                  <a:pt x="752738" y="12630"/>
                </a:lnTo>
                <a:lnTo>
                  <a:pt x="783050" y="1687346"/>
                </a:lnTo>
                <a:lnTo>
                  <a:pt x="12630" y="1674716"/>
                </a:lnTo>
                <a:cubicBezTo>
                  <a:pt x="28561" y="1656130"/>
                  <a:pt x="33275" y="1651545"/>
                  <a:pt x="25260" y="1659560"/>
                </a:cubicBezTo>
                <a:lnTo>
                  <a:pt x="0" y="0"/>
                </a:lnTo>
                <a:close/>
              </a:path>
            </a:pathLst>
          </a:custGeom>
          <a:solidFill>
            <a:schemeClr val="accent4">
              <a:alpha val="2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b="1" dirty="0" smtClean="0">
                <a:ln>
                  <a:solidFill>
                    <a:schemeClr val="bg1"/>
                  </a:solidFill>
                </a:ln>
                <a:solidFill>
                  <a:srgbClr val="92D050"/>
                </a:solidFill>
              </a:rPr>
              <a:t>SOUND </a:t>
            </a:r>
          </a:p>
          <a:p>
            <a:pPr algn="ctr"/>
            <a:r>
              <a:rPr lang="en-US" sz="1600" b="1" dirty="0" smtClean="0">
                <a:ln>
                  <a:solidFill>
                    <a:schemeClr val="bg1"/>
                  </a:solidFill>
                </a:ln>
                <a:solidFill>
                  <a:srgbClr val="92D050"/>
                </a:solidFill>
              </a:rPr>
              <a:t>MIX</a:t>
            </a:r>
            <a:endParaRPr lang="en-US" sz="1600" b="1" dirty="0">
              <a:ln>
                <a:solidFill>
                  <a:schemeClr val="bg1"/>
                </a:solidFill>
              </a:ln>
              <a:solidFill>
                <a:srgbClr val="92D050"/>
              </a:solidFill>
            </a:endParaRPr>
          </a:p>
        </p:txBody>
      </p:sp>
      <p:sp>
        <p:nvSpPr>
          <p:cNvPr id="10" name="Freeform 9"/>
          <p:cNvSpPr/>
          <p:nvPr/>
        </p:nvSpPr>
        <p:spPr>
          <a:xfrm>
            <a:off x="6715283" y="540557"/>
            <a:ext cx="4028917" cy="1414541"/>
          </a:xfrm>
          <a:custGeom>
            <a:avLst/>
            <a:gdLst>
              <a:gd name="connsiteX0" fmla="*/ 0 w 4028917"/>
              <a:gd name="connsiteY0" fmla="*/ 0 h 1414541"/>
              <a:gd name="connsiteX1" fmla="*/ 260175 w 4028917"/>
              <a:gd name="connsiteY1" fmla="*/ 1389282 h 1414541"/>
              <a:gd name="connsiteX2" fmla="*/ 1106374 w 4028917"/>
              <a:gd name="connsiteY2" fmla="*/ 1414541 h 1414541"/>
              <a:gd name="connsiteX3" fmla="*/ 1073536 w 4028917"/>
              <a:gd name="connsiteY3" fmla="*/ 914400 h 1414541"/>
              <a:gd name="connsiteX4" fmla="*/ 1674716 w 4028917"/>
              <a:gd name="connsiteY4" fmla="*/ 818413 h 1414541"/>
              <a:gd name="connsiteX5" fmla="*/ 1768177 w 4028917"/>
              <a:gd name="connsiteY5" fmla="*/ 1040698 h 1414541"/>
              <a:gd name="connsiteX6" fmla="*/ 2356727 w 4028917"/>
              <a:gd name="connsiteY6" fmla="*/ 863881 h 1414541"/>
              <a:gd name="connsiteX7" fmla="*/ 2450188 w 4028917"/>
              <a:gd name="connsiteY7" fmla="*/ 1401912 h 1414541"/>
              <a:gd name="connsiteX8" fmla="*/ 3177667 w 4028917"/>
              <a:gd name="connsiteY8" fmla="*/ 1401912 h 1414541"/>
              <a:gd name="connsiteX9" fmla="*/ 3195348 w 4028917"/>
              <a:gd name="connsiteY9" fmla="*/ 896718 h 1414541"/>
              <a:gd name="connsiteX10" fmla="*/ 3619711 w 4028917"/>
              <a:gd name="connsiteY10" fmla="*/ 914400 h 1414541"/>
              <a:gd name="connsiteX11" fmla="*/ 3632341 w 4028917"/>
              <a:gd name="connsiteY11" fmla="*/ 1086166 h 1414541"/>
              <a:gd name="connsiteX12" fmla="*/ 3965768 w 4028917"/>
              <a:gd name="connsiteY12" fmla="*/ 1086166 h 1414541"/>
              <a:gd name="connsiteX13" fmla="*/ 4016288 w 4028917"/>
              <a:gd name="connsiteY13" fmla="*/ 833569 h 1414541"/>
              <a:gd name="connsiteX14" fmla="*/ 3948086 w 4028917"/>
              <a:gd name="connsiteY14" fmla="*/ 565816 h 1414541"/>
              <a:gd name="connsiteX15" fmla="*/ 4028917 w 4028917"/>
              <a:gd name="connsiteY15" fmla="*/ 346057 h 1414541"/>
              <a:gd name="connsiteX16" fmla="*/ 3965768 w 4028917"/>
              <a:gd name="connsiteY16" fmla="*/ 25260 h 1414541"/>
              <a:gd name="connsiteX17" fmla="*/ 32838 w 4028917"/>
              <a:gd name="connsiteY17" fmla="*/ 12630 h 1414541"/>
              <a:gd name="connsiteX18" fmla="*/ 63149 w 4028917"/>
              <a:gd name="connsiteY18" fmla="*/ 12630 h 1414541"/>
              <a:gd name="connsiteX19" fmla="*/ 20208 w 4028917"/>
              <a:gd name="connsiteY19" fmla="*/ 42941 h 1414541"/>
              <a:gd name="connsiteX20" fmla="*/ 0 w 4028917"/>
              <a:gd name="connsiteY20" fmla="*/ 0 h 141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8917" h="1414541">
                <a:moveTo>
                  <a:pt x="0" y="0"/>
                </a:moveTo>
                <a:lnTo>
                  <a:pt x="260175" y="1389282"/>
                </a:lnTo>
                <a:lnTo>
                  <a:pt x="1106374" y="1414541"/>
                </a:lnTo>
                <a:lnTo>
                  <a:pt x="1073536" y="914400"/>
                </a:lnTo>
                <a:lnTo>
                  <a:pt x="1674716" y="818413"/>
                </a:lnTo>
                <a:lnTo>
                  <a:pt x="1768177" y="1040698"/>
                </a:lnTo>
                <a:lnTo>
                  <a:pt x="2356727" y="863881"/>
                </a:lnTo>
                <a:lnTo>
                  <a:pt x="2450188" y="1401912"/>
                </a:lnTo>
                <a:lnTo>
                  <a:pt x="3177667" y="1401912"/>
                </a:lnTo>
                <a:lnTo>
                  <a:pt x="3195348" y="896718"/>
                </a:lnTo>
                <a:lnTo>
                  <a:pt x="3619711" y="914400"/>
                </a:lnTo>
                <a:lnTo>
                  <a:pt x="3632341" y="1086166"/>
                </a:lnTo>
                <a:lnTo>
                  <a:pt x="3965768" y="1086166"/>
                </a:lnTo>
                <a:lnTo>
                  <a:pt x="4016288" y="833569"/>
                </a:lnTo>
                <a:lnTo>
                  <a:pt x="3948086" y="565816"/>
                </a:lnTo>
                <a:lnTo>
                  <a:pt x="4028917" y="346057"/>
                </a:lnTo>
                <a:lnTo>
                  <a:pt x="3965768" y="25260"/>
                </a:lnTo>
                <a:lnTo>
                  <a:pt x="32838" y="12630"/>
                </a:lnTo>
                <a:lnTo>
                  <a:pt x="63149" y="12630"/>
                </a:lnTo>
                <a:lnTo>
                  <a:pt x="20208" y="42941"/>
                </a:lnTo>
                <a:lnTo>
                  <a:pt x="0" y="0"/>
                </a:lnTo>
                <a:close/>
              </a:path>
            </a:pathLst>
          </a:custGeom>
          <a:solidFill>
            <a:schemeClr val="accent6">
              <a:lumMod val="75000"/>
              <a:alpha val="3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ln>
                  <a:solidFill>
                    <a:schemeClr val="bg1"/>
                  </a:solidFill>
                </a:ln>
                <a:solidFill>
                  <a:schemeClr val="accent6"/>
                </a:solidFill>
              </a:rPr>
              <a:t>    GAME AND MEDIA DEV LABS</a:t>
            </a:r>
          </a:p>
        </p:txBody>
      </p:sp>
      <p:sp>
        <p:nvSpPr>
          <p:cNvPr id="11" name="Freeform 10"/>
          <p:cNvSpPr/>
          <p:nvPr/>
        </p:nvSpPr>
        <p:spPr>
          <a:xfrm>
            <a:off x="9054539" y="2402194"/>
            <a:ext cx="1907106" cy="2652266"/>
          </a:xfrm>
          <a:custGeom>
            <a:avLst/>
            <a:gdLst>
              <a:gd name="connsiteX0" fmla="*/ 0 w 1957625"/>
              <a:gd name="connsiteY0" fmla="*/ 295539 h 2652266"/>
              <a:gd name="connsiteX1" fmla="*/ 687063 w 1957625"/>
              <a:gd name="connsiteY1" fmla="*/ 2652266 h 2652266"/>
              <a:gd name="connsiteX2" fmla="*/ 1957625 w 1957625"/>
              <a:gd name="connsiteY2" fmla="*/ 2369357 h 2652266"/>
              <a:gd name="connsiteX3" fmla="*/ 1305925 w 1957625"/>
              <a:gd name="connsiteY3" fmla="*/ 0 h 2652266"/>
              <a:gd name="connsiteX4" fmla="*/ 0 w 1957625"/>
              <a:gd name="connsiteY4" fmla="*/ 295539 h 2652266"/>
              <a:gd name="connsiteX0" fmla="*/ 0 w 1970255"/>
              <a:gd name="connsiteY0" fmla="*/ 295539 h 2652266"/>
              <a:gd name="connsiteX1" fmla="*/ 687063 w 1970255"/>
              <a:gd name="connsiteY1" fmla="*/ 2652266 h 2652266"/>
              <a:gd name="connsiteX2" fmla="*/ 1970255 w 1970255"/>
              <a:gd name="connsiteY2" fmla="*/ 2402194 h 2652266"/>
              <a:gd name="connsiteX3" fmla="*/ 1305925 w 1970255"/>
              <a:gd name="connsiteY3" fmla="*/ 0 h 2652266"/>
              <a:gd name="connsiteX4" fmla="*/ 0 w 1970255"/>
              <a:gd name="connsiteY4" fmla="*/ 295539 h 2652266"/>
              <a:gd name="connsiteX0" fmla="*/ 0 w 1907106"/>
              <a:gd name="connsiteY0" fmla="*/ 285435 h 2652266"/>
              <a:gd name="connsiteX1" fmla="*/ 623914 w 1907106"/>
              <a:gd name="connsiteY1" fmla="*/ 2652266 h 2652266"/>
              <a:gd name="connsiteX2" fmla="*/ 1907106 w 1907106"/>
              <a:gd name="connsiteY2" fmla="*/ 2402194 h 2652266"/>
              <a:gd name="connsiteX3" fmla="*/ 1242776 w 1907106"/>
              <a:gd name="connsiteY3" fmla="*/ 0 h 2652266"/>
              <a:gd name="connsiteX4" fmla="*/ 0 w 1907106"/>
              <a:gd name="connsiteY4" fmla="*/ 285435 h 265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06" h="2652266">
                <a:moveTo>
                  <a:pt x="0" y="285435"/>
                </a:moveTo>
                <a:lnTo>
                  <a:pt x="623914" y="2652266"/>
                </a:lnTo>
                <a:lnTo>
                  <a:pt x="1907106" y="2402194"/>
                </a:lnTo>
                <a:lnTo>
                  <a:pt x="1242776" y="0"/>
                </a:lnTo>
                <a:lnTo>
                  <a:pt x="0" y="285435"/>
                </a:lnTo>
                <a:close/>
              </a:path>
            </a:pathLst>
          </a:custGeom>
          <a:solidFill>
            <a:srgbClr val="002060">
              <a:alpha val="17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a:solidFill>
                    <a:schemeClr val="bg1"/>
                  </a:solidFill>
                </a:ln>
                <a:solidFill>
                  <a:srgbClr val="002060"/>
                </a:solidFill>
              </a:rPr>
              <a:t>THEATRE</a:t>
            </a:r>
            <a:endParaRPr lang="en-US" b="1" dirty="0">
              <a:ln>
                <a:solidFill>
                  <a:schemeClr val="bg1"/>
                </a:solidFill>
              </a:ln>
              <a:solidFill>
                <a:srgbClr val="002060"/>
              </a:solidFill>
            </a:endParaRPr>
          </a:p>
        </p:txBody>
      </p:sp>
      <p:sp>
        <p:nvSpPr>
          <p:cNvPr id="12" name="Freeform 11"/>
          <p:cNvSpPr/>
          <p:nvPr/>
        </p:nvSpPr>
        <p:spPr>
          <a:xfrm>
            <a:off x="7080285" y="2200117"/>
            <a:ext cx="1149315" cy="1528210"/>
          </a:xfrm>
          <a:custGeom>
            <a:avLst/>
            <a:gdLst>
              <a:gd name="connsiteX0" fmla="*/ 12630 w 1149315"/>
              <a:gd name="connsiteY0" fmla="*/ 0 h 1528210"/>
              <a:gd name="connsiteX1" fmla="*/ 0 w 1149315"/>
              <a:gd name="connsiteY1" fmla="*/ 391525 h 1528210"/>
              <a:gd name="connsiteX2" fmla="*/ 184396 w 1149315"/>
              <a:gd name="connsiteY2" fmla="*/ 373843 h 1528210"/>
              <a:gd name="connsiteX3" fmla="*/ 411733 w 1149315"/>
              <a:gd name="connsiteY3" fmla="*/ 1528210 h 1528210"/>
              <a:gd name="connsiteX4" fmla="*/ 1149315 w 1149315"/>
              <a:gd name="connsiteY4" fmla="*/ 1384230 h 1528210"/>
              <a:gd name="connsiteX5" fmla="*/ 929556 w 1149315"/>
              <a:gd name="connsiteY5" fmla="*/ 12630 h 1528210"/>
              <a:gd name="connsiteX6" fmla="*/ 12630 w 1149315"/>
              <a:gd name="connsiteY6" fmla="*/ 0 h 152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315" h="1528210">
                <a:moveTo>
                  <a:pt x="12630" y="0"/>
                </a:moveTo>
                <a:lnTo>
                  <a:pt x="0" y="391525"/>
                </a:lnTo>
                <a:lnTo>
                  <a:pt x="184396" y="373843"/>
                </a:lnTo>
                <a:lnTo>
                  <a:pt x="411733" y="1528210"/>
                </a:lnTo>
                <a:lnTo>
                  <a:pt x="1149315" y="1384230"/>
                </a:lnTo>
                <a:lnTo>
                  <a:pt x="929556" y="12630"/>
                </a:lnTo>
                <a:lnTo>
                  <a:pt x="12630" y="0"/>
                </a:lnTo>
                <a:close/>
              </a:path>
            </a:pathLst>
          </a:custGeom>
          <a:solidFill>
            <a:srgbClr val="7030A0">
              <a:alpha val="1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ln w="6350">
                  <a:solidFill>
                    <a:schemeClr val="bg1"/>
                  </a:solidFill>
                </a:ln>
                <a:solidFill>
                  <a:srgbClr val="7030A0"/>
                </a:solidFill>
              </a:rPr>
              <a:t>COLOR</a:t>
            </a:r>
          </a:p>
          <a:p>
            <a:r>
              <a:rPr lang="en-US" sz="1600" dirty="0" smtClean="0">
                <a:ln w="6350">
                  <a:solidFill>
                    <a:schemeClr val="bg1"/>
                  </a:solidFill>
                </a:ln>
                <a:solidFill>
                  <a:srgbClr val="7030A0"/>
                </a:solidFill>
              </a:rPr>
              <a:t>CORRECT</a:t>
            </a:r>
            <a:endParaRPr lang="en-US" sz="1600" dirty="0">
              <a:ln w="6350">
                <a:solidFill>
                  <a:schemeClr val="bg1"/>
                </a:solidFill>
              </a:ln>
              <a:solidFill>
                <a:srgbClr val="7030A0"/>
              </a:solidFill>
            </a:endParaRPr>
          </a:p>
        </p:txBody>
      </p:sp>
      <p:sp>
        <p:nvSpPr>
          <p:cNvPr id="13" name="Freeform 12"/>
          <p:cNvSpPr/>
          <p:nvPr/>
        </p:nvSpPr>
        <p:spPr>
          <a:xfrm>
            <a:off x="6390696" y="553187"/>
            <a:ext cx="588550" cy="1401912"/>
          </a:xfrm>
          <a:custGeom>
            <a:avLst/>
            <a:gdLst>
              <a:gd name="connsiteX0" fmla="*/ 0 w 613810"/>
              <a:gd name="connsiteY0" fmla="*/ 0 h 1419593"/>
              <a:gd name="connsiteX1" fmla="*/ 0 w 613810"/>
              <a:gd name="connsiteY1" fmla="*/ 0 h 1419593"/>
              <a:gd name="connsiteX2" fmla="*/ 265226 w 613810"/>
              <a:gd name="connsiteY2" fmla="*/ 1419593 h 1419593"/>
              <a:gd name="connsiteX3" fmla="*/ 613810 w 613810"/>
              <a:gd name="connsiteY3" fmla="*/ 1419593 h 1419593"/>
              <a:gd name="connsiteX4" fmla="*/ 335953 w 613810"/>
              <a:gd name="connsiteY4" fmla="*/ 0 h 1419593"/>
              <a:gd name="connsiteX5" fmla="*/ 0 w 613810"/>
              <a:gd name="connsiteY5" fmla="*/ 0 h 1419593"/>
              <a:gd name="connsiteX0" fmla="*/ 0 w 613810"/>
              <a:gd name="connsiteY0" fmla="*/ 0 h 1419593"/>
              <a:gd name="connsiteX1" fmla="*/ 0 w 613810"/>
              <a:gd name="connsiteY1" fmla="*/ 0 h 1419593"/>
              <a:gd name="connsiteX2" fmla="*/ 298064 w 613810"/>
              <a:gd name="connsiteY2" fmla="*/ 1389282 h 1419593"/>
              <a:gd name="connsiteX3" fmla="*/ 613810 w 613810"/>
              <a:gd name="connsiteY3" fmla="*/ 1419593 h 1419593"/>
              <a:gd name="connsiteX4" fmla="*/ 335953 w 613810"/>
              <a:gd name="connsiteY4" fmla="*/ 0 h 1419593"/>
              <a:gd name="connsiteX5" fmla="*/ 0 w 613810"/>
              <a:gd name="connsiteY5" fmla="*/ 0 h 1419593"/>
              <a:gd name="connsiteX0" fmla="*/ 0 w 613810"/>
              <a:gd name="connsiteY0" fmla="*/ 0 h 1389282"/>
              <a:gd name="connsiteX1" fmla="*/ 0 w 613810"/>
              <a:gd name="connsiteY1" fmla="*/ 0 h 1389282"/>
              <a:gd name="connsiteX2" fmla="*/ 298064 w 613810"/>
              <a:gd name="connsiteY2" fmla="*/ 1389282 h 1389282"/>
              <a:gd name="connsiteX3" fmla="*/ 613810 w 613810"/>
              <a:gd name="connsiteY3" fmla="*/ 1386756 h 1389282"/>
              <a:gd name="connsiteX4" fmla="*/ 335953 w 613810"/>
              <a:gd name="connsiteY4" fmla="*/ 0 h 1389282"/>
              <a:gd name="connsiteX5" fmla="*/ 0 w 613810"/>
              <a:gd name="connsiteY5" fmla="*/ 0 h 1389282"/>
              <a:gd name="connsiteX0" fmla="*/ 0 w 613810"/>
              <a:gd name="connsiteY0" fmla="*/ 12630 h 1401912"/>
              <a:gd name="connsiteX1" fmla="*/ 0 w 613810"/>
              <a:gd name="connsiteY1" fmla="*/ 12630 h 1401912"/>
              <a:gd name="connsiteX2" fmla="*/ 298064 w 613810"/>
              <a:gd name="connsiteY2" fmla="*/ 1401912 h 1401912"/>
              <a:gd name="connsiteX3" fmla="*/ 613810 w 613810"/>
              <a:gd name="connsiteY3" fmla="*/ 1399386 h 1401912"/>
              <a:gd name="connsiteX4" fmla="*/ 404154 w 613810"/>
              <a:gd name="connsiteY4" fmla="*/ 0 h 1401912"/>
              <a:gd name="connsiteX5" fmla="*/ 0 w 613810"/>
              <a:gd name="connsiteY5" fmla="*/ 12630 h 1401912"/>
              <a:gd name="connsiteX0" fmla="*/ 0 w 646648"/>
              <a:gd name="connsiteY0" fmla="*/ 12630 h 1401912"/>
              <a:gd name="connsiteX1" fmla="*/ 0 w 646648"/>
              <a:gd name="connsiteY1" fmla="*/ 12630 h 1401912"/>
              <a:gd name="connsiteX2" fmla="*/ 298064 w 646648"/>
              <a:gd name="connsiteY2" fmla="*/ 1401912 h 1401912"/>
              <a:gd name="connsiteX3" fmla="*/ 646648 w 646648"/>
              <a:gd name="connsiteY3" fmla="*/ 1374126 h 1401912"/>
              <a:gd name="connsiteX4" fmla="*/ 404154 w 646648"/>
              <a:gd name="connsiteY4" fmla="*/ 0 h 1401912"/>
              <a:gd name="connsiteX5" fmla="*/ 0 w 646648"/>
              <a:gd name="connsiteY5" fmla="*/ 12630 h 1401912"/>
              <a:gd name="connsiteX0" fmla="*/ 0 w 646648"/>
              <a:gd name="connsiteY0" fmla="*/ 12630 h 1414542"/>
              <a:gd name="connsiteX1" fmla="*/ 0 w 646648"/>
              <a:gd name="connsiteY1" fmla="*/ 12630 h 1414542"/>
              <a:gd name="connsiteX2" fmla="*/ 260175 w 646648"/>
              <a:gd name="connsiteY2" fmla="*/ 1414542 h 1414542"/>
              <a:gd name="connsiteX3" fmla="*/ 646648 w 646648"/>
              <a:gd name="connsiteY3" fmla="*/ 1374126 h 1414542"/>
              <a:gd name="connsiteX4" fmla="*/ 404154 w 646648"/>
              <a:gd name="connsiteY4" fmla="*/ 0 h 1414542"/>
              <a:gd name="connsiteX5" fmla="*/ 0 w 646648"/>
              <a:gd name="connsiteY5" fmla="*/ 12630 h 1414542"/>
              <a:gd name="connsiteX0" fmla="*/ 0 w 588550"/>
              <a:gd name="connsiteY0" fmla="*/ 12630 h 1432223"/>
              <a:gd name="connsiteX1" fmla="*/ 0 w 588550"/>
              <a:gd name="connsiteY1" fmla="*/ 12630 h 1432223"/>
              <a:gd name="connsiteX2" fmla="*/ 260175 w 588550"/>
              <a:gd name="connsiteY2" fmla="*/ 1414542 h 1432223"/>
              <a:gd name="connsiteX3" fmla="*/ 588550 w 588550"/>
              <a:gd name="connsiteY3" fmla="*/ 1432223 h 1432223"/>
              <a:gd name="connsiteX4" fmla="*/ 404154 w 588550"/>
              <a:gd name="connsiteY4" fmla="*/ 0 h 1432223"/>
              <a:gd name="connsiteX5" fmla="*/ 0 w 588550"/>
              <a:gd name="connsiteY5" fmla="*/ 12630 h 1432223"/>
              <a:gd name="connsiteX0" fmla="*/ 0 w 588550"/>
              <a:gd name="connsiteY0" fmla="*/ 0 h 1419593"/>
              <a:gd name="connsiteX1" fmla="*/ 0 w 588550"/>
              <a:gd name="connsiteY1" fmla="*/ 0 h 1419593"/>
              <a:gd name="connsiteX2" fmla="*/ 260175 w 588550"/>
              <a:gd name="connsiteY2" fmla="*/ 1401912 h 1419593"/>
              <a:gd name="connsiteX3" fmla="*/ 588550 w 588550"/>
              <a:gd name="connsiteY3" fmla="*/ 1419593 h 1419593"/>
              <a:gd name="connsiteX4" fmla="*/ 328375 w 588550"/>
              <a:gd name="connsiteY4" fmla="*/ 7578 h 1419593"/>
              <a:gd name="connsiteX5" fmla="*/ 0 w 588550"/>
              <a:gd name="connsiteY5" fmla="*/ 0 h 1419593"/>
              <a:gd name="connsiteX0" fmla="*/ 0 w 588550"/>
              <a:gd name="connsiteY0" fmla="*/ 0 h 1401912"/>
              <a:gd name="connsiteX1" fmla="*/ 0 w 588550"/>
              <a:gd name="connsiteY1" fmla="*/ 0 h 1401912"/>
              <a:gd name="connsiteX2" fmla="*/ 260175 w 588550"/>
              <a:gd name="connsiteY2" fmla="*/ 1401912 h 1401912"/>
              <a:gd name="connsiteX3" fmla="*/ 588550 w 588550"/>
              <a:gd name="connsiteY3" fmla="*/ 1389281 h 1401912"/>
              <a:gd name="connsiteX4" fmla="*/ 328375 w 588550"/>
              <a:gd name="connsiteY4" fmla="*/ 7578 h 1401912"/>
              <a:gd name="connsiteX5" fmla="*/ 0 w 588550"/>
              <a:gd name="connsiteY5" fmla="*/ 0 h 140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550" h="1401912">
                <a:moveTo>
                  <a:pt x="0" y="0"/>
                </a:moveTo>
                <a:lnTo>
                  <a:pt x="0" y="0"/>
                </a:lnTo>
                <a:lnTo>
                  <a:pt x="260175" y="1401912"/>
                </a:lnTo>
                <a:lnTo>
                  <a:pt x="588550" y="1389281"/>
                </a:lnTo>
                <a:lnTo>
                  <a:pt x="328375" y="7578"/>
                </a:lnTo>
                <a:lnTo>
                  <a:pt x="0" y="0"/>
                </a:lnTo>
                <a:close/>
              </a:path>
            </a:pathLst>
          </a:custGeom>
          <a:solidFill>
            <a:schemeClr val="accent5">
              <a:lumMod val="75000"/>
              <a:alpha val="2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smtClean="0">
                <a:ln w="9525">
                  <a:solidFill>
                    <a:schemeClr val="bg1"/>
                  </a:solidFill>
                </a:ln>
              </a:rPr>
              <a:t>INFRA</a:t>
            </a:r>
            <a:endParaRPr lang="en-US" sz="1400" dirty="0">
              <a:ln w="9525">
                <a:solidFill>
                  <a:schemeClr val="bg1"/>
                </a:solidFill>
              </a:ln>
            </a:endParaRPr>
          </a:p>
        </p:txBody>
      </p:sp>
      <p:sp>
        <p:nvSpPr>
          <p:cNvPr id="14" name="Freeform 13"/>
          <p:cNvSpPr/>
          <p:nvPr/>
        </p:nvSpPr>
        <p:spPr>
          <a:xfrm>
            <a:off x="5232119" y="546872"/>
            <a:ext cx="863881" cy="1053328"/>
          </a:xfrm>
          <a:custGeom>
            <a:avLst/>
            <a:gdLst>
              <a:gd name="connsiteX0" fmla="*/ 0 w 863881"/>
              <a:gd name="connsiteY0" fmla="*/ 0 h 1053328"/>
              <a:gd name="connsiteX1" fmla="*/ 0 w 863881"/>
              <a:gd name="connsiteY1" fmla="*/ 0 h 1053328"/>
              <a:gd name="connsiteX2" fmla="*/ 0 w 863881"/>
              <a:gd name="connsiteY2" fmla="*/ 1053328 h 1053328"/>
              <a:gd name="connsiteX3" fmla="*/ 863881 w 863881"/>
              <a:gd name="connsiteY3" fmla="*/ 1040698 h 1053328"/>
              <a:gd name="connsiteX4" fmla="*/ 851251 w 863881"/>
              <a:gd name="connsiteY4" fmla="*/ 0 h 1053328"/>
              <a:gd name="connsiteX5" fmla="*/ 0 w 863881"/>
              <a:gd name="connsiteY5" fmla="*/ 0 h 10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881" h="1053328">
                <a:moveTo>
                  <a:pt x="0" y="0"/>
                </a:moveTo>
                <a:lnTo>
                  <a:pt x="0" y="0"/>
                </a:lnTo>
                <a:lnTo>
                  <a:pt x="0" y="1053328"/>
                </a:lnTo>
                <a:lnTo>
                  <a:pt x="863881" y="1040698"/>
                </a:lnTo>
                <a:lnTo>
                  <a:pt x="851251" y="0"/>
                </a:lnTo>
                <a:lnTo>
                  <a:pt x="0" y="0"/>
                </a:lnTo>
                <a:close/>
              </a:path>
            </a:pathLst>
          </a:custGeom>
          <a:solidFill>
            <a:srgbClr val="00B050">
              <a:alpha val="2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n>
                  <a:solidFill>
                    <a:schemeClr val="bg1"/>
                  </a:solidFill>
                </a:ln>
                <a:solidFill>
                  <a:srgbClr val="00B050"/>
                </a:solidFill>
              </a:rPr>
              <a:t>ANIMATION</a:t>
            </a:r>
          </a:p>
          <a:p>
            <a:pPr algn="ctr"/>
            <a:r>
              <a:rPr lang="en-US" sz="900" dirty="0" smtClean="0">
                <a:ln>
                  <a:solidFill>
                    <a:schemeClr val="bg1"/>
                  </a:solidFill>
                </a:ln>
                <a:solidFill>
                  <a:srgbClr val="00B050"/>
                </a:solidFill>
              </a:rPr>
              <a:t>CLASS</a:t>
            </a:r>
          </a:p>
          <a:p>
            <a:pPr algn="ctr"/>
            <a:r>
              <a:rPr lang="en-US" sz="900" dirty="0" smtClean="0">
                <a:ln>
                  <a:solidFill>
                    <a:schemeClr val="bg1"/>
                  </a:solidFill>
                </a:ln>
                <a:solidFill>
                  <a:srgbClr val="00B050"/>
                </a:solidFill>
              </a:rPr>
              <a:t>LAB</a:t>
            </a:r>
            <a:endParaRPr lang="en-US" sz="900" dirty="0">
              <a:ln>
                <a:solidFill>
                  <a:schemeClr val="bg1"/>
                </a:solidFill>
              </a:ln>
              <a:solidFill>
                <a:srgbClr val="00B050"/>
              </a:solidFill>
            </a:endParaRPr>
          </a:p>
        </p:txBody>
      </p:sp>
      <p:sp>
        <p:nvSpPr>
          <p:cNvPr id="15" name="Rectangle 14"/>
          <p:cNvSpPr/>
          <p:nvPr/>
        </p:nvSpPr>
        <p:spPr>
          <a:xfrm>
            <a:off x="76200" y="76200"/>
            <a:ext cx="17526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600" b="1" dirty="0" smtClean="0">
                <a:latin typeface="Arial" panose="020B0604020202020204" pitchFamily="34" charset="0"/>
                <a:cs typeface="Arial" panose="020B0604020202020204" pitchFamily="34" charset="0"/>
              </a:rPr>
              <a:t>FLOOR 1</a:t>
            </a:r>
            <a:endParaRPr lang="en-US" sz="9600" b="1" dirty="0">
              <a:latin typeface="Arial" panose="020B0604020202020204" pitchFamily="34" charset="0"/>
              <a:cs typeface="Arial" panose="020B0604020202020204" pitchFamily="34" charset="0"/>
            </a:endParaRPr>
          </a:p>
        </p:txBody>
      </p:sp>
      <p:sp>
        <p:nvSpPr>
          <p:cNvPr id="17" name="Rectangle 16"/>
          <p:cNvSpPr/>
          <p:nvPr/>
        </p:nvSpPr>
        <p:spPr>
          <a:xfrm>
            <a:off x="7095020" y="3429000"/>
            <a:ext cx="1752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ln>
                  <a:solidFill>
                    <a:schemeClr val="bg1">
                      <a:alpha val="44000"/>
                    </a:schemeClr>
                  </a:solidFill>
                </a:ln>
                <a:solidFill>
                  <a:schemeClr val="accent3"/>
                </a:solidFill>
              </a:rPr>
              <a:t>FOLEY</a:t>
            </a:r>
          </a:p>
          <a:p>
            <a:r>
              <a:rPr lang="en-US" sz="1200" b="1" dirty="0" smtClean="0">
                <a:ln>
                  <a:solidFill>
                    <a:schemeClr val="bg1">
                      <a:alpha val="44000"/>
                    </a:schemeClr>
                  </a:solidFill>
                </a:ln>
                <a:solidFill>
                  <a:schemeClr val="accent3"/>
                </a:solidFill>
              </a:rPr>
              <a:t>RECORDING</a:t>
            </a:r>
            <a:endParaRPr lang="en-US" sz="1200" b="1" dirty="0">
              <a:ln>
                <a:solidFill>
                  <a:schemeClr val="bg1">
                    <a:alpha val="44000"/>
                  </a:schemeClr>
                </a:solidFill>
              </a:ln>
              <a:solidFill>
                <a:schemeClr val="accent3"/>
              </a:solidFill>
            </a:endParaRPr>
          </a:p>
        </p:txBody>
      </p:sp>
      <p:sp>
        <p:nvSpPr>
          <p:cNvPr id="18" name="Freeform 17"/>
          <p:cNvSpPr/>
          <p:nvPr/>
        </p:nvSpPr>
        <p:spPr>
          <a:xfrm>
            <a:off x="8254860" y="1406964"/>
            <a:ext cx="914400" cy="618861"/>
          </a:xfrm>
          <a:custGeom>
            <a:avLst/>
            <a:gdLst>
              <a:gd name="connsiteX0" fmla="*/ 0 w 914400"/>
              <a:gd name="connsiteY0" fmla="*/ 222285 h 618861"/>
              <a:gd name="connsiteX1" fmla="*/ 181869 w 914400"/>
              <a:gd name="connsiteY1" fmla="*/ 618861 h 618861"/>
              <a:gd name="connsiteX2" fmla="*/ 914400 w 914400"/>
              <a:gd name="connsiteY2" fmla="*/ 601180 h 618861"/>
              <a:gd name="connsiteX3" fmla="*/ 800731 w 914400"/>
              <a:gd name="connsiteY3" fmla="*/ 0 h 618861"/>
              <a:gd name="connsiteX4" fmla="*/ 30311 w 914400"/>
              <a:gd name="connsiteY4" fmla="*/ 239966 h 618861"/>
              <a:gd name="connsiteX5" fmla="*/ 55571 w 914400"/>
              <a:gd name="connsiteY5" fmla="*/ 239966 h 618861"/>
              <a:gd name="connsiteX6" fmla="*/ 0 w 914400"/>
              <a:gd name="connsiteY6" fmla="*/ 222285 h 6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618861">
                <a:moveTo>
                  <a:pt x="0" y="222285"/>
                </a:moveTo>
                <a:lnTo>
                  <a:pt x="181869" y="618861"/>
                </a:lnTo>
                <a:lnTo>
                  <a:pt x="914400" y="601180"/>
                </a:lnTo>
                <a:lnTo>
                  <a:pt x="800731" y="0"/>
                </a:lnTo>
                <a:lnTo>
                  <a:pt x="30311" y="239966"/>
                </a:lnTo>
                <a:cubicBezTo>
                  <a:pt x="59283" y="237332"/>
                  <a:pt x="64673" y="230864"/>
                  <a:pt x="55571" y="239966"/>
                </a:cubicBezTo>
                <a:lnTo>
                  <a:pt x="0" y="222285"/>
                </a:lnTo>
                <a:close/>
              </a:path>
            </a:pathLst>
          </a:cu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smtClean="0">
                <a:ln>
                  <a:solidFill>
                    <a:schemeClr val="accent1">
                      <a:shade val="50000"/>
                    </a:schemeClr>
                  </a:solidFill>
                </a:ln>
              </a:rPr>
              <a:t>DEMO</a:t>
            </a:r>
            <a:endParaRPr lang="en-US" b="1" dirty="0">
              <a:ln>
                <a:solidFill>
                  <a:schemeClr val="accent1">
                    <a:shade val="50000"/>
                  </a:schemeClr>
                </a:solidFill>
              </a:ln>
            </a:endParaRPr>
          </a:p>
        </p:txBody>
      </p:sp>
    </p:spTree>
    <p:extLst>
      <p:ext uri="{BB962C8B-B14F-4D97-AF65-F5344CB8AC3E}">
        <p14:creationId xmlns:p14="http://schemas.microsoft.com/office/powerpoint/2010/main" val="2088558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0208"/>
            <a:ext cx="10287000" cy="601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667000" y="304800"/>
            <a:ext cx="8786191" cy="5052060"/>
          </a:xfrm>
          <a:prstGeom prst="rect">
            <a:avLst/>
          </a:prstGeom>
        </p:spPr>
      </p:pic>
      <p:sp>
        <p:nvSpPr>
          <p:cNvPr id="6" name="Freeform 5"/>
          <p:cNvSpPr/>
          <p:nvPr/>
        </p:nvSpPr>
        <p:spPr>
          <a:xfrm>
            <a:off x="8001000" y="533400"/>
            <a:ext cx="607495" cy="1035225"/>
          </a:xfrm>
          <a:custGeom>
            <a:avLst/>
            <a:gdLst>
              <a:gd name="connsiteX0" fmla="*/ 25259 w 593602"/>
              <a:gd name="connsiteY0" fmla="*/ 0 h 1010386"/>
              <a:gd name="connsiteX1" fmla="*/ 0 w 593602"/>
              <a:gd name="connsiteY1" fmla="*/ 853776 h 1010386"/>
              <a:gd name="connsiteX2" fmla="*/ 348583 w 593602"/>
              <a:gd name="connsiteY2" fmla="*/ 800731 h 1010386"/>
              <a:gd name="connsiteX3" fmla="*/ 391525 w 593602"/>
              <a:gd name="connsiteY3" fmla="*/ 1010386 h 1010386"/>
              <a:gd name="connsiteX4" fmla="*/ 593602 w 593602"/>
              <a:gd name="connsiteY4" fmla="*/ 992705 h 1010386"/>
              <a:gd name="connsiteX5" fmla="*/ 580972 w 593602"/>
              <a:gd name="connsiteY5" fmla="*/ 25259 h 1010386"/>
              <a:gd name="connsiteX6" fmla="*/ 25259 w 593602"/>
              <a:gd name="connsiteY6" fmla="*/ 0 h 10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02" h="1010386">
                <a:moveTo>
                  <a:pt x="25259" y="0"/>
                </a:moveTo>
                <a:lnTo>
                  <a:pt x="0" y="853776"/>
                </a:lnTo>
                <a:lnTo>
                  <a:pt x="348583" y="800731"/>
                </a:lnTo>
                <a:lnTo>
                  <a:pt x="391525" y="1010386"/>
                </a:lnTo>
                <a:lnTo>
                  <a:pt x="593602" y="992705"/>
                </a:lnTo>
                <a:lnTo>
                  <a:pt x="580972" y="25259"/>
                </a:lnTo>
                <a:lnTo>
                  <a:pt x="25259" y="0"/>
                </a:lnTo>
                <a:close/>
              </a:path>
            </a:pathLst>
          </a:cu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n>
                  <a:solidFill>
                    <a:schemeClr val="accent1">
                      <a:shade val="50000"/>
                    </a:schemeClr>
                  </a:solidFill>
                </a:ln>
              </a:rPr>
              <a:t>VR</a:t>
            </a:r>
          </a:p>
          <a:p>
            <a:pPr algn="ctr"/>
            <a:r>
              <a:rPr lang="en-US" b="1" dirty="0" smtClean="0">
                <a:ln>
                  <a:solidFill>
                    <a:schemeClr val="accent1">
                      <a:shade val="50000"/>
                    </a:schemeClr>
                  </a:solidFill>
                </a:ln>
              </a:rPr>
              <a:t>AR</a:t>
            </a:r>
            <a:endParaRPr lang="en-US" b="1" dirty="0">
              <a:ln>
                <a:solidFill>
                  <a:schemeClr val="accent1">
                    <a:shade val="50000"/>
                  </a:schemeClr>
                </a:solidFill>
              </a:ln>
            </a:endParaRPr>
          </a:p>
        </p:txBody>
      </p:sp>
      <p:sp>
        <p:nvSpPr>
          <p:cNvPr id="7" name="Freeform 6"/>
          <p:cNvSpPr/>
          <p:nvPr/>
        </p:nvSpPr>
        <p:spPr>
          <a:xfrm>
            <a:off x="8608495" y="540557"/>
            <a:ext cx="682011" cy="833569"/>
          </a:xfrm>
          <a:custGeom>
            <a:avLst/>
            <a:gdLst>
              <a:gd name="connsiteX0" fmla="*/ 0 w 682011"/>
              <a:gd name="connsiteY0" fmla="*/ 0 h 833569"/>
              <a:gd name="connsiteX1" fmla="*/ 682011 w 682011"/>
              <a:gd name="connsiteY1" fmla="*/ 25260 h 833569"/>
              <a:gd name="connsiteX2" fmla="*/ 651699 w 682011"/>
              <a:gd name="connsiteY2" fmla="*/ 818413 h 833569"/>
              <a:gd name="connsiteX3" fmla="*/ 20208 w 682011"/>
              <a:gd name="connsiteY3" fmla="*/ 833569 h 833569"/>
              <a:gd name="connsiteX4" fmla="*/ 0 w 682011"/>
              <a:gd name="connsiteY4" fmla="*/ 0 h 83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11" h="833569">
                <a:moveTo>
                  <a:pt x="0" y="0"/>
                </a:moveTo>
                <a:lnTo>
                  <a:pt x="682011" y="25260"/>
                </a:lnTo>
                <a:lnTo>
                  <a:pt x="651699" y="818413"/>
                </a:lnTo>
                <a:lnTo>
                  <a:pt x="20208" y="833569"/>
                </a:lnTo>
                <a:lnTo>
                  <a:pt x="0" y="0"/>
                </a:lnTo>
                <a:close/>
              </a:path>
            </a:pathLst>
          </a:custGeom>
          <a:solidFill>
            <a:schemeClr val="accent6">
              <a:lumMod val="75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n>
                  <a:solidFill>
                    <a:schemeClr val="bg1"/>
                  </a:solidFill>
                </a:ln>
                <a:solidFill>
                  <a:schemeClr val="accent6">
                    <a:lumMod val="75000"/>
                  </a:schemeClr>
                </a:solidFill>
              </a:rPr>
              <a:t>STOP</a:t>
            </a:r>
          </a:p>
          <a:p>
            <a:pPr algn="ctr"/>
            <a:r>
              <a:rPr lang="en-US" sz="900" b="1" dirty="0" smtClean="0">
                <a:ln>
                  <a:solidFill>
                    <a:schemeClr val="bg1"/>
                  </a:solidFill>
                </a:ln>
                <a:solidFill>
                  <a:schemeClr val="accent6">
                    <a:lumMod val="75000"/>
                  </a:schemeClr>
                </a:solidFill>
              </a:rPr>
              <a:t>MOTION</a:t>
            </a:r>
            <a:endParaRPr lang="en-US" sz="900" b="1" dirty="0">
              <a:ln>
                <a:solidFill>
                  <a:schemeClr val="bg1"/>
                </a:solidFill>
              </a:ln>
              <a:solidFill>
                <a:schemeClr val="accent6">
                  <a:lumMod val="75000"/>
                </a:schemeClr>
              </a:solidFill>
            </a:endParaRPr>
          </a:p>
        </p:txBody>
      </p:sp>
      <p:sp>
        <p:nvSpPr>
          <p:cNvPr id="9" name="Freeform 8"/>
          <p:cNvSpPr/>
          <p:nvPr/>
        </p:nvSpPr>
        <p:spPr>
          <a:xfrm>
            <a:off x="8401366" y="1518106"/>
            <a:ext cx="707270" cy="442044"/>
          </a:xfrm>
          <a:custGeom>
            <a:avLst/>
            <a:gdLst>
              <a:gd name="connsiteX0" fmla="*/ 0 w 707270"/>
              <a:gd name="connsiteY0" fmla="*/ 32838 h 442044"/>
              <a:gd name="connsiteX1" fmla="*/ 126298 w 707270"/>
              <a:gd name="connsiteY1" fmla="*/ 442044 h 442044"/>
              <a:gd name="connsiteX2" fmla="*/ 707270 w 707270"/>
              <a:gd name="connsiteY2" fmla="*/ 328376 h 442044"/>
              <a:gd name="connsiteX3" fmla="*/ 631491 w 707270"/>
              <a:gd name="connsiteY3" fmla="*/ 0 h 442044"/>
              <a:gd name="connsiteX4" fmla="*/ 0 w 707270"/>
              <a:gd name="connsiteY4" fmla="*/ 32838 h 44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0" h="442044">
                <a:moveTo>
                  <a:pt x="0" y="32838"/>
                </a:moveTo>
                <a:lnTo>
                  <a:pt x="126298" y="442044"/>
                </a:lnTo>
                <a:lnTo>
                  <a:pt x="707270" y="328376"/>
                </a:lnTo>
                <a:lnTo>
                  <a:pt x="631491" y="0"/>
                </a:lnTo>
                <a:lnTo>
                  <a:pt x="0" y="32838"/>
                </a:lnTo>
                <a:close/>
              </a:path>
            </a:pathLst>
          </a:custGeom>
          <a:solidFill>
            <a:schemeClr val="accent6">
              <a:lumMod val="75000"/>
              <a:alpha val="34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9265246" y="553187"/>
            <a:ext cx="934608" cy="1406963"/>
          </a:xfrm>
          <a:custGeom>
            <a:avLst/>
            <a:gdLst>
              <a:gd name="connsiteX0" fmla="*/ 20208 w 934608"/>
              <a:gd name="connsiteY0" fmla="*/ 0 h 1406963"/>
              <a:gd name="connsiteX1" fmla="*/ 0 w 934608"/>
              <a:gd name="connsiteY1" fmla="*/ 1394333 h 1406963"/>
              <a:gd name="connsiteX2" fmla="*/ 618862 w 934608"/>
              <a:gd name="connsiteY2" fmla="*/ 1406963 h 1406963"/>
              <a:gd name="connsiteX3" fmla="*/ 606232 w 934608"/>
              <a:gd name="connsiteY3" fmla="*/ 964919 h 1406963"/>
              <a:gd name="connsiteX4" fmla="*/ 934608 w 934608"/>
              <a:gd name="connsiteY4" fmla="*/ 932082 h 1406963"/>
              <a:gd name="connsiteX5" fmla="*/ 916926 w 934608"/>
              <a:gd name="connsiteY5" fmla="*/ 0 h 1406963"/>
              <a:gd name="connsiteX6" fmla="*/ 20208 w 934608"/>
              <a:gd name="connsiteY6" fmla="*/ 0 h 140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608" h="1406963">
                <a:moveTo>
                  <a:pt x="20208" y="0"/>
                </a:moveTo>
                <a:lnTo>
                  <a:pt x="0" y="1394333"/>
                </a:lnTo>
                <a:lnTo>
                  <a:pt x="618862" y="1406963"/>
                </a:lnTo>
                <a:lnTo>
                  <a:pt x="606232" y="964919"/>
                </a:lnTo>
                <a:lnTo>
                  <a:pt x="934608" y="932082"/>
                </a:lnTo>
                <a:lnTo>
                  <a:pt x="916926" y="0"/>
                </a:lnTo>
                <a:lnTo>
                  <a:pt x="20208" y="0"/>
                </a:lnTo>
                <a:close/>
              </a:path>
            </a:pathLst>
          </a:custGeom>
          <a:solidFill>
            <a:srgbClr val="7030A0">
              <a:alpha val="26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smtClean="0">
                <a:ln>
                  <a:solidFill>
                    <a:srgbClr val="7030A0"/>
                  </a:solidFill>
                </a:ln>
              </a:rPr>
              <a:t>GAME &amp;</a:t>
            </a:r>
          </a:p>
          <a:p>
            <a:r>
              <a:rPr lang="en-US" b="1" dirty="0" smtClean="0">
                <a:ln>
                  <a:solidFill>
                    <a:srgbClr val="7030A0"/>
                  </a:solidFill>
                </a:ln>
              </a:rPr>
              <a:t>MEDIA</a:t>
            </a:r>
          </a:p>
          <a:p>
            <a:r>
              <a:rPr lang="en-US" b="1" dirty="0" smtClean="0">
                <a:ln>
                  <a:solidFill>
                    <a:srgbClr val="7030A0"/>
                  </a:solidFill>
                </a:ln>
              </a:rPr>
              <a:t>CLASSLAB</a:t>
            </a:r>
            <a:endParaRPr lang="en-US" b="1" dirty="0">
              <a:ln>
                <a:solidFill>
                  <a:srgbClr val="7030A0"/>
                </a:solidFill>
              </a:ln>
            </a:endParaRPr>
          </a:p>
        </p:txBody>
      </p:sp>
      <p:sp>
        <p:nvSpPr>
          <p:cNvPr id="11" name="Freeform 10"/>
          <p:cNvSpPr/>
          <p:nvPr/>
        </p:nvSpPr>
        <p:spPr>
          <a:xfrm>
            <a:off x="6645819" y="553187"/>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3189" y="520349"/>
            <a:ext cx="1389282" cy="1439801"/>
          </a:xfrm>
          <a:custGeom>
            <a:avLst/>
            <a:gdLst>
              <a:gd name="connsiteX0" fmla="*/ 0 w 1389282"/>
              <a:gd name="connsiteY0" fmla="*/ 20208 h 1439801"/>
              <a:gd name="connsiteX1" fmla="*/ 1389282 w 1389282"/>
              <a:gd name="connsiteY1" fmla="*/ 0 h 1439801"/>
              <a:gd name="connsiteX2" fmla="*/ 1389282 w 1389282"/>
              <a:gd name="connsiteY2" fmla="*/ 896718 h 1439801"/>
              <a:gd name="connsiteX3" fmla="*/ 1166997 w 1389282"/>
              <a:gd name="connsiteY3" fmla="*/ 967445 h 1439801"/>
              <a:gd name="connsiteX4" fmla="*/ 1166997 w 1389282"/>
              <a:gd name="connsiteY4" fmla="*/ 1422120 h 1439801"/>
              <a:gd name="connsiteX5" fmla="*/ 30312 w 1389282"/>
              <a:gd name="connsiteY5" fmla="*/ 1439801 h 1439801"/>
              <a:gd name="connsiteX6" fmla="*/ 0 w 1389282"/>
              <a:gd name="connsiteY6" fmla="*/ 20208 h 143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82" h="1439801">
                <a:moveTo>
                  <a:pt x="0" y="20208"/>
                </a:moveTo>
                <a:lnTo>
                  <a:pt x="1389282" y="0"/>
                </a:lnTo>
                <a:lnTo>
                  <a:pt x="1389282" y="896718"/>
                </a:lnTo>
                <a:lnTo>
                  <a:pt x="1166997" y="967445"/>
                </a:lnTo>
                <a:lnTo>
                  <a:pt x="1166997" y="1422120"/>
                </a:lnTo>
                <a:lnTo>
                  <a:pt x="30312" y="1439801"/>
                </a:lnTo>
                <a:lnTo>
                  <a:pt x="0" y="20208"/>
                </a:lnTo>
                <a:close/>
              </a:path>
            </a:pathLst>
          </a:custGeom>
          <a:solidFill>
            <a:srgbClr val="7030A0">
              <a:alpha val="23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ln>
                  <a:solidFill>
                    <a:srgbClr val="7030A0"/>
                  </a:solidFill>
                </a:ln>
              </a:rPr>
              <a:t>MEDIA &amp;</a:t>
            </a:r>
          </a:p>
          <a:p>
            <a:r>
              <a:rPr lang="en-US" sz="1600" b="1" dirty="0" smtClean="0">
                <a:ln>
                  <a:solidFill>
                    <a:srgbClr val="7030A0"/>
                  </a:solidFill>
                </a:ln>
              </a:rPr>
              <a:t>ANIMATION</a:t>
            </a:r>
            <a:endParaRPr lang="en-US" sz="1600" b="1" dirty="0">
              <a:ln>
                <a:solidFill>
                  <a:srgbClr val="7030A0"/>
                </a:solidFill>
              </a:ln>
            </a:endParaRPr>
          </a:p>
          <a:p>
            <a:r>
              <a:rPr lang="en-US" b="1" dirty="0" smtClean="0">
                <a:ln>
                  <a:solidFill>
                    <a:srgbClr val="7030A0"/>
                  </a:solidFill>
                </a:ln>
              </a:rPr>
              <a:t>CLASS -</a:t>
            </a:r>
          </a:p>
          <a:p>
            <a:r>
              <a:rPr lang="en-US" b="1" dirty="0" smtClean="0">
                <a:ln>
                  <a:solidFill>
                    <a:srgbClr val="7030A0"/>
                  </a:solidFill>
                </a:ln>
              </a:rPr>
              <a:t>LAB</a:t>
            </a:r>
            <a:endParaRPr lang="en-US" b="1" dirty="0">
              <a:ln>
                <a:solidFill>
                  <a:srgbClr val="7030A0"/>
                </a:solidFill>
              </a:ln>
            </a:endParaRPr>
          </a:p>
          <a:p>
            <a:pPr algn="ctr"/>
            <a:endParaRPr lang="en-US" dirty="0"/>
          </a:p>
        </p:txBody>
      </p:sp>
      <p:sp>
        <p:nvSpPr>
          <p:cNvPr id="13" name="Freeform 12"/>
          <p:cNvSpPr/>
          <p:nvPr/>
        </p:nvSpPr>
        <p:spPr>
          <a:xfrm>
            <a:off x="6317443" y="2195065"/>
            <a:ext cx="3263549" cy="2808875"/>
          </a:xfrm>
          <a:custGeom>
            <a:avLst/>
            <a:gdLst>
              <a:gd name="connsiteX0" fmla="*/ 0 w 3263549"/>
              <a:gd name="connsiteY0" fmla="*/ 5052 h 2808875"/>
              <a:gd name="connsiteX1" fmla="*/ 1672190 w 3263549"/>
              <a:gd name="connsiteY1" fmla="*/ 0 h 2808875"/>
              <a:gd name="connsiteX2" fmla="*/ 1672190 w 3263549"/>
              <a:gd name="connsiteY2" fmla="*/ 63149 h 2808875"/>
              <a:gd name="connsiteX3" fmla="*/ 2020774 w 3263549"/>
              <a:gd name="connsiteY3" fmla="*/ 1894475 h 2808875"/>
              <a:gd name="connsiteX4" fmla="*/ 2240533 w 3263549"/>
              <a:gd name="connsiteY4" fmla="*/ 1881845 h 2808875"/>
              <a:gd name="connsiteX5" fmla="*/ 2227903 w 3263549"/>
              <a:gd name="connsiteY5" fmla="*/ 1785859 h 2808875"/>
              <a:gd name="connsiteX6" fmla="*/ 2715414 w 3263549"/>
              <a:gd name="connsiteY6" fmla="*/ 1773229 h 2808875"/>
              <a:gd name="connsiteX7" fmla="*/ 2728044 w 3263549"/>
              <a:gd name="connsiteY7" fmla="*/ 1881845 h 2808875"/>
              <a:gd name="connsiteX8" fmla="*/ 3061472 w 3263549"/>
              <a:gd name="connsiteY8" fmla="*/ 1881845 h 2808875"/>
              <a:gd name="connsiteX9" fmla="*/ 3263549 w 3263549"/>
              <a:gd name="connsiteY9" fmla="*/ 2720466 h 2808875"/>
              <a:gd name="connsiteX10" fmla="*/ 3031160 w 3263549"/>
              <a:gd name="connsiteY10" fmla="*/ 2783616 h 2808875"/>
              <a:gd name="connsiteX11" fmla="*/ 2765934 w 3263549"/>
              <a:gd name="connsiteY11" fmla="*/ 2720466 h 2808875"/>
              <a:gd name="connsiteX12" fmla="*/ 2493129 w 3263549"/>
              <a:gd name="connsiteY12" fmla="*/ 2783616 h 2808875"/>
              <a:gd name="connsiteX13" fmla="*/ 2240533 w 3263549"/>
              <a:gd name="connsiteY13" fmla="*/ 2720466 h 2808875"/>
              <a:gd name="connsiteX14" fmla="*/ 1975306 w 3263549"/>
              <a:gd name="connsiteY14" fmla="*/ 2796245 h 2808875"/>
              <a:gd name="connsiteX15" fmla="*/ 1722709 w 3263549"/>
              <a:gd name="connsiteY15" fmla="*/ 2720466 h 2808875"/>
              <a:gd name="connsiteX16" fmla="*/ 1482743 w 3263549"/>
              <a:gd name="connsiteY16" fmla="*/ 2796245 h 2808875"/>
              <a:gd name="connsiteX17" fmla="*/ 1230146 w 3263549"/>
              <a:gd name="connsiteY17" fmla="*/ 2733096 h 2808875"/>
              <a:gd name="connsiteX18" fmla="*/ 959867 w 3263549"/>
              <a:gd name="connsiteY18" fmla="*/ 2765934 h 2808875"/>
              <a:gd name="connsiteX19" fmla="*/ 712323 w 3263549"/>
              <a:gd name="connsiteY19" fmla="*/ 2733096 h 2808875"/>
              <a:gd name="connsiteX20" fmla="*/ 442044 w 3263549"/>
              <a:gd name="connsiteY20" fmla="*/ 2808875 h 2808875"/>
              <a:gd name="connsiteX21" fmla="*/ 63149 w 3263549"/>
              <a:gd name="connsiteY21" fmla="*/ 2702785 h 2808875"/>
              <a:gd name="connsiteX22" fmla="*/ 0 w 3263549"/>
              <a:gd name="connsiteY22" fmla="*/ 5052 h 280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63549" h="2808875">
                <a:moveTo>
                  <a:pt x="0" y="5052"/>
                </a:moveTo>
                <a:lnTo>
                  <a:pt x="1672190" y="0"/>
                </a:lnTo>
                <a:lnTo>
                  <a:pt x="1672190" y="63149"/>
                </a:lnTo>
                <a:lnTo>
                  <a:pt x="2020774" y="1894475"/>
                </a:lnTo>
                <a:lnTo>
                  <a:pt x="2240533" y="1881845"/>
                </a:lnTo>
                <a:lnTo>
                  <a:pt x="2227903" y="1785859"/>
                </a:lnTo>
                <a:lnTo>
                  <a:pt x="2715414" y="1773229"/>
                </a:lnTo>
                <a:lnTo>
                  <a:pt x="2728044" y="1881845"/>
                </a:lnTo>
                <a:lnTo>
                  <a:pt x="3061472" y="1881845"/>
                </a:lnTo>
                <a:lnTo>
                  <a:pt x="3263549" y="2720466"/>
                </a:lnTo>
                <a:lnTo>
                  <a:pt x="3031160" y="2783616"/>
                </a:lnTo>
                <a:lnTo>
                  <a:pt x="2765934" y="2720466"/>
                </a:lnTo>
                <a:lnTo>
                  <a:pt x="2493129" y="2783616"/>
                </a:lnTo>
                <a:lnTo>
                  <a:pt x="2240533" y="2720466"/>
                </a:lnTo>
                <a:lnTo>
                  <a:pt x="1975306" y="2796245"/>
                </a:lnTo>
                <a:lnTo>
                  <a:pt x="1722709" y="2720466"/>
                </a:lnTo>
                <a:lnTo>
                  <a:pt x="1482743" y="2796245"/>
                </a:lnTo>
                <a:lnTo>
                  <a:pt x="1230146" y="2733096"/>
                </a:lnTo>
                <a:lnTo>
                  <a:pt x="959867" y="2765934"/>
                </a:lnTo>
                <a:lnTo>
                  <a:pt x="712323" y="2733096"/>
                </a:lnTo>
                <a:lnTo>
                  <a:pt x="442044" y="2808875"/>
                </a:lnTo>
                <a:lnTo>
                  <a:pt x="63149" y="2702785"/>
                </a:lnTo>
                <a:lnTo>
                  <a:pt x="0" y="5052"/>
                </a:lnTo>
                <a:close/>
              </a:path>
            </a:pathLst>
          </a:custGeom>
          <a:solidFill>
            <a:schemeClr val="accent5">
              <a:lumMod val="75000"/>
              <a:alpha val="31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a:t>
            </a:r>
            <a:r>
              <a:rPr lang="en-US" b="1" dirty="0" smtClean="0">
                <a:ln>
                  <a:solidFill>
                    <a:schemeClr val="bg1"/>
                  </a:solidFill>
                </a:ln>
              </a:rPr>
              <a:t>MAGIC</a:t>
            </a:r>
          </a:p>
          <a:p>
            <a:r>
              <a:rPr lang="en-US" b="1" dirty="0" smtClean="0">
                <a:ln>
                  <a:solidFill>
                    <a:schemeClr val="bg1"/>
                  </a:solidFill>
                </a:ln>
              </a:rPr>
              <a:t>      SUITE &amp;</a:t>
            </a:r>
          </a:p>
          <a:p>
            <a:r>
              <a:rPr lang="en-US" b="1" dirty="0" smtClean="0">
                <a:ln>
                  <a:solidFill>
                    <a:schemeClr val="bg1"/>
                  </a:solidFill>
                </a:ln>
              </a:rPr>
              <a:t>      INNOVATION</a:t>
            </a:r>
          </a:p>
          <a:p>
            <a:r>
              <a:rPr lang="en-US" b="1" dirty="0" smtClean="0">
                <a:ln>
                  <a:solidFill>
                    <a:schemeClr val="bg1"/>
                  </a:solidFill>
                </a:ln>
              </a:rPr>
              <a:t>      LABORATORY</a:t>
            </a:r>
          </a:p>
        </p:txBody>
      </p:sp>
      <p:sp>
        <p:nvSpPr>
          <p:cNvPr id="14" name="Rectangle 13"/>
          <p:cNvSpPr/>
          <p:nvPr/>
        </p:nvSpPr>
        <p:spPr>
          <a:xfrm>
            <a:off x="76200" y="76200"/>
            <a:ext cx="1752600" cy="57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600" b="1" dirty="0" smtClean="0">
                <a:latin typeface="Arial" panose="020B0604020202020204" pitchFamily="34" charset="0"/>
                <a:cs typeface="Arial" panose="020B0604020202020204" pitchFamily="34" charset="0"/>
              </a:rPr>
              <a:t>FLOOR 2</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033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950" y="0"/>
            <a:ext cx="12207949" cy="4038600"/>
          </a:xfrm>
          <a:prstGeom prst="rect">
            <a:avLst/>
          </a:prstGeom>
        </p:spPr>
      </p:pic>
      <p:sp>
        <p:nvSpPr>
          <p:cNvPr id="5" name="Rectangle 4"/>
          <p:cNvSpPr/>
          <p:nvPr/>
        </p:nvSpPr>
        <p:spPr>
          <a:xfrm>
            <a:off x="0" y="483704"/>
            <a:ext cx="12192000" cy="3554896"/>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2743200"/>
            <a:ext cx="10820400" cy="2713485"/>
          </a:xfrm>
        </p:spPr>
        <p:txBody>
          <a:bodyPr/>
          <a:lstStyle/>
          <a:p>
            <a:pPr marL="0" indent="0">
              <a:buNone/>
            </a:pPr>
            <a:r>
              <a:rPr lang="en-US" sz="3200" b="1" dirty="0" smtClean="0"/>
              <a:t>Democratizing access isn’t enough </a:t>
            </a:r>
            <a:r>
              <a:rPr lang="en-US" dirty="0" smtClean="0"/>
              <a:t>– working with students to tell stories is of paramount importance, enabling storytelling and working with them on content, generation to generation, mind to mind.</a:t>
            </a:r>
          </a:p>
          <a:p>
            <a:pPr marL="0" indent="0">
              <a:buNone/>
            </a:pPr>
            <a:endParaRPr lang="en-US" dirty="0"/>
          </a:p>
          <a:p>
            <a:pPr marL="0" indent="0">
              <a:buNone/>
            </a:pPr>
            <a:r>
              <a:rPr lang="en-US" sz="3200" b="1" dirty="0" smtClean="0"/>
              <a:t>‘Job readiness’ isn’t a path for impact by itself </a:t>
            </a:r>
            <a:r>
              <a:rPr lang="en-US" sz="2000" dirty="0" smtClean="0"/>
              <a:t>– movements like CS4All, Code.org, etc. stop short of providing a contextual, expressive relationship between computing and the arts, between the machine and the human.  They don’t contextualize STEM in a flyover state, a gentrified city, or a world at war.</a:t>
            </a:r>
            <a:endParaRPr lang="en-US" sz="3200" b="1" dirty="0"/>
          </a:p>
        </p:txBody>
      </p:sp>
    </p:spTree>
    <p:extLst>
      <p:ext uri="{BB962C8B-B14F-4D97-AF65-F5344CB8AC3E}">
        <p14:creationId xmlns:p14="http://schemas.microsoft.com/office/powerpoint/2010/main" val="4108625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ULTIMATE MOTIVATION</a:t>
            </a:r>
            <a:endParaRPr lang="en-US" dirty="0"/>
          </a:p>
        </p:txBody>
      </p:sp>
      <p:sp>
        <p:nvSpPr>
          <p:cNvPr id="3" name="Content Placeholder 2"/>
          <p:cNvSpPr>
            <a:spLocks noGrp="1"/>
          </p:cNvSpPr>
          <p:nvPr>
            <p:ph idx="1"/>
          </p:nvPr>
        </p:nvSpPr>
        <p:spPr>
          <a:xfrm>
            <a:off x="228600" y="4876800"/>
            <a:ext cx="11582400" cy="1494285"/>
          </a:xfrm>
        </p:spPr>
        <p:txBody>
          <a:bodyPr/>
          <a:lstStyle/>
          <a:p>
            <a:pPr marL="0" indent="0">
              <a:buNone/>
            </a:pPr>
            <a:r>
              <a:rPr lang="en-US" sz="3600" b="1" dirty="0" smtClean="0"/>
              <a:t>TO BREAK THE UNIVERSITY, OUT OF LOVE</a:t>
            </a:r>
            <a:endParaRPr lang="en-US" sz="3600" b="1"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12192000" cy="4648201"/>
          </a:xfrm>
          <a:prstGeom prst="rect">
            <a:avLst/>
          </a:prstGeom>
        </p:spPr>
      </p:pic>
      <p:cxnSp>
        <p:nvCxnSpPr>
          <p:cNvPr id="5" name="Straight Connector 4"/>
          <p:cNvCxnSpPr/>
          <p:nvPr/>
        </p:nvCxnSpPr>
        <p:spPr>
          <a:xfrm>
            <a:off x="0" y="4648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987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23813"/>
            <a:ext cx="12192000" cy="5764696"/>
          </a:xfrm>
          <a:prstGeom prst="rect">
            <a:avLst/>
          </a:prstGeom>
        </p:spPr>
      </p:pic>
      <p:sp>
        <p:nvSpPr>
          <p:cNvPr id="7" name="Rectangle 6"/>
          <p:cNvSpPr/>
          <p:nvPr/>
        </p:nvSpPr>
        <p:spPr>
          <a:xfrm>
            <a:off x="0" y="483704"/>
            <a:ext cx="12192000" cy="5307496"/>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495800"/>
            <a:ext cx="121920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Computing is not about computers anymore. It is about living. </a:t>
            </a:r>
          </a:p>
          <a:p>
            <a:pPr algn="ctr"/>
            <a:r>
              <a:rPr lang="en-US" sz="2800" b="1" dirty="0"/>
              <a:t>~Nicholas Negroponte, </a:t>
            </a:r>
            <a:r>
              <a:rPr lang="en-US" sz="2800" b="1" i="1" dirty="0"/>
              <a:t>Being Digital</a:t>
            </a:r>
            <a:r>
              <a:rPr lang="en-US" sz="2800" b="1" dirty="0"/>
              <a:t>, 1995</a:t>
            </a:r>
          </a:p>
        </p:txBody>
      </p:sp>
    </p:spTree>
    <p:extLst>
      <p:ext uri="{BB962C8B-B14F-4D97-AF65-F5344CB8AC3E}">
        <p14:creationId xmlns:p14="http://schemas.microsoft.com/office/powerpoint/2010/main" val="138770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 THE AEL PROGRAM</a:t>
            </a:r>
            <a:br>
              <a:rPr lang="en-US" dirty="0" smtClean="0"/>
            </a:br>
            <a:r>
              <a:rPr lang="en-US" dirty="0" smtClean="0"/>
              <a:t>AND SOME VERY SPECIAL PEOPLE</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306988" y="2261286"/>
            <a:ext cx="1752601" cy="2539314"/>
          </a:xfrm>
          <a:prstGeom prst="rect">
            <a:avLst/>
          </a:prstGeom>
          <a:ln w="15875">
            <a:solidFill>
              <a:schemeClr val="tx1"/>
            </a:solidFill>
          </a:ln>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473997" y="2261286"/>
            <a:ext cx="1828800" cy="2539314"/>
          </a:xfrm>
          <a:prstGeom prst="rect">
            <a:avLst/>
          </a:prstGeom>
          <a:ln w="15875">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01788" y="2261286"/>
            <a:ext cx="1672209" cy="2542782"/>
          </a:xfrm>
          <a:prstGeom prst="rect">
            <a:avLst/>
          </a:prstGeom>
          <a:ln w="15875">
            <a:solidFill>
              <a:schemeClr val="tx1"/>
            </a:solidFill>
          </a:ln>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208844" y="2261286"/>
            <a:ext cx="1612501" cy="2539314"/>
          </a:xfrm>
          <a:prstGeom prst="rect">
            <a:avLst/>
          </a:prstGeom>
          <a:ln w="15875">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059590" y="2261286"/>
            <a:ext cx="3132410" cy="2539314"/>
          </a:xfrm>
          <a:prstGeom prst="rect">
            <a:avLst/>
          </a:prstGeom>
          <a:ln w="15875">
            <a:solidFill>
              <a:schemeClr val="tx1"/>
            </a:solidFill>
          </a:ln>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0" y="2261286"/>
            <a:ext cx="2209800" cy="2539314"/>
          </a:xfrm>
          <a:prstGeom prst="rect">
            <a:avLst/>
          </a:prstGeom>
          <a:ln w="25400">
            <a:solidFill>
              <a:schemeClr val="tx1"/>
            </a:solidFill>
          </a:ln>
        </p:spPr>
      </p:pic>
    </p:spTree>
    <p:extLst>
      <p:ext uri="{BB962C8B-B14F-4D97-AF65-F5344CB8AC3E}">
        <p14:creationId xmlns:p14="http://schemas.microsoft.com/office/powerpoint/2010/main" val="204009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23846" y="7381"/>
            <a:ext cx="5168154" cy="5936220"/>
          </a:xfrm>
          <a:prstGeom prst="rect">
            <a:avLst/>
          </a:prstGeom>
        </p:spPr>
      </p:pic>
      <p:sp>
        <p:nvSpPr>
          <p:cNvPr id="5" name="Rectangle 4"/>
          <p:cNvSpPr/>
          <p:nvPr/>
        </p:nvSpPr>
        <p:spPr>
          <a:xfrm flipH="1">
            <a:off x="6967657" y="0"/>
            <a:ext cx="3200402" cy="6096000"/>
          </a:xfrm>
          <a:prstGeom prst="rect">
            <a:avLst/>
          </a:prstGeom>
          <a:gradFill>
            <a:gsLst>
              <a:gs pos="0">
                <a:schemeClr val="bg1">
                  <a:alpha val="0"/>
                </a:schemeClr>
              </a:gs>
              <a:gs pos="68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3862" y="381000"/>
            <a:ext cx="7905991" cy="994172"/>
          </a:xfrm>
          <a:noFill/>
        </p:spPr>
        <p:txBody>
          <a:bodyPr/>
          <a:lstStyle/>
          <a:p>
            <a:pPr algn="l"/>
            <a:r>
              <a:rPr lang="en-US" dirty="0" smtClean="0"/>
              <a:t> LUCKY TO HAVE MADE THINGS</a:t>
            </a:r>
            <a:endParaRPr lang="en-US" dirty="0"/>
          </a:p>
        </p:txBody>
      </p:sp>
      <p:sp>
        <p:nvSpPr>
          <p:cNvPr id="3" name="Content Placeholder 2"/>
          <p:cNvSpPr>
            <a:spLocks noGrp="1"/>
          </p:cNvSpPr>
          <p:nvPr>
            <p:ph idx="1"/>
          </p:nvPr>
        </p:nvSpPr>
        <p:spPr>
          <a:xfrm>
            <a:off x="409575" y="1295400"/>
            <a:ext cx="7286625" cy="4572000"/>
          </a:xfrm>
          <a:noFill/>
        </p:spPr>
        <p:txBody>
          <a:bodyPr>
            <a:normAutofit lnSpcReduction="10000"/>
          </a:bodyPr>
          <a:lstStyle/>
          <a:p>
            <a:r>
              <a:rPr lang="en-US" dirty="0" smtClean="0"/>
              <a:t>FIRST graduate course in games at RIT</a:t>
            </a:r>
          </a:p>
          <a:p>
            <a:r>
              <a:rPr lang="en-US" dirty="0" smtClean="0"/>
              <a:t>FIRST undergraduate course and concentration in game design and technology</a:t>
            </a:r>
          </a:p>
          <a:p>
            <a:r>
              <a:rPr lang="en-US" dirty="0" smtClean="0"/>
              <a:t>FIRST degree program in the northeast in game design &amp; development, currently ranked #2 by Princeton Review</a:t>
            </a:r>
          </a:p>
          <a:p>
            <a:r>
              <a:rPr lang="en-US" dirty="0" smtClean="0"/>
              <a:t>FIRST </a:t>
            </a:r>
            <a:r>
              <a:rPr lang="en-US" dirty="0" err="1" smtClean="0"/>
              <a:t>Dept</a:t>
            </a:r>
            <a:r>
              <a:rPr lang="en-US" dirty="0" smtClean="0"/>
              <a:t> / School of Interactive Games and Media</a:t>
            </a:r>
          </a:p>
          <a:p>
            <a:r>
              <a:rPr lang="en-US" dirty="0" smtClean="0"/>
              <a:t>FIRST ever of its kind public-private partnership in the MAGIC Center</a:t>
            </a:r>
          </a:p>
          <a:p>
            <a:r>
              <a:rPr lang="en-US" dirty="0" smtClean="0"/>
              <a:t>FIRST university to ship on XBOX One / 1</a:t>
            </a:r>
            <a:r>
              <a:rPr lang="en-US" baseline="30000" dirty="0" smtClean="0"/>
              <a:t>st</a:t>
            </a:r>
            <a:r>
              <a:rPr lang="en-US" dirty="0" smtClean="0"/>
              <a:t> party channel</a:t>
            </a:r>
          </a:p>
          <a:p>
            <a:r>
              <a:rPr lang="en-US" dirty="0" smtClean="0"/>
              <a:t>FIRST university-wide center on digital media at RIT</a:t>
            </a:r>
          </a:p>
        </p:txBody>
      </p:sp>
      <p:sp>
        <p:nvSpPr>
          <p:cNvPr id="6" name="Rectangle 5"/>
          <p:cNvSpPr/>
          <p:nvPr/>
        </p:nvSpPr>
        <p:spPr>
          <a:xfrm>
            <a:off x="4267200" y="5943601"/>
            <a:ext cx="6400800" cy="152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81000" y="5943600"/>
            <a:ext cx="12573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6234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886" y="-31805"/>
            <a:ext cx="12185206" cy="5376474"/>
          </a:xfrm>
          <a:prstGeom prst="rect">
            <a:avLst/>
          </a:prstGeom>
        </p:spPr>
      </p:pic>
      <p:sp>
        <p:nvSpPr>
          <p:cNvPr id="5" name="Rectangle 4"/>
          <p:cNvSpPr/>
          <p:nvPr/>
        </p:nvSpPr>
        <p:spPr>
          <a:xfrm>
            <a:off x="0" y="4564912"/>
            <a:ext cx="12199092" cy="8382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rPr>
              <a:t>andy@magic.rit.edu | magic.rit.edu | @</a:t>
            </a:r>
            <a:r>
              <a:rPr lang="en-US" sz="2800" dirty="0" err="1">
                <a:solidFill>
                  <a:schemeClr val="tx1">
                    <a:lumMod val="65000"/>
                    <a:lumOff val="35000"/>
                  </a:schemeClr>
                </a:solidFill>
              </a:rPr>
              <a:t>ritmagic</a:t>
            </a:r>
            <a:endParaRPr lang="en-US" sz="2800" dirty="0">
              <a:solidFill>
                <a:schemeClr val="tx1">
                  <a:lumMod val="65000"/>
                  <a:lumOff val="35000"/>
                </a:schemeClr>
              </a:solidFill>
            </a:endParaRPr>
          </a:p>
        </p:txBody>
      </p:sp>
      <p:sp>
        <p:nvSpPr>
          <p:cNvPr id="8" name="Rectangle 7"/>
          <p:cNvSpPr/>
          <p:nvPr/>
        </p:nvSpPr>
        <p:spPr>
          <a:xfrm>
            <a:off x="0" y="3726712"/>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7" name="Straight Connector 6"/>
          <p:cNvCxnSpPr/>
          <p:nvPr/>
        </p:nvCxnSpPr>
        <p:spPr>
          <a:xfrm>
            <a:off x="0" y="456491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8778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5181600"/>
            <a:ext cx="12199092"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65000"/>
                    <a:lumOff val="35000"/>
                  </a:schemeClr>
                </a:solidFill>
              </a:rPr>
              <a:t>@ritigm1 | facebook.com/</a:t>
            </a:r>
            <a:r>
              <a:rPr lang="en-US" sz="2800" dirty="0" err="1" smtClean="0">
                <a:solidFill>
                  <a:schemeClr val="tx1">
                    <a:lumMod val="65000"/>
                    <a:lumOff val="35000"/>
                  </a:schemeClr>
                </a:solidFill>
              </a:rPr>
              <a:t>andy.m.phelps</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974672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82475" cy="5767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80054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dirty="0"/>
              <a:t>'protecting “making as a </a:t>
            </a:r>
            <a:r>
              <a:rPr lang="en-US" sz="6600" dirty="0" smtClean="0"/>
              <a:t>  </a:t>
            </a:r>
          </a:p>
          <a:p>
            <a:pPr marL="0" indent="0">
              <a:buNone/>
            </a:pPr>
            <a:r>
              <a:rPr lang="en-US" sz="6600" dirty="0"/>
              <a:t> </a:t>
            </a:r>
            <a:r>
              <a:rPr lang="en-US" sz="6600" dirty="0" smtClean="0"/>
              <a:t>   mode </a:t>
            </a:r>
            <a:r>
              <a:rPr lang="en-US" sz="6600" dirty="0"/>
              <a:t>of inquiry”’</a:t>
            </a:r>
          </a:p>
          <a:p>
            <a:pPr marL="0" indent="0" algn="r">
              <a:buNone/>
            </a:pPr>
            <a:r>
              <a:rPr lang="en-US" dirty="0"/>
              <a:t>-Ian </a:t>
            </a:r>
            <a:r>
              <a:rPr lang="en-US" dirty="0" err="1"/>
              <a:t>Horswill</a:t>
            </a:r>
            <a:r>
              <a:rPr lang="en-US" dirty="0"/>
              <a:t>, Northwestern</a:t>
            </a:r>
          </a:p>
          <a:p>
            <a:endParaRPr lang="en-US" dirty="0"/>
          </a:p>
        </p:txBody>
      </p:sp>
      <p:sp>
        <p:nvSpPr>
          <p:cNvPr id="2" name="Title 1"/>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1858494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4763"/>
            <a:ext cx="12192000" cy="5795963"/>
          </a:xfrm>
        </p:spPr>
      </p:pic>
      <p:sp>
        <p:nvSpPr>
          <p:cNvPr id="2" name="Title 1"/>
          <p:cNvSpPr>
            <a:spLocks noGrp="1"/>
          </p:cNvSpPr>
          <p:nvPr>
            <p:ph type="title"/>
          </p:nvPr>
        </p:nvSpPr>
        <p:spPr>
          <a:xfrm>
            <a:off x="0" y="4726772"/>
            <a:ext cx="12192000" cy="1064428"/>
          </a:xfrm>
          <a:solidFill>
            <a:schemeClr val="bg1">
              <a:alpha val="57000"/>
            </a:schemeClr>
          </a:solidFill>
        </p:spPr>
        <p:txBody>
          <a:bodyPr/>
          <a:lstStyle/>
          <a:p>
            <a:pPr algn="ctr"/>
            <a:r>
              <a:rPr lang="en-US" dirty="0" smtClean="0"/>
              <a:t>WE LEARN BY MAKING THINGS</a:t>
            </a:r>
            <a:endParaRPr lang="en-US" dirty="0"/>
          </a:p>
        </p:txBody>
      </p:sp>
      <p:cxnSp>
        <p:nvCxnSpPr>
          <p:cNvPr id="7" name="Straight Connector 6"/>
          <p:cNvCxnSpPr/>
          <p:nvPr/>
        </p:nvCxnSpPr>
        <p:spPr>
          <a:xfrm>
            <a:off x="0" y="57912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5334000"/>
            <a:ext cx="12268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 y="4722009"/>
            <a:ext cx="12268200" cy="47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2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5722</TotalTime>
  <Words>6008</Words>
  <Application>Microsoft Office PowerPoint</Application>
  <PresentationFormat>Widescreen</PresentationFormat>
  <Paragraphs>429</Paragraphs>
  <Slides>70</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Century Gothic</vt:lpstr>
      <vt:lpstr>Wingdings</vt:lpstr>
      <vt:lpstr>Vapor Trail</vt:lpstr>
      <vt:lpstr>PowerPoint Presentation</vt:lpstr>
      <vt:lpstr>      OR… A STRANGE &amp; DETAILED WAY OF LOOKING AT       COMPUTERS, STORIES, AND INTERACTION</vt:lpstr>
      <vt:lpstr>WHAT THIS TALK IS AND ISN’T</vt:lpstr>
      <vt:lpstr>PART 0: ANCIENT HISTORY</vt:lpstr>
      <vt:lpstr>Hi, I’m andy.  I make things.</vt:lpstr>
      <vt:lpstr>AND I GREW UP A GAMER</vt:lpstr>
      <vt:lpstr> LUCKY TO HAVE MADE THINGS</vt:lpstr>
      <vt:lpstr> </vt:lpstr>
      <vt:lpstr>WE LEARN BY MAKING THINGS</vt:lpstr>
      <vt:lpstr>Why IS MAGIC?</vt:lpstr>
      <vt:lpstr>CONVERGENCE OF ANOTHER SORT</vt:lpstr>
      <vt:lpstr>   HOW IS MAGIC: </vt:lpstr>
      <vt:lpstr>HOW IS MAGIC:</vt:lpstr>
      <vt:lpstr>…The M is for Messy</vt:lpstr>
      <vt:lpstr>PowerPoint Presentation</vt:lpstr>
      <vt:lpstr> A Strange Game   for Strange Reasons</vt:lpstr>
      <vt:lpstr>PowerPoint Presentation</vt:lpstr>
      <vt:lpstr>TOOLS, SOURCE &amp; COMPILE TARGETS</vt:lpstr>
      <vt:lpstr>But more important than tools IS STORY</vt:lpstr>
      <vt:lpstr>Where Did HSB Come From, and What Did We Actually Do?</vt:lpstr>
      <vt:lpstr>What is Hack, Slash &amp; Backstab</vt:lpstr>
      <vt:lpstr>CONCEPT AND ITERATION</vt:lpstr>
      <vt:lpstr>SUMMER:  Pre-Production, Thinking, Planning, Sketching, BLOCKING, TESTING...    PITCH DAY 1 of FALL CLASS</vt:lpstr>
      <vt:lpstr>PowerPoint Presentation</vt:lpstr>
      <vt:lpstr>Structure &amp; Schedule</vt:lpstr>
      <vt:lpstr>PLAYTESTING (LOTS AND STILL NOT ENOUGH)</vt:lpstr>
      <vt:lpstr>AT THE END OF THE SEMESTER, WE HAD A BASIC PLAYABLE GAME. </vt:lpstr>
      <vt:lpstr>PowerPoint Presentation</vt:lpstr>
      <vt:lpstr>PowerPoint Presentation</vt:lpstr>
      <vt:lpstr>PowerPoint Presentation</vt:lpstr>
      <vt:lpstr>FIRST UNIVERSITY TO PUBLISH DIRECTLY ON XBOX ONE.  BRAGGING RIGHTS++</vt:lpstr>
      <vt:lpstr>FRAGILE EQUILIBRIUM: A GAME ABOUT FEELING HUMAN</vt:lpstr>
      <vt:lpstr>PowerPoint Presentation</vt:lpstr>
      <vt:lpstr>PowerPoint Presentation</vt:lpstr>
      <vt:lpstr>A SUMMER WITH THE BUFFALO BILLS</vt:lpstr>
      <vt:lpstr>OR WE FLIP ALL THAT ON ITS HEAD AND HELP STUDENTS TELL THEIR OWN STORIES</vt:lpstr>
      <vt:lpstr>Part II: Motivations</vt:lpstr>
      <vt:lpstr>BUT FIRST, COMPUTING in 4 lenses</vt:lpstr>
      <vt:lpstr>PART II: NO 0: TO TELL A STORY THAT ISN’T STEM</vt:lpstr>
      <vt:lpstr>STEM is the single most destructive IDEOLOGY [STORY!] in education TODAY - zakaria in 2012, NYT OP-ED (and probably a lot of other PEOPLE AROUND THIS TIME AS WELL)</vt:lpstr>
      <vt:lpstr>PowerPoint Presentation</vt:lpstr>
      <vt:lpstr>ART IS ALSO ABOUT STORY,   AND HAS ITS OWN LENSES  </vt:lpstr>
      <vt:lpstr>WE NEED A BETTER STORY</vt:lpstr>
      <vt:lpstr>PowerPoint Presentation</vt:lpstr>
      <vt:lpstr>VALUE TO SOCIETY, ROLE, PERSONAL HAPPINESS   &amp; WELL-BEING? </vt:lpstr>
      <vt:lpstr>Strategies FOR EXTENDING THE STEM STORY</vt:lpstr>
      <vt:lpstr>PART II: NO 1: TO HAVE IMPACT IN OUR WORK AND PRACTICE</vt:lpstr>
      <vt:lpstr>IMPACT THROUGH NETWORKS</vt:lpstr>
      <vt:lpstr>MAGIC is a NY STATE GAMES HUB, (TO GROW THE STATE ECONOMY)</vt:lpstr>
      <vt:lpstr>FREE &amp; OPEN SOURCE SOFTWARE DIGITAL &amp; PHYSICAL MAKER COMMUNITIES</vt:lpstr>
      <vt:lpstr>STRATEGIES FOR IMPACT</vt:lpstr>
      <vt:lpstr>PART III: NO 2: TO EDUCATE A NEW GENERATION OF CITIZEN SCHOLARS</vt:lpstr>
      <vt:lpstr>SOME PATTERNS AND SYSTEMS AND ITERATIONS AND SCALES</vt:lpstr>
      <vt:lpstr>Convenience and compartmentalization (FOR COMMERCIALIZATION)</vt:lpstr>
      <vt:lpstr>The death of privacy and unanticipated consequences</vt:lpstr>
      <vt:lpstr>THE MYSTERIOUS CASE OF NICOLE MINSEY</vt:lpstr>
      <vt:lpstr>DEEP ANALYTICS + SERVICES  + HUMAN KNOWLEDGE &amp; CREATIVITY</vt:lpstr>
      <vt:lpstr>PowerPoint Presentation</vt:lpstr>
      <vt:lpstr>ELECTION NIGHT HACKATHON  MAGIC &amp; PUBLIC POLICY DEPT  </vt:lpstr>
      <vt:lpstr>Strategies FOR SOCIETAL REFLECTION</vt:lpstr>
      <vt:lpstr>PART III: CONCLUSIONS AND BEGINNINGS</vt:lpstr>
      <vt:lpstr>DEMOCRATIZING CAPABILITIES &amp; POSSIBILITIES (~$25M NYS ESD PUBLIC/ PRIVATE PARTNERSHIP)  </vt:lpstr>
      <vt:lpstr>PowerPoint Presentation</vt:lpstr>
      <vt:lpstr>PowerPoint Presentation</vt:lpstr>
      <vt:lpstr>PowerPoint Presentation</vt:lpstr>
      <vt:lpstr>PowerPoint Presentation</vt:lpstr>
      <vt:lpstr>ULTIMATE MOTIVATION</vt:lpstr>
      <vt:lpstr>PowerPoint Presentation</vt:lpstr>
      <vt:lpstr>Thank you TO THE AEL PROGRAM AND SOME VERY SPECIAL PEOPLE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Andrew Phelps</cp:lastModifiedBy>
  <cp:revision>243</cp:revision>
  <dcterms:created xsi:type="dcterms:W3CDTF">2009-06-02T00:38:38Z</dcterms:created>
  <dcterms:modified xsi:type="dcterms:W3CDTF">2017-10-17T19:51:42Z</dcterms:modified>
</cp:coreProperties>
</file>