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62" r:id="rId3"/>
    <p:sldId id="294" r:id="rId4"/>
    <p:sldId id="280" r:id="rId5"/>
    <p:sldId id="279" r:id="rId6"/>
    <p:sldId id="287" r:id="rId7"/>
    <p:sldId id="281" r:id="rId8"/>
    <p:sldId id="263" r:id="rId9"/>
    <p:sldId id="269" r:id="rId10"/>
    <p:sldId id="270" r:id="rId11"/>
    <p:sldId id="271" r:id="rId12"/>
    <p:sldId id="257" r:id="rId13"/>
    <p:sldId id="288" r:id="rId14"/>
    <p:sldId id="274" r:id="rId15"/>
    <p:sldId id="275" r:id="rId16"/>
    <p:sldId id="293" r:id="rId17"/>
    <p:sldId id="289" r:id="rId18"/>
    <p:sldId id="290" r:id="rId19"/>
    <p:sldId id="291" r:id="rId20"/>
    <p:sldId id="292" r:id="rId21"/>
    <p:sldId id="272" r:id="rId22"/>
    <p:sldId id="273" r:id="rId23"/>
    <p:sldId id="258" r:id="rId24"/>
    <p:sldId id="261" r:id="rId25"/>
    <p:sldId id="264" r:id="rId26"/>
    <p:sldId id="295" r:id="rId27"/>
    <p:sldId id="265" r:id="rId28"/>
    <p:sldId id="297" r:id="rId29"/>
    <p:sldId id="296" r:id="rId30"/>
    <p:sldId id="306" r:id="rId31"/>
    <p:sldId id="305" r:id="rId32"/>
    <p:sldId id="266" r:id="rId33"/>
    <p:sldId id="298" r:id="rId34"/>
    <p:sldId id="299" r:id="rId35"/>
    <p:sldId id="301" r:id="rId36"/>
    <p:sldId id="267" r:id="rId37"/>
    <p:sldId id="302" r:id="rId38"/>
    <p:sldId id="307" r:id="rId39"/>
    <p:sldId id="268" r:id="rId40"/>
    <p:sldId id="300" r:id="rId41"/>
    <p:sldId id="303" r:id="rId42"/>
    <p:sldId id="286" r:id="rId43"/>
    <p:sldId id="30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3FCDFF"/>
    <a:srgbClr val="FF33CC"/>
    <a:srgbClr val="F4C234"/>
    <a:srgbClr val="FCE960"/>
    <a:srgbClr val="3366FF"/>
    <a:srgbClr val="F3B34B"/>
    <a:srgbClr val="8269C9"/>
    <a:srgbClr val="EE2E2E"/>
    <a:srgbClr val="EAA8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4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C2E81-AE6E-4B93-BB2A-A430A4B9BD9C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4CA8C-46CE-4B3F-B415-3E8CD9A9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4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Kevin Slavin and all his stuff and 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B7356-9F71-423F-A5ED-7546894AEFB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4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0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9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3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6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6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8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5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3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6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C867A-7D1F-49EF-9663-A40A00D0ACA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7F415-85F9-49CB-BA1B-981D10CDE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65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8"/>
          <a:stretch/>
        </p:blipFill>
        <p:spPr>
          <a:xfrm>
            <a:off x="0" y="1"/>
            <a:ext cx="12192000" cy="6854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72229"/>
            <a:ext cx="12192000" cy="626514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1203" y="4404359"/>
            <a:ext cx="8728364" cy="1333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Andrew Phelps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Founding Director, RIT Center for Media, Arts, Games, Interaction &amp; Creativity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Professor &amp; Founder, School of Interactive Games &amp; Media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CEO, MAGIC Spell Studios, LLC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Rochester Institute of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Technology</a:t>
            </a:r>
          </a:p>
          <a:p>
            <a:r>
              <a:rPr lang="en-US" dirty="0" smtClean="0">
                <a:solidFill>
                  <a:srgbClr val="8269C9"/>
                </a:solidFill>
              </a:rPr>
              <a:t>andy@magic.rit.edu | @RITMAGIC | facebook.com/</a:t>
            </a:r>
            <a:r>
              <a:rPr lang="en-US" dirty="0" err="1" smtClean="0">
                <a:solidFill>
                  <a:srgbClr val="8269C9"/>
                </a:solidFill>
              </a:rPr>
              <a:t>magicrit</a:t>
            </a:r>
            <a:endParaRPr lang="en-US" dirty="0">
              <a:solidFill>
                <a:srgbClr val="8269C9"/>
              </a:solidFill>
            </a:endParaRPr>
          </a:p>
        </p:txBody>
      </p:sp>
      <p:sp>
        <p:nvSpPr>
          <p:cNvPr id="8" name="Freeform: Shape 7"/>
          <p:cNvSpPr/>
          <p:nvPr/>
        </p:nvSpPr>
        <p:spPr>
          <a:xfrm>
            <a:off x="9945189" y="3474720"/>
            <a:ext cx="2246811" cy="1985554"/>
          </a:xfrm>
          <a:custGeom>
            <a:avLst/>
            <a:gdLst>
              <a:gd name="connsiteX0" fmla="*/ 2116182 w 2255520"/>
              <a:gd name="connsiteY0" fmla="*/ 113211 h 1985554"/>
              <a:gd name="connsiteX1" fmla="*/ 2116182 w 2255520"/>
              <a:gd name="connsiteY1" fmla="*/ 0 h 1985554"/>
              <a:gd name="connsiteX2" fmla="*/ 1201782 w 2255520"/>
              <a:gd name="connsiteY2" fmla="*/ 487680 h 1985554"/>
              <a:gd name="connsiteX3" fmla="*/ 226422 w 2255520"/>
              <a:gd name="connsiteY3" fmla="*/ 792480 h 1985554"/>
              <a:gd name="connsiteX4" fmla="*/ 0 w 2255520"/>
              <a:gd name="connsiteY4" fmla="*/ 1288869 h 1985554"/>
              <a:gd name="connsiteX5" fmla="*/ 696685 w 2255520"/>
              <a:gd name="connsiteY5" fmla="*/ 1889760 h 1985554"/>
              <a:gd name="connsiteX6" fmla="*/ 2255520 w 2255520"/>
              <a:gd name="connsiteY6" fmla="*/ 1985554 h 1985554"/>
              <a:gd name="connsiteX7" fmla="*/ 2238102 w 2255520"/>
              <a:gd name="connsiteY7" fmla="*/ 52251 h 1985554"/>
              <a:gd name="connsiteX8" fmla="*/ 2116182 w 2255520"/>
              <a:gd name="connsiteY8" fmla="*/ 52251 h 19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5520" h="1985554">
                <a:moveTo>
                  <a:pt x="2116182" y="113211"/>
                </a:moveTo>
                <a:lnTo>
                  <a:pt x="2116182" y="0"/>
                </a:lnTo>
                <a:lnTo>
                  <a:pt x="1201782" y="487680"/>
                </a:lnTo>
                <a:lnTo>
                  <a:pt x="226422" y="792480"/>
                </a:lnTo>
                <a:lnTo>
                  <a:pt x="0" y="1288869"/>
                </a:lnTo>
                <a:lnTo>
                  <a:pt x="696685" y="1889760"/>
                </a:lnTo>
                <a:lnTo>
                  <a:pt x="2255520" y="1985554"/>
                </a:lnTo>
                <a:lnTo>
                  <a:pt x="2238102" y="52251"/>
                </a:lnTo>
                <a:lnTo>
                  <a:pt x="2116182" y="52251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98" y="4885092"/>
            <a:ext cx="2050472" cy="11533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49271"/>
            <a:ext cx="12192000" cy="60872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12087" y="2330245"/>
            <a:ext cx="12376846" cy="1398147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A FEW THOUGHTS ABOUT INNOVATION, STRUCTURE, PRACTICE,  &amp; MAKER CULTURE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28392"/>
            <a:ext cx="12192000" cy="318565"/>
          </a:xfrm>
          <a:prstGeom prst="rect">
            <a:avLst/>
          </a:prstGeom>
          <a:solidFill>
            <a:schemeClr val="tx2">
              <a:lumMod val="75000"/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MAGIC WELCOMES BUTLER/TILL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86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6" r="247" b="7730"/>
          <a:stretch/>
        </p:blipFill>
        <p:spPr>
          <a:xfrm rot="300000">
            <a:off x="-414988" y="347219"/>
            <a:ext cx="13123593" cy="5916962"/>
          </a:xfrm>
          <a:prstGeom prst="parallelogram">
            <a:avLst>
              <a:gd name="adj" fmla="val 3916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487" y="5757676"/>
            <a:ext cx="4743450" cy="1143000"/>
          </a:xfrm>
        </p:spPr>
        <p:txBody>
          <a:bodyPr/>
          <a:lstStyle/>
          <a:p>
            <a:r>
              <a:rPr lang="en-US" dirty="0" smtClean="0"/>
              <a:t>Alex makes Halo.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84244" y="2775744"/>
            <a:ext cx="2125756" cy="2405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Alex makes one of the best selling and iconic games of all time</a:t>
            </a:r>
            <a:r>
              <a:rPr lang="en-US" sz="2000" dirty="0">
                <a:solidFill>
                  <a:schemeClr val="bg1"/>
                </a:solidFill>
              </a:rPr>
              <a:t>.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735723"/>
            <a:ext cx="12118769" cy="1089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5701" y="-155944"/>
            <a:ext cx="12192000" cy="109296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88" y="692111"/>
            <a:ext cx="3962400" cy="222962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330200" dist="38100" dir="2700000" sx="101000" sy="101000" algn="tl" rotWithShape="0">
              <a:schemeClr val="tx1">
                <a:alpha val="54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371725"/>
            <a:ext cx="2438400" cy="310515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330200" dist="38100" dir="2700000" sx="101000" sy="101000" algn="tl" rotWithShape="0">
              <a:schemeClr val="tx1">
                <a:alpha val="5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76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0481"/>
          <a:stretch/>
        </p:blipFill>
        <p:spPr>
          <a:xfrm>
            <a:off x="-5943" y="-15431"/>
            <a:ext cx="12197943" cy="68806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15431"/>
            <a:ext cx="12192000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36" y="5486400"/>
            <a:ext cx="696787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Anna: helps people make VR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8"/>
          <a:stretch/>
        </p:blipFill>
        <p:spPr>
          <a:xfrm>
            <a:off x="6344745" y="2205047"/>
            <a:ext cx="4541417" cy="200544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330200" dist="38100" dir="2700000" sx="101000" sy="101000" algn="tl" rotWithShape="0">
              <a:schemeClr val="tx1">
                <a:alpha val="54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79" y="4153786"/>
            <a:ext cx="3891917" cy="2186763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glow rad="317500">
              <a:schemeClr val="tx1">
                <a:alpha val="25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267740"/>
            <a:ext cx="3289004" cy="220139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glow>
              <a:schemeClr val="accent1">
                <a:alpha val="40000"/>
              </a:schemeClr>
            </a:glow>
            <a:outerShdw blurRad="330200" dist="38100" dir="2700000" sx="101000" sy="101000" algn="tl" rotWithShape="0">
              <a:schemeClr val="tx1">
                <a:alpha val="54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15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9" y="1112966"/>
            <a:ext cx="11383742" cy="5691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our own things, to illustrate and learn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81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07"/>
            <a:ext cx="12192000" cy="6818129"/>
          </a:xfrm>
        </p:spPr>
      </p:pic>
    </p:spTree>
    <p:extLst>
      <p:ext uri="{BB962C8B-B14F-4D97-AF65-F5344CB8AC3E}">
        <p14:creationId xmlns:p14="http://schemas.microsoft.com/office/powerpoint/2010/main" val="1283031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9060" y="764373"/>
            <a:ext cx="6377940" cy="1293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EXPERIENTIAL, PROCESS DRIVEN, CONSTRUCTIONIST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5677" y="2133600"/>
            <a:ext cx="3827963" cy="37490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/>
              <a:t>Everything is focused on work produced.</a:t>
            </a:r>
          </a:p>
          <a:p>
            <a:pPr marL="0" indent="0">
              <a:buNone/>
            </a:pPr>
            <a:r>
              <a:rPr lang="en-US" sz="3200" dirty="0"/>
              <a:t>Nothing is taught as a “skills course” – everything is presented as “skills mastery”</a:t>
            </a:r>
          </a:p>
          <a:p>
            <a:pPr marL="0" indent="0">
              <a:buNone/>
            </a:pPr>
            <a:r>
              <a:rPr lang="en-US" sz="3200" dirty="0"/>
              <a:t>Everything is team-based &amp; multidisciplinary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This makes 	everything hard!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4" y="813992"/>
            <a:ext cx="2362200" cy="177165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3500000" sx="104000" sy="104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96" y="2133600"/>
            <a:ext cx="3055145" cy="192956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3500000" sx="104000" sy="104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47" y="3328035"/>
            <a:ext cx="3883477" cy="21711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3500000" sx="104000" sy="104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65" y="5098582"/>
            <a:ext cx="1479511" cy="845018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13500000" sx="104000" sy="104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12" y="5098582"/>
            <a:ext cx="1505035" cy="845018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13500000" sx="104000" sy="104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94" y="5105400"/>
            <a:ext cx="1454307" cy="853439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13500000" sx="104000" sy="104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034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4373"/>
            <a:ext cx="7863840" cy="1293028"/>
          </a:xfrm>
        </p:spPr>
        <p:txBody>
          <a:bodyPr/>
          <a:lstStyle/>
          <a:p>
            <a:r>
              <a:rPr lang="en-US" dirty="0" smtClean="0"/>
              <a:t>And it is very, VERY difficult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360" y="1828800"/>
            <a:ext cx="7955280" cy="4114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It’s expensive.  (we’re helping in a variety of ways, but how to scale? And how do WE scale? How do we stay sane?)</a:t>
            </a:r>
          </a:p>
          <a:p>
            <a:r>
              <a:rPr lang="en-US" sz="2400" dirty="0">
                <a:solidFill>
                  <a:srgbClr val="FFC000"/>
                </a:solidFill>
              </a:rPr>
              <a:t>It’s demanding.  (it’s the 90/10 design rule, and we’re focused on the </a:t>
            </a:r>
            <a:r>
              <a:rPr lang="en-US" sz="2400" dirty="0" smtClean="0">
                <a:solidFill>
                  <a:srgbClr val="FFC000"/>
                </a:solidFill>
              </a:rPr>
              <a:t>10 as well as the 90)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It’s exhausting.  (nothing works for a very long time, the ‘dark’ periods of development don’t fit a lot of current models for </a:t>
            </a:r>
            <a:r>
              <a:rPr lang="en-US" sz="2400" dirty="0" smtClean="0">
                <a:solidFill>
                  <a:srgbClr val="92D050"/>
                </a:solidFill>
              </a:rPr>
              <a:t>education or review)</a:t>
            </a:r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It isn’t ‘how we do things’ (media is different and RIT is an engineering-centric campus, and this is a long, long game)</a:t>
            </a:r>
          </a:p>
          <a:p>
            <a:pPr marL="0" indent="0" algn="r">
              <a:buNone/>
            </a:pPr>
            <a:r>
              <a:rPr lang="en-US" sz="4000" b="1" dirty="0">
                <a:solidFill>
                  <a:srgbClr val="FF00FF"/>
                </a:solidFill>
              </a:rPr>
              <a:t>BUT IT IS FUN </a:t>
            </a:r>
            <a:r>
              <a:rPr lang="en-US" sz="4000" b="1" dirty="0">
                <a:solidFill>
                  <a:srgbClr val="FF00FF"/>
                </a:solidFill>
                <a:sym typeface="Wingdings" panose="05000000000000000000" pitchFamily="2" charset="2"/>
              </a:rPr>
              <a:t></a:t>
            </a:r>
            <a:endParaRPr lang="en-US" sz="40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8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730" y="2612139"/>
            <a:ext cx="10515600" cy="1325563"/>
          </a:xfrm>
        </p:spPr>
        <p:txBody>
          <a:bodyPr/>
          <a:lstStyle/>
          <a:p>
            <a:r>
              <a:rPr lang="en-US" dirty="0" smtClean="0"/>
              <a:t>HOW ARE WE SET UP TO DO THIS, AND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63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1"/>
          <a:stretch/>
        </p:blipFill>
        <p:spPr>
          <a:xfrm>
            <a:off x="0" y="1"/>
            <a:ext cx="12192000" cy="6861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775" y="909685"/>
            <a:ext cx="7955280" cy="531027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chemeClr val="bg1"/>
                </a:solidFill>
              </a:rPr>
              <a:t>C   O   N   V  E  R  G E N CE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9638"/>
            <a:ext cx="12204040" cy="35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26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IS: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8360" y="1965960"/>
            <a:ext cx="7955280" cy="37490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university-wide research center of excellence</a:t>
            </a:r>
          </a:p>
          <a:p>
            <a:r>
              <a:rPr lang="en-US" dirty="0">
                <a:solidFill>
                  <a:srgbClr val="FFC000"/>
                </a:solidFill>
              </a:rPr>
              <a:t>a physical and virtual laboratory environment for creating and exploring digital media of all varieties</a:t>
            </a:r>
          </a:p>
          <a:p>
            <a:r>
              <a:rPr lang="en-US" dirty="0">
                <a:solidFill>
                  <a:srgbClr val="FFFF00"/>
                </a:solidFill>
              </a:rPr>
              <a:t>a commercial entity for publishing apps, games, software, and digital creations of all kinds</a:t>
            </a:r>
          </a:p>
          <a:p>
            <a:r>
              <a:rPr lang="en-US" dirty="0">
                <a:solidFill>
                  <a:srgbClr val="92D050"/>
                </a:solidFill>
              </a:rPr>
              <a:t>a brand that speaks to quality and commitment in supporting its constituents &amp; partners</a:t>
            </a:r>
          </a:p>
          <a:p>
            <a:r>
              <a:rPr lang="en-US" dirty="0">
                <a:solidFill>
                  <a:srgbClr val="00B0F0"/>
                </a:solidFill>
              </a:rPr>
              <a:t>deeply aligned with new RIT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3163428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is: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1"/>
          <a:stretch/>
        </p:blipFill>
        <p:spPr>
          <a:xfrm>
            <a:off x="-39753" y="-1"/>
            <a:ext cx="12286848" cy="5791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12192001" cy="57911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6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57400" y="2545435"/>
            <a:ext cx="8016240" cy="374904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free standing unit of the university that is outside of the colleges or institutes – no courses, no degrees, no curriculum. </a:t>
            </a:r>
          </a:p>
          <a:p>
            <a:r>
              <a:rPr lang="en-US" sz="3200" dirty="0">
                <a:solidFill>
                  <a:srgbClr val="FFC000"/>
                </a:solidFill>
              </a:rPr>
              <a:t>A neutral ground for collaboration and partnership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A “research” organization: it falls within the office of the Vice President for Research, and was established by the President</a:t>
            </a:r>
          </a:p>
        </p:txBody>
      </p:sp>
    </p:spTree>
    <p:extLst>
      <p:ext uri="{BB962C8B-B14F-4D97-AF65-F5344CB8AC3E}">
        <p14:creationId xmlns:p14="http://schemas.microsoft.com/office/powerpoint/2010/main" val="263783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0"/>
            <a:ext cx="12185206" cy="5622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-24519"/>
            <a:ext cx="12192000" cy="574248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Z:\Andystuff\My Pictures\2004-05-04_0001\Top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3693" r="4878" b="3988"/>
          <a:stretch/>
        </p:blipFill>
        <p:spPr bwMode="auto">
          <a:xfrm>
            <a:off x="4648200" y="1905000"/>
            <a:ext cx="2895600" cy="1905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3659972"/>
            <a:ext cx="7940040" cy="1293028"/>
          </a:xfrm>
        </p:spPr>
        <p:txBody>
          <a:bodyPr/>
          <a:lstStyle/>
          <a:p>
            <a:pPr algn="ctr"/>
            <a:r>
              <a:rPr lang="en-US" dirty="0" smtClean="0"/>
              <a:t>Hi, I’m andy.  I make things.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88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2159408"/>
            <a:ext cx="3479393" cy="3479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“NEW” KIND OF UNIVERSITY RESEARCH </a:t>
            </a:r>
            <a:r>
              <a:rPr lang="en-US" dirty="0" smtClean="0"/>
              <a:t>CENTER, LIKE NO OTHER ANYWHERE…</a:t>
            </a:r>
            <a:endParaRPr lang="en-US" dirty="0"/>
          </a:p>
        </p:txBody>
      </p:sp>
      <p:sp>
        <p:nvSpPr>
          <p:cNvPr id="5" name="Left-Right Arrow 4"/>
          <p:cNvSpPr/>
          <p:nvPr/>
        </p:nvSpPr>
        <p:spPr>
          <a:xfrm>
            <a:off x="5257800" y="2895600"/>
            <a:ext cx="1524000" cy="609600"/>
          </a:xfrm>
          <a:prstGeom prst="leftRightArrow">
            <a:avLst/>
          </a:prstGeom>
          <a:gradFill>
            <a:gsLst>
              <a:gs pos="0">
                <a:srgbClr val="FF0000"/>
              </a:gs>
              <a:gs pos="31000">
                <a:srgbClr val="FFC000"/>
              </a:gs>
              <a:gs pos="65000">
                <a:srgbClr val="00B050"/>
              </a:gs>
              <a:gs pos="100000">
                <a:srgbClr val="0070C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194560"/>
            <a:ext cx="2910840" cy="1082040"/>
          </a:xfrm>
        </p:spPr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r>
              <a:rPr lang="en-US" dirty="0" smtClean="0"/>
              <a:t>University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4000" dirty="0"/>
              <a:t>RESEARCH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29400" y="2194560"/>
            <a:ext cx="3124200" cy="108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Commercial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dirty="0"/>
              <a:t>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00400"/>
            <a:ext cx="316134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3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78"/>
          <a:stretch/>
        </p:blipFill>
        <p:spPr>
          <a:xfrm>
            <a:off x="6251944" y="-31563"/>
            <a:ext cx="5922127" cy="6889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6230678" y="0"/>
            <a:ext cx="4089992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3860"/>
            <a:ext cx="10515600" cy="1325563"/>
          </a:xfrm>
        </p:spPr>
        <p:txBody>
          <a:bodyPr/>
          <a:lstStyle/>
          <a:p>
            <a:r>
              <a:rPr lang="en-US" dirty="0" smtClean="0"/>
              <a:t>Lots of public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72" y="1549177"/>
            <a:ext cx="7915940" cy="520604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graduate course in games at RIT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FIRST undergraduate course and concentration in game technology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FIRST degree program in the northeast in game design &amp; development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FIRST School of Interactive Games and Media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FIRST ever of its kind public-private partnership in the MAGIC Center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FIRST university to ship on XBOX One / 1</a:t>
            </a:r>
            <a:r>
              <a:rPr lang="en-US" baseline="30000" dirty="0" smtClean="0">
                <a:solidFill>
                  <a:srgbClr val="3366FF"/>
                </a:solidFill>
              </a:rPr>
              <a:t>st</a:t>
            </a:r>
            <a:r>
              <a:rPr lang="en-US" dirty="0" smtClean="0">
                <a:solidFill>
                  <a:srgbClr val="3366FF"/>
                </a:solidFill>
              </a:rPr>
              <a:t> party channel</a:t>
            </a:r>
          </a:p>
          <a:p>
            <a:r>
              <a:rPr lang="en-US" dirty="0" smtClean="0">
                <a:solidFill>
                  <a:srgbClr val="9966FF"/>
                </a:solidFill>
              </a:rPr>
              <a:t>Lots of other firsts wrapped up in there.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33CC"/>
                </a:solidFill>
              </a:rPr>
              <a:t>HUGE outsized effect on university brand and public engagement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09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500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2987" y="25121"/>
            <a:ext cx="4012018" cy="683287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214" y="365125"/>
            <a:ext cx="6363586" cy="1325563"/>
          </a:xfrm>
        </p:spPr>
        <p:txBody>
          <a:bodyPr/>
          <a:lstStyle/>
          <a:p>
            <a:r>
              <a:rPr lang="en-US" dirty="0" smtClean="0"/>
              <a:t>Lots of private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741" y="1478294"/>
            <a:ext cx="6647120" cy="50323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do things differently and that creates friction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We pride ourselves on different values and criteria than other portions of the </a:t>
            </a:r>
            <a:r>
              <a:rPr lang="en-US" dirty="0" smtClean="0">
                <a:solidFill>
                  <a:srgbClr val="FFC000"/>
                </a:solidFill>
              </a:rPr>
              <a:t>organization - sometimes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What we think is important is often under-valued and unrecognized or under-appreciated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What we think is not important is often over-valued and incentivized in ways that break morale and engagement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We do not see our work as work.  If we do, then we’ve failed</a:t>
            </a:r>
            <a:r>
              <a:rPr lang="en-US" dirty="0" smtClean="0">
                <a:solidFill>
                  <a:srgbClr val="00B0F0"/>
                </a:solidFill>
              </a:rPr>
              <a:t>.  And this sometimes happens.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9966FF"/>
                </a:solidFill>
              </a:rPr>
              <a:t>We are often afraid, often feel alone, often feel unsupported, and often feel adrift.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Angry birds is the 52</a:t>
            </a:r>
            <a:r>
              <a:rPr lang="en-US" baseline="30000" dirty="0" smtClean="0">
                <a:solidFill>
                  <a:srgbClr val="FF33CC"/>
                </a:solidFill>
              </a:rPr>
              <a:t>nd</a:t>
            </a:r>
            <a:r>
              <a:rPr lang="en-US" dirty="0" smtClean="0">
                <a:solidFill>
                  <a:srgbClr val="FF33CC"/>
                </a:solidFill>
              </a:rPr>
              <a:t> game by that group.  Fifty.  Second</a:t>
            </a:r>
            <a:r>
              <a:rPr lang="en-US" dirty="0" smtClean="0">
                <a:solidFill>
                  <a:srgbClr val="FF33CC"/>
                </a:solidFill>
              </a:rPr>
              <a:t>.  MAGIC is on its third reincarnation.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26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-1"/>
            <a:ext cx="10101943" cy="6849117"/>
          </a:xfrm>
        </p:spPr>
      </p:pic>
      <p:sp>
        <p:nvSpPr>
          <p:cNvPr id="5" name="Rectangle 4"/>
          <p:cNvSpPr/>
          <p:nvPr/>
        </p:nvSpPr>
        <p:spPr>
          <a:xfrm flipH="1">
            <a:off x="2090056" y="0"/>
            <a:ext cx="7822039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48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3048000" y="1"/>
            <a:ext cx="2526891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735" y="636496"/>
            <a:ext cx="3663007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TODAY: 4 themes and a lie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98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1:  Belief, Identity, and Story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 t="7428" r="28006" b="13420"/>
          <a:stretch/>
        </p:blipFill>
        <p:spPr>
          <a:xfrm>
            <a:off x="7457800" y="1412569"/>
            <a:ext cx="3510068" cy="44641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75" y="1412569"/>
            <a:ext cx="5952448" cy="44641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9741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933" y="794222"/>
            <a:ext cx="7001691" cy="58626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We got where we are by deciding what our story was, and then telling it over and over, internally and externally, </a:t>
            </a:r>
            <a:r>
              <a:rPr lang="en-US" i="1" dirty="0" smtClean="0">
                <a:solidFill>
                  <a:srgbClr val="FF33CC"/>
                </a:solidFill>
              </a:rPr>
              <a:t>before it was true</a:t>
            </a:r>
            <a:r>
              <a:rPr lang="en-US" dirty="0" smtClean="0">
                <a:solidFill>
                  <a:srgbClr val="FF33CC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3FCDFF"/>
                </a:solidFill>
              </a:rPr>
              <a:t>We said it until it </a:t>
            </a:r>
            <a:r>
              <a:rPr lang="en-US" i="1" dirty="0" smtClean="0">
                <a:solidFill>
                  <a:srgbClr val="3FCDFF"/>
                </a:solidFill>
              </a:rPr>
              <a:t>became</a:t>
            </a:r>
            <a:r>
              <a:rPr lang="en-US" dirty="0" smtClean="0">
                <a:solidFill>
                  <a:srgbClr val="3FCDFF"/>
                </a:solidFill>
              </a:rPr>
              <a:t> true.</a:t>
            </a:r>
          </a:p>
          <a:p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“We are the best games program.  We are excellent at this.”</a:t>
            </a:r>
          </a:p>
          <a:p>
            <a:pPr lvl="1"/>
            <a:r>
              <a:rPr lang="en-US" dirty="0" smtClean="0">
                <a:solidFill>
                  <a:srgbClr val="F4C234"/>
                </a:solidFill>
              </a:rPr>
              <a:t>“What World Will You Create?”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“We Learn by Making Things”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“MAGIC is a unique part of the </a:t>
            </a:r>
            <a:r>
              <a:rPr lang="en-US" dirty="0" smtClean="0">
                <a:solidFill>
                  <a:srgbClr val="92D050"/>
                </a:solidFill>
              </a:rPr>
              <a:t>university, we learn by production and public engagement.”</a:t>
            </a:r>
            <a:endParaRPr lang="en-US" dirty="0" smtClean="0">
              <a:solidFill>
                <a:srgbClr val="92D050"/>
              </a:solidFill>
            </a:endParaRPr>
          </a:p>
          <a:p>
            <a:pPr lvl="1"/>
            <a:r>
              <a:rPr lang="en-US" dirty="0" smtClean="0">
                <a:solidFill>
                  <a:srgbClr val="3FCDFF"/>
                </a:solidFill>
              </a:rPr>
              <a:t>“Greatness through difference.”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6325" cy="686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54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2: Expectation, Accountability, Respect, Risk, and Motivation</a:t>
            </a:r>
            <a:endParaRPr lang="en-US" dirty="0"/>
          </a:p>
        </p:txBody>
      </p:sp>
      <p:pic>
        <p:nvPicPr>
          <p:cNvPr id="3" name="Picture 2" descr="C:\Users\Andrew Phelps\Desktop\yaydi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2"/>
          <a:stretch/>
        </p:blipFill>
        <p:spPr bwMode="auto">
          <a:xfrm>
            <a:off x="0" y="2676945"/>
            <a:ext cx="12175162" cy="418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flipV="1">
            <a:off x="-8419" y="2676944"/>
            <a:ext cx="12192000" cy="363536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37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Step </a:t>
            </a:r>
            <a:r>
              <a:rPr lang="en-US" dirty="0">
                <a:solidFill>
                  <a:srgbClr val="FF0000"/>
                </a:solidFill>
              </a:rPr>
              <a:t>outside the box, change the value proposition of the university</a:t>
            </a:r>
          </a:p>
          <a:p>
            <a:r>
              <a:rPr lang="en-US" dirty="0">
                <a:solidFill>
                  <a:srgbClr val="FFC000"/>
                </a:solidFill>
              </a:rPr>
              <a:t>Take better advantage of existing resources</a:t>
            </a:r>
          </a:p>
          <a:p>
            <a:r>
              <a:rPr lang="en-US" dirty="0">
                <a:solidFill>
                  <a:srgbClr val="FFFF00"/>
                </a:solidFill>
              </a:rPr>
              <a:t>Incentivize collaboration and teamwork</a:t>
            </a:r>
          </a:p>
          <a:p>
            <a:r>
              <a:rPr lang="en-US" dirty="0">
                <a:solidFill>
                  <a:srgbClr val="92D050"/>
                </a:solidFill>
              </a:rPr>
              <a:t>Create economy of scale around specific target area (digital media)</a:t>
            </a:r>
          </a:p>
          <a:p>
            <a:r>
              <a:rPr lang="en-US" dirty="0">
                <a:solidFill>
                  <a:srgbClr val="00B050"/>
                </a:solidFill>
              </a:rPr>
              <a:t>Create distance from university brand proper (MAGIC Spell Studios), while engaging in risky or non-traditional </a:t>
            </a:r>
            <a:r>
              <a:rPr lang="en-US" dirty="0" smtClean="0">
                <a:solidFill>
                  <a:srgbClr val="00B050"/>
                </a:solidFill>
              </a:rPr>
              <a:t>activity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Explore new frontiers and projects not yet engaged in</a:t>
            </a:r>
          </a:p>
          <a:p>
            <a:r>
              <a:rPr lang="en-US" dirty="0" smtClean="0">
                <a:solidFill>
                  <a:srgbClr val="9966FF"/>
                </a:solidFill>
              </a:rPr>
              <a:t>Serve as role model for innovative efforts in other verticals</a:t>
            </a:r>
            <a:endParaRPr lang="en-US" dirty="0">
              <a:solidFill>
                <a:srgbClr val="99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97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8" b="5877"/>
          <a:stretch/>
        </p:blipFill>
        <p:spPr>
          <a:xfrm>
            <a:off x="0" y="-7088"/>
            <a:ext cx="12192000" cy="685445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81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Challenge to existing structure / authority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Unknown (unknowable?) to entities outside creative unit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Threat to ‘what we do, here’ – where to fit on the board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Seen as consumer of limited resource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Seen as distraction from existing production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Seen as challenge to traditionalism</a:t>
            </a:r>
            <a:endParaRPr lang="en-US" dirty="0" smtClean="0">
              <a:solidFill>
                <a:srgbClr val="3FCDFF"/>
              </a:solidFill>
            </a:endParaRPr>
          </a:p>
          <a:p>
            <a:r>
              <a:rPr lang="en-US" dirty="0" smtClean="0">
                <a:solidFill>
                  <a:srgbClr val="9966FF"/>
                </a:solidFill>
              </a:rPr>
              <a:t>Doesn’t ‘play by the rules’ – so why should we</a:t>
            </a:r>
            <a:r>
              <a:rPr lang="en-US" dirty="0" smtClean="0">
                <a:solidFill>
                  <a:srgbClr val="9966FF"/>
                </a:solidFill>
              </a:rPr>
              <a:t>?</a:t>
            </a:r>
            <a:endParaRPr lang="en-US" dirty="0" smtClean="0">
              <a:solidFill>
                <a:srgbClr val="99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548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730" y="2612139"/>
            <a:ext cx="10515600" cy="1325563"/>
          </a:xfrm>
        </p:spPr>
        <p:txBody>
          <a:bodyPr/>
          <a:lstStyle/>
          <a:p>
            <a:r>
              <a:rPr lang="en-US" dirty="0" smtClean="0"/>
              <a:t>WELCOME TO MAGIC.  IT 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30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NeueLT Pro 55 Roman" pitchFamily="34" charset="0"/>
              </a:rPr>
              <a:t>Games and the Assumption of Risk</a:t>
            </a:r>
            <a:endParaRPr lang="en-US" dirty="0">
              <a:solidFill>
                <a:srgbClr val="FF0000"/>
              </a:solidFill>
              <a:latin typeface="HelveticaNeueLT Pro 55 Roman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00200"/>
            <a:ext cx="4876800" cy="43434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HelveticaNeueLT Pro 55 Roman" pitchFamily="34" charset="0"/>
              </a:rPr>
              <a:t>Games of Skill, Games of Chance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NeueLT Pro 55 Roman" pitchFamily="34" charset="0"/>
              </a:rPr>
              <a:t>Uncomfortable notion of random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NeueLT Pro 55 Roman" pitchFamily="34" charset="0"/>
              </a:rPr>
              <a:t>Random Reward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NeueLT Pro 55 Roman" pitchFamily="34" charset="0"/>
              </a:rPr>
              <a:t>Luck, </a:t>
            </a:r>
            <a:r>
              <a:rPr lang="en-US" dirty="0" smtClean="0">
                <a:solidFill>
                  <a:srgbClr val="FF0000"/>
                </a:solidFill>
                <a:latin typeface="HelveticaNeueLT Pro 55 Roman" pitchFamily="34" charset="0"/>
              </a:rPr>
              <a:t>Fortune </a:t>
            </a:r>
            <a:r>
              <a:rPr lang="en-US" dirty="0" smtClean="0">
                <a:solidFill>
                  <a:srgbClr val="FF0000"/>
                </a:solidFill>
                <a:latin typeface="HelveticaNeueLT Pro 55 Roman" pitchFamily="34" charset="0"/>
              </a:rPr>
              <a:t>and Fate</a:t>
            </a:r>
          </a:p>
        </p:txBody>
      </p:sp>
      <p:pic>
        <p:nvPicPr>
          <p:cNvPr id="1026" name="Picture 2" descr="C:\Users\Andrew Phelps\Desktop\roulette_whe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9"/>
          <a:stretch/>
        </p:blipFill>
        <p:spPr bwMode="auto">
          <a:xfrm>
            <a:off x="1781606" y="1468881"/>
            <a:ext cx="3669201" cy="4334118"/>
          </a:xfrm>
          <a:prstGeom prst="rect">
            <a:avLst/>
          </a:prstGeom>
          <a:noFill/>
          <a:ln>
            <a:solidFill>
              <a:srgbClr val="FF2D2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27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788" y="4736778"/>
            <a:ext cx="10515600" cy="1325563"/>
          </a:xfrm>
        </p:spPr>
        <p:txBody>
          <a:bodyPr/>
          <a:lstStyle/>
          <a:p>
            <a:r>
              <a:rPr lang="en-US" dirty="0" smtClean="0"/>
              <a:t>The M is for Messy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82" y="1939797"/>
            <a:ext cx="5764191" cy="260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05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4"/>
          <a:stretch/>
        </p:blipFill>
        <p:spPr>
          <a:xfrm>
            <a:off x="0" y="289887"/>
            <a:ext cx="12192000" cy="6571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0" y="289887"/>
            <a:ext cx="12192000" cy="363536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3: Intent, Purpose, and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07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812" y="365125"/>
            <a:ext cx="6321987" cy="1325563"/>
          </a:xfrm>
        </p:spPr>
        <p:txBody>
          <a:bodyPr/>
          <a:lstStyle/>
          <a:p>
            <a:r>
              <a:rPr lang="en-US" dirty="0" smtClean="0"/>
              <a:t>How to go about “doing innovation</a:t>
            </a:r>
            <a:r>
              <a:rPr lang="en-US" dirty="0" smtClean="0"/>
              <a:t>” structurally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12" y="1825625"/>
            <a:ext cx="6321988" cy="43513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Divide and conquer approach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Time slice approach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Constant integration approach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Timed collaboration approach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Swapped collaboration approach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Odd bedfellows approach</a:t>
            </a:r>
          </a:p>
          <a:p>
            <a:r>
              <a:rPr lang="en-US" dirty="0" smtClean="0">
                <a:solidFill>
                  <a:srgbClr val="9966FF"/>
                </a:solidFill>
              </a:rPr>
              <a:t>Fill the gaps approach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20471" cy="68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01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and Techniques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6850" cy="43513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Studio culture and open critique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Additional or competing  or overlapping metrics and scales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Post-mortem </a:t>
            </a:r>
            <a:r>
              <a:rPr lang="en-US" dirty="0" smtClean="0">
                <a:solidFill>
                  <a:srgbClr val="FFFF00"/>
                </a:solidFill>
              </a:rPr>
              <a:t>dissection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No </a:t>
            </a:r>
            <a:r>
              <a:rPr lang="en-US" dirty="0">
                <a:solidFill>
                  <a:srgbClr val="92D050"/>
                </a:solidFill>
              </a:rPr>
              <a:t>sacred cows, pets, or crosses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3FCDFF"/>
                </a:solidFill>
              </a:rPr>
              <a:t>Communication </a:t>
            </a:r>
            <a:r>
              <a:rPr lang="en-US" b="1" dirty="0" smtClean="0">
                <a:solidFill>
                  <a:srgbClr val="3FCDFF"/>
                </a:solidFill>
              </a:rPr>
              <a:t>&amp; Culture</a:t>
            </a:r>
            <a:endParaRPr lang="en-US" b="1" dirty="0" smtClean="0">
              <a:solidFill>
                <a:srgbClr val="3FCDFF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258" y="1948477"/>
            <a:ext cx="4574542" cy="316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93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84036" y="685800"/>
            <a:ext cx="68580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490" y="25121"/>
            <a:ext cx="5499674" cy="683287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32" y="365125"/>
            <a:ext cx="7070868" cy="1325563"/>
          </a:xfrm>
        </p:spPr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253" y="1548354"/>
            <a:ext cx="7265547" cy="488345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Leadership must be about leading from every point and direction – not just top down, and not just bottom up</a:t>
            </a:r>
            <a:r>
              <a:rPr lang="en-US" dirty="0" smtClean="0">
                <a:solidFill>
                  <a:srgbClr val="FF0000"/>
                </a:solidFill>
              </a:rPr>
              <a:t>.  </a:t>
            </a:r>
            <a:r>
              <a:rPr lang="en-US" i="1" dirty="0" smtClean="0">
                <a:solidFill>
                  <a:srgbClr val="FF0000"/>
                </a:solidFill>
              </a:rPr>
              <a:t>With</a:t>
            </a:r>
            <a:r>
              <a:rPr lang="en-US" dirty="0" smtClean="0">
                <a:solidFill>
                  <a:srgbClr val="FF0000"/>
                </a:solidFill>
              </a:rPr>
              <a:t> the team.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Mission and vision must be clear and everyone in org knows it and is invested in it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Behaviors, including meetings and discussions and dialogs need to have working agreements and norms that are understood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Failing forward is an accepted norm of operation (that allows for leap-taking)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Accountability and responsibility with authority and capability in equal measure.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EMPATHY.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3322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4: Rewards</a:t>
            </a:r>
            <a:r>
              <a:rPr lang="en-US" dirty="0"/>
              <a:t> </a:t>
            </a:r>
            <a:r>
              <a:rPr lang="en-US" dirty="0" smtClean="0"/>
              <a:t>&amp; Recognition</a:t>
            </a:r>
            <a:endParaRPr lang="en-US" dirty="0"/>
          </a:p>
        </p:txBody>
      </p:sp>
      <p:sp>
        <p:nvSpPr>
          <p:cNvPr id="4" name="5-Point Star 3"/>
          <p:cNvSpPr/>
          <p:nvPr/>
        </p:nvSpPr>
        <p:spPr>
          <a:xfrm rot="1269573">
            <a:off x="7657665" y="3621550"/>
            <a:ext cx="1361840" cy="1186029"/>
          </a:xfrm>
          <a:prstGeom prst="star5">
            <a:avLst/>
          </a:prstGeom>
          <a:solidFill>
            <a:srgbClr val="FCE9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89461" y="4518906"/>
            <a:ext cx="2955576" cy="448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CE960"/>
                </a:solidFill>
              </a:rPr>
              <a:t>Gold. Star.</a:t>
            </a:r>
            <a:endParaRPr lang="en-US" dirty="0">
              <a:solidFill>
                <a:srgbClr val="FCE9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99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015" y="386025"/>
            <a:ext cx="7016931" cy="1325563"/>
          </a:xfrm>
        </p:spPr>
        <p:txBody>
          <a:bodyPr/>
          <a:lstStyle/>
          <a:p>
            <a:r>
              <a:rPr lang="en-US" dirty="0" smtClean="0"/>
              <a:t> What is a ‘reward’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438" y="1825625"/>
            <a:ext cx="7189361" cy="478940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Intrinsic and extrinsic reward, motivation breakdown, and the myth of chocolate covered broccoli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Teamwork and usual its fallacies</a:t>
            </a:r>
          </a:p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he “story” of annual reviews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What if everyone actually did a great job? What if everyone utterly failed?  What constitutes “success”?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What are the real metrics of value to the organization and why?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On what timescale are rewards recognized and achieved, and is that in line with organizational planning?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r="30243"/>
          <a:stretch/>
        </p:blipFill>
        <p:spPr>
          <a:xfrm>
            <a:off x="0" y="-1"/>
            <a:ext cx="3725527" cy="67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4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" y="536841"/>
            <a:ext cx="12174084" cy="63211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0" y="482384"/>
            <a:ext cx="12192000" cy="363536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7068"/>
            <a:ext cx="10515600" cy="1325563"/>
          </a:xfrm>
        </p:spPr>
        <p:txBody>
          <a:bodyPr/>
          <a:lstStyle/>
          <a:p>
            <a:r>
              <a:rPr lang="en-US" dirty="0" smtClean="0"/>
              <a:t>The differences of regulations, rules, rituals, traditions, and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040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LIE: “The Innovation University”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6"/>
          <a:stretch/>
        </p:blipFill>
        <p:spPr>
          <a:xfrm>
            <a:off x="0" y="1487822"/>
            <a:ext cx="12192000" cy="53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MAGIC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Mentors students and teams on leadership and production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Helps foster entrepreneurial efforts and incubates additional start-ups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Works with faculty/staff/students to refine ideas and seek funding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Co-Ops and Internships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Enables outlets for volunteer efforts and community service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Showcase (on campus, locally and national / international shows)</a:t>
            </a:r>
          </a:p>
          <a:p>
            <a:r>
              <a:rPr lang="en-US" dirty="0" smtClean="0">
                <a:solidFill>
                  <a:srgbClr val="9966FF"/>
                </a:solidFill>
              </a:rPr>
              <a:t>Serves as a </a:t>
            </a:r>
            <a:r>
              <a:rPr lang="en-US" dirty="0" smtClean="0">
                <a:solidFill>
                  <a:srgbClr val="9966FF"/>
                </a:solidFill>
              </a:rPr>
              <a:t>1</a:t>
            </a:r>
            <a:r>
              <a:rPr lang="en-US" baseline="30000" dirty="0" smtClean="0">
                <a:solidFill>
                  <a:srgbClr val="9966FF"/>
                </a:solidFill>
              </a:rPr>
              <a:t>st</a:t>
            </a:r>
            <a:r>
              <a:rPr lang="en-US" dirty="0" smtClean="0">
                <a:solidFill>
                  <a:srgbClr val="9966FF"/>
                </a:solidFill>
              </a:rPr>
              <a:t> and 3</a:t>
            </a:r>
            <a:r>
              <a:rPr lang="en-US" baseline="30000" dirty="0" smtClean="0">
                <a:solidFill>
                  <a:srgbClr val="9966FF"/>
                </a:solidFill>
              </a:rPr>
              <a:t>rd</a:t>
            </a:r>
            <a:r>
              <a:rPr lang="en-US" dirty="0" smtClean="0">
                <a:solidFill>
                  <a:srgbClr val="9966FF"/>
                </a:solidFill>
              </a:rPr>
              <a:t> </a:t>
            </a:r>
            <a:r>
              <a:rPr lang="en-US" dirty="0" smtClean="0">
                <a:solidFill>
                  <a:srgbClr val="9966FF"/>
                </a:solidFill>
              </a:rPr>
              <a:t>party publisher to RIT students and faculty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33CC"/>
                </a:solidFill>
              </a:rPr>
              <a:t>    […and the list goes on]</a:t>
            </a:r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8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7685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490" y="25121"/>
            <a:ext cx="10688366" cy="683287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710" y="365125"/>
            <a:ext cx="6882089" cy="1325563"/>
          </a:xfrm>
        </p:spPr>
        <p:txBody>
          <a:bodyPr/>
          <a:lstStyle/>
          <a:p>
            <a:r>
              <a:rPr lang="en-US" dirty="0" smtClean="0"/>
              <a:t>I mean, let’s be honest…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1710" y="1825625"/>
            <a:ext cx="6882090" cy="47698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Universities are not particularly innovative – little bits of them are.  Sometimes.  Maybe.  Even research models are failing.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In fact, a lot is being written right now about how un-innovative we are.  We are in many ways failing the public trust.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And ‘where’ do we need to innovate.  What does it look like?  What is progressive?  What role does traditionalism play as a normalizing factor?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What problem are we trying to solve</a:t>
            </a:r>
            <a:r>
              <a:rPr lang="en-US" dirty="0" smtClean="0">
                <a:solidFill>
                  <a:srgbClr val="3FCDFF"/>
                </a:solidFill>
              </a:rPr>
              <a:t>?!?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9966FF"/>
                </a:solidFill>
              </a:rPr>
              <a:t>(HALEY MILLS &amp; THE ASSESSMENT TRAP)</a:t>
            </a:r>
            <a:endParaRPr lang="en-US" dirty="0" smtClean="0">
              <a:solidFill>
                <a:srgbClr val="9966FF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79" y="5269184"/>
            <a:ext cx="1699091" cy="12732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559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yet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146" y="-3176"/>
            <a:ext cx="6232234" cy="6861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5686674" y="1"/>
            <a:ext cx="1563633" cy="6857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8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67921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university continues to better itself, in ways that are uniquely different from the status quo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In large part, our largest and most visible successes are in areas that are considered ‘unique’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MAGIC continues to grow and scale, with a focus that is continually dialed on things we’ve never done before (with trails of institutionalization)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65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15555"/>
          <a:stretch/>
        </p:blipFill>
        <p:spPr>
          <a:xfrm>
            <a:off x="25991" y="-1"/>
            <a:ext cx="12173101" cy="45649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564912"/>
            <a:ext cx="12199092" cy="838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andy@magic.rit.edu | magic.rit.edu | @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ritmagic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726712"/>
            <a:ext cx="12199092" cy="838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>
                    <a:lumMod val="90000"/>
                  </a:schemeClr>
                </a:solidFill>
              </a:rPr>
              <a:t>Thanks &amp; Questions</a:t>
            </a:r>
          </a:p>
        </p:txBody>
      </p:sp>
    </p:spTree>
    <p:extLst>
      <p:ext uri="{BB962C8B-B14F-4D97-AF65-F5344CB8AC3E}">
        <p14:creationId xmlns:p14="http://schemas.microsoft.com/office/powerpoint/2010/main" val="33681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4387" y="82591"/>
            <a:ext cx="6518787" cy="32505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bg1"/>
                </a:solidFill>
              </a:rPr>
              <a:t>Theme: </a:t>
            </a:r>
            <a:r>
              <a:rPr lang="en-US" sz="3000" dirty="0">
                <a:solidFill>
                  <a:schemeClr val="bg1"/>
                </a:solidFill>
              </a:rPr>
              <a:t>expectations and risk</a:t>
            </a:r>
          </a:p>
          <a:p>
            <a:r>
              <a:rPr lang="en-US" sz="3000" dirty="0"/>
              <a:t>Questions: How comfortable are you with risk, specifically at work?  What does a risk feel like for you?  What are you afraid of/what is holding you back?  How do you define success?  Failure?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5604387" y="3392129"/>
            <a:ext cx="6518787" cy="33921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Theme: rewards &amp; recognition</a:t>
            </a:r>
          </a:p>
          <a:p>
            <a:r>
              <a:rPr lang="en-US" sz="3200" dirty="0" smtClean="0"/>
              <a:t>Questions</a:t>
            </a:r>
            <a:r>
              <a:rPr lang="en-US" sz="3200" dirty="0"/>
              <a:t>: If innovation was celebrated, what would it look like?  What would it feel like?  How do you want to be rewarded?  How do you want to reward others?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910" y="3392129"/>
            <a:ext cx="5463785" cy="339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Theme: </a:t>
            </a:r>
            <a:r>
              <a:rPr lang="en-US" sz="3200" dirty="0">
                <a:solidFill>
                  <a:schemeClr val="bg1"/>
                </a:solidFill>
              </a:rPr>
              <a:t>belief, identity, story</a:t>
            </a:r>
          </a:p>
          <a:p>
            <a:r>
              <a:rPr lang="en-US" sz="3200" dirty="0"/>
              <a:t>Questions: why do you think that Butler/Till has prioritized “building a culture of innovation”?  How do you (can you) contribute to this culture?</a:t>
            </a:r>
          </a:p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3909" y="82591"/>
            <a:ext cx="5463786" cy="32505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Theme: Structures &amp; Roles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/>
              <a:t>Questions: Think about your current role and work tasks, how can you incorporate innovative thinking into your work?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088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MAGIC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Grant and Project Support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Research Infrastructure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Hiring students and staff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Basic supervision, account maintenance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Financial management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Corporate &amp; Gov. Relations</a:t>
            </a:r>
          </a:p>
          <a:p>
            <a:r>
              <a:rPr lang="en-US" dirty="0" smtClean="0">
                <a:solidFill>
                  <a:srgbClr val="9966FF"/>
                </a:solidFill>
              </a:rPr>
              <a:t>Brainstorming and Market Analysis</a:t>
            </a:r>
            <a:endParaRPr lang="en-US" dirty="0">
              <a:solidFill>
                <a:srgbClr val="9966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Project Related Purchasing &amp; Travel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Materials &amp; Supplies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Branding &amp; Press (aka “storytelling”)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Pilot Projects &amp; Proposal Development</a:t>
            </a:r>
          </a:p>
          <a:p>
            <a:r>
              <a:rPr lang="en-US" dirty="0" smtClean="0">
                <a:solidFill>
                  <a:srgbClr val="3FCDFF"/>
                </a:solidFill>
              </a:rPr>
              <a:t>In-House </a:t>
            </a:r>
            <a:r>
              <a:rPr lang="en-US" dirty="0" err="1" smtClean="0">
                <a:solidFill>
                  <a:srgbClr val="3FCDFF"/>
                </a:solidFill>
              </a:rPr>
              <a:t>Skunkworks</a:t>
            </a:r>
            <a:r>
              <a:rPr lang="en-US" dirty="0" smtClean="0">
                <a:solidFill>
                  <a:srgbClr val="3FCDFF"/>
                </a:solidFill>
              </a:rPr>
              <a:t> and Ideation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rgbClr val="FF33CC"/>
                </a:solidFill>
              </a:rPr>
              <a:t>[…</a:t>
            </a:r>
            <a:r>
              <a:rPr lang="en-US" dirty="0" smtClean="0">
                <a:solidFill>
                  <a:srgbClr val="FF33CC"/>
                </a:solidFill>
              </a:rPr>
              <a:t>and the list goes on]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9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32" y="198031"/>
            <a:ext cx="8598195" cy="64458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561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all boils down to: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20502" y="1645919"/>
            <a:ext cx="12433003" cy="1423219"/>
          </a:xfrm>
          <a:prstGeom prst="rect">
            <a:avLst/>
          </a:prstGeom>
          <a:gradFill>
            <a:gsLst>
              <a:gs pos="0">
                <a:srgbClr val="FF0000"/>
              </a:gs>
              <a:gs pos="98333">
                <a:srgbClr val="FF33CC"/>
              </a:gs>
              <a:gs pos="88000">
                <a:srgbClr val="9966FF"/>
              </a:gs>
              <a:gs pos="77000">
                <a:srgbClr val="0070C0"/>
              </a:gs>
              <a:gs pos="61000">
                <a:srgbClr val="00B0F0"/>
              </a:gs>
              <a:gs pos="49000">
                <a:srgbClr val="92D050"/>
              </a:gs>
              <a:gs pos="34000">
                <a:srgbClr val="FFFF00"/>
              </a:gs>
              <a:gs pos="16000">
                <a:srgbClr val="FFC000"/>
              </a:gs>
            </a:gsLst>
            <a:lin ang="0" scaled="0"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MAKE STUFF.</a:t>
            </a:r>
          </a:p>
        </p:txBody>
      </p:sp>
    </p:spTree>
    <p:extLst>
      <p:ext uri="{BB962C8B-B14F-4D97-AF65-F5344CB8AC3E}">
        <p14:creationId xmlns:p14="http://schemas.microsoft.com/office/powerpoint/2010/main" val="3497243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ndrew Phelps\Desktop\lego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0189" r="36620"/>
          <a:stretch/>
        </p:blipFill>
        <p:spPr bwMode="auto">
          <a:xfrm>
            <a:off x="0" y="0"/>
            <a:ext cx="12180935" cy="68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69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4976037"/>
            <a:ext cx="10515600" cy="12009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6600" dirty="0"/>
              <a:t>'protecting “making as a mode of inquiry”’</a:t>
            </a:r>
          </a:p>
          <a:p>
            <a:pPr marL="0" indent="0" algn="r">
              <a:buNone/>
            </a:pPr>
            <a:r>
              <a:rPr lang="en-US" dirty="0"/>
              <a:t>-Ian </a:t>
            </a:r>
            <a:r>
              <a:rPr lang="en-US" dirty="0" err="1"/>
              <a:t>Horswill</a:t>
            </a:r>
            <a:r>
              <a:rPr lang="en-US" dirty="0"/>
              <a:t>, Northwestern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066" y="2202712"/>
            <a:ext cx="12169870" cy="1226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WE</a:t>
            </a:r>
            <a:r>
              <a:rPr lang="en-US" sz="6600" b="1" dirty="0" smtClean="0">
                <a:solidFill>
                  <a:schemeClr val="bg1"/>
                </a:solidFill>
              </a:rPr>
              <a:t> </a:t>
            </a:r>
            <a:r>
              <a:rPr lang="en-US" sz="6600" b="1" dirty="0" smtClean="0">
                <a:solidFill>
                  <a:srgbClr val="F3B34B"/>
                </a:solidFill>
              </a:rPr>
              <a:t>LEARN</a:t>
            </a:r>
            <a:r>
              <a:rPr lang="en-US" sz="6600" b="1" dirty="0" smtClean="0">
                <a:solidFill>
                  <a:schemeClr val="bg1"/>
                </a:solidFill>
              </a:rPr>
              <a:t> </a:t>
            </a:r>
            <a:r>
              <a:rPr lang="en-US" sz="6600" b="1" dirty="0" smtClean="0">
                <a:solidFill>
                  <a:srgbClr val="00B050"/>
                </a:solidFill>
              </a:rPr>
              <a:t>BY</a:t>
            </a:r>
            <a:r>
              <a:rPr lang="en-US" sz="6600" b="1" dirty="0" smtClean="0">
                <a:solidFill>
                  <a:schemeClr val="bg1"/>
                </a:solidFill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</a:rPr>
              <a:t>MAKING</a:t>
            </a:r>
            <a:r>
              <a:rPr lang="en-US" sz="6600" b="1" dirty="0" smtClean="0">
                <a:solidFill>
                  <a:schemeClr val="bg1"/>
                </a:solidFill>
              </a:rPr>
              <a:t> </a:t>
            </a:r>
            <a:r>
              <a:rPr lang="en-US" sz="6600" b="1" dirty="0" smtClean="0">
                <a:solidFill>
                  <a:srgbClr val="7030A0"/>
                </a:solidFill>
              </a:rPr>
              <a:t>THINGS</a:t>
            </a:r>
            <a:endParaRPr lang="en-US" sz="6600" b="1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1690688"/>
            <a:ext cx="12192000" cy="5120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-11065" y="3429001"/>
            <a:ext cx="12192000" cy="15470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1400" y="3429000"/>
            <a:ext cx="2682240" cy="2514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Help students &amp; faculty create things, get excited, and start businesses that make things.  </a:t>
            </a:r>
          </a:p>
          <a:p>
            <a:pPr marL="0" indent="0">
              <a:buNone/>
            </a:pPr>
            <a:r>
              <a:rPr lang="en-US" dirty="0" smtClean="0"/>
              <a:t>They already WANT to do this.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6" y="1359674"/>
            <a:ext cx="2754084" cy="17645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1" t="11233" r="19412" b="47961"/>
          <a:stretch/>
        </p:blipFill>
        <p:spPr>
          <a:xfrm>
            <a:off x="1828800" y="1359674"/>
            <a:ext cx="2438400" cy="17645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37451" r="8235" b="12353"/>
          <a:stretch/>
        </p:blipFill>
        <p:spPr>
          <a:xfrm>
            <a:off x="1828801" y="3330723"/>
            <a:ext cx="5410199" cy="246047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370136" y="1416502"/>
            <a:ext cx="3063239" cy="1293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Helping students make 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00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2674</TotalTime>
  <Words>1639</Words>
  <Application>Microsoft Office PowerPoint</Application>
  <PresentationFormat>Widescreen</PresentationFormat>
  <Paragraphs>189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HelveticaNeueLT Pro 55 Roman</vt:lpstr>
      <vt:lpstr>Wingdings</vt:lpstr>
      <vt:lpstr>Office Theme</vt:lpstr>
      <vt:lpstr>PowerPoint Presentation</vt:lpstr>
      <vt:lpstr>Hi, I’m andy.  I make things.</vt:lpstr>
      <vt:lpstr>WELCOME TO MAGIC.  IT IS.</vt:lpstr>
      <vt:lpstr>What Does MAGIC Do?</vt:lpstr>
      <vt:lpstr>What Does MAGIC Do?</vt:lpstr>
      <vt:lpstr>PowerPoint Presentation</vt:lpstr>
      <vt:lpstr>Which all boils down to:</vt:lpstr>
      <vt:lpstr>PowerPoint Presentation</vt:lpstr>
      <vt:lpstr>Helping students make things</vt:lpstr>
      <vt:lpstr>Alex makes Halo.</vt:lpstr>
      <vt:lpstr>Anna: helps people make VR</vt:lpstr>
      <vt:lpstr>Making our own things, to illustrate and learn</vt:lpstr>
      <vt:lpstr>PowerPoint Presentation</vt:lpstr>
      <vt:lpstr>EXPERIENTIAL, PROCESS DRIVEN, CONSTRUCTIONIST</vt:lpstr>
      <vt:lpstr>And it is very, VERY difficult</vt:lpstr>
      <vt:lpstr>HOW ARE WE SET UP TO DO THIS, AND WHY?</vt:lpstr>
      <vt:lpstr>C   O   N   V  E  R  G E N CE</vt:lpstr>
      <vt:lpstr>MAGIC IS:</vt:lpstr>
      <vt:lpstr>Magic is:</vt:lpstr>
      <vt:lpstr>A “NEW” KIND OF UNIVERSITY RESEARCH CENTER, LIKE NO OTHER ANYWHERE…</vt:lpstr>
      <vt:lpstr>Lots of public success</vt:lpstr>
      <vt:lpstr>Lots of private failure</vt:lpstr>
      <vt:lpstr>The importance of PLAY</vt:lpstr>
      <vt:lpstr>TODAY: 4 themes and a lie</vt:lpstr>
      <vt:lpstr>THEME 1:  Belief, Identity, and Story </vt:lpstr>
      <vt:lpstr>PowerPoint Presentation</vt:lpstr>
      <vt:lpstr>THEME 2: Expectation, Accountability, Respect, Risk, and Motivation</vt:lpstr>
      <vt:lpstr>OPPORTUNITIES</vt:lpstr>
      <vt:lpstr>CHALLENGES</vt:lpstr>
      <vt:lpstr>Games and the Assumption of Risk</vt:lpstr>
      <vt:lpstr>The M is for Messy</vt:lpstr>
      <vt:lpstr>THEME 3: Intent, Purpose, and Structure</vt:lpstr>
      <vt:lpstr>How to go about “doing innovation” structurally</vt:lpstr>
      <vt:lpstr>Tools and Techniques </vt:lpstr>
      <vt:lpstr>Requirements</vt:lpstr>
      <vt:lpstr>THEME 4: Rewards &amp; Recognition</vt:lpstr>
      <vt:lpstr> What is a ‘reward’</vt:lpstr>
      <vt:lpstr>The differences of regulations, rules, rituals, traditions, and practices</vt:lpstr>
      <vt:lpstr>THE LIE: “The Innovation University”</vt:lpstr>
      <vt:lpstr>I mean, let’s be honest…</vt:lpstr>
      <vt:lpstr>And yet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Hack,Slash &amp; Backstab</dc:title>
  <dc:creator>Andrew Phelps</dc:creator>
  <cp:lastModifiedBy>Andrew Phelps</cp:lastModifiedBy>
  <cp:revision>63</cp:revision>
  <dcterms:created xsi:type="dcterms:W3CDTF">2016-09-07T17:06:39Z</dcterms:created>
  <dcterms:modified xsi:type="dcterms:W3CDTF">2016-09-23T15:54:48Z</dcterms:modified>
</cp:coreProperties>
</file>