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34"/>
  </p:notesMasterIdLst>
  <p:sldIdLst>
    <p:sldId id="256" r:id="rId2"/>
    <p:sldId id="5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588" r:id="rId31"/>
    <p:sldId id="284" r:id="rId32"/>
    <p:sldId id="584" r:id="rId33"/>
  </p:sldIdLst>
  <p:sldSz cx="12192000" cy="6858000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28E"/>
    <a:srgbClr val="F10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39"/>
    <p:restoredTop sz="83810"/>
  </p:normalViewPr>
  <p:slideViewPr>
    <p:cSldViewPr snapToGrid="0">
      <p:cViewPr varScale="1">
        <p:scale>
          <a:sx n="106" d="100"/>
          <a:sy n="106" d="100"/>
        </p:scale>
        <p:origin x="3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2714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109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95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334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7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 rot="5400000">
            <a:off x="4083937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 rot="5400000">
            <a:off x="8525933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C5582-3DC6-C743-A1A6-B4677C2E1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6C2D1D0-B146-E616-AB4D-EEEC1E3B37C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jp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6274558A-C028-C45A-9C41-CBF4070D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274"/>
            <a:ext cx="12191999" cy="68652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2FC109-022B-3F4C-A18D-AD0225A1A70F}"/>
              </a:ext>
            </a:extLst>
          </p:cNvPr>
          <p:cNvSpPr/>
          <p:nvPr/>
        </p:nvSpPr>
        <p:spPr>
          <a:xfrm>
            <a:off x="0" y="1503534"/>
            <a:ext cx="12192000" cy="5354466"/>
          </a:xfrm>
          <a:prstGeom prst="rect">
            <a:avLst/>
          </a:prstGeom>
          <a:gradFill>
            <a:gsLst>
              <a:gs pos="885">
                <a:schemeClr val="tx1">
                  <a:alpha val="0"/>
                </a:schemeClr>
              </a:gs>
              <a:gs pos="67000">
                <a:schemeClr val="tx1">
                  <a:alpha val="73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Google Shape;146;p19"/>
          <p:cNvSpPr/>
          <p:nvPr/>
        </p:nvSpPr>
        <p:spPr>
          <a:xfrm>
            <a:off x="525119" y="3474285"/>
            <a:ext cx="11252291" cy="108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ln w="6350">
                  <a:noFill/>
                </a:ln>
                <a:solidFill>
                  <a:srgbClr val="F1008E"/>
                </a:solidFill>
                <a:latin typeface="Century Gothic" panose="020B0502020202020204" pitchFamily="34" charset="0"/>
              </a:rPr>
              <a:t>Negotiating Definitions of Cozy Games</a:t>
            </a:r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334" y="5302117"/>
            <a:ext cx="2714279" cy="95470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/>
          <p:nvPr/>
        </p:nvSpPr>
        <p:spPr>
          <a:xfrm>
            <a:off x="0" y="6165012"/>
            <a:ext cx="2984204" cy="74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1008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Hawaiian </a:t>
            </a:r>
            <a:r>
              <a:rPr lang="en-US" dirty="0">
                <a:solidFill>
                  <a:srgbClr val="F1008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International Conference on Systems Science</a:t>
            </a:r>
            <a:endParaRPr dirty="0"/>
          </a:p>
        </p:txBody>
      </p:sp>
      <p:sp>
        <p:nvSpPr>
          <p:cNvPr id="3" name="Google Shape;146;p19">
            <a:extLst>
              <a:ext uri="{FF2B5EF4-FFF2-40B4-BE49-F238E27FC236}">
                <a16:creationId xmlns:a16="http://schemas.microsoft.com/office/drawing/2014/main" id="{29C9CF67-36EC-D214-B0F1-1DEBD2EA1E50}"/>
              </a:ext>
            </a:extLst>
          </p:cNvPr>
          <p:cNvSpPr/>
          <p:nvPr/>
        </p:nvSpPr>
        <p:spPr>
          <a:xfrm>
            <a:off x="55266" y="2786061"/>
            <a:ext cx="12192000" cy="108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Whose vibe is it anyway?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BC0E3A-2CC6-B888-64C7-9F972C19C7B3}"/>
              </a:ext>
            </a:extLst>
          </p:cNvPr>
          <p:cNvSpPr/>
          <p:nvPr/>
        </p:nvSpPr>
        <p:spPr>
          <a:xfrm>
            <a:off x="0" y="4521205"/>
            <a:ext cx="12191999" cy="660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Big Island, Hawaii, USA | January 2025 | HICSS 58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C00F84-4E89-097D-6E19-16CAC3271B14}"/>
              </a:ext>
            </a:extLst>
          </p:cNvPr>
          <p:cNvCxnSpPr>
            <a:cxnSpLocks/>
          </p:cNvCxnSpPr>
          <p:nvPr/>
        </p:nvCxnSpPr>
        <p:spPr>
          <a:xfrm>
            <a:off x="-16937" y="4521205"/>
            <a:ext cx="1220893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D99F7D-4FEF-613B-F9A2-EFF0AF13733F}"/>
              </a:ext>
            </a:extLst>
          </p:cNvPr>
          <p:cNvCxnSpPr>
            <a:cxnSpLocks/>
          </p:cNvCxnSpPr>
          <p:nvPr/>
        </p:nvCxnSpPr>
        <p:spPr>
          <a:xfrm>
            <a:off x="-16937" y="5181605"/>
            <a:ext cx="122089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11;p1">
            <a:extLst>
              <a:ext uri="{FF2B5EF4-FFF2-40B4-BE49-F238E27FC236}">
                <a16:creationId xmlns:a16="http://schemas.microsoft.com/office/drawing/2014/main" id="{E9C8ECA6-B7C8-EA00-FAEF-2500A81992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B8134-7751-28BF-AEB3-01E55091D3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D34530-35B9-EFC2-A126-DE87ADFF7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AD29-B535-FF4F-CED8-962D228B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/>
              <a:t>Features of cozy games: </a:t>
            </a:r>
            <a:r>
              <a:rPr lang="en-US" dirty="0">
                <a:solidFill>
                  <a:srgbClr val="F1028E"/>
                </a:solidFill>
              </a:rPr>
              <a:t>3) connectedness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53A8D-DD7E-FF18-B58B-AF958C9EF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747" y="1416937"/>
            <a:ext cx="3982453" cy="4024125"/>
          </a:xfrm>
        </p:spPr>
        <p:txBody>
          <a:bodyPr/>
          <a:lstStyle/>
          <a:p>
            <a:r>
              <a:rPr lang="en-US" dirty="0"/>
              <a:t>Social connectedness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Aiding in-game characters in a variety of ways</a:t>
            </a:r>
          </a:p>
          <a:p>
            <a:r>
              <a:rPr lang="en-US" dirty="0"/>
              <a:t>World connectedness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player can build, expand, tend the land and creatures</a:t>
            </a:r>
          </a:p>
          <a:p>
            <a:endParaRPr lang="en-US" dirty="0"/>
          </a:p>
          <a:p>
            <a:r>
              <a:rPr lang="en-US" dirty="0"/>
              <a:t>Creates a sense of ownership and belonging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8C770-6684-8DD9-93EA-9C104EED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85" y="1524000"/>
            <a:ext cx="6615362" cy="370460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175279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6A40E-4E74-0510-427A-7B93DF2A585F}"/>
              </a:ext>
            </a:extLst>
          </p:cNvPr>
          <p:cNvSpPr txBox="1"/>
          <p:nvPr/>
        </p:nvSpPr>
        <p:spPr>
          <a:xfrm>
            <a:off x="908385" y="5334000"/>
            <a:ext cx="2462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Grow, Song of the </a:t>
            </a:r>
            <a:r>
              <a:rPr lang="en-US" dirty="0" err="1"/>
              <a:t>Evertree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54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D3069-F826-7B8E-CE67-B3884627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373"/>
            <a:ext cx="12058650" cy="1293028"/>
          </a:xfrm>
        </p:spPr>
        <p:txBody>
          <a:bodyPr/>
          <a:lstStyle/>
          <a:p>
            <a:r>
              <a:rPr lang="en-US" dirty="0"/>
              <a:t>Features of cozy games </a:t>
            </a:r>
            <a:r>
              <a:rPr lang="en-US" dirty="0">
                <a:solidFill>
                  <a:srgbClr val="F1028E"/>
                </a:solidFill>
              </a:rPr>
              <a:t>4) energy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1F173-A8A6-3773-0C59-254151143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700" y="1318646"/>
            <a:ext cx="10820400" cy="4024125"/>
          </a:xfrm>
        </p:spPr>
        <p:txBody>
          <a:bodyPr/>
          <a:lstStyle/>
          <a:p>
            <a:r>
              <a:rPr lang="en-US" dirty="0"/>
              <a:t>Relating to safety, tasks should be low stress or stress-free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85788-5688-93C0-2C51-72CE107B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916" y="1983581"/>
            <a:ext cx="6766259" cy="378910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197097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11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B185-A99D-093A-094E-77CC83D6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cozy games </a:t>
            </a:r>
            <a:r>
              <a:rPr lang="en-US" dirty="0">
                <a:solidFill>
                  <a:srgbClr val="F1028E"/>
                </a:solidFill>
              </a:rPr>
              <a:t>5) 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F5D41-F683-898C-995D-EFA0D3BB7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484" y="1416937"/>
            <a:ext cx="9035716" cy="4024125"/>
          </a:xfrm>
        </p:spPr>
        <p:txBody>
          <a:bodyPr/>
          <a:lstStyle/>
          <a:p>
            <a:r>
              <a:rPr lang="en-US" dirty="0"/>
              <a:t>Often deliberately slow to allow for player contemplation, consideration,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5DFFE-BB5C-0EF8-A048-AD20904BD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44414"/>
            <a:ext cx="6096000" cy="3426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941D0-08AA-AE7C-77D9-D3F46833F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241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60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E0E9FE-8126-F72C-7696-3BFFCC93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Games and Mainstream Media’s Construction of Cozy Games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859B9-9AC9-1ABD-64E2-83C835130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Google Shape;11;p1">
            <a:extLst>
              <a:ext uri="{FF2B5EF4-FFF2-40B4-BE49-F238E27FC236}">
                <a16:creationId xmlns:a16="http://schemas.microsoft.com/office/drawing/2014/main" id="{66B23727-B61B-14D5-6507-987025E680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53AE4-AE52-2A08-B1D9-CAC1C87548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BE165B4-B06B-700E-7F23-24CF220E0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20797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10B556-2858-0E09-DACB-AC0AA96D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0" y="753533"/>
            <a:ext cx="8191499" cy="28019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definitional/relational bridge to the wider public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B8FB74-E9C7-9F6E-7BFC-E113B37D4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(Remember how they talked about social games like Farmville?)</a:t>
            </a:r>
          </a:p>
        </p:txBody>
      </p:sp>
      <p:pic>
        <p:nvPicPr>
          <p:cNvPr id="2" name="Google Shape;11;p1">
            <a:extLst>
              <a:ext uri="{FF2B5EF4-FFF2-40B4-BE49-F238E27FC236}">
                <a16:creationId xmlns:a16="http://schemas.microsoft.com/office/drawing/2014/main" id="{C9AD05FE-D268-E994-600D-21C22711F0B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2F5085-C741-DB87-B180-5665C51F67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98B5E6A-4611-631A-070F-2AE7FFD27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64108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575F9F-F310-CB99-1DBE-3151797C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050" y="764373"/>
            <a:ext cx="6534150" cy="1293028"/>
          </a:xfrm>
        </p:spPr>
        <p:txBody>
          <a:bodyPr/>
          <a:lstStyle/>
          <a:p>
            <a:r>
              <a:rPr lang="en-US" dirty="0"/>
              <a:t>Most common element found: “stress free”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D2DFE7-4982-5F09-5EF7-0508B1385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050" y="2194560"/>
            <a:ext cx="6534150" cy="4024125"/>
          </a:xfrm>
        </p:spPr>
        <p:txBody>
          <a:bodyPr/>
          <a:lstStyle/>
          <a:p>
            <a:r>
              <a:rPr lang="en-US" dirty="0"/>
              <a:t>Debunking idea that all games are violent and/or competitive</a:t>
            </a:r>
          </a:p>
          <a:p>
            <a:r>
              <a:rPr lang="en-US" dirty="0"/>
              <a:t>Correlates with core design element of “low stakes/risk”</a:t>
            </a:r>
          </a:p>
          <a:p>
            <a:r>
              <a:rPr lang="en-US" dirty="0"/>
              <a:t>Offer a respite from daily (stressed!) life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They “provide players with the perfect escape and replication of life”</a:t>
            </a:r>
          </a:p>
          <a:p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90C9EC3-362C-EDE1-7486-FE7D4F02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image2.png" descr="A cartoon of a child wearing a hat&#10;&#10;Description automatically generated">
            <a:extLst>
              <a:ext uri="{FF2B5EF4-FFF2-40B4-BE49-F238E27FC236}">
                <a16:creationId xmlns:a16="http://schemas.microsoft.com/office/drawing/2014/main" id="{36FBE9ED-FB21-B791-CDC8-72BCD3A1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8521"/>
          <a:stretch>
            <a:fillRect/>
          </a:stretch>
        </p:blipFill>
        <p:spPr bwMode="auto">
          <a:xfrm>
            <a:off x="271462" y="228599"/>
            <a:ext cx="4414838" cy="564589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34665" dist="38100" dir="2700000" sx="104156" sy="104156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EC937E7-58C0-9015-DD87-6737F4043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12" y="5964769"/>
            <a:ext cx="290353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Figure 2. Screenshot of gameplay from </a:t>
            </a:r>
            <a:r>
              <a:rPr kumimoji="0" lang="en-US" altLang="en-US" sz="9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Witch’s Bakery, </a:t>
            </a: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cozyteagames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’ video. Taken by authors, June 14, 2024.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7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1C31-7350-A9C5-613D-D4C566E1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definition: they are </a:t>
            </a:r>
            <a:r>
              <a:rPr lang="en-US" i="1" dirty="0"/>
              <a:t>worth your 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E5F62-2A01-1BC5-CC1F-77FA55738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74" y="2194560"/>
            <a:ext cx="6982326" cy="4024125"/>
          </a:xfrm>
        </p:spPr>
        <p:txBody>
          <a:bodyPr/>
          <a:lstStyle/>
          <a:p>
            <a:r>
              <a:rPr lang="en-US" dirty="0"/>
              <a:t>Helping your mental health</a:t>
            </a:r>
          </a:p>
          <a:p>
            <a:r>
              <a:rPr lang="en-US" dirty="0"/>
              <a:t>Provide space for comfort and self-reflection</a:t>
            </a:r>
          </a:p>
          <a:p>
            <a:r>
              <a:rPr lang="en-US" dirty="0"/>
              <a:t>Require emotional engagement (not of the adrenaline type)</a:t>
            </a:r>
          </a:p>
          <a:p>
            <a:r>
              <a:rPr lang="en-US" dirty="0"/>
              <a:t>And, importantly, “</a:t>
            </a:r>
            <a:r>
              <a:rPr lang="en-US" b="1" dirty="0"/>
              <a:t>playing cozy games doesn’t make you less of a gamer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95ADCA9-D881-0742-9B83-850532CF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24" y="1748659"/>
            <a:ext cx="4013234" cy="432334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336104" dist="38100" dir="2700000" sx="108000" sy="108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126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a couch and chairs&#10;&#10;Description automatically generated">
            <a:extLst>
              <a:ext uri="{FF2B5EF4-FFF2-40B4-BE49-F238E27FC236}">
                <a16:creationId xmlns:a16="http://schemas.microsoft.com/office/drawing/2014/main" id="{C7547D32-CAF8-678D-AECF-B934F48471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328"/>
          <a:stretch/>
        </p:blipFill>
        <p:spPr>
          <a:xfrm>
            <a:off x="0" y="-1"/>
            <a:ext cx="12192000" cy="58293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B3E964-4607-BD17-8762-907CC491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2046" y="3922690"/>
            <a:ext cx="7814549" cy="28019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Reminder alert! Cozy is a </a:t>
            </a:r>
            <a:r>
              <a:rPr lang="en-US" i="1" dirty="0">
                <a:solidFill>
                  <a:schemeClr val="tx1"/>
                </a:solidFill>
              </a:rPr>
              <a:t>vibe!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Google Shape;11;p1">
            <a:extLst>
              <a:ext uri="{FF2B5EF4-FFF2-40B4-BE49-F238E27FC236}">
                <a16:creationId xmlns:a16="http://schemas.microsoft.com/office/drawing/2014/main" id="{86DCB42C-D38D-FA08-E59C-20868A7D46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7ABDC-7D42-9436-4552-632DCFB0F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BD67FF5-2F60-C8F5-3C82-7DDD4249F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25A32B3-ABA2-1049-449E-8FF42604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37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D564-2EC2-C55C-F237-67A3C259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TikTok + #</a:t>
            </a:r>
            <a:r>
              <a:rPr lang="en-US" dirty="0" err="1">
                <a:solidFill>
                  <a:schemeClr val="tx1"/>
                </a:solidFill>
              </a:rPr>
              <a:t>cozygames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Google Shape;11;p1">
            <a:extLst>
              <a:ext uri="{FF2B5EF4-FFF2-40B4-BE49-F238E27FC236}">
                <a16:creationId xmlns:a16="http://schemas.microsoft.com/office/drawing/2014/main" id="{7153B48E-488F-1552-012C-1475748D6B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21928C-9D5A-6725-8039-862C865B3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029AECA-8810-47B6-623B-0135D9A5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911FEE0-6EF7-2129-D379-60A1293E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image1.png" descr="A collage of a person in a room with a computer and a desk&#10;&#10;Description automatically generated">
            <a:extLst>
              <a:ext uri="{FF2B5EF4-FFF2-40B4-BE49-F238E27FC236}">
                <a16:creationId xmlns:a16="http://schemas.microsoft.com/office/drawing/2014/main" id="{33BC2ACF-631B-971E-CCE8-65C03219B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1" y="1154007"/>
            <a:ext cx="5164973" cy="421481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381512" dist="38100" dir="2700000" sx="105933" sy="105933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A71A712-8015-D178-9F05-654EFBFC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213" y="5579492"/>
            <a:ext cx="30861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Figure 4. On the left,  </a:t>
            </a: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XiXi_playing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her cozy nook. On the right, a gaming setup belonging to </a:t>
            </a: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cozyaddy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_. Screenshots by authors.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7C43E-2DF7-3130-1A0E-C8C112BFEA6E}"/>
              </a:ext>
            </a:extLst>
          </p:cNvPr>
          <p:cNvSpPr txBox="1"/>
          <p:nvPr/>
        </p:nvSpPr>
        <p:spPr>
          <a:xfrm>
            <a:off x="7347284" y="4570435"/>
            <a:ext cx="354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Ultra high-end PC Gaming rig, but in clear, pink, purple, &amp; white!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94D502-E9E9-FE5E-DD92-0A6E656F9213}"/>
              </a:ext>
            </a:extLst>
          </p:cNvPr>
          <p:cNvCxnSpPr/>
          <p:nvPr/>
        </p:nvCxnSpPr>
        <p:spPr>
          <a:xfrm flipH="1" flipV="1">
            <a:off x="5277853" y="3555468"/>
            <a:ext cx="2069431" cy="108070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918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B3A8-9C14-B997-8D2F-F43BB072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0" y="753533"/>
            <a:ext cx="7219949" cy="28019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Would you like some </a:t>
            </a:r>
            <a:r>
              <a:rPr lang="en-US" b="1" dirty="0">
                <a:solidFill>
                  <a:schemeClr val="tx1"/>
                </a:solidFill>
              </a:rPr>
              <a:t>tea</a:t>
            </a:r>
            <a:r>
              <a:rPr lang="en-US" dirty="0">
                <a:solidFill>
                  <a:schemeClr val="tx1"/>
                </a:solidFill>
              </a:rPr>
              <a:t> with your cozy game?</a:t>
            </a:r>
          </a:p>
        </p:txBody>
      </p:sp>
      <p:pic>
        <p:nvPicPr>
          <p:cNvPr id="4" name="Google Shape;11;p1">
            <a:extLst>
              <a:ext uri="{FF2B5EF4-FFF2-40B4-BE49-F238E27FC236}">
                <a16:creationId xmlns:a16="http://schemas.microsoft.com/office/drawing/2014/main" id="{AB99846A-7DD8-5920-C47D-83CB03604C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AE5DAB-E6DB-E757-E8F6-EE4C72FB42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D3C7584-64E0-8507-F9E5-BB3C0A2AA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image3.png" descr="A hand holding a brush&#10;&#10;Description automatically generated">
            <a:extLst>
              <a:ext uri="{FF2B5EF4-FFF2-40B4-BE49-F238E27FC236}">
                <a16:creationId xmlns:a16="http://schemas.microsoft.com/office/drawing/2014/main" id="{7ED47CE4-1976-4388-8BA5-3B74C4DE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 b="15508"/>
          <a:stretch>
            <a:fillRect/>
          </a:stretch>
        </p:blipFill>
        <p:spPr bwMode="auto">
          <a:xfrm>
            <a:off x="214311" y="228600"/>
            <a:ext cx="4114801" cy="551265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315653" dist="38100" dir="2700000" sx="104973" sy="104973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B16A14C-F8A1-BBA9-B91A-5AB33302F05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04848" y="5835310"/>
            <a:ext cx="31337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Figure 3: Shot from </a:t>
            </a: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hercozygaming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video showing stereotypical items cozy gamers have in their home. Author screenshot.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8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ndles on a window sill&#10;&#10;Description automatically generated">
            <a:extLst>
              <a:ext uri="{FF2B5EF4-FFF2-40B4-BE49-F238E27FC236}">
                <a16:creationId xmlns:a16="http://schemas.microsoft.com/office/drawing/2014/main" id="{FF1682DE-639D-1766-5ECA-AB47699E8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4" y="0"/>
            <a:ext cx="12171445" cy="6724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22F97C-E6F2-5CA1-6572-D49DA2D9F51E}"/>
              </a:ext>
            </a:extLst>
          </p:cNvPr>
          <p:cNvSpPr/>
          <p:nvPr/>
        </p:nvSpPr>
        <p:spPr>
          <a:xfrm>
            <a:off x="20555" y="0"/>
            <a:ext cx="12171445" cy="6858000"/>
          </a:xfrm>
          <a:prstGeom prst="rect">
            <a:avLst/>
          </a:prstGeom>
          <a:gradFill>
            <a:gsLst>
              <a:gs pos="885">
                <a:schemeClr val="tx1">
                  <a:alpha val="70132"/>
                </a:schemeClr>
              </a:gs>
              <a:gs pos="80000">
                <a:schemeClr val="tx1">
                  <a:alpha val="61453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C591-798E-658F-8A16-B3D648E8DBA3}"/>
              </a:ext>
            </a:extLst>
          </p:cNvPr>
          <p:cNvSpPr/>
          <p:nvPr/>
        </p:nvSpPr>
        <p:spPr>
          <a:xfrm>
            <a:off x="247643" y="4104706"/>
            <a:ext cx="1795619" cy="17016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BC2BA6-841E-D981-ECC6-BCE4E55A8130}"/>
              </a:ext>
            </a:extLst>
          </p:cNvPr>
          <p:cNvSpPr/>
          <p:nvPr/>
        </p:nvSpPr>
        <p:spPr>
          <a:xfrm>
            <a:off x="2308689" y="2177241"/>
            <a:ext cx="1762516" cy="1701641"/>
          </a:xfrm>
          <a:prstGeom prst="rect">
            <a:avLst/>
          </a:prstGeom>
          <a:solidFill>
            <a:srgbClr val="C00000"/>
          </a:solidFill>
          <a:ln w="50800">
            <a:solidFill>
              <a:srgbClr val="F10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2;p19">
            <a:extLst>
              <a:ext uri="{FF2B5EF4-FFF2-40B4-BE49-F238E27FC236}">
                <a16:creationId xmlns:a16="http://schemas.microsoft.com/office/drawing/2014/main" id="{E3DC7A3F-0C48-BAB7-50A8-AB9B25128C8D}"/>
              </a:ext>
            </a:extLst>
          </p:cNvPr>
          <p:cNvSpPr txBox="1"/>
          <p:nvPr/>
        </p:nvSpPr>
        <p:spPr>
          <a:xfrm>
            <a:off x="4154466" y="2097781"/>
            <a:ext cx="7242266" cy="147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Mia Consalvo</a:t>
            </a:r>
            <a:endParaRPr sz="32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Professor of Communication Studies </a:t>
            </a:r>
            <a:endParaRPr sz="18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Canada Research Chair for Games Studies &amp; Design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Century Gothic" panose="020B0502020202020204" pitchFamily="34" charset="0"/>
                <a:sym typeface="Century Gothic"/>
              </a:rPr>
              <a:t>Director, Technoculture, Art &amp; Games (TAG)</a:t>
            </a:r>
            <a:endParaRPr sz="18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Concordia University, Montreal, Quebec, CAN</a:t>
            </a:r>
            <a:endParaRPr sz="18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43;p19">
            <a:extLst>
              <a:ext uri="{FF2B5EF4-FFF2-40B4-BE49-F238E27FC236}">
                <a16:creationId xmlns:a16="http://schemas.microsoft.com/office/drawing/2014/main" id="{B058E55D-6DE3-814E-8B67-96A3DFDF21EC}"/>
              </a:ext>
            </a:extLst>
          </p:cNvPr>
          <p:cNvSpPr txBox="1"/>
          <p:nvPr/>
        </p:nvSpPr>
        <p:spPr>
          <a:xfrm>
            <a:off x="2205498" y="4312354"/>
            <a:ext cx="9167354" cy="160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Andrew Phelps</a:t>
            </a:r>
            <a:endParaRPr sz="32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400"/>
            </a:pPr>
            <a:r>
              <a:rPr lang="en-US" sz="1800" b="1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Professor of Film &amp; Media Arts, </a:t>
            </a:r>
            <a:r>
              <a:rPr lang="en-US" sz="1800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American University, Washington, DC, USA</a:t>
            </a:r>
          </a:p>
          <a:p>
            <a:pPr>
              <a:lnSpc>
                <a:spcPct val="90000"/>
              </a:lnSpc>
              <a:buClr>
                <a:schemeClr val="lt1"/>
              </a:buClr>
              <a:buSzPts val="1400"/>
            </a:pPr>
            <a:r>
              <a:rPr lang="en-US" sz="1800" b="1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Visiting Professor, </a:t>
            </a:r>
            <a:r>
              <a:rPr lang="en-US" sz="1800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Uppsala University, Gotland, Sweden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Director, American University Game Center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President, Higher Education Video Game Alliance</a:t>
            </a:r>
            <a:endParaRPr sz="1800" b="1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Google Shape;144;p19">
            <a:extLst>
              <a:ext uri="{FF2B5EF4-FFF2-40B4-BE49-F238E27FC236}">
                <a16:creationId xmlns:a16="http://schemas.microsoft.com/office/drawing/2014/main" id="{A55EA094-3CE8-103A-E80D-8B979D7C2D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0300" y="2368365"/>
            <a:ext cx="1371600" cy="1371600"/>
          </a:xfrm>
          <a:prstGeom prst="rect">
            <a:avLst/>
          </a:prstGeom>
          <a:noFill/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145;p19">
            <a:extLst>
              <a:ext uri="{FF2B5EF4-FFF2-40B4-BE49-F238E27FC236}">
                <a16:creationId xmlns:a16="http://schemas.microsoft.com/office/drawing/2014/main" id="{F722A76D-E5EA-67D1-10A2-1D3E89D11A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253" y="4269726"/>
            <a:ext cx="1430513" cy="1371600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80BCA7-CDE7-A802-C03E-61F37BAFB8F4}"/>
              </a:ext>
            </a:extLst>
          </p:cNvPr>
          <p:cNvSpPr/>
          <p:nvPr/>
        </p:nvSpPr>
        <p:spPr>
          <a:xfrm>
            <a:off x="247643" y="260070"/>
            <a:ext cx="1795619" cy="1701641"/>
          </a:xfrm>
          <a:prstGeom prst="rect">
            <a:avLst/>
          </a:prstGeom>
          <a:solidFill>
            <a:srgbClr val="00B050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oogle Shape;142;p19">
            <a:extLst>
              <a:ext uri="{FF2B5EF4-FFF2-40B4-BE49-F238E27FC236}">
                <a16:creationId xmlns:a16="http://schemas.microsoft.com/office/drawing/2014/main" id="{571E89BA-0F1D-FC60-26C8-5A0F435D5247}"/>
              </a:ext>
            </a:extLst>
          </p:cNvPr>
          <p:cNvSpPr txBox="1"/>
          <p:nvPr/>
        </p:nvSpPr>
        <p:spPr>
          <a:xfrm>
            <a:off x="2205498" y="359327"/>
            <a:ext cx="7495715" cy="147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Century Gothic" panose="020B0502020202020204" pitchFamily="34" charset="0"/>
                <a:sym typeface="Century Gothic"/>
              </a:rPr>
              <a:t>Kelly Boudreau</a:t>
            </a:r>
            <a:endParaRPr sz="32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Associate Professor of Interactive Media Theory &amp; Design</a:t>
            </a:r>
            <a:endParaRPr sz="18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Century Gothic" panose="020B0502020202020204" pitchFamily="34" charset="0"/>
                <a:sym typeface="Century Gothic"/>
              </a:rPr>
              <a:t>Harrisburg University of Science &amp; Technology, Harrisburg, PA, USA</a:t>
            </a:r>
            <a:endParaRPr sz="1800"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1;p1">
            <a:extLst>
              <a:ext uri="{FF2B5EF4-FFF2-40B4-BE49-F238E27FC236}">
                <a16:creationId xmlns:a16="http://schemas.microsoft.com/office/drawing/2014/main" id="{C8D1A161-EC65-B752-3DB7-7510D7FC5D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36319A-D5CA-136C-DC53-996D162A63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20D224A-71CE-B82F-A7BC-EBC4E374C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 descr="A person with blue hair and tattoos&#10;&#10;Description automatically generated">
            <a:extLst>
              <a:ext uri="{FF2B5EF4-FFF2-40B4-BE49-F238E27FC236}">
                <a16:creationId xmlns:a16="http://schemas.microsoft.com/office/drawing/2014/main" id="{BA71AAD9-7027-7A7B-2553-AE4E07E5332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1546"/>
          <a:stretch/>
        </p:blipFill>
        <p:spPr>
          <a:xfrm>
            <a:off x="439253" y="465221"/>
            <a:ext cx="1430514" cy="133546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43622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9D2CB8-337C-5FC0-3792-51B22BEE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306" y="162460"/>
            <a:ext cx="5410200" cy="1293028"/>
          </a:xfrm>
        </p:spPr>
        <p:txBody>
          <a:bodyPr/>
          <a:lstStyle/>
          <a:p>
            <a:pPr algn="l"/>
            <a:r>
              <a:rPr lang="en-US" dirty="0"/>
              <a:t>Majority in alignment with designer elements of cozy games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BE91F-180C-7AF8-AB11-62D4AE577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820" y="2516431"/>
            <a:ext cx="4965916" cy="4024125"/>
          </a:xfrm>
        </p:spPr>
        <p:txBody>
          <a:bodyPr/>
          <a:lstStyle/>
          <a:p>
            <a:pPr marL="88900" indent="0">
              <a:buNone/>
            </a:pPr>
            <a:r>
              <a:rPr lang="en-US" dirty="0"/>
              <a:t>1) Wholesome, lighthearted, carefree, rejuvenating (</a:t>
            </a:r>
            <a:r>
              <a:rPr lang="en-US" dirty="0" err="1"/>
              <a:t>hercozygaming</a:t>
            </a:r>
            <a:r>
              <a:rPr lang="en-US" dirty="0"/>
              <a:t>)</a:t>
            </a:r>
          </a:p>
          <a:p>
            <a:pPr marL="88900" indent="0">
              <a:buNone/>
            </a:pPr>
            <a:r>
              <a:rPr lang="en-US" dirty="0"/>
              <a:t>2) No combat, just crafting and building (</a:t>
            </a:r>
            <a:r>
              <a:rPr lang="en-US" dirty="0" err="1"/>
              <a:t>gemzape</a:t>
            </a:r>
            <a:r>
              <a:rPr lang="en-US" dirty="0"/>
              <a:t>)</a:t>
            </a:r>
          </a:p>
          <a:p>
            <a:pPr marL="88900" indent="0">
              <a:buNone/>
            </a:pPr>
            <a:r>
              <a:rPr lang="en-US" dirty="0"/>
              <a:t>3) Comfort, relaxation and warmth (</a:t>
            </a:r>
            <a:r>
              <a:rPr lang="en-US" dirty="0" err="1"/>
              <a:t>gamergirlgale</a:t>
            </a:r>
            <a:r>
              <a:rPr lang="en-US" dirty="0"/>
              <a:t>)</a:t>
            </a:r>
          </a:p>
        </p:txBody>
      </p:sp>
      <p:pic>
        <p:nvPicPr>
          <p:cNvPr id="3" name="Picture 2" descr="A house in a grassy field&#10;&#10;Description automatically generated">
            <a:extLst>
              <a:ext uri="{FF2B5EF4-FFF2-40B4-BE49-F238E27FC236}">
                <a16:creationId xmlns:a16="http://schemas.microsoft.com/office/drawing/2014/main" id="{9A0AD562-29F5-D206-ACE6-1CA976A3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513"/>
            <a:ext cx="6540285" cy="50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9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8D26D5-E9EE-22CA-55F1-ACA19933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53533"/>
            <a:ext cx="6257925" cy="28019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Yet…</a:t>
            </a:r>
          </a:p>
        </p:txBody>
      </p:sp>
      <p:pic>
        <p:nvPicPr>
          <p:cNvPr id="2" name="Google Shape;11;p1">
            <a:extLst>
              <a:ext uri="{FF2B5EF4-FFF2-40B4-BE49-F238E27FC236}">
                <a16:creationId xmlns:a16="http://schemas.microsoft.com/office/drawing/2014/main" id="{10204DAC-11B0-6D40-FD44-E7F642123E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433B15-C47E-63C0-5ADB-00AE8E5AF5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7C52589-CEF1-6746-E0BE-F7E7083FC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3142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DD49-E605-88A7-7008-75E8A99D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66" y="4926967"/>
            <a:ext cx="10820399" cy="8837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US" dirty="0" err="1">
                <a:solidFill>
                  <a:schemeClr val="tx1"/>
                </a:solidFill>
              </a:rPr>
              <a:t>skyrim</a:t>
            </a:r>
            <a:r>
              <a:rPr lang="en-US" dirty="0">
                <a:solidFill>
                  <a:schemeClr val="tx1"/>
                </a:solidFill>
              </a:rPr>
              <a:t> is the </a:t>
            </a:r>
            <a:r>
              <a:rPr lang="en-US" dirty="0" err="1">
                <a:solidFill>
                  <a:schemeClr val="tx1"/>
                </a:solidFill>
              </a:rPr>
              <a:t>og</a:t>
            </a:r>
            <a:r>
              <a:rPr lang="en-US" dirty="0">
                <a:solidFill>
                  <a:schemeClr val="tx1"/>
                </a:solidFill>
              </a:rPr>
              <a:t> cozy game”</a:t>
            </a:r>
          </a:p>
        </p:txBody>
      </p:sp>
      <p:pic>
        <p:nvPicPr>
          <p:cNvPr id="4" name="Google Shape;11;p1">
            <a:extLst>
              <a:ext uri="{FF2B5EF4-FFF2-40B4-BE49-F238E27FC236}">
                <a16:creationId xmlns:a16="http://schemas.microsoft.com/office/drawing/2014/main" id="{1D1244AD-FCE3-66B8-5253-45630541120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76C1A8-375D-FE46-7FA1-EEDDC2F92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3D36FBB-48ED-C85C-D5B6-0979E27E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146" name="Picture 2" descr="Skyrim screenshot 2">
            <a:extLst>
              <a:ext uri="{FF2B5EF4-FFF2-40B4-BE49-F238E27FC236}">
                <a16:creationId xmlns:a16="http://schemas.microsoft.com/office/drawing/2014/main" id="{B03BB598-EE35-73EC-4949-F2DE38392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8"/>
          <a:stretch/>
        </p:blipFill>
        <p:spPr bwMode="auto">
          <a:xfrm>
            <a:off x="0" y="0"/>
            <a:ext cx="12192000" cy="49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DBE518-29DF-7709-55F0-E26111D1A9DF}"/>
              </a:ext>
            </a:extLst>
          </p:cNvPr>
          <p:cNvSpPr txBox="1"/>
          <p:nvPr/>
        </p:nvSpPr>
        <p:spPr>
          <a:xfrm>
            <a:off x="142335" y="4996077"/>
            <a:ext cx="4586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Screen capture from DeviantArt user “forestvoid24”</a:t>
            </a:r>
          </a:p>
          <a:p>
            <a:r>
              <a:rPr lang="en-US" dirty="0"/>
              <a:t>https://</a:t>
            </a:r>
            <a:r>
              <a:rPr lang="en-US" dirty="0" err="1"/>
              <a:t>www.deviantart.com</a:t>
            </a:r>
            <a:r>
              <a:rPr lang="en-US" dirty="0"/>
              <a:t>/forestvoid24/art/Skyrim-screenshot-2-905665911</a:t>
            </a:r>
          </a:p>
        </p:txBody>
      </p:sp>
    </p:spTree>
    <p:extLst>
      <p:ext uri="{BB962C8B-B14F-4D97-AF65-F5344CB8AC3E}">
        <p14:creationId xmlns:p14="http://schemas.microsoft.com/office/powerpoint/2010/main" val="1879309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0012F5-648D-FCE1-F471-B3D4B32D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69"/>
          <a:stretch/>
        </p:blipFill>
        <p:spPr>
          <a:xfrm>
            <a:off x="-2646" y="-13343"/>
            <a:ext cx="12194646" cy="5914081"/>
          </a:xfrm>
          <a:prstGeom prst="rect">
            <a:avLst/>
          </a:prstGeom>
        </p:spPr>
      </p:pic>
      <p:pic>
        <p:nvPicPr>
          <p:cNvPr id="4" name="Google Shape;11;p1">
            <a:extLst>
              <a:ext uri="{FF2B5EF4-FFF2-40B4-BE49-F238E27FC236}">
                <a16:creationId xmlns:a16="http://schemas.microsoft.com/office/drawing/2014/main" id="{29B66D66-4736-3085-044E-E5883DDB1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5A52B-1818-1593-B54E-B2569747B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80870D4-1E4D-6EE8-B10C-E510C7850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9E6823-51AC-9E7E-24D1-53846A498D94}"/>
              </a:ext>
            </a:extLst>
          </p:cNvPr>
          <p:cNvSpPr/>
          <p:nvPr/>
        </p:nvSpPr>
        <p:spPr>
          <a:xfrm>
            <a:off x="0" y="485775"/>
            <a:ext cx="12192000" cy="5414963"/>
          </a:xfrm>
          <a:prstGeom prst="rect">
            <a:avLst/>
          </a:prstGeom>
          <a:gradFill>
            <a:gsLst>
              <a:gs pos="885">
                <a:schemeClr val="bg1">
                  <a:alpha val="0"/>
                </a:schemeClr>
              </a:gs>
              <a:gs pos="66000">
                <a:schemeClr val="bg1">
                  <a:alpha val="58235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8AE38-1A54-18D9-37F2-180A0A0B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1157" y="3207543"/>
            <a:ext cx="10820399" cy="280193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Survival horror game </a:t>
            </a:r>
            <a:r>
              <a:rPr lang="en-US" i="1" dirty="0">
                <a:solidFill>
                  <a:schemeClr val="tx1"/>
                </a:solidFill>
              </a:rPr>
              <a:t>Sons of the Forest </a:t>
            </a:r>
            <a:r>
              <a:rPr lang="en-US" dirty="0">
                <a:solidFill>
                  <a:schemeClr val="tx1"/>
                </a:solidFill>
              </a:rPr>
              <a:t>is ‘morbid and horrific’ but a favorite cozy game of </a:t>
            </a:r>
            <a:r>
              <a:rPr lang="en-US" dirty="0" err="1">
                <a:solidFill>
                  <a:schemeClr val="tx1"/>
                </a:solidFill>
              </a:rPr>
              <a:t>gemzape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Picture 9" descr="A person with earphones and microphone&#10;&#10;Description automatically generated">
            <a:extLst>
              <a:ext uri="{FF2B5EF4-FFF2-40B4-BE49-F238E27FC236}">
                <a16:creationId xmlns:a16="http://schemas.microsoft.com/office/drawing/2014/main" id="{B10041D7-1B2B-7CDD-BC4E-7F9620DC6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8162" y="261098"/>
            <a:ext cx="3773487" cy="1797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3972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88DD6-8A78-2DC8-8B2D-A563E651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Return of the vibe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00401-5090-15E2-A7DA-C01FC3AAF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11;p1">
            <a:extLst>
              <a:ext uri="{FF2B5EF4-FFF2-40B4-BE49-F238E27FC236}">
                <a16:creationId xmlns:a16="http://schemas.microsoft.com/office/drawing/2014/main" id="{22670071-05B3-3004-172B-8EC4220A51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20DF67-2F15-6812-C1E3-3426356B3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3A96A1E-6905-5E8D-E37D-05BBF4BE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92577E86-041A-0442-544A-43C5F542AC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54" r="21060"/>
          <a:stretch/>
        </p:blipFill>
        <p:spPr>
          <a:xfrm>
            <a:off x="0" y="0"/>
            <a:ext cx="6874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6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6FCA-C4FF-036A-AF7C-62529885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713" y="753533"/>
            <a:ext cx="8091486" cy="28019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As per </a:t>
            </a:r>
            <a:r>
              <a:rPr lang="en-US" dirty="0" err="1">
                <a:solidFill>
                  <a:schemeClr val="tx1"/>
                </a:solidFill>
              </a:rPr>
              <a:t>Wasziewicz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Bakun</a:t>
            </a:r>
            <a:r>
              <a:rPr lang="en-US" dirty="0">
                <a:solidFill>
                  <a:schemeClr val="tx1"/>
                </a:solidFill>
              </a:rPr>
              <a:t> (2020) coziness may be ‘situational’ where it is “a singular sequence rather than the entire game”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5007E-68C2-9337-5986-4EDD6080A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1;p1">
            <a:extLst>
              <a:ext uri="{FF2B5EF4-FFF2-40B4-BE49-F238E27FC236}">
                <a16:creationId xmlns:a16="http://schemas.microsoft.com/office/drawing/2014/main" id="{62A952E8-A490-89BB-3F51-2619F5098D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C8AB5-F73D-9983-4F3C-D314015DA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3498105-683C-AD8C-BC5C-977EA680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81374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56F161-FB0A-0DBC-6C62-4FB6F793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+ cozy content (outside gameplay itself)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6D5C8D-4811-75A7-A2DC-30E69D24C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Room décor</a:t>
            </a:r>
          </a:p>
          <a:p>
            <a:r>
              <a:rPr lang="en-US" dirty="0"/>
              <a:t>Self-presentation</a:t>
            </a:r>
          </a:p>
        </p:txBody>
      </p:sp>
    </p:spTree>
    <p:extLst>
      <p:ext uri="{BB962C8B-B14F-4D97-AF65-F5344CB8AC3E}">
        <p14:creationId xmlns:p14="http://schemas.microsoft.com/office/powerpoint/2010/main" val="4165757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headphones and using a computer&#10;&#10;Description automatically generated">
            <a:extLst>
              <a:ext uri="{FF2B5EF4-FFF2-40B4-BE49-F238E27FC236}">
                <a16:creationId xmlns:a16="http://schemas.microsoft.com/office/drawing/2014/main" id="{08D5BB15-03B1-71EC-7BD5-2B17C83244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123"/>
          <a:stretch/>
        </p:blipFill>
        <p:spPr>
          <a:xfrm>
            <a:off x="0" y="-1"/>
            <a:ext cx="12192000" cy="5843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2C5BA2-2F32-C54F-8CFE-C48F6CC8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Room decor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68AA6-ED25-E21B-EC8D-C7573C61E216}"/>
              </a:ext>
            </a:extLst>
          </p:cNvPr>
          <p:cNvSpPr/>
          <p:nvPr/>
        </p:nvSpPr>
        <p:spPr>
          <a:xfrm rot="5400000">
            <a:off x="-250685" y="250685"/>
            <a:ext cx="5855833" cy="5354466"/>
          </a:xfrm>
          <a:prstGeom prst="rect">
            <a:avLst/>
          </a:prstGeom>
          <a:gradFill>
            <a:gsLst>
              <a:gs pos="885">
                <a:schemeClr val="tx1">
                  <a:alpha val="0"/>
                </a:schemeClr>
              </a:gs>
              <a:gs pos="67000">
                <a:schemeClr val="tx1">
                  <a:alpha val="73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31560-4CA5-6BDC-0303-1CFFBD21B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2" y="3429000"/>
            <a:ext cx="10820400" cy="278968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Plants</a:t>
            </a:r>
          </a:p>
          <a:p>
            <a:r>
              <a:rPr lang="en-US" b="1" dirty="0">
                <a:solidFill>
                  <a:schemeClr val="bg1"/>
                </a:solidFill>
              </a:rPr>
              <a:t>Pumpkin mug</a:t>
            </a:r>
          </a:p>
          <a:p>
            <a:r>
              <a:rPr lang="en-US" b="1" dirty="0">
                <a:solidFill>
                  <a:schemeClr val="bg1"/>
                </a:solidFill>
              </a:rPr>
              <a:t>Candles</a:t>
            </a:r>
          </a:p>
          <a:p>
            <a:r>
              <a:rPr lang="en-US" b="1" dirty="0">
                <a:solidFill>
                  <a:schemeClr val="bg1"/>
                </a:solidFill>
              </a:rPr>
              <a:t>Throw pillows, blankets</a:t>
            </a:r>
          </a:p>
          <a:p>
            <a:r>
              <a:rPr lang="en-US" b="1" dirty="0">
                <a:solidFill>
                  <a:schemeClr val="bg1"/>
                </a:solidFill>
              </a:rPr>
              <a:t>Tea or other warm beverage</a:t>
            </a:r>
          </a:p>
        </p:txBody>
      </p:sp>
    </p:spTree>
    <p:extLst>
      <p:ext uri="{BB962C8B-B14F-4D97-AF65-F5344CB8AC3E}">
        <p14:creationId xmlns:p14="http://schemas.microsoft.com/office/powerpoint/2010/main" val="3624184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 chair in front of a computer&#10;&#10;Description automatically generated">
            <a:extLst>
              <a:ext uri="{FF2B5EF4-FFF2-40B4-BE49-F238E27FC236}">
                <a16:creationId xmlns:a16="http://schemas.microsoft.com/office/drawing/2014/main" id="{E13597EF-3222-5436-4E6A-EB117474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10"/>
          <a:stretch/>
        </p:blipFill>
        <p:spPr>
          <a:xfrm>
            <a:off x="-1" y="0"/>
            <a:ext cx="12192001" cy="5855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12065-C8B4-7606-9DA4-976920E6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362" y="4850598"/>
            <a:ext cx="8610600" cy="129302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Room décor x2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732E7-48A6-3791-7A79-13D2A7645E19}"/>
              </a:ext>
            </a:extLst>
          </p:cNvPr>
          <p:cNvSpPr/>
          <p:nvPr/>
        </p:nvSpPr>
        <p:spPr>
          <a:xfrm rot="5400000">
            <a:off x="-250685" y="250685"/>
            <a:ext cx="5855833" cy="5354466"/>
          </a:xfrm>
          <a:prstGeom prst="rect">
            <a:avLst/>
          </a:prstGeom>
          <a:gradFill>
            <a:gsLst>
              <a:gs pos="885">
                <a:schemeClr val="tx1">
                  <a:alpha val="0"/>
                </a:schemeClr>
              </a:gs>
              <a:gs pos="67000">
                <a:schemeClr val="tx1">
                  <a:alpha val="73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01D8B-08C5-83A2-176A-1D0F7D736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85925"/>
            <a:ext cx="4657726" cy="450771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Specific color palettes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White, cream, beige, taupe, other neutrals in the majority of spaces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Highly curated and organized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Little clutter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Warm lighting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Soft furniture 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Bean bags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Chaise</a:t>
            </a: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Clacky</a:t>
            </a:r>
            <a:r>
              <a:rPr lang="en-US" b="1" dirty="0">
                <a:solidFill>
                  <a:schemeClr val="bg1"/>
                </a:solidFill>
              </a:rPr>
              <a:t> keyboard</a:t>
            </a:r>
          </a:p>
        </p:txBody>
      </p:sp>
    </p:spTree>
    <p:extLst>
      <p:ext uri="{BB962C8B-B14F-4D97-AF65-F5344CB8AC3E}">
        <p14:creationId xmlns:p14="http://schemas.microsoft.com/office/powerpoint/2010/main" val="2205381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pink blanket&#10;&#10;Description automatically generated">
            <a:extLst>
              <a:ext uri="{FF2B5EF4-FFF2-40B4-BE49-F238E27FC236}">
                <a16:creationId xmlns:a16="http://schemas.microsoft.com/office/drawing/2014/main" id="{FC30D514-BFA5-CA04-1DAF-B771F128B9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357"/>
          <a:stretch/>
        </p:blipFill>
        <p:spPr>
          <a:xfrm>
            <a:off x="-123826" y="0"/>
            <a:ext cx="12315825" cy="5886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B97EA-2505-CDAB-0632-636E9593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Self-presentation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29B0-65CE-023F-A0B6-D6FAB9195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337" y="264599"/>
            <a:ext cx="3624264" cy="4024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Cozy clothes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Oversized sweats, sweaters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Big socks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Robe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Soft fabrics</a:t>
            </a:r>
          </a:p>
          <a:p>
            <a:r>
              <a:rPr lang="en-US" dirty="0">
                <a:solidFill>
                  <a:schemeClr val="bg1"/>
                </a:solidFill>
              </a:rPr>
              <a:t>Feminine self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Makeup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Manicured nails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Curled up under blanket, resting</a:t>
            </a:r>
          </a:p>
        </p:txBody>
      </p:sp>
    </p:spTree>
    <p:extLst>
      <p:ext uri="{BB962C8B-B14F-4D97-AF65-F5344CB8AC3E}">
        <p14:creationId xmlns:p14="http://schemas.microsoft.com/office/powerpoint/2010/main" val="128935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2FF7CC-4EA3-9343-97CB-FB5ADDAF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27"/>
          <a:stretch/>
        </p:blipFill>
        <p:spPr>
          <a:xfrm>
            <a:off x="0" y="0"/>
            <a:ext cx="12192000" cy="57667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B813AD-7AE2-BC40-CF6F-F865EAFD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00562" y="2883353"/>
            <a:ext cx="10820399" cy="2801935"/>
          </a:xfrm>
        </p:spPr>
        <p:txBody>
          <a:bodyPr/>
          <a:lstStyle/>
          <a:p>
            <a:r>
              <a:rPr lang="en-US" dirty="0"/>
              <a:t>What is a cozy game …</a:t>
            </a:r>
          </a:p>
        </p:txBody>
      </p:sp>
      <p:pic>
        <p:nvPicPr>
          <p:cNvPr id="7" name="Google Shape;11;p1">
            <a:extLst>
              <a:ext uri="{FF2B5EF4-FFF2-40B4-BE49-F238E27FC236}">
                <a16:creationId xmlns:a16="http://schemas.microsoft.com/office/drawing/2014/main" id="{9D7E5A30-526A-6919-2F6D-E077533196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E951D9-9A8B-C894-2F54-B88813122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A7F4805-CCFD-1774-C774-DC6329962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5490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0A52A86-DC05-26D8-D944-606CDEB67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690633"/>
              </p:ext>
            </p:extLst>
          </p:nvPr>
        </p:nvGraphicFramePr>
        <p:xfrm>
          <a:off x="257174" y="368459"/>
          <a:ext cx="11744325" cy="63664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49660">
                  <a:extLst>
                    <a:ext uri="{9D8B030D-6E8A-4147-A177-3AD203B41FA5}">
                      <a16:colId xmlns:a16="http://schemas.microsoft.com/office/drawing/2014/main" val="1448575486"/>
                    </a:ext>
                  </a:extLst>
                </a:gridCol>
                <a:gridCol w="7494665">
                  <a:extLst>
                    <a:ext uri="{9D8B030D-6E8A-4147-A177-3AD203B41FA5}">
                      <a16:colId xmlns:a16="http://schemas.microsoft.com/office/drawing/2014/main" val="3227673739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2400" b="1" dirty="0">
                          <a:effectLst/>
                        </a:rPr>
                        <a:t>Design Principles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 algn="just"/>
                      <a:r>
                        <a:rPr lang="en-US" sz="2400" b="1" dirty="0">
                          <a:effectLst/>
                        </a:rPr>
                        <a:t>Design Elements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272703823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Aesthetics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Visually Soft (warm colors, soft shapes)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261172845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Comforting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628034284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Relaxing (soothing, calm audio – ambient and diegetic)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423604016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Familiar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37792574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Safety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Low risk situations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41980839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Absence of fight or flight moments / Stress-Free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204875833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Abundance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Resources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385737489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Time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296731723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Low stakes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Consequences are not detrimental to progress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183565667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Connectedness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Social (in/out of game)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147028327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With the gameworld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283329899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Growth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Expansion of space,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2935410573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Tending to /caring for things (animals, friends, crops, etc.),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3892381553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Access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Low-barrier to entry regarding player-skill/required knowledge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642196477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Access to space, zones, etc., do not require significant effort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177728984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Progression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Player-centric/driven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10751182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Lack of pressure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235549527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Intrinsically Rewarding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19974516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dirty="0">
                          <a:effectLst/>
                        </a:rPr>
                        <a:t>Pacing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Deliberate slowness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155515097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>
                          <a:effectLst/>
                        </a:rPr>
                        <a:t>Space for reflection / contemplation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2193714450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0" marR="0" indent="228600"/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Opportunities for immersion through repetition of tasks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982" marR="23982" marT="0" marB="0"/>
                </a:tc>
                <a:extLst>
                  <a:ext uri="{0D108BD9-81ED-4DB2-BD59-A6C34878D82A}">
                    <a16:rowId xmlns:a16="http://schemas.microsoft.com/office/drawing/2014/main" val="960639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774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988B-ED19-90F3-0E4B-D303D2BA3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9A85C-E20A-D001-2819-AB0EF44C4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80198"/>
            <a:ext cx="10820400" cy="4024125"/>
          </a:xfrm>
        </p:spPr>
        <p:txBody>
          <a:bodyPr/>
          <a:lstStyle/>
          <a:p>
            <a:r>
              <a:rPr lang="en-US" sz="2400" b="1" dirty="0"/>
              <a:t>Much overlap in definitions, but important divergences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Why Skyrim, BG3? 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Cozy horror?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Overlap with cozy books, cozy clothes, rooms</a:t>
            </a:r>
          </a:p>
          <a:p>
            <a:r>
              <a:rPr lang="en-US" sz="2400" b="1" dirty="0">
                <a:solidFill>
                  <a:srgbClr val="F1028E"/>
                </a:solidFill>
              </a:rPr>
              <a:t>Is the “vibe” overtaking “genre” as a way to understand gameplay?</a:t>
            </a:r>
          </a:p>
          <a:p>
            <a:r>
              <a:rPr lang="en-US" sz="2400" b="1" dirty="0"/>
              <a:t>How will cozy gaming continue to evolve?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In how developers create such games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In how the media talks about those games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In how players situate those games</a:t>
            </a:r>
          </a:p>
        </p:txBody>
      </p:sp>
    </p:spTree>
    <p:extLst>
      <p:ext uri="{BB962C8B-B14F-4D97-AF65-F5344CB8AC3E}">
        <p14:creationId xmlns:p14="http://schemas.microsoft.com/office/powerpoint/2010/main" val="3613035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4C4B27CE-CD19-794F-B38C-0BD47F9E4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54" b="10128"/>
          <a:stretch/>
        </p:blipFill>
        <p:spPr>
          <a:xfrm>
            <a:off x="7435" y="0"/>
            <a:ext cx="1218456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3956FA-2696-E440-9382-E1F60E60576F}"/>
              </a:ext>
            </a:extLst>
          </p:cNvPr>
          <p:cNvSpPr/>
          <p:nvPr/>
        </p:nvSpPr>
        <p:spPr>
          <a:xfrm>
            <a:off x="-4313" y="504488"/>
            <a:ext cx="12203748" cy="6353511"/>
          </a:xfrm>
          <a:prstGeom prst="rect">
            <a:avLst/>
          </a:prstGeom>
          <a:gradFill>
            <a:gsLst>
              <a:gs pos="885">
                <a:schemeClr val="tx1">
                  <a:alpha val="0"/>
                </a:schemeClr>
              </a:gs>
              <a:gs pos="41000">
                <a:schemeClr val="tx1">
                  <a:alpha val="73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7006C-4C5C-1645-9FE1-E1AC30684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4229" y="1940719"/>
            <a:ext cx="12192000" cy="1825096"/>
          </a:xfrm>
        </p:spPr>
        <p:txBody>
          <a:bodyPr/>
          <a:lstStyle/>
          <a:p>
            <a:pPr algn="ctr"/>
            <a:r>
              <a:rPr lang="en-US" sz="6600" b="1" dirty="0">
                <a:latin typeface="Century Gothic" panose="020B0502020202020204" pitchFamily="34" charset="0"/>
              </a:rPr>
              <a:t>THANKS &amp; QUESTIONS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FF9EE1E-4BE8-8898-0C65-CFF5024B6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1733" y="4018059"/>
            <a:ext cx="9448800" cy="685800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KELLY BOUDREAU	</a:t>
            </a:r>
            <a:r>
              <a:rPr lang="en-US" dirty="0" err="1">
                <a:latin typeface="Century Gothic" panose="020B0502020202020204" pitchFamily="34" charset="0"/>
              </a:rPr>
              <a:t>kboudreau@harrisburg.edu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  <a:p>
            <a:r>
              <a:rPr lang="en-US" dirty="0">
                <a:latin typeface="Century Gothic" panose="020B0502020202020204" pitchFamily="34" charset="0"/>
              </a:rPr>
              <a:t>MIA CONSALVO	</a:t>
            </a:r>
            <a:r>
              <a:rPr lang="en-US" dirty="0" err="1">
                <a:latin typeface="Century Gothic" panose="020B0502020202020204" pitchFamily="34" charset="0"/>
              </a:rPr>
              <a:t>mia.consalvo@concordia.ca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  <a:p>
            <a:r>
              <a:rPr lang="en-US" dirty="0">
                <a:latin typeface="Century Gothic" panose="020B0502020202020204" pitchFamily="34" charset="0"/>
              </a:rPr>
              <a:t>ANDY PHELPS		</a:t>
            </a:r>
            <a:r>
              <a:rPr lang="en-US" dirty="0" err="1">
                <a:latin typeface="Century Gothic" panose="020B0502020202020204" pitchFamily="34" charset="0"/>
              </a:rPr>
              <a:t>andymphelps@gmail.com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(all AI generated images “from” Adobe® Firefly)</a:t>
            </a:r>
          </a:p>
        </p:txBody>
      </p:sp>
      <p:pic>
        <p:nvPicPr>
          <p:cNvPr id="3" name="Google Shape;11;p1">
            <a:extLst>
              <a:ext uri="{FF2B5EF4-FFF2-40B4-BE49-F238E27FC236}">
                <a16:creationId xmlns:a16="http://schemas.microsoft.com/office/drawing/2014/main" id="{B79CE92D-9687-33BC-F885-A2CEF7FC19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91B40A-2753-7F15-C278-5498AFE9C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6709E3A-BDB8-F5D9-B965-79068CDFE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78055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D6A3A87-379F-9137-DAC2-7B7A78EB2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123"/>
          <a:stretch/>
        </p:blipFill>
        <p:spPr>
          <a:xfrm>
            <a:off x="0" y="-1"/>
            <a:ext cx="12192000" cy="5843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013A4-55A1-8F07-F9E1-2FC32D2F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03" y="2921793"/>
            <a:ext cx="10820399" cy="2801935"/>
          </a:xfrm>
        </p:spPr>
        <p:txBody>
          <a:bodyPr/>
          <a:lstStyle/>
          <a:p>
            <a:r>
              <a:rPr lang="en-US" dirty="0"/>
              <a:t>… and who gets to decide?</a:t>
            </a:r>
          </a:p>
        </p:txBody>
      </p:sp>
      <p:pic>
        <p:nvPicPr>
          <p:cNvPr id="4" name="Google Shape;11;p1">
            <a:extLst>
              <a:ext uri="{FF2B5EF4-FFF2-40B4-BE49-F238E27FC236}">
                <a16:creationId xmlns:a16="http://schemas.microsoft.com/office/drawing/2014/main" id="{CFF238D6-E96B-8F8F-1AF3-EF81D4C548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1F305-D114-FD8D-7767-C133146F6D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C2757C-FB95-E148-3286-B62C2FF66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5615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E7DF8-23A3-FCBF-9EF9-6B2B9923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/>
              <a:t>Untangling conflicting discourses between: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05FB67-D94B-3307-35E2-3A164BAA3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1) Game designers and developers (+ some input from games academics)</a:t>
            </a:r>
          </a:p>
          <a:p>
            <a:r>
              <a:rPr lang="en-US" sz="3200" dirty="0"/>
              <a:t>2) Games/Mainstream Media</a:t>
            </a:r>
          </a:p>
          <a:p>
            <a:r>
              <a:rPr lang="en-US" sz="3200" dirty="0"/>
              <a:t>3) Players</a:t>
            </a:r>
          </a:p>
        </p:txBody>
      </p:sp>
    </p:spTree>
    <p:extLst>
      <p:ext uri="{BB962C8B-B14F-4D97-AF65-F5344CB8AC3E}">
        <p14:creationId xmlns:p14="http://schemas.microsoft.com/office/powerpoint/2010/main" val="473318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7DE5-B279-9168-9827-1FCADDBD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780" y="764373"/>
            <a:ext cx="8610600" cy="1293028"/>
          </a:xfrm>
        </p:spPr>
        <p:txBody>
          <a:bodyPr/>
          <a:lstStyle/>
          <a:p>
            <a:r>
              <a:rPr lang="en-US" dirty="0"/>
              <a:t>Three areas for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BC2D-D433-7D56-979A-5D23C1129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6268" y="1708785"/>
            <a:ext cx="7491412" cy="4024125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1) Game developers and academics’ working definitions of what constitutes a cozy game 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Primarily through the genre-defining Project Horseshoe Whitepaper</a:t>
            </a:r>
          </a:p>
          <a:p>
            <a:pPr marL="558800" lvl="1" indent="0">
              <a:buNone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2) Media discussions of cozy games in 16 outlets including 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Polygon, Games Radar, PC Gamer, Washington Post &amp; Rolling Stone</a:t>
            </a:r>
          </a:p>
          <a:p>
            <a:endParaRPr lang="en-US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3) High profile TikTok content creators who post about #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cozygames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A group report of a group of coziness&#10;&#10;Description automatically generated">
            <a:extLst>
              <a:ext uri="{FF2B5EF4-FFF2-40B4-BE49-F238E27FC236}">
                <a16:creationId xmlns:a16="http://schemas.microsoft.com/office/drawing/2014/main" id="{3B4FB060-07A9-D8AF-FE4C-25828F50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7" y="750086"/>
            <a:ext cx="4244987" cy="5514975"/>
          </a:xfrm>
          <a:prstGeom prst="rect">
            <a:avLst/>
          </a:prstGeom>
          <a:ln w="22225">
            <a:solidFill>
              <a:schemeClr val="bg1"/>
            </a:solidFill>
          </a:ln>
          <a:effectLst>
            <a:outerShdw blurRad="396192" dist="38100" dir="2700000" sx="104252" sy="104252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1387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8727-4AF5-72EB-8143-2F530F06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Designing and Developing Cozy Games</a:t>
            </a:r>
          </a:p>
        </p:txBody>
      </p:sp>
      <p:pic>
        <p:nvPicPr>
          <p:cNvPr id="3" name="Google Shape;11;p1">
            <a:extLst>
              <a:ext uri="{FF2B5EF4-FFF2-40B4-BE49-F238E27FC236}">
                <a16:creationId xmlns:a16="http://schemas.microsoft.com/office/drawing/2014/main" id="{B047E5E8-054A-057D-1BD1-B4460EFEF1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6772" y="536882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1E838-DF07-B3E3-B823-45A417D78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6739" y="6165012"/>
            <a:ext cx="532926" cy="559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94BD995-5A68-D743-CD72-A48B8D8FD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801" y="6170178"/>
            <a:ext cx="554447" cy="5544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9218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77E0AD-057B-E837-FF74-4B0AD6FC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/>
              <a:t>Features of cozy games: </a:t>
            </a:r>
            <a:r>
              <a:rPr lang="en-US" dirty="0">
                <a:solidFill>
                  <a:srgbClr val="F1028E"/>
                </a:solidFill>
              </a:rPr>
              <a:t>1) aesthetics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B5D6BE-C1C4-FE75-2774-286F66BC1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76" y="1691257"/>
            <a:ext cx="5410200" cy="4008885"/>
          </a:xfrm>
        </p:spPr>
        <p:txBody>
          <a:bodyPr/>
          <a:lstStyle/>
          <a:p>
            <a:r>
              <a:rPr lang="en-US" dirty="0"/>
              <a:t>Soft in color, tone and textures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Mostly lighter colors, with some dark tones now appearing</a:t>
            </a:r>
          </a:p>
          <a:p>
            <a:r>
              <a:rPr lang="en-US" dirty="0"/>
              <a:t>Audio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Continuous, soft, non-intrusive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Ambient and gentle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Create a sense of intimacy with game environment</a:t>
            </a: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F6DB4C06-C36F-B448-EBA4-79726E5F1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376" y="1828799"/>
            <a:ext cx="6146800" cy="33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8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8BED-21A1-A75A-88CB-89414F24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cozy games: </a:t>
            </a:r>
            <a:r>
              <a:rPr lang="en-US" dirty="0">
                <a:solidFill>
                  <a:srgbClr val="F1028E"/>
                </a:solidFill>
              </a:rPr>
              <a:t>2)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3FF24-88BB-845C-E2A8-EABBBD758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358" y="1638665"/>
            <a:ext cx="5907505" cy="4024125"/>
          </a:xfrm>
        </p:spPr>
        <p:txBody>
          <a:bodyPr/>
          <a:lstStyle/>
          <a:p>
            <a:r>
              <a:rPr lang="en-US" dirty="0"/>
              <a:t>Low-risk, possibly low-demand, tasks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Failure is either not an option or has few if any consequences</a:t>
            </a:r>
          </a:p>
          <a:p>
            <a:r>
              <a:rPr lang="en-US" dirty="0"/>
              <a:t>Abundance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Resources are not in short supply, can be gained without exceptional effort required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89234-8DCA-1353-FE22-E245A0F58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665"/>
            <a:ext cx="5323639" cy="26710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D0934-E682-E8AF-695F-9F333B3C3C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171" b="9291"/>
          <a:stretch/>
        </p:blipFill>
        <p:spPr>
          <a:xfrm>
            <a:off x="-18382" y="4309675"/>
            <a:ext cx="5342021" cy="26710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888565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16328</TotalTime>
  <Words>1102</Words>
  <Application>Microsoft Macintosh PowerPoint</Application>
  <PresentationFormat>Widescreen</PresentationFormat>
  <Paragraphs>179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Times New Roman</vt:lpstr>
      <vt:lpstr>Century Gothic</vt:lpstr>
      <vt:lpstr>Calibri</vt:lpstr>
      <vt:lpstr>Vapor Trail</vt:lpstr>
      <vt:lpstr>PowerPoint Presentation</vt:lpstr>
      <vt:lpstr>PowerPoint Presentation</vt:lpstr>
      <vt:lpstr>What is a cozy game …</vt:lpstr>
      <vt:lpstr>… and who gets to decide?</vt:lpstr>
      <vt:lpstr>Untangling conflicting discourses between:</vt:lpstr>
      <vt:lpstr>Three areas for examination</vt:lpstr>
      <vt:lpstr>Designing and Developing Cozy Games</vt:lpstr>
      <vt:lpstr>Features of cozy games: 1) aesthetics</vt:lpstr>
      <vt:lpstr>Features of cozy games: 2) safety</vt:lpstr>
      <vt:lpstr>Features of cozy games: 3) connectedness</vt:lpstr>
      <vt:lpstr>Features of cozy games 4) energy requirements</vt:lpstr>
      <vt:lpstr>Features of cozy games 5) pacing</vt:lpstr>
      <vt:lpstr>Games and Mainstream Media’s Construction of Cozy Games</vt:lpstr>
      <vt:lpstr>A definitional/relational bridge to the wider public</vt:lpstr>
      <vt:lpstr>Most common element found: “stress free”</vt:lpstr>
      <vt:lpstr>Beyond the definition: they are worth your time</vt:lpstr>
      <vt:lpstr>Reminder alert! Cozy is a vibe!</vt:lpstr>
      <vt:lpstr>TikTok + #cozygames</vt:lpstr>
      <vt:lpstr>Would you like some tea with your cozy game?</vt:lpstr>
      <vt:lpstr>Majority in alignment with designer elements of cozy games</vt:lpstr>
      <vt:lpstr>Yet…</vt:lpstr>
      <vt:lpstr>“skyrim is the og cozy game”</vt:lpstr>
      <vt:lpstr>Survival horror game Sons of the Forest is ‘morbid and horrific’ but a favorite cozy game of gemzape.</vt:lpstr>
      <vt:lpstr>Return of the vibe</vt:lpstr>
      <vt:lpstr>As per Wasziewicz and Bakun (2020) coziness may be ‘situational’ where it is “a singular sequence rather than the entire game”</vt:lpstr>
      <vt:lpstr>+ cozy content (outside gameplay itself)</vt:lpstr>
      <vt:lpstr>Room decor</vt:lpstr>
      <vt:lpstr>Room décor x2</vt:lpstr>
      <vt:lpstr>Self-presentation</vt:lpstr>
      <vt:lpstr>PowerPoint Presentation</vt:lpstr>
      <vt:lpstr>Conclusion</vt:lpstr>
      <vt:lpstr>THANKS &amp;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Andy Phelps</cp:lastModifiedBy>
  <cp:revision>53</cp:revision>
  <dcterms:modified xsi:type="dcterms:W3CDTF">2025-01-19T18:39:42Z</dcterms:modified>
</cp:coreProperties>
</file>