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271" r:id="rId2"/>
    <p:sldId id="279" r:id="rId3"/>
    <p:sldId id="272" r:id="rId4"/>
    <p:sldId id="280" r:id="rId5"/>
    <p:sldId id="276" r:id="rId6"/>
    <p:sldId id="277" r:id="rId7"/>
    <p:sldId id="274" r:id="rId8"/>
    <p:sldId id="273" r:id="rId9"/>
    <p:sldId id="275" r:id="rId10"/>
    <p:sldId id="278" r:id="rId11"/>
  </p:sldIdLst>
  <p:sldSz cx="9144000" cy="5143500" type="screen16x9"/>
  <p:notesSz cx="6858000" cy="9144000"/>
  <p:custDataLst>
    <p:tags r:id="rId1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Verdana" charset="0"/>
        <a:ea typeface="ヒラギノ角ゴ Pro W3" charset="-128"/>
        <a:cs typeface="ヒラギノ角ゴ Pro W3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Verdana" charset="0"/>
        <a:ea typeface="ヒラギノ角ゴ Pro W3" charset="-128"/>
        <a:cs typeface="ヒラギノ角ゴ Pro W3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Verdana" charset="0"/>
        <a:ea typeface="ヒラギノ角ゴ Pro W3" charset="-128"/>
        <a:cs typeface="ヒラギノ角ゴ Pro W3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Verdana" charset="0"/>
        <a:ea typeface="ヒラギノ角ゴ Pro W3" charset="-128"/>
        <a:cs typeface="ヒラギノ角ゴ Pro W3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Verdana" charset="0"/>
        <a:ea typeface="ヒラギノ角ゴ Pro W3" charset="-128"/>
        <a:cs typeface="ヒラギノ角ゴ Pro W3" charset="-128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Verdana" charset="0"/>
        <a:ea typeface="ヒラギノ角ゴ Pro W3" charset="-128"/>
        <a:cs typeface="ヒラギノ角ゴ Pro W3" charset="-128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Verdana" charset="0"/>
        <a:ea typeface="ヒラギノ角ゴ Pro W3" charset="-128"/>
        <a:cs typeface="ヒラギノ角ゴ Pro W3" charset="-128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Verdana" charset="0"/>
        <a:ea typeface="ヒラギノ角ゴ Pro W3" charset="-128"/>
        <a:cs typeface="ヒラギノ角ゴ Pro W3" charset="-128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Verdana" charset="0"/>
        <a:ea typeface="ヒラギノ角ゴ Pro W3" charset="-128"/>
        <a:cs typeface="ヒラギノ角ゴ Pro W3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D4AA"/>
    <a:srgbClr val="33CCFF"/>
    <a:srgbClr val="00FFCC"/>
    <a:srgbClr val="FFCC00"/>
    <a:srgbClr val="CC6600"/>
    <a:srgbClr val="996633"/>
    <a:srgbClr val="993300"/>
    <a:srgbClr val="FFCC99"/>
    <a:srgbClr val="CC99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692"/>
    <p:restoredTop sz="94690"/>
  </p:normalViewPr>
  <p:slideViewPr>
    <p:cSldViewPr>
      <p:cViewPr varScale="1">
        <p:scale>
          <a:sx n="160" d="100"/>
          <a:sy n="160" d="100"/>
        </p:scale>
        <p:origin x="100" y="28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 altLang="en-US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 altLang="en-US" dirty="0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 altLang="en-US" dirty="0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A38D6768-A17B-1D44-A63A-954434DD8BF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315747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200"/>
            </a:lvl1pPr>
          </a:lstStyle>
          <a:p>
            <a:endParaRPr lang="en-US" altLang="en-US" dirty="0"/>
          </a:p>
        </p:txBody>
      </p:sp>
      <p:sp>
        <p:nvSpPr>
          <p:cNvPr id="3075" name="Rectangle 9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58" name="Rectangle 10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/>
            </a:lvl1pPr>
          </a:lstStyle>
          <a:p>
            <a:endParaRPr lang="en-US" altLang="en-US" dirty="0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/>
            </a:lvl1pPr>
          </a:lstStyle>
          <a:p>
            <a:endParaRPr lang="en-US" altLang="en-US" dirty="0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/>
            </a:lvl1pPr>
          </a:lstStyle>
          <a:p>
            <a:fld id="{41AA783A-AD71-5946-A952-1C7908D8EA1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03663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Verdana" pitchFamily="45" charset="0"/>
        <a:ea typeface="ヒラギノ角ゴ Pro W3" pitchFamily="80" charset="-128"/>
        <a:cs typeface="ヒラギノ角ゴ Pro W3" pitchFamily="80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Verdana" pitchFamily="45" charset="0"/>
        <a:ea typeface="ヒラギノ角ゴ Pro W3" pitchFamily="45" charset="-128"/>
        <a:cs typeface="ヒラギノ角ゴ Pro W3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Verdana" pitchFamily="45" charset="0"/>
        <a:ea typeface="ヒラギノ角ゴ Pro W3" pitchFamily="45" charset="-128"/>
        <a:cs typeface="ヒラギノ角ゴ Pro W3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Verdana" pitchFamily="45" charset="0"/>
        <a:ea typeface="ヒラギノ角ゴ Pro W3" pitchFamily="45" charset="-128"/>
        <a:cs typeface="ヒラギノ角ゴ Pro W3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Verdana" pitchFamily="45" charset="0"/>
        <a:ea typeface="ヒラギノ角ゴ Pro W3" pitchFamily="45" charset="-128"/>
        <a:cs typeface="ヒラギノ角ゴ Pro W3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AA783A-AD71-5946-A952-1C7908D8EA18}" type="slidenum">
              <a:rPr lang="en-US" altLang="en-US" smtClean="0"/>
              <a:pPr/>
              <a:t>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73323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304800" y="1276350"/>
            <a:ext cx="6477000" cy="2743200"/>
          </a:xfrm>
          <a:prstGeom prst="rect">
            <a:avLst/>
          </a:prstGeom>
          <a:noFill/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>
              <a:defRPr>
                <a:solidFill>
                  <a:schemeClr val="tx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136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33400" y="666750"/>
            <a:ext cx="8077200" cy="7810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10"/>
          </p:nvPr>
        </p:nvSpPr>
        <p:spPr>
          <a:xfrm>
            <a:off x="533400" y="1504950"/>
            <a:ext cx="8077200" cy="2743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0579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99" r:id="rId1"/>
    <p:sldLayoutId id="2147483698" r:id="rId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+mj-lt"/>
          <a:ea typeface="ヒラギノ角ゴ Pro W3" pitchFamily="80" charset="-128"/>
          <a:cs typeface="ヒラギノ角ゴ Pro W3" pitchFamily="80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Verdana" pitchFamily="45" charset="0"/>
          <a:ea typeface="ヒラギノ角ゴ Pro W3" pitchFamily="80" charset="-128"/>
          <a:cs typeface="ヒラギノ角ゴ Pro W3" pitchFamily="8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Verdana" pitchFamily="45" charset="0"/>
          <a:ea typeface="ヒラギノ角ゴ Pro W3" pitchFamily="80" charset="-128"/>
          <a:cs typeface="ヒラギノ角ゴ Pro W3" pitchFamily="8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Verdana" pitchFamily="45" charset="0"/>
          <a:ea typeface="ヒラギノ角ゴ Pro W3" pitchFamily="80" charset="-128"/>
          <a:cs typeface="ヒラギノ角ゴ Pro W3" pitchFamily="8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Verdana" pitchFamily="45" charset="0"/>
          <a:ea typeface="ヒラギノ角ゴ Pro W3" pitchFamily="80" charset="-128"/>
          <a:cs typeface="ヒラギノ角ゴ Pro W3" pitchFamily="8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Verdana" pitchFamily="45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Verdana" pitchFamily="45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Verdana" pitchFamily="45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Verdana" pitchFamily="4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75000"/>
        <a:buFont typeface="Verdana" charset="0"/>
        <a:buChar char="●"/>
        <a:defRPr sz="2800">
          <a:solidFill>
            <a:srgbClr val="000000"/>
          </a:solidFill>
          <a:latin typeface="+mn-lt"/>
          <a:ea typeface="ヒラギノ角ゴ Pro W3" pitchFamily="80" charset="-128"/>
          <a:cs typeface="ヒラギノ角ゴ Pro W3" pitchFamily="80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75000"/>
        <a:buFont typeface="Verdana" charset="0"/>
        <a:buChar char="●"/>
        <a:defRPr sz="2400">
          <a:solidFill>
            <a:srgbClr val="000000"/>
          </a:solidFill>
          <a:latin typeface="+mn-lt"/>
          <a:ea typeface="ヒラギノ角ゴ Pro W3" pitchFamily="45" charset="-128"/>
          <a:cs typeface="ヒラギノ角ゴ Pro W3" charset="-128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75000"/>
        <a:buFont typeface="Verdana" charset="0"/>
        <a:buChar char="●"/>
        <a:defRPr sz="2000">
          <a:solidFill>
            <a:srgbClr val="000000"/>
          </a:solidFill>
          <a:latin typeface="+mn-lt"/>
          <a:ea typeface="ヒラギノ角ゴ Pro W3" pitchFamily="45" charset="-128"/>
          <a:cs typeface="ヒラギノ角ゴ Pro W3" charset="-128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70000"/>
        <a:buFont typeface="Verdana" charset="0"/>
        <a:buChar char="●"/>
        <a:defRPr>
          <a:solidFill>
            <a:srgbClr val="000000"/>
          </a:solidFill>
          <a:latin typeface="+mn-lt"/>
          <a:ea typeface="ヒラギノ角ゴ Pro W3" pitchFamily="45" charset="-128"/>
          <a:cs typeface="ヒラギノ角ゴ Pro W3" charset="-128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75000"/>
        <a:buFont typeface="Verdana" charset="0"/>
        <a:buChar char="●"/>
        <a:defRPr>
          <a:solidFill>
            <a:srgbClr val="000000"/>
          </a:solidFill>
          <a:latin typeface="+mn-lt"/>
          <a:ea typeface="ヒラギノ角ゴ Pro W3" pitchFamily="45" charset="-128"/>
          <a:cs typeface="ヒラギノ角ゴ Pro W3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2"/>
        <a:buChar char="&gt;"/>
        <a:defRPr>
          <a:solidFill>
            <a:srgbClr val="000000"/>
          </a:solidFill>
          <a:latin typeface="+mn-lt"/>
          <a:ea typeface="ヒラギノ角ゴ Pro W3" pitchFamily="4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2"/>
        <a:buChar char="&gt;"/>
        <a:defRPr>
          <a:solidFill>
            <a:srgbClr val="000000"/>
          </a:solidFill>
          <a:latin typeface="+mn-lt"/>
          <a:ea typeface="ヒラギノ角ゴ Pro W3" pitchFamily="4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2"/>
        <a:buChar char="&gt;"/>
        <a:defRPr>
          <a:solidFill>
            <a:srgbClr val="000000"/>
          </a:solidFill>
          <a:latin typeface="+mn-lt"/>
          <a:ea typeface="ヒラギノ角ゴ Pro W3" pitchFamily="4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2"/>
        <a:buChar char="&gt;"/>
        <a:defRPr>
          <a:solidFill>
            <a:srgbClr val="000000"/>
          </a:solidFill>
          <a:latin typeface="+mn-lt"/>
          <a:ea typeface="ヒラギノ角ゴ Pro W3" pitchFamily="4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gif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jpg"/><Relationship Id="rId10" Type="http://schemas.openxmlformats.org/officeDocument/2006/relationships/image" Target="../media/image8.png"/><Relationship Id="rId4" Type="http://schemas.openxmlformats.org/officeDocument/2006/relationships/image" Target="../media/image11.pn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228600" y="1276350"/>
            <a:ext cx="81534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</a:rPr>
              <a:t>Beyond the BA: Navigating Status as a Department, Center or Program, While Working with Industry Partners</a:t>
            </a:r>
            <a:r>
              <a:rPr lang="en-US" altLang="en-US" sz="2800" dirty="0">
                <a:solidFill>
                  <a:schemeClr val="tx1"/>
                </a:solidFill>
                <a:ea typeface="ヒラギノ角ゴ Pro W3" charset="-128"/>
                <a:cs typeface="ヒラギノ角ゴ Pro W3" charset="-128"/>
              </a:rPr>
              <a:t/>
            </a:r>
            <a:br>
              <a:rPr lang="en-US" altLang="en-US" sz="2800" dirty="0">
                <a:solidFill>
                  <a:schemeClr val="tx1"/>
                </a:solidFill>
                <a:ea typeface="ヒラギノ角ゴ Pro W3" charset="-128"/>
                <a:cs typeface="ヒラギノ角ゴ Pro W3" charset="-128"/>
              </a:rPr>
            </a:br>
            <a:r>
              <a:rPr lang="en-US" altLang="en-US" dirty="0">
                <a:solidFill>
                  <a:srgbClr val="F2F2F2"/>
                </a:solidFill>
                <a:ea typeface="ヒラギノ角ゴ Pro W3" charset="-128"/>
                <a:cs typeface="ヒラギノ角ゴ Pro W3" charset="-128"/>
              </a:rPr>
              <a:t/>
            </a:r>
            <a:br>
              <a:rPr lang="en-US" altLang="en-US" dirty="0">
                <a:solidFill>
                  <a:srgbClr val="F2F2F2"/>
                </a:solidFill>
                <a:ea typeface="ヒラギノ角ゴ Pro W3" charset="-128"/>
                <a:cs typeface="ヒラギノ角ゴ Pro W3" charset="-128"/>
              </a:rPr>
            </a:br>
            <a:r>
              <a:rPr lang="en-US" altLang="en-US" dirty="0" smtClean="0">
                <a:solidFill>
                  <a:srgbClr val="F2F2F2"/>
                </a:solidFill>
                <a:ea typeface="ヒラギノ角ゴ Pro W3" charset="-128"/>
                <a:cs typeface="ヒラギノ角ゴ Pro W3" charset="-128"/>
              </a:rPr>
              <a:t>Andy Phelps</a:t>
            </a:r>
            <a:r>
              <a:rPr lang="en-US" altLang="en-US" sz="2400" dirty="0">
                <a:solidFill>
                  <a:srgbClr val="F2F2F2"/>
                </a:solidFill>
                <a:ea typeface="ヒラギノ角ゴ Pro W3" charset="-128"/>
                <a:cs typeface="ヒラギノ角ゴ Pro W3" charset="-128"/>
              </a:rPr>
              <a:t/>
            </a:r>
            <a:br>
              <a:rPr lang="en-US" altLang="en-US" sz="2400" dirty="0">
                <a:solidFill>
                  <a:srgbClr val="F2F2F2"/>
                </a:solidFill>
                <a:ea typeface="ヒラギノ角ゴ Pro W3" charset="-128"/>
                <a:cs typeface="ヒラギノ角ゴ Pro W3" charset="-128"/>
              </a:rPr>
            </a:br>
            <a:r>
              <a:rPr lang="en-US" altLang="en-US" sz="1800" dirty="0" smtClean="0">
                <a:solidFill>
                  <a:srgbClr val="F2F2F2"/>
                </a:solidFill>
                <a:ea typeface="ヒラギノ角ゴ Pro W3" charset="-128"/>
                <a:cs typeface="ヒラギノ角ゴ Pro W3" charset="-128"/>
              </a:rPr>
              <a:t>Director, RIT MAGIC Center</a:t>
            </a:r>
            <a:br>
              <a:rPr lang="en-US" altLang="en-US" sz="1800" dirty="0" smtClean="0">
                <a:solidFill>
                  <a:srgbClr val="F2F2F2"/>
                </a:solidFill>
                <a:ea typeface="ヒラギノ角ゴ Pro W3" charset="-128"/>
                <a:cs typeface="ヒラギノ角ゴ Pro W3" charset="-128"/>
              </a:rPr>
            </a:br>
            <a:r>
              <a:rPr lang="en-US" altLang="en-US" sz="1800" dirty="0" smtClean="0">
                <a:solidFill>
                  <a:srgbClr val="F2F2F2"/>
                </a:solidFill>
                <a:ea typeface="ヒラギノ角ゴ Pro W3" charset="-128"/>
                <a:cs typeface="ヒラギノ角ゴ Pro W3" charset="-128"/>
              </a:rPr>
              <a:t>Professor &amp; Founder, RIT School of Interactive Games &amp; Media</a:t>
            </a:r>
            <a:br>
              <a:rPr lang="en-US" altLang="en-US" sz="1800" dirty="0" smtClean="0">
                <a:solidFill>
                  <a:srgbClr val="F2F2F2"/>
                </a:solidFill>
                <a:ea typeface="ヒラギノ角ゴ Pro W3" charset="-128"/>
                <a:cs typeface="ヒラギノ角ゴ Pro W3" charset="-128"/>
              </a:rPr>
            </a:br>
            <a:r>
              <a:rPr lang="en-US" altLang="en-US" sz="1800" dirty="0" smtClean="0">
                <a:solidFill>
                  <a:srgbClr val="F2F2F2"/>
                </a:solidFill>
                <a:ea typeface="ヒラギノ角ゴ Pro W3" charset="-128"/>
                <a:cs typeface="ヒラギノ角ゴ Pro W3" charset="-128"/>
              </a:rPr>
              <a:t>Rochester Institute of Technology</a:t>
            </a:r>
            <a:endParaRPr lang="en-US" altLang="en-US" sz="1800" dirty="0">
              <a:solidFill>
                <a:srgbClr val="F2F2F2"/>
              </a:solidFill>
              <a:ea typeface="ヒラギノ角ゴ Pro W3" charset="-128"/>
              <a:cs typeface="ヒラギノ角ゴ Pro W3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590550"/>
            <a:ext cx="9144000" cy="39624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45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1981"/>
            <a:ext cx="9144000" cy="226456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0" y="1047750"/>
            <a:ext cx="9144000" cy="1828800"/>
          </a:xfrm>
          <a:prstGeom prst="rect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45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0" y="590550"/>
            <a:ext cx="9144000" cy="0"/>
          </a:xfrm>
          <a:prstGeom prst="line">
            <a:avLst/>
          </a:prstGeom>
          <a:solidFill>
            <a:schemeClr val="accent1"/>
          </a:solidFill>
          <a:ln w="730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0" y="4548477"/>
            <a:ext cx="9144000" cy="0"/>
          </a:xfrm>
          <a:prstGeom prst="line">
            <a:avLst/>
          </a:prstGeom>
          <a:solidFill>
            <a:schemeClr val="accent1"/>
          </a:solidFill>
          <a:ln w="698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337911"/>
            <a:ext cx="2193760" cy="990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332983"/>
            <a:ext cx="1752600" cy="98583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3908260" y="2495840"/>
            <a:ext cx="5007140" cy="198091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rPr>
              <a:t>facebook.com/</a:t>
            </a:r>
            <a:r>
              <a:rPr kumimoji="1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rPr>
              <a:t>ritmagic</a:t>
            </a:r>
            <a:endParaRPr kumimoji="1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45" charset="0"/>
            </a:endParaRP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rPr>
              <a:t>@RITMAGIC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latin typeface="Verdana" pitchFamily="45" charset="0"/>
              </a:rPr>
              <a:t>andy@magic.rit.edu</a:t>
            </a:r>
          </a:p>
          <a:p>
            <a:pPr eaLnBrk="1" hangingPunct="1"/>
            <a:r>
              <a:rPr lang="en-US" b="1" dirty="0">
                <a:latin typeface="Verdana" pitchFamily="45" charset="0"/>
              </a:rPr>
              <a:t>magic.rit.edu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45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109006"/>
            <a:ext cx="1290197" cy="49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020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7"/>
          <a:stretch/>
        </p:blipFill>
        <p:spPr>
          <a:xfrm>
            <a:off x="0" y="604837"/>
            <a:ext cx="9144000" cy="394811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76200" y="604837"/>
            <a:ext cx="9067800" cy="3948113"/>
          </a:xfrm>
          <a:prstGeom prst="rect">
            <a:avLst/>
          </a:prstGeom>
          <a:gradFill>
            <a:gsLst>
              <a:gs pos="0">
                <a:schemeClr val="bg2">
                  <a:alpha val="0"/>
                </a:schemeClr>
              </a:gs>
              <a:gs pos="95000">
                <a:schemeClr val="bg2"/>
              </a:gs>
            </a:gsLst>
            <a:lin ang="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45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742950"/>
            <a:ext cx="5867400" cy="781050"/>
          </a:xfrm>
        </p:spPr>
        <p:txBody>
          <a:bodyPr/>
          <a:lstStyle/>
          <a:p>
            <a:pPr algn="r"/>
            <a:r>
              <a:rPr lang="en-US" b="1" dirty="0" smtClean="0">
                <a:solidFill>
                  <a:schemeClr val="tx1"/>
                </a:solidFill>
              </a:rPr>
              <a:t>Rochester Institute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of Technology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762000" y="2038350"/>
            <a:ext cx="8077200" cy="2743200"/>
          </a:xfrm>
        </p:spPr>
        <p:txBody>
          <a:bodyPr/>
          <a:lstStyle/>
          <a:p>
            <a:pPr marL="0" indent="0" algn="r">
              <a:buNone/>
            </a:pPr>
            <a:r>
              <a:rPr lang="en-US" sz="2000" b="1" dirty="0" smtClean="0">
                <a:solidFill>
                  <a:schemeClr val="tx1"/>
                </a:solidFill>
              </a:rPr>
              <a:t>Private university of ~18,600, est. 1829</a:t>
            </a:r>
          </a:p>
          <a:p>
            <a:pPr marL="0" indent="0" algn="r">
              <a:buNone/>
            </a:pPr>
            <a:r>
              <a:rPr lang="en-US" sz="2000" b="1" dirty="0" smtClean="0">
                <a:solidFill>
                  <a:schemeClr val="tx1">
                    <a:lumMod val="95000"/>
                  </a:schemeClr>
                </a:solidFill>
              </a:rPr>
              <a:t>~4000 computing students</a:t>
            </a:r>
          </a:p>
          <a:p>
            <a:pPr marL="0" indent="0" algn="r">
              <a:buNone/>
            </a:pPr>
            <a:r>
              <a:rPr lang="en-US" sz="2000" b="1" dirty="0" smtClean="0">
                <a:solidFill>
                  <a:schemeClr val="tx1">
                    <a:lumMod val="85000"/>
                  </a:schemeClr>
                </a:solidFill>
              </a:rPr>
              <a:t>Engineering centric culture</a:t>
            </a:r>
          </a:p>
          <a:p>
            <a:pPr marL="0" indent="0" algn="r">
              <a:buNone/>
            </a:pPr>
            <a:r>
              <a:rPr lang="en-US" sz="2000" b="1" dirty="0" smtClean="0">
                <a:solidFill>
                  <a:schemeClr val="tx1">
                    <a:lumMod val="75000"/>
                  </a:schemeClr>
                </a:solidFill>
              </a:rPr>
              <a:t>Long history of technology + arts</a:t>
            </a:r>
          </a:p>
          <a:p>
            <a:pPr marL="0" indent="0" algn="r">
              <a:buNone/>
            </a:pPr>
            <a:r>
              <a:rPr lang="en-US" sz="2000" b="1" dirty="0">
                <a:solidFill>
                  <a:schemeClr val="tx1">
                    <a:lumMod val="65000"/>
                  </a:schemeClr>
                </a:solidFill>
              </a:rPr>
              <a:t>Alumni &amp; partners worldwide</a:t>
            </a:r>
          </a:p>
          <a:p>
            <a:pPr marL="0" indent="0" algn="r">
              <a:buNone/>
            </a:pP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Nowhere remotely near NYC</a:t>
            </a:r>
          </a:p>
          <a:p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0" y="4552950"/>
            <a:ext cx="9144000" cy="0"/>
          </a:xfrm>
          <a:prstGeom prst="line">
            <a:avLst/>
          </a:prstGeom>
          <a:solidFill>
            <a:schemeClr val="accent1"/>
          </a:solidFill>
          <a:ln w="730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/>
        </p:nvCxnSpPr>
        <p:spPr bwMode="auto">
          <a:xfrm>
            <a:off x="0" y="590550"/>
            <a:ext cx="9144000" cy="0"/>
          </a:xfrm>
          <a:prstGeom prst="line">
            <a:avLst/>
          </a:prstGeom>
          <a:solidFill>
            <a:schemeClr val="accent1"/>
          </a:solidFill>
          <a:ln w="730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474991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1852" r="51852" b="9630"/>
          <a:stretch/>
        </p:blipFill>
        <p:spPr>
          <a:xfrm>
            <a:off x="0" y="590550"/>
            <a:ext cx="3886199" cy="4038600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 bwMode="auto">
          <a:xfrm>
            <a:off x="-7289" y="2206735"/>
            <a:ext cx="3893489" cy="241984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5000">
                <a:schemeClr val="tx1">
                  <a:alpha val="94000"/>
                </a:schemeClr>
              </a:gs>
              <a:gs pos="100000">
                <a:schemeClr val="tx1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45" charset="0"/>
            </a:endParaRPr>
          </a:p>
        </p:txBody>
      </p:sp>
      <p:cxnSp>
        <p:nvCxnSpPr>
          <p:cNvPr id="35" name="Straight Connector 34"/>
          <p:cNvCxnSpPr/>
          <p:nvPr/>
        </p:nvCxnSpPr>
        <p:spPr bwMode="auto">
          <a:xfrm>
            <a:off x="3886200" y="514350"/>
            <a:ext cx="0" cy="4114800"/>
          </a:xfrm>
          <a:prstGeom prst="line">
            <a:avLst/>
          </a:prstGeom>
          <a:solidFill>
            <a:schemeClr val="accent1"/>
          </a:solidFill>
          <a:ln w="698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0" y="590550"/>
            <a:ext cx="9144000" cy="0"/>
          </a:xfrm>
          <a:prstGeom prst="line">
            <a:avLst/>
          </a:prstGeom>
          <a:solidFill>
            <a:schemeClr val="accent1"/>
          </a:solidFill>
          <a:ln w="730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145" name="Title 1"/>
          <p:cNvSpPr>
            <a:spLocks noGrp="1"/>
          </p:cNvSpPr>
          <p:nvPr>
            <p:ph type="title"/>
          </p:nvPr>
        </p:nvSpPr>
        <p:spPr bwMode="auto">
          <a:xfrm>
            <a:off x="304135" y="3348498"/>
            <a:ext cx="4953000" cy="781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 dirty="0" smtClean="0">
                <a:ea typeface="ヒラギノ角ゴ Pro W3" charset="-128"/>
                <a:cs typeface="ヒラギノ角ゴ Pro W3" charset="-128"/>
              </a:rPr>
              <a:t>RIT GAMES TIMELINES</a:t>
            </a:r>
            <a:endParaRPr lang="en-US" altLang="en-US" b="1" dirty="0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5263101" y="613576"/>
            <a:ext cx="3886200" cy="3048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rPr>
              <a:t>First course in games programming</a:t>
            </a:r>
            <a:endParaRPr kumimoji="1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45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257800" y="913241"/>
            <a:ext cx="3886200" cy="3048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rPr>
              <a:t>Electronic Gaming Society</a:t>
            </a:r>
            <a:endParaRPr kumimoji="1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45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257800" y="1511700"/>
            <a:ext cx="3886200" cy="30480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latin typeface="Verdana" pitchFamily="45" charset="0"/>
              </a:rPr>
              <a:t>M</a:t>
            </a:r>
            <a:r>
              <a:rPr lang="en-US" sz="1400" b="1" dirty="0" smtClean="0">
                <a:latin typeface="Verdana" pitchFamily="45" charset="0"/>
              </a:rPr>
              <a:t>Sc Game Design &amp; Development</a:t>
            </a:r>
            <a:endParaRPr kumimoji="1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45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257800" y="1810662"/>
            <a:ext cx="3886200" cy="304800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 smtClean="0">
                <a:latin typeface="Verdana" pitchFamily="45" charset="0"/>
              </a:rPr>
              <a:t>BSc Game Design &amp; Development</a:t>
            </a:r>
            <a:endParaRPr kumimoji="1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45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257800" y="2105854"/>
            <a:ext cx="3886200" cy="3048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4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Verdana" pitchFamily="45" charset="0"/>
              </a:rPr>
              <a:t>Dept.</a:t>
            </a:r>
            <a:r>
              <a:rPr kumimoji="1" lang="en-US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Verdana" pitchFamily="45" charset="0"/>
              </a:rPr>
              <a:t> of Interactive Games &amp; Media</a:t>
            </a:r>
            <a:endParaRPr kumimoji="1" lang="en-US" sz="1400" b="1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Verdana" pitchFamily="45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255812" y="2400799"/>
            <a:ext cx="3886200" cy="304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Verdana" pitchFamily="45" charset="0"/>
              </a:rPr>
              <a:t>School of Interactive Games &amp; Media</a:t>
            </a:r>
            <a:endParaRPr kumimoji="1" lang="en-US" sz="1400" b="1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Verdana" pitchFamily="45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257800" y="2995864"/>
            <a:ext cx="3886200" cy="548474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 smtClean="0">
                <a:solidFill>
                  <a:schemeClr val="bg2"/>
                </a:solidFill>
                <a:latin typeface="Verdana" pitchFamily="45" charset="0"/>
              </a:rPr>
              <a:t>RIT Center for Media, Arts, Games, Interaction &amp; Creativity (MAGIC)</a:t>
            </a:r>
            <a:endParaRPr kumimoji="1" lang="en-US" sz="1400" b="1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Verdana" pitchFamily="45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5263101" y="3477144"/>
            <a:ext cx="3886200" cy="304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 smtClean="0">
                <a:solidFill>
                  <a:schemeClr val="bg2"/>
                </a:solidFill>
                <a:latin typeface="Verdana" pitchFamily="45" charset="0"/>
              </a:rPr>
              <a:t>MAGIC Spell Studios ®, LLC</a:t>
            </a:r>
            <a:endParaRPr kumimoji="1" lang="en-US" sz="1400" b="1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Verdana" pitchFamily="45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5263101" y="3748347"/>
            <a:ext cx="3886200" cy="304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4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Verdana" pitchFamily="45" charset="0"/>
              </a:rPr>
              <a:t>$30M MAGIC</a:t>
            </a:r>
            <a:r>
              <a:rPr kumimoji="1" lang="en-US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Verdana" pitchFamily="45" charset="0"/>
              </a:rPr>
              <a:t> Spell Studios Initiative </a:t>
            </a:r>
            <a:endParaRPr kumimoji="1" lang="en-US" sz="1400" b="1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Verdana" pitchFamily="45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5261112" y="4019550"/>
            <a:ext cx="3880900" cy="3048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 smtClean="0">
                <a:solidFill>
                  <a:schemeClr val="bg2"/>
                </a:solidFill>
                <a:latin typeface="Verdana" pitchFamily="45" charset="0"/>
              </a:rPr>
              <a:t>NY State Games HUB</a:t>
            </a:r>
            <a:endParaRPr kumimoji="1" lang="en-US" sz="1400" b="1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Verdana" pitchFamily="45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5257800" y="1209675"/>
            <a:ext cx="3886200" cy="3048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1400" b="1" dirty="0" smtClean="0">
                <a:latin typeface="Verdana" pitchFamily="45" charset="0"/>
              </a:rPr>
              <a:t>CS/IT Concentration in Game </a:t>
            </a:r>
            <a:r>
              <a:rPr lang="en-US" sz="1400" b="1" dirty="0" smtClean="0">
                <a:latin typeface="Verdana" pitchFamily="45" charset="0"/>
              </a:rPr>
              <a:t>Prog</a:t>
            </a:r>
            <a:endParaRPr lang="en-US" sz="1400" b="1" dirty="0">
              <a:latin typeface="Verdana" pitchFamily="45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3893488" y="613576"/>
            <a:ext cx="1371601" cy="3048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 smtClean="0">
                <a:latin typeface="Verdana" pitchFamily="45" charset="0"/>
              </a:rPr>
              <a:t>2001</a:t>
            </a:r>
            <a:r>
              <a:rPr kumimoji="1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rPr>
              <a:t> programming</a:t>
            </a:r>
            <a:endParaRPr kumimoji="1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45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3893488" y="913241"/>
            <a:ext cx="1366300" cy="3048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 smtClean="0">
                <a:latin typeface="Verdana" pitchFamily="45" charset="0"/>
              </a:rPr>
              <a:t>2002</a:t>
            </a:r>
            <a:endParaRPr kumimoji="1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45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3893488" y="1511700"/>
            <a:ext cx="1366300" cy="30480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rPr>
              <a:t>2006</a:t>
            </a:r>
            <a:endParaRPr kumimoji="1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45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3893488" y="1810662"/>
            <a:ext cx="1366300" cy="304800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rPr>
              <a:t>2007</a:t>
            </a:r>
            <a:endParaRPr kumimoji="1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45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3893488" y="2105854"/>
            <a:ext cx="1366300" cy="3048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 smtClean="0">
                <a:solidFill>
                  <a:schemeClr val="bg2"/>
                </a:solidFill>
                <a:latin typeface="Verdana" pitchFamily="45" charset="0"/>
              </a:rPr>
              <a:t>2009</a:t>
            </a:r>
            <a:endParaRPr kumimoji="1" lang="en-US" sz="1400" b="1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Verdana" pitchFamily="45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3893488" y="2400799"/>
            <a:ext cx="1364312" cy="304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4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Verdana" pitchFamily="45" charset="0"/>
              </a:rPr>
              <a:t>2011</a:t>
            </a:r>
            <a:endParaRPr kumimoji="1" lang="en-US" sz="1400" b="1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Verdana" pitchFamily="45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3893489" y="2995864"/>
            <a:ext cx="1366299" cy="548474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4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Verdana" pitchFamily="45" charset="0"/>
              </a:rPr>
              <a:t>2013</a:t>
            </a:r>
            <a:endParaRPr kumimoji="1" lang="en-US" sz="1400" b="1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Verdana" pitchFamily="45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3893489" y="3477144"/>
            <a:ext cx="1371600" cy="304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 smtClean="0">
                <a:solidFill>
                  <a:schemeClr val="bg2"/>
                </a:solidFill>
                <a:latin typeface="Verdana" pitchFamily="45" charset="0"/>
              </a:rPr>
              <a:t>2013</a:t>
            </a:r>
            <a:endParaRPr kumimoji="1" lang="en-US" sz="1400" b="1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Verdana" pitchFamily="45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3893489" y="3748347"/>
            <a:ext cx="1371600" cy="304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Verdana" pitchFamily="45" charset="0"/>
              </a:rPr>
              <a:t>2016</a:t>
            </a:r>
            <a:endParaRPr kumimoji="1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45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3893488" y="4019550"/>
            <a:ext cx="1367624" cy="3048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4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Verdana" pitchFamily="45" charset="0"/>
              </a:rPr>
              <a:t>2016</a:t>
            </a:r>
            <a:endParaRPr kumimoji="1" lang="en-US" sz="1400" b="1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Verdana" pitchFamily="45" charset="0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3893488" y="1209675"/>
            <a:ext cx="1366300" cy="3048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rPr>
              <a:t>2003</a:t>
            </a:r>
            <a:endParaRPr kumimoji="1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45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5255812" y="2697254"/>
            <a:ext cx="3886200" cy="304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4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Verdana" pitchFamily="45" charset="0"/>
              </a:rPr>
              <a:t>Minor</a:t>
            </a:r>
            <a:r>
              <a:rPr kumimoji="1" lang="en-US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Verdana" pitchFamily="45" charset="0"/>
              </a:rPr>
              <a:t> in Game Design</a:t>
            </a:r>
            <a:endParaRPr kumimoji="1" lang="en-US" sz="1400" b="1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Verdana" pitchFamily="45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3893488" y="2697254"/>
            <a:ext cx="1364312" cy="304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4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Verdana" pitchFamily="45" charset="0"/>
              </a:rPr>
              <a:t>2012</a:t>
            </a:r>
            <a:endParaRPr kumimoji="1" lang="en-US" sz="1400" b="1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Verdana" pitchFamily="45" charset="0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5253825" y="4321783"/>
            <a:ext cx="3886200" cy="30480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 smtClean="0">
                <a:solidFill>
                  <a:schemeClr val="bg2"/>
                </a:solidFill>
                <a:latin typeface="Verdana" pitchFamily="45" charset="0"/>
              </a:rPr>
              <a:t>NY State Games Challenge</a:t>
            </a:r>
            <a:endParaRPr kumimoji="1" lang="en-US" sz="1400" b="1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Verdana" pitchFamily="45" charset="0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3893488" y="4321783"/>
            <a:ext cx="1367624" cy="30480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4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Verdana" pitchFamily="45" charset="0"/>
              </a:rPr>
              <a:t>2017</a:t>
            </a:r>
            <a:endParaRPr kumimoji="1" lang="en-US" sz="1400" b="1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Verdana" pitchFamily="45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825"/>
            <a:ext cx="9144000" cy="4133850"/>
          </a:xfrm>
          <a:prstGeom prst="rect">
            <a:avLst/>
          </a:prstGeom>
        </p:spPr>
      </p:pic>
      <p:sp>
        <p:nvSpPr>
          <p:cNvPr id="5" name="Rectangle 4"/>
          <p:cNvSpPr>
            <a:spLocks noChangeAspect="1"/>
          </p:cNvSpPr>
          <p:nvPr/>
        </p:nvSpPr>
        <p:spPr bwMode="auto">
          <a:xfrm>
            <a:off x="0" y="580347"/>
            <a:ext cx="9144000" cy="3982806"/>
          </a:xfrm>
          <a:prstGeom prst="rect">
            <a:avLst/>
          </a:prstGeom>
          <a:gradFill>
            <a:gsLst>
              <a:gs pos="49000">
                <a:srgbClr val="000000">
                  <a:alpha val="50000"/>
                </a:srgbClr>
              </a:gs>
              <a:gs pos="0">
                <a:schemeClr val="bg2">
                  <a:alpha val="97000"/>
                </a:schemeClr>
              </a:gs>
              <a:gs pos="100000">
                <a:schemeClr val="bg2">
                  <a:alpha val="91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45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42950"/>
            <a:ext cx="8077200" cy="78105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RIT MAGIC Center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quarter" idx="10"/>
          </p:nvPr>
        </p:nvSpPr>
        <p:spPr>
          <a:xfrm>
            <a:off x="609600" y="3121068"/>
            <a:ext cx="8153400" cy="16764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Established by RIT President Dr. William Destler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</a:rPr>
              <a:t>Designed to bridge gap between research &amp; production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tx1">
                    <a:lumMod val="75000"/>
                  </a:schemeClr>
                </a:solidFill>
              </a:rPr>
              <a:t>Reports directly to OVPR – not an academic unit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FFC000"/>
                </a:solidFill>
              </a:rPr>
              <a:t>Multi-disciplinary disruption </a:t>
            </a:r>
            <a:r>
              <a:rPr lang="en-US" sz="2000" b="1" i="1" dirty="0" smtClean="0">
                <a:solidFill>
                  <a:srgbClr val="FFC000"/>
                </a:solidFill>
              </a:rPr>
              <a:t>as a mission statement</a:t>
            </a:r>
            <a:endParaRPr lang="en-US" sz="2000" b="1" i="1" dirty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en-US" sz="2000" b="1" dirty="0" smtClean="0">
              <a:solidFill>
                <a:schemeClr val="tx1">
                  <a:lumMod val="50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854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Oval 126"/>
          <p:cNvSpPr/>
          <p:nvPr/>
        </p:nvSpPr>
        <p:spPr bwMode="auto">
          <a:xfrm>
            <a:off x="2814624" y="-540849"/>
            <a:ext cx="3554210" cy="3335003"/>
          </a:xfrm>
          <a:prstGeom prst="ellipse">
            <a:avLst/>
          </a:prstGeom>
          <a:solidFill>
            <a:srgbClr val="FFC000">
              <a:alpha val="4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45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2338670" y="2644840"/>
            <a:ext cx="5841736" cy="5843016"/>
          </a:xfrm>
          <a:prstGeom prst="ellipse">
            <a:avLst/>
          </a:prstGeom>
          <a:solidFill>
            <a:srgbClr val="00B050">
              <a:alpha val="4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45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5943600" y="617802"/>
            <a:ext cx="2983385" cy="2980944"/>
          </a:xfrm>
          <a:prstGeom prst="ellipse">
            <a:avLst/>
          </a:prstGeom>
          <a:solidFill>
            <a:srgbClr val="FF0000">
              <a:alpha val="4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45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457200" y="1276350"/>
            <a:ext cx="3352800" cy="3200400"/>
          </a:xfrm>
          <a:prstGeom prst="ellipse">
            <a:avLst/>
          </a:prstGeom>
          <a:solidFill>
            <a:schemeClr val="accent1">
              <a:alpha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45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70" y="548284"/>
            <a:ext cx="8077200" cy="781050"/>
          </a:xfrm>
        </p:spPr>
        <p:txBody>
          <a:bodyPr/>
          <a:lstStyle/>
          <a:p>
            <a:r>
              <a:rPr lang="en-US" b="1" dirty="0" smtClean="0"/>
              <a:t>RIT Games </a:t>
            </a:r>
            <a:br>
              <a:rPr lang="en-US" b="1" dirty="0" smtClean="0"/>
            </a:br>
            <a:r>
              <a:rPr lang="en-US" b="1" dirty="0" smtClean="0"/>
              <a:t>Ecosystem</a:t>
            </a:r>
            <a:endParaRPr lang="en-US" b="1" dirty="0"/>
          </a:p>
        </p:txBody>
      </p:sp>
      <p:sp>
        <p:nvSpPr>
          <p:cNvPr id="4" name="Oval 3"/>
          <p:cNvSpPr/>
          <p:nvPr/>
        </p:nvSpPr>
        <p:spPr bwMode="auto">
          <a:xfrm>
            <a:off x="2206454" y="2388218"/>
            <a:ext cx="1676400" cy="1676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rPr>
              <a:t>School of Interactive Games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rPr>
              <a:t>&amp; Media</a:t>
            </a:r>
            <a:endParaRPr kumimoji="1" 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45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669491" y="1994334"/>
            <a:ext cx="594360" cy="597768"/>
          </a:xfrm>
          <a:prstGeom prst="ellipse">
            <a:avLst/>
          </a:prstGeom>
          <a:solidFill>
            <a:schemeClr val="accent1">
              <a:alpha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rPr>
              <a:t>CS</a:t>
            </a:r>
            <a:endParaRPr kumimoji="1" 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45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658676" y="2660579"/>
            <a:ext cx="594360" cy="594360"/>
          </a:xfrm>
          <a:prstGeom prst="ellipse">
            <a:avLst/>
          </a:prstGeom>
          <a:solidFill>
            <a:schemeClr val="accent1">
              <a:alpha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 smtClean="0">
                <a:latin typeface="Verdana" pitchFamily="45" charset="0"/>
              </a:rPr>
              <a:t>IT</a:t>
            </a:r>
            <a:endParaRPr kumimoji="1" 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45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929063" y="3264768"/>
            <a:ext cx="594360" cy="594360"/>
          </a:xfrm>
          <a:prstGeom prst="ellipse">
            <a:avLst/>
          </a:prstGeom>
          <a:solidFill>
            <a:schemeClr val="accent1">
              <a:alpha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 smtClean="0">
                <a:latin typeface="Verdana" pitchFamily="45" charset="0"/>
              </a:rPr>
              <a:t>SE</a:t>
            </a:r>
            <a:endParaRPr kumimoji="1" 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45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481341" y="3542503"/>
            <a:ext cx="877824" cy="842117"/>
          </a:xfrm>
          <a:prstGeom prst="ellipse">
            <a:avLst/>
          </a:prstGeom>
          <a:solidFill>
            <a:schemeClr val="accent1">
              <a:alpha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 smtClean="0">
                <a:latin typeface="Verdana" pitchFamily="45" charset="0"/>
              </a:rPr>
              <a:t>CSEC</a:t>
            </a:r>
            <a:endParaRPr kumimoji="1" 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45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410200" y="933450"/>
            <a:ext cx="3276600" cy="5143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4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Verdana" pitchFamily="45" charset="0"/>
              </a:rPr>
              <a:t>College</a:t>
            </a:r>
            <a:r>
              <a:rPr kumimoji="1" lang="en-US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Verdana" pitchFamily="45" charset="0"/>
              </a:rPr>
              <a:t> of Imaging </a:t>
            </a:r>
          </a:p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Verdana" pitchFamily="45" charset="0"/>
              </a:rPr>
              <a:t>Arts &amp; Sciences</a:t>
            </a:r>
            <a:endParaRPr kumimoji="1" lang="en-US" sz="1400" b="1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Verdana" pitchFamily="45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1365937" y="2592102"/>
            <a:ext cx="758952" cy="758952"/>
          </a:xfrm>
          <a:prstGeom prst="ellipse">
            <a:avLst/>
          </a:prstGeom>
          <a:solidFill>
            <a:schemeClr val="accent1">
              <a:alpha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 smtClean="0">
                <a:latin typeface="Verdana" pitchFamily="45" charset="0"/>
              </a:rPr>
              <a:t>PhD</a:t>
            </a:r>
            <a:endParaRPr kumimoji="1" 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45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5994248" y="1381019"/>
            <a:ext cx="1676400" cy="1676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rPr>
              <a:t>School of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 smtClean="0">
                <a:latin typeface="Verdana" pitchFamily="45" charset="0"/>
              </a:rPr>
              <a:t>Film &amp;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rPr>
              <a:t>Animation</a:t>
            </a:r>
            <a:endParaRPr kumimoji="1" 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45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7349850" y="2664679"/>
            <a:ext cx="877824" cy="877824"/>
          </a:xfrm>
          <a:prstGeom prst="ellipse">
            <a:avLst/>
          </a:prstGeom>
          <a:solidFill>
            <a:srgbClr val="FF0000">
              <a:alpha val="4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50" b="1" dirty="0" smtClean="0">
                <a:latin typeface="Verdana" pitchFamily="45" charset="0"/>
              </a:rPr>
              <a:t>3DDG</a:t>
            </a:r>
            <a:endParaRPr kumimoji="1" lang="en-US" sz="105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45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7670648" y="1507586"/>
            <a:ext cx="1256337" cy="1290128"/>
          </a:xfrm>
          <a:prstGeom prst="ellipse">
            <a:avLst/>
          </a:prstGeom>
          <a:solidFill>
            <a:srgbClr val="FF0000">
              <a:alpha val="4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 smtClean="0">
                <a:latin typeface="Verdana" pitchFamily="45" charset="0"/>
              </a:rPr>
              <a:t>NEW MEDIA DESIGN</a:t>
            </a:r>
            <a:endParaRPr kumimoji="1" 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45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3284814" y="3509851"/>
            <a:ext cx="990853" cy="995578"/>
          </a:xfrm>
          <a:prstGeom prst="ellipse">
            <a:avLst/>
          </a:prstGeom>
          <a:solidFill>
            <a:srgbClr val="4CD4AA">
              <a:alpha val="6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900" b="1" dirty="0" smtClean="0">
                <a:latin typeface="Verdana" pitchFamily="45" charset="0"/>
              </a:rPr>
              <a:t>eSports</a:t>
            </a:r>
            <a:endParaRPr kumimoji="1" 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45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4551910" y="3359847"/>
            <a:ext cx="1676400" cy="1676400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rPr>
              <a:t>MAGIC</a:t>
            </a:r>
            <a:r>
              <a:rPr kumimoji="1" lang="en-US" sz="1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rPr>
              <a:t> CENTER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200" b="1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45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baseline="0" dirty="0" smtClean="0">
                <a:latin typeface="Verdana" pitchFamily="45" charset="0"/>
              </a:rPr>
              <a:t>MAGIC SPELL STUDIOS</a:t>
            </a:r>
            <a:endParaRPr kumimoji="1" 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45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3232577" y="4212280"/>
            <a:ext cx="1871586" cy="1820956"/>
          </a:xfrm>
          <a:prstGeom prst="ellipse">
            <a:avLst/>
          </a:prstGeom>
          <a:solidFill>
            <a:srgbClr val="00B050">
              <a:alpha val="4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900" b="1" dirty="0" smtClean="0">
                <a:latin typeface="Verdana" pitchFamily="45" charset="0"/>
              </a:rPr>
              <a:t>Simone Center for Student Innovation &amp; Entrepreneurship</a:t>
            </a:r>
            <a:endParaRPr kumimoji="1" 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45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5881753" y="4150182"/>
            <a:ext cx="1709627" cy="1690304"/>
          </a:xfrm>
          <a:prstGeom prst="ellipse">
            <a:avLst/>
          </a:prstGeom>
          <a:solidFill>
            <a:srgbClr val="00B050">
              <a:alpha val="4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rPr>
              <a:t>Venture</a:t>
            </a:r>
            <a:r>
              <a:rPr kumimoji="1" lang="en-US" sz="9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rPr>
              <a:t> Creations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900" b="1" baseline="0" dirty="0" smtClean="0">
                <a:latin typeface="Verdana" pitchFamily="45" charset="0"/>
              </a:rPr>
              <a:t>Incubator</a:t>
            </a:r>
            <a:endParaRPr kumimoji="1" 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45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 bwMode="auto">
          <a:xfrm>
            <a:off x="3749080" y="3401342"/>
            <a:ext cx="936605" cy="45778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 flipV="1">
            <a:off x="5835163" y="2863477"/>
            <a:ext cx="714587" cy="73526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 flipV="1">
            <a:off x="3749080" y="3209819"/>
            <a:ext cx="3755952" cy="1500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 flipV="1">
            <a:off x="5994248" y="3330536"/>
            <a:ext cx="1577984" cy="49526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48" name="Straight Arrow Connector 47"/>
          <p:cNvCxnSpPr/>
          <p:nvPr/>
        </p:nvCxnSpPr>
        <p:spPr bwMode="auto">
          <a:xfrm flipV="1">
            <a:off x="5912655" y="2520367"/>
            <a:ext cx="2105538" cy="118081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51" name="Straight Arrow Connector 50"/>
          <p:cNvCxnSpPr/>
          <p:nvPr/>
        </p:nvCxnSpPr>
        <p:spPr bwMode="auto">
          <a:xfrm>
            <a:off x="4611300" y="4868857"/>
            <a:ext cx="1617010" cy="12957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54" name="Straight Arrow Connector 53"/>
          <p:cNvCxnSpPr/>
          <p:nvPr/>
        </p:nvCxnSpPr>
        <p:spPr bwMode="auto">
          <a:xfrm flipV="1">
            <a:off x="4532032" y="4450588"/>
            <a:ext cx="452627" cy="4071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59" name="Straight Arrow Connector 58"/>
          <p:cNvCxnSpPr/>
          <p:nvPr/>
        </p:nvCxnSpPr>
        <p:spPr bwMode="auto">
          <a:xfrm>
            <a:off x="5802485" y="4538625"/>
            <a:ext cx="344164" cy="31912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63" name="Straight Arrow Connector 62"/>
          <p:cNvCxnSpPr/>
          <p:nvPr/>
        </p:nvCxnSpPr>
        <p:spPr bwMode="auto">
          <a:xfrm>
            <a:off x="4123857" y="4044725"/>
            <a:ext cx="614863" cy="1673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65" name="Straight Arrow Connector 64"/>
          <p:cNvCxnSpPr/>
          <p:nvPr/>
        </p:nvCxnSpPr>
        <p:spPr bwMode="auto">
          <a:xfrm>
            <a:off x="3224388" y="3567599"/>
            <a:ext cx="301675" cy="35170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71" name="Straight Arrow Connector 70"/>
          <p:cNvCxnSpPr/>
          <p:nvPr/>
        </p:nvCxnSpPr>
        <p:spPr bwMode="auto">
          <a:xfrm flipV="1">
            <a:off x="2061461" y="3743450"/>
            <a:ext cx="538707" cy="297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73" name="Straight Arrow Connector 72"/>
          <p:cNvCxnSpPr/>
          <p:nvPr/>
        </p:nvCxnSpPr>
        <p:spPr bwMode="auto">
          <a:xfrm>
            <a:off x="1843336" y="3128895"/>
            <a:ext cx="515829" cy="7023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75" name="Straight Arrow Connector 74"/>
          <p:cNvCxnSpPr/>
          <p:nvPr/>
        </p:nvCxnSpPr>
        <p:spPr bwMode="auto">
          <a:xfrm>
            <a:off x="1372625" y="3535168"/>
            <a:ext cx="1152452" cy="1107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77" name="Straight Arrow Connector 76"/>
          <p:cNvCxnSpPr/>
          <p:nvPr/>
        </p:nvCxnSpPr>
        <p:spPr bwMode="auto">
          <a:xfrm>
            <a:off x="1050271" y="2446618"/>
            <a:ext cx="3654881" cy="168012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79" name="Straight Arrow Connector 78"/>
          <p:cNvCxnSpPr/>
          <p:nvPr/>
        </p:nvCxnSpPr>
        <p:spPr bwMode="auto">
          <a:xfrm>
            <a:off x="1044415" y="2981197"/>
            <a:ext cx="3690119" cy="138129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81" name="Straight Arrow Connector 80"/>
          <p:cNvCxnSpPr/>
          <p:nvPr/>
        </p:nvCxnSpPr>
        <p:spPr bwMode="auto">
          <a:xfrm>
            <a:off x="1070441" y="2377031"/>
            <a:ext cx="1408337" cy="54204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83" name="Straight Arrow Connector 82"/>
          <p:cNvCxnSpPr/>
          <p:nvPr/>
        </p:nvCxnSpPr>
        <p:spPr bwMode="auto">
          <a:xfrm>
            <a:off x="1338941" y="3653283"/>
            <a:ext cx="1230679" cy="3446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85" name="Straight Arrow Connector 84"/>
          <p:cNvCxnSpPr/>
          <p:nvPr/>
        </p:nvCxnSpPr>
        <p:spPr bwMode="auto">
          <a:xfrm>
            <a:off x="1604743" y="3141679"/>
            <a:ext cx="283761" cy="52999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87" name="Straight Arrow Connector 86"/>
          <p:cNvCxnSpPr/>
          <p:nvPr/>
        </p:nvCxnSpPr>
        <p:spPr bwMode="auto">
          <a:xfrm flipV="1">
            <a:off x="1130696" y="3125602"/>
            <a:ext cx="383347" cy="23651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89" name="Straight Arrow Connector 88"/>
          <p:cNvCxnSpPr/>
          <p:nvPr/>
        </p:nvCxnSpPr>
        <p:spPr bwMode="auto">
          <a:xfrm>
            <a:off x="1094258" y="2890111"/>
            <a:ext cx="383007" cy="6244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91" name="Straight Arrow Connector 90"/>
          <p:cNvCxnSpPr/>
          <p:nvPr/>
        </p:nvCxnSpPr>
        <p:spPr bwMode="auto">
          <a:xfrm>
            <a:off x="997899" y="2550109"/>
            <a:ext cx="523909" cy="31523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93" name="Straight Arrow Connector 92"/>
          <p:cNvCxnSpPr/>
          <p:nvPr/>
        </p:nvCxnSpPr>
        <p:spPr bwMode="auto">
          <a:xfrm flipV="1">
            <a:off x="7970426" y="2581189"/>
            <a:ext cx="161793" cy="23989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96" name="Straight Arrow Connector 95"/>
          <p:cNvCxnSpPr/>
          <p:nvPr/>
        </p:nvCxnSpPr>
        <p:spPr bwMode="auto">
          <a:xfrm flipV="1">
            <a:off x="7503353" y="2329562"/>
            <a:ext cx="360976" cy="247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101" name="Straight Arrow Connector 100"/>
          <p:cNvCxnSpPr/>
          <p:nvPr/>
        </p:nvCxnSpPr>
        <p:spPr bwMode="auto">
          <a:xfrm>
            <a:off x="1186781" y="3767122"/>
            <a:ext cx="2236835" cy="125574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103" name="Straight Arrow Connector 102"/>
          <p:cNvCxnSpPr/>
          <p:nvPr/>
        </p:nvCxnSpPr>
        <p:spPr bwMode="auto">
          <a:xfrm>
            <a:off x="2150019" y="4170575"/>
            <a:ext cx="1349210" cy="67513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105" name="Straight Arrow Connector 104"/>
          <p:cNvCxnSpPr/>
          <p:nvPr/>
        </p:nvCxnSpPr>
        <p:spPr bwMode="auto">
          <a:xfrm>
            <a:off x="1003620" y="3128546"/>
            <a:ext cx="2534893" cy="186988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107" name="Straight Arrow Connector 106"/>
          <p:cNvCxnSpPr/>
          <p:nvPr/>
        </p:nvCxnSpPr>
        <p:spPr bwMode="auto">
          <a:xfrm flipH="1">
            <a:off x="7207368" y="2608639"/>
            <a:ext cx="1107110" cy="189950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113" name="Straight Connector 112"/>
          <p:cNvCxnSpPr/>
          <p:nvPr/>
        </p:nvCxnSpPr>
        <p:spPr bwMode="auto">
          <a:xfrm>
            <a:off x="4923220" y="4095750"/>
            <a:ext cx="94418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Rectangle 23"/>
          <p:cNvSpPr/>
          <p:nvPr/>
        </p:nvSpPr>
        <p:spPr bwMode="auto">
          <a:xfrm>
            <a:off x="6146649" y="3601953"/>
            <a:ext cx="3276600" cy="5143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4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Verdana" pitchFamily="45" charset="0"/>
              </a:rPr>
              <a:t>Office</a:t>
            </a:r>
            <a:r>
              <a:rPr kumimoji="1" lang="en-US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Verdana" pitchFamily="45" charset="0"/>
              </a:rPr>
              <a:t> of the 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Verdana" pitchFamily="45" charset="0"/>
              </a:rPr>
              <a:t>VP for Research</a:t>
            </a:r>
            <a:endParaRPr kumimoji="1" lang="en-US" sz="1400" b="1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Verdana" pitchFamily="45" charset="0"/>
            </a:endParaRPr>
          </a:p>
        </p:txBody>
      </p:sp>
      <p:cxnSp>
        <p:nvCxnSpPr>
          <p:cNvPr id="116" name="Straight Arrow Connector 115"/>
          <p:cNvCxnSpPr/>
          <p:nvPr/>
        </p:nvCxnSpPr>
        <p:spPr bwMode="auto">
          <a:xfrm>
            <a:off x="875489" y="2476465"/>
            <a:ext cx="218625" cy="103338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119" name="Straight Arrow Connector 118"/>
          <p:cNvCxnSpPr/>
          <p:nvPr/>
        </p:nvCxnSpPr>
        <p:spPr bwMode="auto">
          <a:xfrm>
            <a:off x="1292808" y="3718171"/>
            <a:ext cx="308708" cy="19096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121" name="Straight Arrow Connector 120"/>
          <p:cNvCxnSpPr/>
          <p:nvPr/>
        </p:nvCxnSpPr>
        <p:spPr bwMode="auto">
          <a:xfrm>
            <a:off x="1093167" y="3055778"/>
            <a:ext cx="699521" cy="6188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123" name="Straight Arrow Connector 122"/>
          <p:cNvCxnSpPr/>
          <p:nvPr/>
        </p:nvCxnSpPr>
        <p:spPr bwMode="auto">
          <a:xfrm>
            <a:off x="945899" y="2459512"/>
            <a:ext cx="94390" cy="33714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26" name="Oval 125"/>
          <p:cNvSpPr/>
          <p:nvPr/>
        </p:nvSpPr>
        <p:spPr bwMode="auto">
          <a:xfrm>
            <a:off x="2950605" y="576425"/>
            <a:ext cx="1638039" cy="1560131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rPr>
              <a:t>Digital</a:t>
            </a:r>
            <a:r>
              <a:rPr kumimoji="1" lang="en-US" sz="1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rPr>
              <a:t> Humanities &amp; Social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baseline="0" dirty="0" smtClean="0">
                <a:latin typeface="Verdana" pitchFamily="45" charset="0"/>
              </a:rPr>
              <a:t>Sciences</a:t>
            </a:r>
            <a:endParaRPr kumimoji="1" 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45" charset="0"/>
            </a:endParaRPr>
          </a:p>
        </p:txBody>
      </p:sp>
      <p:cxnSp>
        <p:nvCxnSpPr>
          <p:cNvPr id="129" name="Straight Arrow Connector 128"/>
          <p:cNvCxnSpPr/>
          <p:nvPr/>
        </p:nvCxnSpPr>
        <p:spPr bwMode="auto">
          <a:xfrm flipV="1">
            <a:off x="3413193" y="2023014"/>
            <a:ext cx="528108" cy="59534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131" name="Straight Arrow Connector 130"/>
          <p:cNvCxnSpPr/>
          <p:nvPr/>
        </p:nvCxnSpPr>
        <p:spPr bwMode="auto">
          <a:xfrm>
            <a:off x="4395842" y="1719182"/>
            <a:ext cx="797619" cy="174421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133" name="Straight Arrow Connector 132"/>
          <p:cNvCxnSpPr/>
          <p:nvPr/>
        </p:nvCxnSpPr>
        <p:spPr bwMode="auto">
          <a:xfrm>
            <a:off x="4497984" y="1383588"/>
            <a:ext cx="3047405" cy="152607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135" name="Straight Arrow Connector 134"/>
          <p:cNvCxnSpPr/>
          <p:nvPr/>
        </p:nvCxnSpPr>
        <p:spPr bwMode="auto">
          <a:xfrm flipH="1">
            <a:off x="4233646" y="1787027"/>
            <a:ext cx="109306" cy="271487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138" name="Straight Arrow Connector 137"/>
          <p:cNvCxnSpPr/>
          <p:nvPr/>
        </p:nvCxnSpPr>
        <p:spPr bwMode="auto">
          <a:xfrm>
            <a:off x="4501290" y="1286803"/>
            <a:ext cx="3495844" cy="4239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40" name="Oval 139"/>
          <p:cNvSpPr/>
          <p:nvPr/>
        </p:nvSpPr>
        <p:spPr bwMode="auto">
          <a:xfrm>
            <a:off x="4480349" y="777923"/>
            <a:ext cx="688835" cy="679133"/>
          </a:xfrm>
          <a:prstGeom prst="ellipse">
            <a:avLst/>
          </a:prstGeom>
          <a:solidFill>
            <a:srgbClr val="FFC000">
              <a:alpha val="4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b="1" dirty="0" smtClean="0">
                <a:latin typeface="Verdana" pitchFamily="45" charset="0"/>
              </a:rPr>
              <a:t>ENG</a:t>
            </a:r>
            <a:endParaRPr kumimoji="1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45" charset="0"/>
            </a:endParaRPr>
          </a:p>
        </p:txBody>
      </p:sp>
      <p:sp>
        <p:nvSpPr>
          <p:cNvPr id="141" name="Oval 140"/>
          <p:cNvSpPr/>
          <p:nvPr/>
        </p:nvSpPr>
        <p:spPr bwMode="auto">
          <a:xfrm>
            <a:off x="4996851" y="821755"/>
            <a:ext cx="688835" cy="679133"/>
          </a:xfrm>
          <a:prstGeom prst="ellipse">
            <a:avLst/>
          </a:prstGeom>
          <a:solidFill>
            <a:srgbClr val="FFC000">
              <a:alpha val="4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b="1" dirty="0" smtClean="0">
                <a:latin typeface="Verdana" pitchFamily="45" charset="0"/>
              </a:rPr>
              <a:t>SOC</a:t>
            </a:r>
            <a:endParaRPr kumimoji="1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45" charset="0"/>
            </a:endParaRPr>
          </a:p>
        </p:txBody>
      </p:sp>
      <p:sp>
        <p:nvSpPr>
          <p:cNvPr id="144" name="Oval 143"/>
          <p:cNvSpPr/>
          <p:nvPr/>
        </p:nvSpPr>
        <p:spPr bwMode="auto">
          <a:xfrm>
            <a:off x="4680335" y="1183726"/>
            <a:ext cx="688835" cy="679133"/>
          </a:xfrm>
          <a:prstGeom prst="ellipse">
            <a:avLst/>
          </a:prstGeom>
          <a:solidFill>
            <a:srgbClr val="FFC000">
              <a:alpha val="4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rPr>
              <a:t>HST</a:t>
            </a:r>
            <a:endParaRPr kumimoji="1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45" charset="0"/>
            </a:endParaRPr>
          </a:p>
        </p:txBody>
      </p:sp>
      <p:sp>
        <p:nvSpPr>
          <p:cNvPr id="142" name="Oval 141"/>
          <p:cNvSpPr/>
          <p:nvPr/>
        </p:nvSpPr>
        <p:spPr bwMode="auto">
          <a:xfrm>
            <a:off x="5495096" y="578589"/>
            <a:ext cx="1063993" cy="1067289"/>
          </a:xfrm>
          <a:prstGeom prst="ellipse">
            <a:avLst/>
          </a:prstGeom>
          <a:solidFill>
            <a:srgbClr val="FFC000">
              <a:alpha val="4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rPr>
              <a:t>Museum</a:t>
            </a:r>
            <a:r>
              <a:rPr kumimoji="1" lang="en-US" sz="10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rPr>
              <a:t> Studies</a:t>
            </a:r>
            <a:endParaRPr kumimoji="1" lang="en-US" sz="1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45" charset="0"/>
            </a:endParaRPr>
          </a:p>
        </p:txBody>
      </p:sp>
      <p:sp>
        <p:nvSpPr>
          <p:cNvPr id="143" name="Oval 142"/>
          <p:cNvSpPr/>
          <p:nvPr/>
        </p:nvSpPr>
        <p:spPr bwMode="auto">
          <a:xfrm>
            <a:off x="5383716" y="1174470"/>
            <a:ext cx="688835" cy="679133"/>
          </a:xfrm>
          <a:prstGeom prst="ellipse">
            <a:avLst/>
          </a:prstGeom>
          <a:solidFill>
            <a:srgbClr val="FFC000">
              <a:alpha val="4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rPr>
              <a:t>PSY</a:t>
            </a:r>
            <a:endParaRPr kumimoji="1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45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4376732" y="1561185"/>
            <a:ext cx="1215854" cy="1157094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900" b="1" dirty="0" smtClean="0">
                <a:latin typeface="Verdana" pitchFamily="45" charset="0"/>
              </a:rPr>
              <a:t>Electronic Gaming Society</a:t>
            </a:r>
            <a:endParaRPr kumimoji="1" 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45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3689001" y="2114550"/>
            <a:ext cx="922299" cy="883347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rPr>
              <a:t>Game</a:t>
            </a:r>
            <a:r>
              <a:rPr kumimoji="1" lang="en-US" sz="9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rPr>
              <a:t> Dev Club</a:t>
            </a:r>
            <a:endParaRPr kumimoji="1" 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45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5173701" y="2266950"/>
            <a:ext cx="922299" cy="883347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9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rPr>
              <a:t>New Media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9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rPr>
              <a:t>Club</a:t>
            </a:r>
            <a:endParaRPr kumimoji="1" 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45" charset="0"/>
            </a:endParaRPr>
          </a:p>
        </p:txBody>
      </p:sp>
      <p:cxnSp>
        <p:nvCxnSpPr>
          <p:cNvPr id="39" name="Straight Arrow Connector 38"/>
          <p:cNvCxnSpPr/>
          <p:nvPr/>
        </p:nvCxnSpPr>
        <p:spPr bwMode="auto">
          <a:xfrm flipV="1">
            <a:off x="3685259" y="2743735"/>
            <a:ext cx="1626723" cy="28916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41" name="Straight Arrow Connector 40"/>
          <p:cNvCxnSpPr/>
          <p:nvPr/>
        </p:nvCxnSpPr>
        <p:spPr bwMode="auto">
          <a:xfrm flipV="1">
            <a:off x="5940151" y="2534007"/>
            <a:ext cx="503527" cy="7605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43" name="Straight Arrow Connector 42"/>
          <p:cNvCxnSpPr/>
          <p:nvPr/>
        </p:nvCxnSpPr>
        <p:spPr bwMode="auto">
          <a:xfrm>
            <a:off x="5032454" y="2214514"/>
            <a:ext cx="271255" cy="1327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67" name="Straight Arrow Connector 66"/>
          <p:cNvCxnSpPr/>
          <p:nvPr/>
        </p:nvCxnSpPr>
        <p:spPr bwMode="auto">
          <a:xfrm flipV="1">
            <a:off x="3941301" y="2340040"/>
            <a:ext cx="985070" cy="126204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69" name="Straight Arrow Connector 68"/>
          <p:cNvCxnSpPr/>
          <p:nvPr/>
        </p:nvCxnSpPr>
        <p:spPr bwMode="auto">
          <a:xfrm flipV="1">
            <a:off x="3610464" y="2797687"/>
            <a:ext cx="325362" cy="9467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110" name="Straight Arrow Connector 109"/>
          <p:cNvCxnSpPr/>
          <p:nvPr/>
        </p:nvCxnSpPr>
        <p:spPr bwMode="auto">
          <a:xfrm>
            <a:off x="5410200" y="2085150"/>
            <a:ext cx="832262" cy="20848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114" name="Straight Arrow Connector 113"/>
          <p:cNvCxnSpPr/>
          <p:nvPr/>
        </p:nvCxnSpPr>
        <p:spPr bwMode="auto">
          <a:xfrm flipV="1">
            <a:off x="4431288" y="2173138"/>
            <a:ext cx="191001" cy="17669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99" name="Straight Arrow Connector 98"/>
          <p:cNvCxnSpPr/>
          <p:nvPr/>
        </p:nvCxnSpPr>
        <p:spPr bwMode="auto">
          <a:xfrm flipH="1">
            <a:off x="5527044" y="3022323"/>
            <a:ext cx="127461" cy="49608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146" name="Straight Arrow Connector 145"/>
          <p:cNvCxnSpPr/>
          <p:nvPr/>
        </p:nvCxnSpPr>
        <p:spPr bwMode="auto">
          <a:xfrm flipV="1">
            <a:off x="4355535" y="1182409"/>
            <a:ext cx="248305" cy="9484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149" name="Straight Arrow Connector 148"/>
          <p:cNvCxnSpPr/>
          <p:nvPr/>
        </p:nvCxnSpPr>
        <p:spPr bwMode="auto">
          <a:xfrm flipV="1">
            <a:off x="4411857" y="1125290"/>
            <a:ext cx="753267" cy="22471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151" name="Straight Arrow Connector 150"/>
          <p:cNvCxnSpPr/>
          <p:nvPr/>
        </p:nvCxnSpPr>
        <p:spPr bwMode="auto">
          <a:xfrm flipV="1">
            <a:off x="4462924" y="1150917"/>
            <a:ext cx="1161239" cy="2677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154" name="Straight Arrow Connector 153"/>
          <p:cNvCxnSpPr/>
          <p:nvPr/>
        </p:nvCxnSpPr>
        <p:spPr bwMode="auto">
          <a:xfrm flipV="1">
            <a:off x="4507935" y="1133700"/>
            <a:ext cx="1527623" cy="29595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156" name="Straight Arrow Connector 155"/>
          <p:cNvCxnSpPr>
            <a:endCxn id="144" idx="2"/>
          </p:cNvCxnSpPr>
          <p:nvPr/>
        </p:nvCxnSpPr>
        <p:spPr bwMode="auto">
          <a:xfrm>
            <a:off x="4479419" y="1511405"/>
            <a:ext cx="200916" cy="118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159" name="Straight Arrow Connector 158"/>
          <p:cNvCxnSpPr/>
          <p:nvPr/>
        </p:nvCxnSpPr>
        <p:spPr bwMode="auto">
          <a:xfrm>
            <a:off x="4507935" y="1429659"/>
            <a:ext cx="1050200" cy="1784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161" name="Straight Arrow Connector 160"/>
          <p:cNvCxnSpPr/>
          <p:nvPr/>
        </p:nvCxnSpPr>
        <p:spPr bwMode="auto">
          <a:xfrm>
            <a:off x="4499677" y="1627881"/>
            <a:ext cx="369623" cy="208869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165" name="Straight Arrow Connector 164"/>
          <p:cNvCxnSpPr/>
          <p:nvPr/>
        </p:nvCxnSpPr>
        <p:spPr bwMode="auto">
          <a:xfrm flipH="1">
            <a:off x="5764154" y="1521724"/>
            <a:ext cx="387879" cy="202205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167" name="Straight Arrow Connector 166"/>
          <p:cNvCxnSpPr/>
          <p:nvPr/>
        </p:nvCxnSpPr>
        <p:spPr bwMode="auto">
          <a:xfrm flipH="1">
            <a:off x="5662352" y="1636358"/>
            <a:ext cx="237958" cy="189328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169" name="Straight Arrow Connector 168"/>
          <p:cNvCxnSpPr/>
          <p:nvPr/>
        </p:nvCxnSpPr>
        <p:spPr bwMode="auto">
          <a:xfrm flipV="1">
            <a:off x="1087652" y="2028424"/>
            <a:ext cx="2609444" cy="82612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6" name="Rectangle 5"/>
          <p:cNvSpPr/>
          <p:nvPr/>
        </p:nvSpPr>
        <p:spPr bwMode="auto">
          <a:xfrm>
            <a:off x="1186324" y="1682281"/>
            <a:ext cx="3276600" cy="5143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4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Verdana" pitchFamily="45" charset="0"/>
              </a:rPr>
              <a:t>B. Thomas </a:t>
            </a:r>
            <a:r>
              <a:rPr kumimoji="1" lang="en-US" sz="14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Verdana" pitchFamily="45" charset="0"/>
              </a:rPr>
              <a:t>Golisano</a:t>
            </a:r>
            <a:r>
              <a:rPr kumimoji="1" lang="en-US" sz="14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Verdana" pitchFamily="45" charset="0"/>
              </a:rPr>
              <a:t> College of Computing &amp; Information </a:t>
            </a:r>
            <a:r>
              <a:rPr lang="en-US" sz="1400" b="1" dirty="0" smtClean="0">
                <a:solidFill>
                  <a:schemeClr val="bg2"/>
                </a:solidFill>
                <a:latin typeface="Verdana" pitchFamily="45" charset="0"/>
              </a:rPr>
              <a:t>Sc</a:t>
            </a:r>
            <a:r>
              <a:rPr kumimoji="1" lang="en-US" sz="14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Verdana" pitchFamily="45" charset="0"/>
              </a:rPr>
              <a:t>iences</a:t>
            </a:r>
            <a:endParaRPr kumimoji="1" lang="en-US" sz="1400" b="1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Verdana" pitchFamily="45" charset="0"/>
            </a:endParaRPr>
          </a:p>
        </p:txBody>
      </p:sp>
      <p:sp>
        <p:nvSpPr>
          <p:cNvPr id="128" name="Rectangle 127"/>
          <p:cNvSpPr/>
          <p:nvPr/>
        </p:nvSpPr>
        <p:spPr bwMode="auto">
          <a:xfrm>
            <a:off x="4407241" y="524650"/>
            <a:ext cx="3276600" cy="5143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4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Verdana" pitchFamily="45" charset="0"/>
              </a:rPr>
              <a:t>College</a:t>
            </a:r>
            <a:r>
              <a:rPr kumimoji="1" lang="en-US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Verdana" pitchFamily="45" charset="0"/>
              </a:rPr>
              <a:t> of Liberal Arts</a:t>
            </a:r>
            <a:endParaRPr kumimoji="1" lang="en-US" sz="1400" b="1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Verdana" pitchFamily="45" charset="0"/>
            </a:endParaRPr>
          </a:p>
        </p:txBody>
      </p:sp>
      <p:cxnSp>
        <p:nvCxnSpPr>
          <p:cNvPr id="171" name="Straight Arrow Connector 170"/>
          <p:cNvCxnSpPr/>
          <p:nvPr/>
        </p:nvCxnSpPr>
        <p:spPr bwMode="auto">
          <a:xfrm>
            <a:off x="4492330" y="1580779"/>
            <a:ext cx="240482" cy="12541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173" name="Straight Arrow Connector 172"/>
          <p:cNvCxnSpPr/>
          <p:nvPr/>
        </p:nvCxnSpPr>
        <p:spPr bwMode="auto">
          <a:xfrm>
            <a:off x="5232442" y="2295680"/>
            <a:ext cx="187363" cy="19404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45" name="Straight Arrow Connector 44"/>
          <p:cNvCxnSpPr/>
          <p:nvPr/>
        </p:nvCxnSpPr>
        <p:spPr bwMode="auto">
          <a:xfrm flipH="1">
            <a:off x="3772641" y="2448661"/>
            <a:ext cx="4147137" cy="88803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 flipV="1">
            <a:off x="3730350" y="2711077"/>
            <a:ext cx="2667000" cy="5892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107110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 bwMode="auto">
          <a:xfrm>
            <a:off x="0" y="4552950"/>
            <a:ext cx="9144000" cy="0"/>
          </a:xfrm>
          <a:prstGeom prst="line">
            <a:avLst/>
          </a:prstGeom>
          <a:solidFill>
            <a:schemeClr val="accent1"/>
          </a:solidFill>
          <a:ln w="698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/>
        </p:nvCxnSpPr>
        <p:spPr bwMode="auto">
          <a:xfrm>
            <a:off x="0" y="590550"/>
            <a:ext cx="9144000" cy="0"/>
          </a:xfrm>
          <a:prstGeom prst="line">
            <a:avLst/>
          </a:prstGeom>
          <a:solidFill>
            <a:schemeClr val="accent1"/>
          </a:solidFill>
          <a:ln w="730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550"/>
            <a:ext cx="9144000" cy="397711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0" y="1885950"/>
            <a:ext cx="9144000" cy="1219200"/>
          </a:xfrm>
          <a:prstGeom prst="rect">
            <a:avLst/>
          </a:prstGeom>
          <a:solidFill>
            <a:schemeClr val="bg2"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45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014537"/>
            <a:ext cx="1752600" cy="9858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045099"/>
            <a:ext cx="1600200" cy="722576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 bwMode="auto">
          <a:xfrm>
            <a:off x="6858000" y="1657350"/>
            <a:ext cx="0" cy="166168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0" y="188595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0" y="310515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Rectangle 14"/>
          <p:cNvSpPr/>
          <p:nvPr/>
        </p:nvSpPr>
        <p:spPr bwMode="auto">
          <a:xfrm>
            <a:off x="0" y="3276930"/>
            <a:ext cx="9144000" cy="1310118"/>
          </a:xfrm>
          <a:prstGeom prst="rect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45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257550"/>
            <a:ext cx="8077200" cy="78105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A New Kind of University Research Center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690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590550"/>
            <a:ext cx="9144000" cy="39624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45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7"/>
          <a:stretch/>
        </p:blipFill>
        <p:spPr>
          <a:xfrm>
            <a:off x="0" y="590549"/>
            <a:ext cx="7239000" cy="39534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9"/>
          <a:stretch/>
        </p:blipFill>
        <p:spPr>
          <a:xfrm>
            <a:off x="5943601" y="3170628"/>
            <a:ext cx="3200400" cy="1229921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 bwMode="auto">
          <a:xfrm>
            <a:off x="0" y="590550"/>
            <a:ext cx="9144000" cy="0"/>
          </a:xfrm>
          <a:prstGeom prst="line">
            <a:avLst/>
          </a:prstGeom>
          <a:solidFill>
            <a:schemeClr val="accent1"/>
          </a:solidFill>
          <a:ln w="730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>
            <a:off x="0" y="4548477"/>
            <a:ext cx="9144000" cy="0"/>
          </a:xfrm>
          <a:prstGeom prst="line">
            <a:avLst/>
          </a:prstGeom>
          <a:solidFill>
            <a:schemeClr val="accent1"/>
          </a:solidFill>
          <a:ln w="698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673" y="825635"/>
            <a:ext cx="2057400" cy="11572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038350"/>
            <a:ext cx="2667000" cy="9156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852" y="2114550"/>
            <a:ext cx="1463043" cy="10088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260012"/>
            <a:ext cx="1325661" cy="10856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322" y="940045"/>
            <a:ext cx="2466958" cy="92846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12" y="1733550"/>
            <a:ext cx="3628448" cy="204100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592" y="3776955"/>
            <a:ext cx="1102502" cy="49783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705" y="3959260"/>
            <a:ext cx="1255181" cy="1364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60" y="3790950"/>
            <a:ext cx="607940" cy="52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783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0" y="598665"/>
            <a:ext cx="9144000" cy="4027667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45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t="-441" r="-196" b="29654"/>
          <a:stretch/>
        </p:blipFill>
        <p:spPr>
          <a:xfrm>
            <a:off x="40726" y="587403"/>
            <a:ext cx="5008990" cy="397667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 bwMode="auto">
          <a:xfrm>
            <a:off x="5798" y="1352550"/>
            <a:ext cx="5043918" cy="3229154"/>
          </a:xfrm>
          <a:prstGeom prst="rect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45" charset="0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590550"/>
            <a:ext cx="9144000" cy="0"/>
          </a:xfrm>
          <a:prstGeom prst="line">
            <a:avLst/>
          </a:prstGeom>
          <a:solidFill>
            <a:schemeClr val="accent1"/>
          </a:solidFill>
          <a:ln w="730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0" name="Group 9"/>
          <p:cNvGrpSpPr/>
          <p:nvPr/>
        </p:nvGrpSpPr>
        <p:grpSpPr>
          <a:xfrm>
            <a:off x="5020586" y="590550"/>
            <a:ext cx="4123414" cy="4027667"/>
            <a:chOff x="4495800" y="590550"/>
            <a:chExt cx="4123414" cy="402766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5800" y="598667"/>
              <a:ext cx="1398907" cy="401955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7400" y="590550"/>
              <a:ext cx="1369777" cy="402766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7177" y="590550"/>
              <a:ext cx="1378549" cy="90893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7177" y="1499483"/>
              <a:ext cx="1382037" cy="1791391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906481"/>
            <a:ext cx="1276707" cy="63835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896"/>
          <a:stretch/>
        </p:blipFill>
        <p:spPr>
          <a:xfrm>
            <a:off x="7761963" y="3290873"/>
            <a:ext cx="1382037" cy="4472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68"/>
          <a:stretch/>
        </p:blipFill>
        <p:spPr>
          <a:xfrm>
            <a:off x="7746723" y="3714750"/>
            <a:ext cx="1397278" cy="457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56"/>
          <a:stretch/>
        </p:blipFill>
        <p:spPr>
          <a:xfrm>
            <a:off x="7791093" y="4157653"/>
            <a:ext cx="1352907" cy="43817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179" y="3911286"/>
            <a:ext cx="1538621" cy="6335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2" name="Rectangle 21"/>
          <p:cNvSpPr/>
          <p:nvPr/>
        </p:nvSpPr>
        <p:spPr bwMode="auto">
          <a:xfrm>
            <a:off x="3814073" y="3906481"/>
            <a:ext cx="1177384" cy="646469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45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831" y="4022546"/>
            <a:ext cx="779769" cy="41469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5" y="3906481"/>
            <a:ext cx="652213" cy="6464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Rectangle 22"/>
          <p:cNvSpPr/>
          <p:nvPr/>
        </p:nvSpPr>
        <p:spPr bwMode="auto">
          <a:xfrm>
            <a:off x="0" y="895350"/>
            <a:ext cx="4419600" cy="259062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rPr>
              <a:t>MAGIC Motto:</a:t>
            </a:r>
            <a:r>
              <a:rPr kumimoji="1" 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rPr>
              <a:t> Define relationships as </a:t>
            </a:r>
            <a:r>
              <a:rPr kumimoji="1" lang="en-US" sz="2400" b="1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rPr>
              <a:t>partnership</a:t>
            </a:r>
            <a:r>
              <a:rPr kumimoji="1" 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rPr>
              <a:t>, and </a:t>
            </a:r>
          </a:p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rPr>
              <a:t> </a:t>
            </a:r>
            <a:r>
              <a:rPr kumimoji="1" lang="en-US" sz="2400" b="1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rPr>
              <a:t>maker community</a:t>
            </a:r>
            <a:r>
              <a:rPr kumimoji="1" 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rPr>
              <a:t>.</a:t>
            </a:r>
          </a:p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b="1" baseline="0" dirty="0">
              <a:latin typeface="Verdana" pitchFamily="45" charset="0"/>
            </a:endParaRPr>
          </a:p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latin typeface="Verdana" pitchFamily="45" charset="0"/>
              </a:rPr>
              <a:t>Collaboration is </a:t>
            </a:r>
          </a:p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latin typeface="Verdana" pitchFamily="45" charset="0"/>
              </a:rPr>
              <a:t>bi-directional.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4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077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Connector 36"/>
          <p:cNvCxnSpPr/>
          <p:nvPr/>
        </p:nvCxnSpPr>
        <p:spPr bwMode="auto">
          <a:xfrm>
            <a:off x="0" y="4552950"/>
            <a:ext cx="9144000" cy="0"/>
          </a:xfrm>
          <a:prstGeom prst="line">
            <a:avLst/>
          </a:prstGeom>
          <a:solidFill>
            <a:schemeClr val="accent1"/>
          </a:solidFill>
          <a:ln w="730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>
            <a:off x="0" y="590550"/>
            <a:ext cx="9144000" cy="0"/>
          </a:xfrm>
          <a:prstGeom prst="line">
            <a:avLst/>
          </a:prstGeom>
          <a:solidFill>
            <a:schemeClr val="accent1"/>
          </a:solidFill>
          <a:ln w="730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144"/>
            <a:ext cx="9144000" cy="3982806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 bwMode="auto">
          <a:xfrm>
            <a:off x="0" y="570144"/>
            <a:ext cx="9144000" cy="3982806"/>
          </a:xfrm>
          <a:prstGeom prst="rect">
            <a:avLst/>
          </a:prstGeom>
          <a:gradFill>
            <a:gsLst>
              <a:gs pos="49000">
                <a:srgbClr val="000000">
                  <a:alpha val="50000"/>
                </a:srgbClr>
              </a:gs>
              <a:gs pos="0">
                <a:schemeClr val="bg2">
                  <a:alpha val="54000"/>
                </a:schemeClr>
              </a:gs>
              <a:gs pos="100000">
                <a:schemeClr val="bg2">
                  <a:alpha val="64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45" charset="0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35918" y="898455"/>
            <a:ext cx="2822448" cy="2743200"/>
          </a:xfrm>
          <a:prstGeom prst="ellipse">
            <a:avLst/>
          </a:prstGeom>
          <a:solidFill>
            <a:srgbClr val="FF000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rPr>
              <a:t>OUTSIDE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b="1" dirty="0" smtClean="0">
                <a:latin typeface="Verdana" pitchFamily="45" charset="0"/>
              </a:rPr>
              <a:t>PARTNERS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45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 smtClean="0">
                <a:latin typeface="Verdana" pitchFamily="45" charset="0"/>
              </a:rPr>
              <a:t>Corporate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 smtClean="0">
                <a:latin typeface="Verdana" pitchFamily="45" charset="0"/>
              </a:rPr>
              <a:t>Government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 smtClean="0">
                <a:latin typeface="Verdana" pitchFamily="45" charset="0"/>
              </a:rPr>
              <a:t>Colleges &amp; Univ.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 smtClean="0">
                <a:latin typeface="Verdana" pitchFamily="45" charset="0"/>
              </a:rPr>
              <a:t>Foundations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 smtClean="0">
                <a:latin typeface="Verdana" pitchFamily="45" charset="0"/>
              </a:rPr>
              <a:t>Alumni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rPr>
              <a:t>K-12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800" b="1" dirty="0">
                <a:latin typeface="Verdana" pitchFamily="45" charset="0"/>
              </a:rPr>
              <a:t>a</a:t>
            </a:r>
            <a:r>
              <a:rPr lang="en-US" sz="800" b="1" dirty="0" smtClean="0">
                <a:latin typeface="Verdana" pitchFamily="45" charset="0"/>
              </a:rPr>
              <a:t>nd more…</a:t>
            </a:r>
            <a:endParaRPr kumimoji="1" lang="en-US" sz="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45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45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885950"/>
            <a:ext cx="1600200" cy="722576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 flipV="1">
            <a:off x="2895600" y="2270055"/>
            <a:ext cx="10668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9" name="Oval 8"/>
          <p:cNvSpPr/>
          <p:nvPr/>
        </p:nvSpPr>
        <p:spPr bwMode="auto">
          <a:xfrm>
            <a:off x="6553200" y="666750"/>
            <a:ext cx="2441448" cy="2438400"/>
          </a:xfrm>
          <a:prstGeom prst="ellipse">
            <a:avLst/>
          </a:prstGeom>
          <a:solidFill>
            <a:srgbClr val="7030A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rPr>
              <a:t>INSIDE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b="1" dirty="0" smtClean="0">
                <a:latin typeface="Verdana" pitchFamily="45" charset="0"/>
              </a:rPr>
              <a:t>PARTNERS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45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 smtClean="0">
                <a:latin typeface="Verdana" pitchFamily="45" charset="0"/>
              </a:rPr>
              <a:t>Faculty &amp; Staff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 smtClean="0">
                <a:latin typeface="Verdana" pitchFamily="45" charset="0"/>
              </a:rPr>
              <a:t>Dept/Colleges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 smtClean="0">
                <a:latin typeface="Verdana" pitchFamily="45" charset="0"/>
              </a:rPr>
              <a:t>Service Orgs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 smtClean="0">
                <a:latin typeface="Verdana" pitchFamily="45" charset="0"/>
              </a:rPr>
              <a:t>Clubs &amp; S-Life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 smtClean="0">
                <a:latin typeface="Verdana" pitchFamily="45" charset="0"/>
              </a:rPr>
              <a:t>Finance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45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45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5600700" y="1809750"/>
            <a:ext cx="876300" cy="38100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dash"/>
            <a:round/>
            <a:headEnd type="triangle"/>
            <a:tailEnd type="triangle"/>
          </a:ln>
          <a:effectLst/>
        </p:spPr>
      </p:cxnSp>
      <p:sp>
        <p:nvSpPr>
          <p:cNvPr id="18" name="Rectangle 17"/>
          <p:cNvSpPr/>
          <p:nvPr/>
        </p:nvSpPr>
        <p:spPr bwMode="auto">
          <a:xfrm>
            <a:off x="2286000" y="2495550"/>
            <a:ext cx="2438400" cy="1676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Verdana" pitchFamily="45" charset="0"/>
              </a:rPr>
              <a:t> 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  <a:latin typeface="Verdana" pitchFamily="45" charset="0"/>
              </a:rPr>
              <a:t>          </a:t>
            </a:r>
            <a:r>
              <a:rPr lang="en-US" sz="1200" b="1" dirty="0" smtClean="0">
                <a:latin typeface="Verdana" pitchFamily="45" charset="0"/>
              </a:rPr>
              <a:t>Advances in: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200" b="0" i="0" u="none" strike="noStrike" cap="none" normalizeH="0" dirty="0">
                <a:ln>
                  <a:noFill/>
                </a:ln>
                <a:effectLst/>
                <a:latin typeface="Verdana" pitchFamily="45" charset="0"/>
              </a:rPr>
              <a:t> </a:t>
            </a:r>
            <a:r>
              <a:rPr kumimoji="1" lang="en-US" sz="1200" b="0" i="0" u="none" strike="noStrike" cap="none" normalizeH="0" dirty="0" smtClean="0">
                <a:ln>
                  <a:noFill/>
                </a:ln>
                <a:effectLst/>
                <a:latin typeface="Verdana" pitchFamily="45" charset="0"/>
              </a:rPr>
              <a:t>        IP and contracts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Verdana" pitchFamily="45" charset="0"/>
              </a:rPr>
              <a:t> 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  <a:latin typeface="Verdana" pitchFamily="45" charset="0"/>
              </a:rPr>
              <a:t>      </a:t>
            </a:r>
            <a:r>
              <a:rPr lang="en-US" sz="1200" dirty="0" smtClean="0">
                <a:latin typeface="Verdana" pitchFamily="45" charset="0"/>
              </a:rPr>
              <a:t>Fundraising and support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200" b="0" i="0" u="none" strike="noStrike" cap="none" normalizeH="0" dirty="0">
                <a:ln>
                  <a:noFill/>
                </a:ln>
                <a:effectLst/>
                <a:latin typeface="Verdana" pitchFamily="45" charset="0"/>
              </a:rPr>
              <a:t> </a:t>
            </a:r>
            <a:r>
              <a:rPr kumimoji="1" lang="en-US" sz="1200" b="0" i="0" u="none" strike="noStrike" cap="none" normalizeH="0" dirty="0" smtClean="0">
                <a:ln>
                  <a:noFill/>
                </a:ln>
                <a:effectLst/>
                <a:latin typeface="Verdana" pitchFamily="45" charset="0"/>
              </a:rPr>
              <a:t>   Sponsored research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latin typeface="Verdana" pitchFamily="45" charset="0"/>
              </a:rPr>
              <a:t> </a:t>
            </a:r>
            <a:r>
              <a:rPr lang="en-US" sz="1200" dirty="0" smtClean="0">
                <a:latin typeface="Verdana" pitchFamily="45" charset="0"/>
              </a:rPr>
              <a:t>Technology transfer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200" b="0" i="0" u="none" strike="noStrike" cap="none" normalizeH="0" baseline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latin typeface="Verdana" pitchFamily="45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528867" y="3409950"/>
            <a:ext cx="4000500" cy="1676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latin typeface="Verdana" pitchFamily="45" charset="0"/>
              </a:rPr>
              <a:t>          Multi-university collaboration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200" b="0" i="0" u="none" strike="noStrike" cap="none" normalizeH="0" dirty="0" smtClean="0">
                <a:ln>
                  <a:noFill/>
                </a:ln>
                <a:effectLst/>
                <a:latin typeface="Verdana" pitchFamily="45" charset="0"/>
              </a:rPr>
              <a:t>       Publishing &amp; distribution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latin typeface="Verdana" pitchFamily="45" charset="0"/>
              </a:rPr>
              <a:t>    Media marketing and press</a:t>
            </a:r>
            <a:endParaRPr kumimoji="1" lang="en-US" sz="1200" b="0" i="0" u="none" strike="noStrike" cap="none" normalizeH="0" dirty="0" smtClean="0">
              <a:ln>
                <a:noFill/>
              </a:ln>
              <a:effectLst/>
              <a:latin typeface="Verdana" pitchFamily="45" charset="0"/>
            </a:endParaRP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latin typeface="Verdana" pitchFamily="45" charset="0"/>
              </a:rPr>
              <a:t> </a:t>
            </a:r>
            <a:r>
              <a:rPr lang="en-US" sz="1200" dirty="0" smtClean="0">
                <a:latin typeface="Verdana" pitchFamily="45" charset="0"/>
              </a:rPr>
              <a:t>and more…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200" b="0" i="0" u="none" strike="noStrike" cap="none" normalizeH="0" baseline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latin typeface="Verdana" pitchFamily="45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4572000" y="742950"/>
            <a:ext cx="2438400" cy="25773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 smtClean="0">
                <a:latin typeface="Verdana" pitchFamily="45" charset="0"/>
              </a:rPr>
              <a:t>Problems with:</a:t>
            </a:r>
          </a:p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200" b="0" i="0" u="none" strike="noStrike" cap="none" normalizeH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Verdana" pitchFamily="45" charset="0"/>
              </a:rPr>
              <a:t> </a:t>
            </a:r>
            <a:r>
              <a:rPr kumimoji="1" lang="en-US" sz="1200" b="0" i="0" u="none" strike="noStrike" cap="none" normalizeH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Verdana" pitchFamily="45" charset="0"/>
              </a:rPr>
              <a:t>        </a:t>
            </a:r>
            <a:endParaRPr kumimoji="1" lang="en-US" sz="1200" b="0" i="0" u="none" strike="noStrike" cap="none" normalizeH="0" baseline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latin typeface="Verdana" pitchFamily="45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3810000" y="895350"/>
            <a:ext cx="3048000" cy="25773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200" b="0" i="0" u="none" strike="noStrike" cap="none" normalizeH="0" dirty="0" smtClean="0">
                <a:ln>
                  <a:noFill/>
                </a:ln>
                <a:effectLst/>
                <a:latin typeface="Verdana" pitchFamily="45" charset="0"/>
              </a:rPr>
              <a:t>Community vs. departmental culture         </a:t>
            </a:r>
            <a:endParaRPr kumimoji="1" lang="en-US" sz="1200" b="0" i="0" u="none" strike="noStrike" cap="none" normalizeH="0" baseline="0" dirty="0">
              <a:ln>
                <a:noFill/>
              </a:ln>
              <a:effectLst/>
              <a:latin typeface="Verdana" pitchFamily="45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4310167" y="1042983"/>
            <a:ext cx="2438400" cy="25773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latin typeface="Verdana" pitchFamily="45" charset="0"/>
              </a:rPr>
              <a:t>Budgets &amp; expectation</a:t>
            </a:r>
            <a:r>
              <a:rPr kumimoji="1" lang="en-US" sz="1200" b="0" i="0" u="none" strike="noStrike" cap="none" normalizeH="0" dirty="0" smtClean="0">
                <a:ln>
                  <a:noFill/>
                </a:ln>
                <a:effectLst/>
                <a:latin typeface="Verdana" pitchFamily="45" charset="0"/>
              </a:rPr>
              <a:t>         </a:t>
            </a:r>
            <a:endParaRPr kumimoji="1" lang="en-US" sz="1200" b="0" i="0" u="none" strike="noStrike" cap="none" normalizeH="0" baseline="0" dirty="0">
              <a:ln>
                <a:noFill/>
              </a:ln>
              <a:effectLst/>
              <a:latin typeface="Verdana" pitchFamily="45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4212484" y="1154291"/>
            <a:ext cx="2438400" cy="25773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200" b="0" i="0" u="none" strike="noStrike" cap="none" normalizeH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Verdana" pitchFamily="45" charset="0"/>
              </a:rPr>
              <a:t>         </a:t>
            </a:r>
            <a:endParaRPr kumimoji="1" lang="en-US" sz="1200" b="0" i="0" u="none" strike="noStrike" cap="none" normalizeH="0" baseline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latin typeface="Verdana" pitchFamily="45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4239842" y="1200150"/>
            <a:ext cx="2438400" cy="25773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latin typeface="Verdana" pitchFamily="45" charset="0"/>
              </a:rPr>
              <a:t>Autonomy &amp; responsibility</a:t>
            </a:r>
            <a:r>
              <a:rPr kumimoji="1" lang="en-US" sz="1200" b="0" i="0" u="none" strike="noStrike" cap="none" normalizeH="0" dirty="0" smtClean="0">
                <a:ln>
                  <a:noFill/>
                </a:ln>
                <a:effectLst/>
                <a:latin typeface="Verdana" pitchFamily="45" charset="0"/>
              </a:rPr>
              <a:t>         </a:t>
            </a:r>
            <a:endParaRPr kumimoji="1" lang="en-US" sz="1200" b="0" i="0" u="none" strike="noStrike" cap="none" normalizeH="0" baseline="0" dirty="0">
              <a:ln>
                <a:noFill/>
              </a:ln>
              <a:effectLst/>
              <a:latin typeface="Verdana" pitchFamily="45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3832602" y="1355655"/>
            <a:ext cx="2785160" cy="25773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latin typeface="Verdana" pitchFamily="45" charset="0"/>
              </a:rPr>
              <a:t>Multi-disciplinary collaboration</a:t>
            </a:r>
            <a:r>
              <a:rPr kumimoji="1" lang="en-US" sz="1200" b="0" i="0" u="none" strike="noStrike" cap="none" normalizeH="0" dirty="0" smtClean="0">
                <a:ln>
                  <a:noFill/>
                </a:ln>
                <a:effectLst/>
                <a:latin typeface="Verdana" pitchFamily="45" charset="0"/>
              </a:rPr>
              <a:t>         </a:t>
            </a:r>
            <a:endParaRPr kumimoji="1" lang="en-US" sz="1200" b="0" i="0" u="none" strike="noStrike" cap="none" normalizeH="0" baseline="0" dirty="0">
              <a:ln>
                <a:noFill/>
              </a:ln>
              <a:effectLst/>
              <a:latin typeface="Verdana" pitchFamily="45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3748990" y="1504950"/>
            <a:ext cx="2785160" cy="25773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200" b="1" i="0" u="none" strike="noStrike" cap="none" normalizeH="0" dirty="0" smtClean="0">
                <a:ln>
                  <a:noFill/>
                </a:ln>
                <a:effectLst/>
                <a:latin typeface="Verdana" pitchFamily="45" charset="0"/>
              </a:rPr>
              <a:t>Traditionalism vs. </a:t>
            </a:r>
            <a:r>
              <a:rPr lang="en-US" sz="1200" b="1" dirty="0" smtClean="0">
                <a:latin typeface="Verdana" pitchFamily="45" charset="0"/>
              </a:rPr>
              <a:t>disruption</a:t>
            </a:r>
            <a:r>
              <a:rPr kumimoji="1" lang="en-US" sz="1200" b="1" i="0" u="none" strike="noStrike" cap="none" normalizeH="0" dirty="0" smtClean="0">
                <a:ln>
                  <a:noFill/>
                </a:ln>
                <a:effectLst/>
                <a:latin typeface="Verdana" pitchFamily="45" charset="0"/>
              </a:rPr>
              <a:t>         </a:t>
            </a:r>
            <a:endParaRPr kumimoji="1" lang="en-US" sz="1200" b="1" i="0" u="none" strike="noStrike" cap="none" normalizeH="0" baseline="0" dirty="0">
              <a:ln>
                <a:noFill/>
              </a:ln>
              <a:effectLst/>
              <a:latin typeface="Verdana" pitchFamily="45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 bwMode="auto">
          <a:xfrm>
            <a:off x="5018765" y="2592404"/>
            <a:ext cx="462768" cy="436546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31" name="Oval 30"/>
          <p:cNvSpPr/>
          <p:nvPr/>
        </p:nvSpPr>
        <p:spPr bwMode="auto">
          <a:xfrm>
            <a:off x="5171724" y="2687907"/>
            <a:ext cx="2364771" cy="2306643"/>
          </a:xfrm>
          <a:prstGeom prst="ellipse">
            <a:avLst/>
          </a:prstGeom>
          <a:solidFill>
            <a:srgbClr val="00B050">
              <a:alpha val="41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rPr>
              <a:t>STUDENTS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45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 smtClean="0">
                <a:latin typeface="Verdana" pitchFamily="45" charset="0"/>
              </a:rPr>
              <a:t>By offering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 smtClean="0">
                <a:latin typeface="Verdana" pitchFamily="45" charset="0"/>
              </a:rPr>
              <a:t>no curriculum,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rPr>
              <a:t>anyone</a:t>
            </a:r>
            <a:r>
              <a:rPr kumimoji="1" lang="en-US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45" charset="0"/>
              </a:rPr>
              <a:t> &amp; everyone can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baseline="0" dirty="0" smtClean="0">
                <a:latin typeface="Verdana" pitchFamily="45" charset="0"/>
              </a:rPr>
              <a:t>participate</a:t>
            </a:r>
            <a:endParaRPr kumimoji="1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45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45" charset="0"/>
            </a:endParaRPr>
          </a:p>
        </p:txBody>
      </p:sp>
      <p:sp>
        <p:nvSpPr>
          <p:cNvPr id="39" name="5-Point Star 38"/>
          <p:cNvSpPr/>
          <p:nvPr/>
        </p:nvSpPr>
        <p:spPr bwMode="auto">
          <a:xfrm rot="715704">
            <a:off x="7207867" y="3350235"/>
            <a:ext cx="527886" cy="477979"/>
          </a:xfrm>
          <a:prstGeom prst="star5">
            <a:avLst/>
          </a:prstGeom>
          <a:solidFill>
            <a:schemeClr val="tx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45" charset="0"/>
            </a:endParaRPr>
          </a:p>
        </p:txBody>
      </p:sp>
      <p:sp>
        <p:nvSpPr>
          <p:cNvPr id="40" name="5-Point Star 39"/>
          <p:cNvSpPr/>
          <p:nvPr/>
        </p:nvSpPr>
        <p:spPr bwMode="auto">
          <a:xfrm rot="715704">
            <a:off x="4914560" y="3749281"/>
            <a:ext cx="514325" cy="459531"/>
          </a:xfrm>
          <a:prstGeom prst="star5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45" charset="0"/>
            </a:endParaRPr>
          </a:p>
        </p:txBody>
      </p:sp>
      <p:sp>
        <p:nvSpPr>
          <p:cNvPr id="41" name="5-Point Star 40"/>
          <p:cNvSpPr/>
          <p:nvPr/>
        </p:nvSpPr>
        <p:spPr bwMode="auto">
          <a:xfrm rot="2914745">
            <a:off x="7266395" y="3822984"/>
            <a:ext cx="530753" cy="455671"/>
          </a:xfrm>
          <a:prstGeom prst="star5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45" charset="0"/>
            </a:endParaRPr>
          </a:p>
        </p:txBody>
      </p:sp>
      <p:sp>
        <p:nvSpPr>
          <p:cNvPr id="42" name="5-Point Star 41"/>
          <p:cNvSpPr/>
          <p:nvPr/>
        </p:nvSpPr>
        <p:spPr bwMode="auto">
          <a:xfrm rot="715704">
            <a:off x="7703693" y="3646144"/>
            <a:ext cx="484338" cy="452845"/>
          </a:xfrm>
          <a:prstGeom prst="star5">
            <a:avLst/>
          </a:prstGeom>
          <a:solidFill>
            <a:schemeClr val="tx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45" charset="0"/>
            </a:endParaRPr>
          </a:p>
        </p:txBody>
      </p:sp>
      <p:sp>
        <p:nvSpPr>
          <p:cNvPr id="43" name="5-Point Star 42"/>
          <p:cNvSpPr/>
          <p:nvPr/>
        </p:nvSpPr>
        <p:spPr bwMode="auto">
          <a:xfrm rot="715704">
            <a:off x="5059756" y="4219290"/>
            <a:ext cx="534469" cy="452486"/>
          </a:xfrm>
          <a:prstGeom prst="star5">
            <a:avLst/>
          </a:prstGeom>
          <a:solidFill>
            <a:schemeClr val="tx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45" charset="0"/>
            </a:endParaRPr>
          </a:p>
        </p:txBody>
      </p:sp>
      <p:sp>
        <p:nvSpPr>
          <p:cNvPr id="44" name="5-Point Star 43"/>
          <p:cNvSpPr/>
          <p:nvPr/>
        </p:nvSpPr>
        <p:spPr bwMode="auto">
          <a:xfrm rot="715704">
            <a:off x="4559648" y="4071189"/>
            <a:ext cx="432921" cy="417185"/>
          </a:xfrm>
          <a:prstGeom prst="star5">
            <a:avLst/>
          </a:prstGeom>
          <a:solidFill>
            <a:schemeClr val="tx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4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73075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INEDINNAVIGATOR" val="True"/>
  <p:tag name="HOTSPOTTYPE" val="DefinedInNavigator"/>
  <p:tag name="BRANCHTO" val="262"/>
</p:tagLst>
</file>

<file path=ppt/theme/theme1.xml><?xml version="1.0" encoding="utf-8"?>
<a:theme xmlns:a="http://schemas.openxmlformats.org/drawingml/2006/main" name="Recommending A Strateg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ecommending A Strategy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4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45" charset="0"/>
          </a:defRPr>
        </a:defPPr>
      </a:lstStyle>
    </a:lnDef>
  </a:objectDefaults>
  <a:extraClrSchemeLst>
    <a:extraClrScheme>
      <a:clrScheme name="Recommending A Strategy 1">
        <a:dk1>
          <a:srgbClr val="009999"/>
        </a:dk1>
        <a:lt1>
          <a:srgbClr val="FFFFFF"/>
        </a:lt1>
        <a:dk2>
          <a:srgbClr val="000066"/>
        </a:dk2>
        <a:lt2>
          <a:srgbClr val="339966"/>
        </a:lt2>
        <a:accent1>
          <a:srgbClr val="00CC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E2CA"/>
        </a:accent5>
        <a:accent6>
          <a:srgbClr val="008AB9"/>
        </a:accent6>
        <a:hlink>
          <a:srgbClr val="33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commending A Strategy 2">
        <a:dk1>
          <a:srgbClr val="000000"/>
        </a:dk1>
        <a:lt1>
          <a:srgbClr val="FFFFFF"/>
        </a:lt1>
        <a:dk2>
          <a:srgbClr val="009900"/>
        </a:dk2>
        <a:lt2>
          <a:srgbClr val="CC0000"/>
        </a:lt2>
        <a:accent1>
          <a:srgbClr val="CCCC00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2D2DB9"/>
        </a:accent6>
        <a:hlink>
          <a:srgbClr val="0000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commending A Strategy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commending A Strategy 4">
        <a:dk1>
          <a:srgbClr val="333399"/>
        </a:dk1>
        <a:lt1>
          <a:srgbClr val="FFFFCC"/>
        </a:lt1>
        <a:dk2>
          <a:srgbClr val="000000"/>
        </a:dk2>
        <a:lt2>
          <a:srgbClr val="0000FF"/>
        </a:lt2>
        <a:accent1>
          <a:srgbClr val="800000"/>
        </a:accent1>
        <a:accent2>
          <a:srgbClr val="3366CC"/>
        </a:accent2>
        <a:accent3>
          <a:srgbClr val="AAAAAA"/>
        </a:accent3>
        <a:accent4>
          <a:srgbClr val="DADAAE"/>
        </a:accent4>
        <a:accent5>
          <a:srgbClr val="C0AAAA"/>
        </a:accent5>
        <a:accent6>
          <a:srgbClr val="2D5CB9"/>
        </a:accent6>
        <a:hlink>
          <a:srgbClr val="FFFF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commending A Strategy 5">
        <a:dk1>
          <a:srgbClr val="CC3300"/>
        </a:dk1>
        <a:lt1>
          <a:srgbClr val="FFFFCC"/>
        </a:lt1>
        <a:dk2>
          <a:srgbClr val="000000"/>
        </a:dk2>
        <a:lt2>
          <a:srgbClr val="CC6600"/>
        </a:lt2>
        <a:accent1>
          <a:srgbClr val="993300"/>
        </a:accent1>
        <a:accent2>
          <a:srgbClr val="808000"/>
        </a:accent2>
        <a:accent3>
          <a:srgbClr val="AAAAAA"/>
        </a:accent3>
        <a:accent4>
          <a:srgbClr val="DADAAE"/>
        </a:accent4>
        <a:accent5>
          <a:srgbClr val="CAADAA"/>
        </a:accent5>
        <a:accent6>
          <a:srgbClr val="7373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commending A Strategy 6">
        <a:dk1>
          <a:srgbClr val="66CCFF"/>
        </a:dk1>
        <a:lt1>
          <a:srgbClr val="CCECFF"/>
        </a:lt1>
        <a:dk2>
          <a:srgbClr val="000000"/>
        </a:dk2>
        <a:lt2>
          <a:srgbClr val="9999FF"/>
        </a:lt2>
        <a:accent1>
          <a:srgbClr val="FFFFFF"/>
        </a:accent1>
        <a:accent2>
          <a:srgbClr val="99CCFF"/>
        </a:accent2>
        <a:accent3>
          <a:srgbClr val="AAAAAA"/>
        </a:accent3>
        <a:accent4>
          <a:srgbClr val="AEC9DA"/>
        </a:accent4>
        <a:accent5>
          <a:srgbClr val="FFFFFF"/>
        </a:accent5>
        <a:accent6>
          <a:srgbClr val="8AB9E7"/>
        </a:accent6>
        <a:hlink>
          <a:srgbClr val="CCE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commending A Strategy 7">
        <a:dk1>
          <a:srgbClr val="993366"/>
        </a:dk1>
        <a:lt1>
          <a:srgbClr val="FFFFCC"/>
        </a:lt1>
        <a:dk2>
          <a:srgbClr val="333399"/>
        </a:dk2>
        <a:lt2>
          <a:srgbClr val="0066FF"/>
        </a:lt2>
        <a:accent1>
          <a:srgbClr val="6600FF"/>
        </a:accent1>
        <a:accent2>
          <a:srgbClr val="0099CC"/>
        </a:accent2>
        <a:accent3>
          <a:srgbClr val="ADADCA"/>
        </a:accent3>
        <a:accent4>
          <a:srgbClr val="DADAAE"/>
        </a:accent4>
        <a:accent5>
          <a:srgbClr val="B8AAFF"/>
        </a:accent5>
        <a:accent6>
          <a:srgbClr val="008AB9"/>
        </a:accent6>
        <a:hlink>
          <a:srgbClr val="66FF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commending A Strategy 8">
        <a:dk1>
          <a:srgbClr val="993366"/>
        </a:dk1>
        <a:lt1>
          <a:srgbClr val="EAEAEA"/>
        </a:lt1>
        <a:dk2>
          <a:srgbClr val="660066"/>
        </a:dk2>
        <a:lt2>
          <a:srgbClr val="CC0000"/>
        </a:lt2>
        <a:accent1>
          <a:srgbClr val="A50021"/>
        </a:accent1>
        <a:accent2>
          <a:srgbClr val="660033"/>
        </a:accent2>
        <a:accent3>
          <a:srgbClr val="B8AAB8"/>
        </a:accent3>
        <a:accent4>
          <a:srgbClr val="C8C8C8"/>
        </a:accent4>
        <a:accent5>
          <a:srgbClr val="CFAAAB"/>
        </a:accent5>
        <a:accent6>
          <a:srgbClr val="5C00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4542</TotalTime>
  <Words>383</Words>
  <Application>Microsoft Office PowerPoint</Application>
  <PresentationFormat>On-screen Show (16:9)</PresentationFormat>
  <Paragraphs>129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Verdana</vt:lpstr>
      <vt:lpstr>Wingdings</vt:lpstr>
      <vt:lpstr>ヒラギノ角ゴ Pro W3</vt:lpstr>
      <vt:lpstr>Recommending A Strategy</vt:lpstr>
      <vt:lpstr>Beyond the BA: Navigating Status as a Department, Center or Program, While Working with Industry Partners  Andy Phelps Director, RIT MAGIC Center Professor &amp; Founder, RIT School of Interactive Games &amp; Media Rochester Institute of Technology</vt:lpstr>
      <vt:lpstr>Rochester Institute  of Technology</vt:lpstr>
      <vt:lpstr>RIT GAMES TIMELINES</vt:lpstr>
      <vt:lpstr>RIT MAGIC Center</vt:lpstr>
      <vt:lpstr>RIT Games  Ecosystem</vt:lpstr>
      <vt:lpstr>A New Kind of University Research Center </vt:lpstr>
      <vt:lpstr>PowerPoint Presentation</vt:lpstr>
      <vt:lpstr>PowerPoint Presentation</vt:lpstr>
      <vt:lpstr>PowerPoint Presentation</vt:lpstr>
      <vt:lpstr>PowerPoint Presentation</vt:lpstr>
    </vt:vector>
  </TitlesOfParts>
  <Company>CMP Media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GDC 2005</dc:title>
  <dc:creator>Jamil Moledina</dc:creator>
  <cp:lastModifiedBy>Andrew Phelps</cp:lastModifiedBy>
  <cp:revision>219</cp:revision>
  <cp:lastPrinted>1904-01-01T00:00:00Z</cp:lastPrinted>
  <dcterms:created xsi:type="dcterms:W3CDTF">2011-01-18T22:56:43Z</dcterms:created>
  <dcterms:modified xsi:type="dcterms:W3CDTF">2017-02-23T18:06:55Z</dcterms:modified>
</cp:coreProperties>
</file>