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Permanent Marker" panose="02000000000000000000" pitchFamily="2" charset="0"/>
      <p:regular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= good representation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 = bad representation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Ugly = bad representation + ugly old person stereotype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- each take a character or two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Outer worlds - win the retirement lottery! (and die)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32a240f4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32a240f4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slide (Andy)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32a240f4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32a240f4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Jocelyn (plus all)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32a240f4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32a240f4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Andy (plus all)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32a240f4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32a240f4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 (plus all)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32a240f4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32a240f4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Mia (plus all)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32a240f4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32a240f4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Reflect on societal fears a la the paper (go through each character and maybe touch on other experiences as well) (ALL)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32a240f4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32a240f4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(ALL)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Atul exemplifies the pandemic and the lack of saying goodbye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Talk about other play experiences: timed elements, annoying platforming, etc. Constructive criticism and also things we liked. Also timeliness of release during pandemic and the content of the game.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3f92a166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3f92a166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e32a240f4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e32a240f4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32a240f4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32a240f4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3f92a166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3f92a166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3f92a166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3f92a166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32a240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32a240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Greek Myth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4c368b13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4c368b13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Stella and her role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81ccf6f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81ccf6f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management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81ccf6fc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81ccf6fc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ship construction as part of management and travel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81ccf6fc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b81ccf6fc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travel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337eda0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337eda0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Accepting death, dealing with end of life issues in a positive way, not grimly depicting death and aging, etc. Talk about the game in general, segue into older adults  - Jocelyn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subtlepatterns.com/" TargetMode="External"/><Relationship Id="rId4" Type="http://schemas.openxmlformats.org/officeDocument/2006/relationships/hyperlink" Target="http://www.slidescarnival.com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ff.org/coronavirus-covid-19/press-release/nearly-6-in-10-older-americans-dont-know-when-or-where-they-can-get-a-covid-19-vaccine-black-and-hispanic-adults-among-the-groups-least-likely-to-have-enough-information/" TargetMode="External"/><Relationship Id="rId3" Type="http://schemas.openxmlformats.org/officeDocument/2006/relationships/hyperlink" Target="https://www.cdc.gov/coronavirus/2019-ncov/need-extra-precautions/older-adults.html" TargetMode="External"/><Relationship Id="rId7" Type="http://schemas.openxmlformats.org/officeDocument/2006/relationships/hyperlink" Target="https://www.washingtonpost.com/outlook/nursing-home-coronavirus-discrimination-elderly-deaths/2020/05/07/751fc464-8fb7-11ea-9e23-6914ee410a5f_story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nbcnews.com/news/us-news/hidden-covid-19-health-crisis-elderly-people-are-dying-isolation-n1244853" TargetMode="External"/><Relationship Id="rId5" Type="http://schemas.openxmlformats.org/officeDocument/2006/relationships/hyperlink" Target="https://nymag.com/intelligencer/2020/07/america-is-sacrificing-the-elderly-to-coronavirus.html" TargetMode="External"/><Relationship Id="rId4" Type="http://schemas.openxmlformats.org/officeDocument/2006/relationships/hyperlink" Target="https://www.nytimes.com/2021/04/28/nyregion/cuomo-aides-nursing-home-deaths.html" TargetMode="External"/><Relationship Id="rId9" Type="http://schemas.openxmlformats.org/officeDocument/2006/relationships/hyperlink" Target="https://apnews.com/article/nursing-homes-neglect-death-surge-3b74a2202140c5a6b5cf05cdf0ea4f3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5499" y="-152400"/>
            <a:ext cx="9621898" cy="54123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/>
          <p:nvPr/>
        </p:nvSpPr>
        <p:spPr>
          <a:xfrm>
            <a:off x="2000250" y="2413000"/>
            <a:ext cx="516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B5394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Age, Death, Peace, and a Pandemic</a:t>
            </a:r>
            <a:endParaRPr sz="2300">
              <a:solidFill>
                <a:srgbClr val="0B5394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70" name="Google Shape;70;p17"/>
          <p:cNvSpPr txBox="1"/>
          <p:nvPr/>
        </p:nvSpPr>
        <p:spPr>
          <a:xfrm>
            <a:off x="2391825" y="0"/>
            <a:ext cx="2053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B5394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Well-Played:</a:t>
            </a:r>
            <a:endParaRPr sz="2100">
              <a:solidFill>
                <a:srgbClr val="0B5394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ctrTitle" idx="4294967295"/>
          </p:nvPr>
        </p:nvSpPr>
        <p:spPr>
          <a:xfrm>
            <a:off x="0" y="-88675"/>
            <a:ext cx="91440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Ageism in Games &amp; Other Media</a:t>
            </a:r>
            <a:endParaRPr sz="3600"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75" y="1438513"/>
            <a:ext cx="1179199" cy="136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1317575" y="1875900"/>
            <a:ext cx="85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Dragon Age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975" y="1064220"/>
            <a:ext cx="1306199" cy="20451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5317475" y="821600"/>
            <a:ext cx="199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BioShock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3827688" y="2294375"/>
            <a:ext cx="177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aminoapps.com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8287" y="1315116"/>
            <a:ext cx="996925" cy="96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2625" y="2674224"/>
            <a:ext cx="1493825" cy="12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3844350" y="4003025"/>
            <a:ext cx="215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Detroit Become 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Human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3514" y="1479940"/>
            <a:ext cx="1493825" cy="223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7113525" y="1173000"/>
            <a:ext cx="165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SeaWolf Press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9599" y="1332137"/>
            <a:ext cx="1659300" cy="9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1832375" y="2222775"/>
            <a:ext cx="238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She-Ra and the 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Princesses of Power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25701" y="3042561"/>
            <a:ext cx="1659300" cy="122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6125700" y="4180375"/>
            <a:ext cx="165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Disney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468750" y="772800"/>
            <a:ext cx="158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The good</a:t>
            </a: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3098013" y="760100"/>
            <a:ext cx="117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The bad</a:t>
            </a: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6904450" y="754550"/>
            <a:ext cx="158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The ugly</a:t>
            </a: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11">
            <a:alphaModFix/>
          </a:blip>
          <a:srcRect l="33395"/>
          <a:stretch/>
        </p:blipFill>
        <p:spPr>
          <a:xfrm>
            <a:off x="2329800" y="2715375"/>
            <a:ext cx="1589100" cy="14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2049150" y="4206550"/>
            <a:ext cx="21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Fallout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 rotWithShape="1">
          <a:blip r:embed="rId12">
            <a:alphaModFix/>
          </a:blip>
          <a:srcRect l="7654" r="23753"/>
          <a:stretch/>
        </p:blipFill>
        <p:spPr>
          <a:xfrm>
            <a:off x="765775" y="3004675"/>
            <a:ext cx="1493825" cy="12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 txBox="1"/>
          <p:nvPr/>
        </p:nvSpPr>
        <p:spPr>
          <a:xfrm>
            <a:off x="-84425" y="3371513"/>
            <a:ext cx="85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Image from Avatar Wiki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075" y="-63500"/>
            <a:ext cx="9449399" cy="5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>
            <a:spLocks noGrp="1"/>
          </p:cNvSpPr>
          <p:nvPr>
            <p:ph type="ctrTitle"/>
          </p:nvPr>
        </p:nvSpPr>
        <p:spPr>
          <a:xfrm>
            <a:off x="4258050" y="858175"/>
            <a:ext cx="4339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Spiritfarer’s Depiction of Older Adults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Summer</a:t>
            </a:r>
            <a:endParaRPr sz="5000"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3587750" y="941925"/>
            <a:ext cx="4644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“A true child of the earth”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Embraces spirituality, meditation, and crystal healing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Found love later in life (married Stella’s aunt)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Has regrets related to prior career and damaging the Earth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Battles and succumbs to cancer caused by the heavy chemicals of previous career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700" y="1200150"/>
            <a:ext cx="3381375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Alice</a:t>
            </a:r>
            <a:endParaRPr sz="5000"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4041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“Soft spoken and unobtrusive”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Loves romance novels and crafting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Introduces an orchard to the ship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Reminisces about her daughter and her late husband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Gradually succumbs to dementia</a:t>
            </a:r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1825" y="1591713"/>
            <a:ext cx="3367900" cy="2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Astrid</a:t>
            </a:r>
            <a:endParaRPr sz="5000"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3746500" y="973350"/>
            <a:ext cx="4517700" cy="3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“[A]n extravagant, assertive woman”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Advocate for workers’ rights and unions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Hid Jewish children during WWII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Constantly disappointed and betrayed by the love of her life</a:t>
            </a: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77050"/>
            <a:ext cx="2952750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Gustav</a:t>
            </a:r>
            <a:endParaRPr sz="5000"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“[A] peculiar character”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An art curator and musician with a penchant for travel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Challenges the notion that usefulness is the basis of meaning and purpose in life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▸"/>
            </a:pPr>
            <a:r>
              <a:rPr lang="en"/>
              <a:t>Controversy surrounding the initial ableist depiction of this character</a:t>
            </a:r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300" y="990600"/>
            <a:ext cx="295275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3875" y="-152400"/>
            <a:ext cx="9527923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>
            <a:spLocks noGrp="1"/>
          </p:cNvSpPr>
          <p:nvPr>
            <p:ph type="ctrTitle"/>
          </p:nvPr>
        </p:nvSpPr>
        <p:spPr>
          <a:xfrm>
            <a:off x="1295550" y="275200"/>
            <a:ext cx="6552900" cy="13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</a:rPr>
              <a:t>Death, Fear, and Authenticity</a:t>
            </a:r>
            <a:endParaRPr>
              <a:solidFill>
                <a:srgbClr val="66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5575" y="-89800"/>
            <a:ext cx="13150751" cy="52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96800" cy="19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Reactions and Play Experiences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ctrTitle"/>
          </p:nvPr>
        </p:nvSpPr>
        <p:spPr>
          <a:xfrm>
            <a:off x="1295550" y="1418898"/>
            <a:ext cx="6552900" cy="23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“Helping Grandma Home: Spiritfarer’s Progressive Treatment of Older Adults During COVID-19”</a:t>
            </a:r>
            <a:endParaRPr sz="3900"/>
          </a:p>
        </p:txBody>
      </p:sp>
      <p:sp>
        <p:nvSpPr>
          <p:cNvPr id="220" name="Google Shape;220;p34"/>
          <p:cNvSpPr txBox="1"/>
          <p:nvPr/>
        </p:nvSpPr>
        <p:spPr>
          <a:xfrm>
            <a:off x="1608925" y="988150"/>
            <a:ext cx="35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Based on our forthcoming paper: 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3344550" y="3787950"/>
            <a:ext cx="4332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Coming soon in Well-Played from ETC Press!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8150" y="-25500"/>
            <a:ext cx="11749274" cy="53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>
            <a:spLocks noGrp="1"/>
          </p:cNvSpPr>
          <p:nvPr>
            <p:ph type="ctrTitle"/>
          </p:nvPr>
        </p:nvSpPr>
        <p:spPr>
          <a:xfrm>
            <a:off x="4099275" y="182100"/>
            <a:ext cx="3728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00" y="1833250"/>
            <a:ext cx="1670026" cy="16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450" y="1864975"/>
            <a:ext cx="1606574" cy="160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525" y="1833250"/>
            <a:ext cx="1670025" cy="16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925" y="1866575"/>
            <a:ext cx="1603375" cy="16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/>
          <p:nvPr/>
        </p:nvSpPr>
        <p:spPr>
          <a:xfrm>
            <a:off x="268863" y="3602375"/>
            <a:ext cx="1915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American University</a:t>
            </a:r>
            <a:endParaRPr sz="15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0" name="Google Shape;80;p18"/>
          <p:cNvSpPr txBox="1"/>
          <p:nvPr/>
        </p:nvSpPr>
        <p:spPr>
          <a:xfrm>
            <a:off x="2554650" y="3556000"/>
            <a:ext cx="167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American University</a:t>
            </a:r>
            <a:endParaRPr sz="15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1" name="Google Shape;81;p18"/>
          <p:cNvSpPr txBox="1"/>
          <p:nvPr/>
        </p:nvSpPr>
        <p:spPr>
          <a:xfrm>
            <a:off x="4595025" y="3556000"/>
            <a:ext cx="197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Concordia University</a:t>
            </a:r>
            <a:endParaRPr sz="15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6572325" y="3509975"/>
            <a:ext cx="2137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American University</a:t>
            </a:r>
            <a:endParaRPr sz="15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University of Canterbury</a:t>
            </a:r>
            <a:endParaRPr sz="15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391525" y="860425"/>
            <a:ext cx="167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Jocelyn Wagner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They/Them</a:t>
            </a:r>
            <a:endParaRPr sz="1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4" name="Google Shape;84;p18"/>
          <p:cNvSpPr txBox="1"/>
          <p:nvPr/>
        </p:nvSpPr>
        <p:spPr>
          <a:xfrm>
            <a:off x="2592500" y="860425"/>
            <a:ext cx="167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Drew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Moger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He/Him</a:t>
            </a:r>
            <a:endParaRPr sz="1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4748625" y="885925"/>
            <a:ext cx="1670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Mia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Consalvo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She/Her</a:t>
            </a:r>
            <a:endParaRPr sz="13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6806175" y="885925"/>
            <a:ext cx="167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Andy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Phelps</a:t>
            </a:r>
            <a:endParaRPr sz="2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He/Him</a:t>
            </a:r>
            <a:endParaRPr sz="1200">
              <a:solidFill>
                <a:srgbClr val="EFEFE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Presentation template by </a:t>
            </a:r>
            <a:r>
              <a:rPr lang="en" sz="2400" u="sng">
                <a:solidFill>
                  <a:srgbClr val="0198A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</a:t>
            </a:r>
            <a:endParaRPr sz="2400">
              <a:solidFill>
                <a:srgbClr val="0198AD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Paper backgrounds by </a:t>
            </a:r>
            <a:r>
              <a:rPr lang="en" sz="2400" u="sng">
                <a:solidFill>
                  <a:srgbClr val="0198A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SubtlePatterns</a:t>
            </a:r>
            <a:endParaRPr>
              <a:solidFill>
                <a:srgbClr val="0198AD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Character images from Spiritfarer Wiki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Unless otherwise noted, images are from the Thunder Lotus media pack and Spiritfarer: the artbook </a:t>
            </a:r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body" idx="1"/>
          </p:nvPr>
        </p:nvSpPr>
        <p:spPr>
          <a:xfrm>
            <a:off x="228025" y="1249975"/>
            <a:ext cx="86655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CDC. (2020, February 11). COVID-19 and Your Health. Centers for Disease Control and Prevention.</a:t>
            </a:r>
            <a:r>
              <a:rPr lang="en" sz="1000">
                <a:uFill>
                  <a:noFill/>
                </a:uFill>
                <a:hlinkClick r:id="rId3"/>
              </a:rPr>
              <a:t> </a:t>
            </a:r>
            <a:r>
              <a:rPr lang="en" sz="1000" u="sng">
                <a:hlinkClick r:id="rId3"/>
              </a:rPr>
              <a:t>https://www.cdc.gov/coronavirus/2019-ncov/need-extra-precautions/older-adults.html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Goodman, J. D., McKinley, J., &amp; Hakim, D. (2021, April 28). Cuomo Aides Spent Months Hiding Nursing Home Death Toll. The New York Times.</a:t>
            </a:r>
            <a:r>
              <a:rPr lang="en" sz="1000">
                <a:uFill>
                  <a:noFill/>
                </a:uFill>
                <a:hlinkClick r:id="rId4"/>
              </a:rPr>
              <a:t> </a:t>
            </a:r>
            <a:r>
              <a:rPr lang="en" sz="1000" u="sng">
                <a:hlinkClick r:id="rId4"/>
              </a:rPr>
              <a:t>https://www.nytimes.com/2021/04/28/nyregion/cuomo-aides-nursing-home-deaths.html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Jones, S. (n.d.). America Is Sacrificing the Elderly to Coronavirus. Retrieved July 12, 2021, from</a:t>
            </a:r>
            <a:r>
              <a:rPr lang="en" sz="1000">
                <a:uFill>
                  <a:noFill/>
                </a:uFill>
                <a:hlinkClick r:id="rId5"/>
              </a:rPr>
              <a:t> </a:t>
            </a:r>
            <a:r>
              <a:rPr lang="en" sz="1000" u="sng">
                <a:hlinkClick r:id="rId5"/>
              </a:rPr>
              <a:t>https://nymag.com/intelligencer/2020/07/america-is-sacrificing-the-elderly-to-coronavirus.html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Khimm, S. (n.d.). The hidden Covid-19 health crisis: Elderly people are dying from isolation. Retrieved July 12, 2021, from</a:t>
            </a:r>
            <a:r>
              <a:rPr lang="en" sz="1000">
                <a:uFill>
                  <a:noFill/>
                </a:uFill>
                <a:hlinkClick r:id="rId6"/>
              </a:rPr>
              <a:t> </a:t>
            </a:r>
            <a:r>
              <a:rPr lang="en" sz="1000" u="sng">
                <a:hlinkClick r:id="rId6"/>
              </a:rPr>
              <a:t>https://www.nbcnews.com/news/us-news/hidden-covid-19-health-crisis-elderly-people-are-dying-isolation-n1244853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Kohn, N. A. (n.d.). Perspective | The pandemic exposed a painful truth: America doesn’t care about old people. Washington Post. Retrieved July 12, 2021, from</a:t>
            </a:r>
            <a:r>
              <a:rPr lang="en" sz="1000">
                <a:uFill>
                  <a:noFill/>
                </a:uFill>
                <a:hlinkClick r:id="rId7"/>
              </a:rPr>
              <a:t> </a:t>
            </a:r>
            <a:r>
              <a:rPr lang="en" sz="1000" u="sng">
                <a:hlinkClick r:id="rId7"/>
              </a:rPr>
              <a:t>https://www.washingtonpost.com/outlook/nursing-home-coronavirus-discrimination-elderly-deaths/2020/05/07/751fc464-8fb7-11ea-9e23-6914ee410a5f_story.html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Nearly 6 in 10 Older Americans Don’t Know When or Where They Can Get a COVID-19 Vaccine; Black and Hispanic Adults among the Groups Least Likely to Have Enough Information. (2021, January 22). Kaiser Family Foundation.</a:t>
            </a:r>
            <a:r>
              <a:rPr lang="en" sz="1000">
                <a:uFill>
                  <a:noFill/>
                </a:uFill>
                <a:hlinkClick r:id="rId8"/>
              </a:rPr>
              <a:t> </a:t>
            </a:r>
            <a:r>
              <a:rPr lang="en" sz="1000" u="sng">
                <a:hlinkClick r:id="rId8"/>
              </a:rPr>
              <a:t>https://www.kff.org/coronavirus-covid-19/press-release/nearly-6-in-10-older-americans-dont-know-when-or-where-they-can-get-a-covid-19-vaccine-black-and-hispanic-adults-among-the-groups-least-likely-to-have-enough-information/</a:t>
            </a:r>
            <a:endParaRPr sz="1000" u="sng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Sedensky, M., &amp; Condon, B. (2020, November 18). Not just COVID: Nursing home neglect deaths surge in shadows. Associated Press.</a:t>
            </a:r>
            <a:r>
              <a:rPr lang="en" sz="1000">
                <a:uFill>
                  <a:noFill/>
                </a:uFill>
                <a:hlinkClick r:id="rId9"/>
              </a:rPr>
              <a:t> </a:t>
            </a:r>
            <a:r>
              <a:rPr lang="en" sz="1000" u="sng">
                <a:hlinkClick r:id="rId9"/>
              </a:rPr>
              <a:t>https://apnews.com/article/nursing-homes-neglect-death-surge-3b74a2202140c5a6b5cf05cdf0ea4f32</a:t>
            </a:r>
            <a:endParaRPr sz="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</a:t>
            </a:r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00" y="860425"/>
            <a:ext cx="1670026" cy="16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450" y="892150"/>
            <a:ext cx="1606574" cy="160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525" y="860425"/>
            <a:ext cx="1670025" cy="16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925" y="893750"/>
            <a:ext cx="1603375" cy="16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/>
          <p:nvPr/>
        </p:nvSpPr>
        <p:spPr>
          <a:xfrm>
            <a:off x="389926" y="2497125"/>
            <a:ext cx="1705162" cy="189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Twitter: @</a:t>
            </a: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kuriouswhims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>
              <a:spcBef>
                <a:spcPts val="600"/>
              </a:spcBef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Email: </a:t>
            </a:r>
            <a:r>
              <a:rPr lang="en-US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w5233a@student.american.edu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3" name="Google Shape;253;p38"/>
          <p:cNvSpPr txBox="1"/>
          <p:nvPr/>
        </p:nvSpPr>
        <p:spPr>
          <a:xfrm>
            <a:off x="2592488" y="2517880"/>
            <a:ext cx="1844340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Twitter: @drews_clues28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Email: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am2289b@student.american.edu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38"/>
          <p:cNvSpPr txBox="1"/>
          <p:nvPr/>
        </p:nvSpPr>
        <p:spPr>
          <a:xfrm>
            <a:off x="4793449" y="2420181"/>
            <a:ext cx="1543741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Twitter: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</a:t>
            </a: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miaC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Email: </a:t>
            </a: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mia.consalvo@concordia.ca</a:t>
            </a:r>
            <a:endParaRPr sz="1500" b="1" dirty="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5" name="Google Shape;255;p38"/>
          <p:cNvSpPr txBox="1"/>
          <p:nvPr/>
        </p:nvSpPr>
        <p:spPr>
          <a:xfrm>
            <a:off x="6927800" y="2431861"/>
            <a:ext cx="1606500" cy="189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Twitter: @</a:t>
            </a: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andymphelps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Email: </a:t>
            </a: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andymphelps@gmail.com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9099" y="-1233287"/>
            <a:ext cx="12326200" cy="958704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>
            <a:spLocks noGrp="1"/>
          </p:cNvSpPr>
          <p:nvPr>
            <p:ph type="ctrTitle"/>
          </p:nvPr>
        </p:nvSpPr>
        <p:spPr>
          <a:xfrm>
            <a:off x="3928250" y="1659075"/>
            <a:ext cx="5254800" cy="27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rgbClr val="073763"/>
                </a:solidFill>
              </a:rPr>
              <a:t>Spiritfarer:</a:t>
            </a:r>
            <a:endParaRPr sz="6100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73763"/>
                </a:solidFill>
              </a:rPr>
              <a:t>A Cozy Management Game About Death</a:t>
            </a:r>
            <a:endParaRPr sz="38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7788" y="942975"/>
            <a:ext cx="2132875" cy="36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663" y="3057275"/>
            <a:ext cx="2395550" cy="15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 and Daffodil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25"/>
            <a:ext cx="9144000" cy="51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>
            <a:spLocks noGrp="1"/>
          </p:cNvSpPr>
          <p:nvPr>
            <p:ph type="ctrTitle"/>
          </p:nvPr>
        </p:nvSpPr>
        <p:spPr>
          <a:xfrm>
            <a:off x="343050" y="285750"/>
            <a:ext cx="5371800" cy="24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Spiritfarer Unique?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3471325" y="1619250"/>
            <a:ext cx="2211900" cy="20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Ageism in The US and Canada</a:t>
            </a:r>
            <a:endParaRPr sz="440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25" y="279425"/>
            <a:ext cx="4525424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l="4159" t="6898" r="6194" b="6220"/>
          <a:stretch/>
        </p:blipFill>
        <p:spPr>
          <a:xfrm>
            <a:off x="395825" y="1534575"/>
            <a:ext cx="2281750" cy="166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025" y="4279662"/>
            <a:ext cx="4198975" cy="6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49" y="3815750"/>
            <a:ext cx="3763074" cy="10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910" y="324900"/>
            <a:ext cx="3576410" cy="8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8475" y="3451949"/>
            <a:ext cx="3093524" cy="6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48852" y="1448325"/>
            <a:ext cx="2152774" cy="17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940</Words>
  <Application>Microsoft Macintosh PowerPoint</Application>
  <PresentationFormat>On-screen Show (16:9)</PresentationFormat>
  <Paragraphs>138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Permanent Marker</vt:lpstr>
      <vt:lpstr>Source Sans Pro</vt:lpstr>
      <vt:lpstr>Roboto</vt:lpstr>
      <vt:lpstr>Timon template</vt:lpstr>
      <vt:lpstr>PowerPoint Presentation</vt:lpstr>
      <vt:lpstr>PowerPoint Presentation</vt:lpstr>
      <vt:lpstr>Spiritfarer: A Cozy Management Game About Death</vt:lpstr>
      <vt:lpstr>Stella and Daffodil</vt:lpstr>
      <vt:lpstr>PowerPoint Presentation</vt:lpstr>
      <vt:lpstr>PowerPoint Presentation</vt:lpstr>
      <vt:lpstr>PowerPoint Presentation</vt:lpstr>
      <vt:lpstr>Why is Spiritfarer Unique?</vt:lpstr>
      <vt:lpstr>Ageism in The US and Canada</vt:lpstr>
      <vt:lpstr>Ageism in Games &amp; Other Media</vt:lpstr>
      <vt:lpstr>Spiritfarer’s Depiction of Older Adults</vt:lpstr>
      <vt:lpstr>Summer</vt:lpstr>
      <vt:lpstr>Alice</vt:lpstr>
      <vt:lpstr>Astrid</vt:lpstr>
      <vt:lpstr>Gustav</vt:lpstr>
      <vt:lpstr>Death, Fear, and Authenticity</vt:lpstr>
      <vt:lpstr>Other Reactions and Play Experiences</vt:lpstr>
      <vt:lpstr>“Helping Grandma Home: Spiritfarer’s Progressive Treatment of Older Adults During COVID-19”</vt:lpstr>
      <vt:lpstr>Questions?</vt:lpstr>
      <vt:lpstr>Credits</vt:lpstr>
      <vt:lpstr>references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Andy Phelps</cp:lastModifiedBy>
  <cp:revision>3</cp:revision>
  <dcterms:modified xsi:type="dcterms:W3CDTF">2021-07-13T21:15:42Z</dcterms:modified>
</cp:coreProperties>
</file>