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557" r:id="rId2"/>
    <p:sldId id="478" r:id="rId3"/>
    <p:sldId id="272" r:id="rId4"/>
    <p:sldId id="398" r:id="rId5"/>
    <p:sldId id="399" r:id="rId6"/>
    <p:sldId id="365" r:id="rId7"/>
    <p:sldId id="366" r:id="rId8"/>
    <p:sldId id="380" r:id="rId9"/>
    <p:sldId id="392" r:id="rId10"/>
    <p:sldId id="554" r:id="rId11"/>
    <p:sldId id="563" r:id="rId12"/>
    <p:sldId id="565" r:id="rId13"/>
    <p:sldId id="502" r:id="rId14"/>
    <p:sldId id="559" r:id="rId15"/>
    <p:sldId id="560" r:id="rId16"/>
    <p:sldId id="561" r:id="rId17"/>
    <p:sldId id="564" r:id="rId18"/>
    <p:sldId id="562" r:id="rId19"/>
    <p:sldId id="5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2CF8"/>
    <a:srgbClr val="FF00FF"/>
    <a:srgbClr val="1683C3"/>
    <a:srgbClr val="317ACA"/>
    <a:srgbClr val="82F1F9"/>
    <a:srgbClr val="266998"/>
    <a:srgbClr val="9966FF"/>
    <a:srgbClr val="006C75"/>
    <a:srgbClr val="0071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4" autoAdjust="0"/>
    <p:restoredTop sz="83600" autoAdjust="0"/>
  </p:normalViewPr>
  <p:slideViewPr>
    <p:cSldViewPr>
      <p:cViewPr varScale="1">
        <p:scale>
          <a:sx n="62" d="100"/>
          <a:sy n="62" d="100"/>
        </p:scale>
        <p:origin x="27" y="7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5/24/2019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417604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highlight those 3 because of the things we learned and as data points</a:t>
            </a:r>
            <a:r>
              <a:rPr lang="en-US" baseline="0" dirty="0"/>
              <a:t> of growth, but the thing is we did a LOT of stuff from a LOT of work for a LOT of people!  It’s a lot bigger a community than people even think about.  It’s easy when you are working on ‘your thing’ to not realize the scope and scale of everything else that’s happening and going on.</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7334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little</a:t>
            </a:r>
            <a:r>
              <a:rPr lang="en-US" baseline="0" dirty="0"/>
              <a:t> look at where we are today, in our current home, what we’ve built, where we are going.</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a:t>
            </a:fld>
            <a:endParaRPr lang="en-US"/>
          </a:p>
        </p:txBody>
      </p:sp>
    </p:spTree>
    <p:extLst>
      <p:ext uri="{BB962C8B-B14F-4D97-AF65-F5344CB8AC3E}">
        <p14:creationId xmlns:p14="http://schemas.microsoft.com/office/powerpoint/2010/main" val="272020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276290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we started a</a:t>
            </a:r>
            <a:r>
              <a:rPr lang="en-US" baseline="0" dirty="0"/>
              <a:t> multi-disciplinary research center, which is basically the hardest damn thing you can do on a modern college campus.  They usually fail by becoming little islands, or by becoming a kind of ‘not really there’ virtual thing, and we’ve run into both of these views as we continue to engage the campus.  Nonetheless, we think there is something profound happening in the field right now that is driving the kinds of things we are doing – everything is mashing up on each other.  My favorite example of this is the MARVEL extended universe, which is so many different products and experiences rolled together.  But there are countless examples big and small.  This picture is from the RIT West Coast board meeting where they showed one of my games set to a live orchestra composition directed by Trustee Kevin </a:t>
            </a:r>
            <a:r>
              <a:rPr lang="en-US" baseline="0" dirty="0" err="1"/>
              <a:t>Surace</a:t>
            </a:r>
            <a:r>
              <a:rPr lang="en-US" baseline="0" dirty="0"/>
              <a:t>.  Pretty cool.</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225870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from Bill’s ‘idea lab’ paper was the idea of an entrepreneurial effort inside the center to help publish and commercialize the things we make.  We wanted to call it ‘MAGIC Studios’ at first but we were very afraid we’d get in trouble with The Mouse.  </a:t>
            </a:r>
          </a:p>
        </p:txBody>
      </p:sp>
      <p:sp>
        <p:nvSpPr>
          <p:cNvPr id="4" name="Slide Number Placeholder 3"/>
          <p:cNvSpPr>
            <a:spLocks noGrp="1"/>
          </p:cNvSpPr>
          <p:nvPr>
            <p:ph type="sldNum" sz="quarter" idx="10"/>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164791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73561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7</a:t>
            </a:fld>
            <a:endParaRPr lang="en-US"/>
          </a:p>
        </p:txBody>
      </p:sp>
    </p:spTree>
    <p:extLst>
      <p:ext uri="{BB962C8B-B14F-4D97-AF65-F5344CB8AC3E}">
        <p14:creationId xmlns:p14="http://schemas.microsoft.com/office/powerpoint/2010/main" val="237809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227992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big high-vis project that was (a) external client through the studio, (b) multi-disciplinary team, (c) primarily managed entirely by staff</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202359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5/24/2019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5/24/2019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5/24/2019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5/24/2019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5/24/2019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11200" y="889000"/>
            <a:ext cx="10769600" cy="1041400"/>
          </a:xfrm>
          <a:prstGeom prst="rect">
            <a:avLst/>
          </a:prstGeom>
        </p:spPr>
        <p:txBody>
          <a:bodyPr/>
          <a:lstStyle/>
          <a:p>
            <a:endParaRPr lang="en-US" dirty="0"/>
          </a:p>
        </p:txBody>
      </p:sp>
      <p:sp>
        <p:nvSpPr>
          <p:cNvPr id="9" name="Content Placeholder 2"/>
          <p:cNvSpPr>
            <a:spLocks noGrp="1"/>
          </p:cNvSpPr>
          <p:nvPr>
            <p:ph sz="quarter" idx="10"/>
          </p:nvPr>
        </p:nvSpPr>
        <p:spPr>
          <a:xfrm>
            <a:off x="711200" y="2006600"/>
            <a:ext cx="1076960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9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5/24/2019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5/24/2019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371600" y="61722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 PROFESSOR OF ART &amp; DESIGN</a:t>
            </a:r>
          </a:p>
          <a:p>
            <a:pPr algn="l"/>
            <a:r>
              <a:rPr lang="en-US" sz="1200" baseline="0" dirty="0">
                <a:solidFill>
                  <a:schemeClr val="tx2">
                    <a:lumMod val="90000"/>
                  </a:schemeClr>
                </a:solidFill>
                <a:latin typeface="Calibri" panose="020F0502020204030204" pitchFamily="34" charset="0"/>
              </a:rPr>
              <a:t>ROCHESTER INSTITUTE OF TECHNOLOGY</a:t>
            </a:r>
          </a:p>
          <a:p>
            <a:pPr algn="l"/>
            <a:r>
              <a:rPr lang="en-US" sz="1200" baseline="0" dirty="0">
                <a:solidFill>
                  <a:schemeClr val="tx2">
                    <a:lumMod val="90000"/>
                  </a:schemeClr>
                </a:solidFill>
                <a:latin typeface="Calibri" panose="020F0502020204030204" pitchFamily="34" charset="0"/>
              </a:rPr>
              <a:t>ANDYWORLD.IO | @RITIGM1 </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0455657" y="6172200"/>
            <a:ext cx="1660143" cy="619350"/>
          </a:xfrm>
          <a:prstGeom prst="rect">
            <a:avLst/>
          </a:prstGeom>
        </p:spPr>
      </p:pic>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52400" y="6172200"/>
            <a:ext cx="1066800" cy="555131"/>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26" Type="http://schemas.openxmlformats.org/officeDocument/2006/relationships/image" Target="../media/image59.png"/><Relationship Id="rId3" Type="http://schemas.openxmlformats.org/officeDocument/2006/relationships/image" Target="../media/image36.jpg"/><Relationship Id="rId21" Type="http://schemas.openxmlformats.org/officeDocument/2006/relationships/image" Target="../media/image54.jpeg"/><Relationship Id="rId34" Type="http://schemas.openxmlformats.org/officeDocument/2006/relationships/image" Target="../media/image67.jp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g"/><Relationship Id="rId25" Type="http://schemas.openxmlformats.org/officeDocument/2006/relationships/image" Target="../media/image58.png"/><Relationship Id="rId33" Type="http://schemas.openxmlformats.org/officeDocument/2006/relationships/image" Target="../media/image66.jpg"/><Relationship Id="rId38" Type="http://schemas.openxmlformats.org/officeDocument/2006/relationships/image" Target="../media/image71.png"/><Relationship Id="rId2" Type="http://schemas.openxmlformats.org/officeDocument/2006/relationships/notesSlide" Target="../notesSlides/notesSlide10.xml"/><Relationship Id="rId16" Type="http://schemas.openxmlformats.org/officeDocument/2006/relationships/image" Target="../media/image49.jpeg"/><Relationship Id="rId20" Type="http://schemas.openxmlformats.org/officeDocument/2006/relationships/image" Target="../media/image53.png"/><Relationship Id="rId29" Type="http://schemas.openxmlformats.org/officeDocument/2006/relationships/image" Target="../media/image62.jp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24" Type="http://schemas.openxmlformats.org/officeDocument/2006/relationships/image" Target="../media/image57.png"/><Relationship Id="rId32" Type="http://schemas.openxmlformats.org/officeDocument/2006/relationships/image" Target="../media/image65.png"/><Relationship Id="rId37" Type="http://schemas.openxmlformats.org/officeDocument/2006/relationships/image" Target="../media/image70.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jpg"/><Relationship Id="rId10" Type="http://schemas.openxmlformats.org/officeDocument/2006/relationships/image" Target="../media/image43.png"/><Relationship Id="rId19" Type="http://schemas.openxmlformats.org/officeDocument/2006/relationships/image" Target="../media/image52.jpe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png"/><Relationship Id="rId22" Type="http://schemas.openxmlformats.org/officeDocument/2006/relationships/image" Target="../media/image55.jpeg"/><Relationship Id="rId27" Type="http://schemas.openxmlformats.org/officeDocument/2006/relationships/image" Target="../media/image60.jpeg"/><Relationship Id="rId30" Type="http://schemas.openxmlformats.org/officeDocument/2006/relationships/image" Target="../media/image63.png"/><Relationship Id="rId35" Type="http://schemas.openxmlformats.org/officeDocument/2006/relationships/image" Target="../media/image68.jpeg"/></Relationships>
</file>

<file path=ppt/slides/_rels/slide1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house with trees in the background&#10;&#10;Description automatically generated">
            <a:extLst>
              <a:ext uri="{FF2B5EF4-FFF2-40B4-BE49-F238E27FC236}">
                <a16:creationId xmlns:a16="http://schemas.microsoft.com/office/drawing/2014/main" id="{C0054FDD-E8DF-4B4A-8CB4-7E306CF8E6C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175" y="1658"/>
            <a:ext cx="12221674" cy="6018142"/>
          </a:xfrm>
          <a:prstGeom prst="rect">
            <a:avLst/>
          </a:prstGeom>
        </p:spPr>
      </p:pic>
      <p:sp>
        <p:nvSpPr>
          <p:cNvPr id="14" name="Rectangle 13"/>
          <p:cNvSpPr/>
          <p:nvPr/>
        </p:nvSpPr>
        <p:spPr>
          <a:xfrm>
            <a:off x="-39242" y="-1"/>
            <a:ext cx="12240741" cy="6019801"/>
          </a:xfrm>
          <a:prstGeom prst="rect">
            <a:avLst/>
          </a:prstGeom>
          <a:gradFill>
            <a:gsLst>
              <a:gs pos="0">
                <a:schemeClr val="bg1">
                  <a:alpha val="86000"/>
                </a:schemeClr>
              </a:gs>
              <a:gs pos="100000">
                <a:schemeClr val="bg1">
                  <a:alpha val="5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2418"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Art &amp; Design, Rochester Institute of Technology (RIT)</a:t>
            </a:r>
          </a:p>
          <a:p>
            <a:pPr marL="0" indent="0">
              <a:spcBef>
                <a:spcPts val="0"/>
              </a:spcBef>
              <a:buNone/>
            </a:pPr>
            <a:r>
              <a:rPr lang="en-US" sz="1400" b="1" dirty="0">
                <a:solidFill>
                  <a:schemeClr val="tx1"/>
                </a:solidFill>
              </a:rPr>
              <a:t>Professor of Human Interface Technology, University of Canterbury, NZ</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b="1" dirty="0">
                <a:solidFill>
                  <a:schemeClr val="tx1"/>
                </a:solidFill>
              </a:rPr>
              <a:t>Games Scholar in Residence, American University, Spring 2019</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a:p>
            <a:pPr marL="0" indent="0">
              <a:buFont typeface="Arial" panose="020B0604020202020204" pitchFamily="34" charset="0"/>
              <a:buNone/>
            </a:pPr>
            <a:endParaRPr lang="en-US" sz="1600" dirty="0">
              <a:solidFill>
                <a:schemeClr val="tx1"/>
              </a:solidFil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5" name="Rectangle 14"/>
          <p:cNvSpPr/>
          <p:nvPr/>
        </p:nvSpPr>
        <p:spPr>
          <a:xfrm>
            <a:off x="122077" y="1238027"/>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bit on MAGIC Spell Studios, </a:t>
            </a:r>
          </a:p>
          <a:p>
            <a:pPr algn="ctr"/>
            <a:r>
              <a:rPr lang="en-US" sz="4000" b="1" dirty="0"/>
              <a:t>and University Game Studios Generally</a:t>
            </a:r>
          </a:p>
        </p:txBody>
      </p:sp>
      <p:sp>
        <p:nvSpPr>
          <p:cNvPr id="21" name="Rectangle 20"/>
          <p:cNvSpPr/>
          <p:nvPr/>
        </p:nvSpPr>
        <p:spPr>
          <a:xfrm>
            <a:off x="-10321" y="3996433"/>
            <a:ext cx="12212642" cy="140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E0A01A-A4F1-4ADA-8655-D243F4AFBB0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67797" y="5156935"/>
            <a:ext cx="604702" cy="604702"/>
          </a:xfrm>
          <a:prstGeom prst="rect">
            <a:avLst/>
          </a:prstGeom>
          <a:ln w="25400">
            <a:solidFill>
              <a:schemeClr val="tx1"/>
            </a:solidFill>
          </a:ln>
        </p:spPr>
      </p:pic>
      <p:pic>
        <p:nvPicPr>
          <p:cNvPr id="5" name="Picture 4">
            <a:extLst>
              <a:ext uri="{FF2B5EF4-FFF2-40B4-BE49-F238E27FC236}">
                <a16:creationId xmlns:a16="http://schemas.microsoft.com/office/drawing/2014/main" id="{6B3A9C82-7EA5-48E7-8AC3-F63565E1EB1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058400" y="5160449"/>
            <a:ext cx="1051257" cy="601188"/>
          </a:xfrm>
          <a:prstGeom prst="rect">
            <a:avLst/>
          </a:prstGeom>
          <a:ln w="25400">
            <a:solidFill>
              <a:schemeClr val="tx1"/>
            </a:solidFill>
          </a:ln>
        </p:spPr>
      </p:pic>
      <p:sp>
        <p:nvSpPr>
          <p:cNvPr id="2" name="Rectangle 1">
            <a:extLst>
              <a:ext uri="{FF2B5EF4-FFF2-40B4-BE49-F238E27FC236}">
                <a16:creationId xmlns:a16="http://schemas.microsoft.com/office/drawing/2014/main" id="{2CE0FEB2-1727-4E04-AB86-A880D6F29CA4}"/>
              </a:ext>
            </a:extLst>
          </p:cNvPr>
          <p:cNvSpPr/>
          <p:nvPr/>
        </p:nvSpPr>
        <p:spPr>
          <a:xfrm>
            <a:off x="-24572" y="2861567"/>
            <a:ext cx="12221674" cy="11459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Games + Communication Ante-Conference</a:t>
            </a:r>
          </a:p>
          <a:p>
            <a:pPr algn="ctr"/>
            <a:r>
              <a:rPr lang="en-US" i="1" dirty="0">
                <a:solidFill>
                  <a:schemeClr val="tx1"/>
                </a:solidFill>
              </a:rPr>
              <a:t>A conference preceding the International Communication Association (ICA) annual conference</a:t>
            </a:r>
          </a:p>
          <a:p>
            <a:pPr algn="ctr"/>
            <a:r>
              <a:rPr lang="en-US" i="1" dirty="0">
                <a:solidFill>
                  <a:schemeClr val="tx1"/>
                </a:solidFill>
              </a:rPr>
              <a:t>American University Game Lab, Washington, DC 2019</a:t>
            </a:r>
          </a:p>
        </p:txBody>
      </p:sp>
      <p:sp>
        <p:nvSpPr>
          <p:cNvPr id="12" name="Rectangle 11">
            <a:extLst>
              <a:ext uri="{FF2B5EF4-FFF2-40B4-BE49-F238E27FC236}">
                <a16:creationId xmlns:a16="http://schemas.microsoft.com/office/drawing/2014/main" id="{2C388EFA-B86E-4E53-8BD2-7C3C5697331E}"/>
              </a:ext>
            </a:extLst>
          </p:cNvPr>
          <p:cNvSpPr/>
          <p:nvPr/>
        </p:nvSpPr>
        <p:spPr>
          <a:xfrm>
            <a:off x="-27114" y="2820694"/>
            <a:ext cx="1221264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B7A607-FE97-4A5B-A9FB-602FB9E2521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29600" y="5127750"/>
            <a:ext cx="656092" cy="656092"/>
          </a:xfrm>
          <a:prstGeom prst="rect">
            <a:avLst/>
          </a:prstGeom>
        </p:spPr>
      </p:pic>
      <p:pic>
        <p:nvPicPr>
          <p:cNvPr id="10" name="Picture 9">
            <a:extLst>
              <a:ext uri="{FF2B5EF4-FFF2-40B4-BE49-F238E27FC236}">
                <a16:creationId xmlns:a16="http://schemas.microsoft.com/office/drawing/2014/main" id="{AB130855-F451-461D-A4F1-648C8213B35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44000" y="5135108"/>
            <a:ext cx="656092" cy="656092"/>
          </a:xfrm>
          <a:prstGeom prst="rect">
            <a:avLst/>
          </a:prstGeom>
        </p:spPr>
      </p:pic>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BFE1D-7FAC-4D60-A80C-789FD14931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3095625"/>
          </a:xfrm>
          <a:prstGeom prst="rect">
            <a:avLst/>
          </a:prstGeom>
        </p:spPr>
      </p:pic>
      <p:pic>
        <p:nvPicPr>
          <p:cNvPr id="7" name="Picture 6">
            <a:extLst>
              <a:ext uri="{FF2B5EF4-FFF2-40B4-BE49-F238E27FC236}">
                <a16:creationId xmlns:a16="http://schemas.microsoft.com/office/drawing/2014/main" id="{EE92FE23-229B-42B2-8A40-0D21B5F143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29600" y="3394656"/>
            <a:ext cx="3962400" cy="2667000"/>
          </a:xfrm>
          <a:prstGeom prst="rect">
            <a:avLst/>
          </a:prstGeom>
        </p:spPr>
      </p:pic>
      <p:pic>
        <p:nvPicPr>
          <p:cNvPr id="9" name="Picture 8">
            <a:extLst>
              <a:ext uri="{FF2B5EF4-FFF2-40B4-BE49-F238E27FC236}">
                <a16:creationId xmlns:a16="http://schemas.microsoft.com/office/drawing/2014/main" id="{C5ACA09F-B9DE-4132-96D0-449FB51007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6440" y="3421486"/>
            <a:ext cx="4224270" cy="2640169"/>
          </a:xfrm>
          <a:prstGeom prst="rect">
            <a:avLst/>
          </a:prstGeom>
        </p:spPr>
      </p:pic>
      <p:pic>
        <p:nvPicPr>
          <p:cNvPr id="11" name="Picture 10">
            <a:extLst>
              <a:ext uri="{FF2B5EF4-FFF2-40B4-BE49-F238E27FC236}">
                <a16:creationId xmlns:a16="http://schemas.microsoft.com/office/drawing/2014/main" id="{80D3361F-AB1B-4B4A-B83F-C48A0B55399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3429000"/>
            <a:ext cx="3678848" cy="2632655"/>
          </a:xfrm>
          <a:prstGeom prst="rect">
            <a:avLst/>
          </a:prstGeom>
        </p:spPr>
      </p:pic>
      <p:cxnSp>
        <p:nvCxnSpPr>
          <p:cNvPr id="12" name="Straight Connector 11">
            <a:extLst>
              <a:ext uri="{FF2B5EF4-FFF2-40B4-BE49-F238E27FC236}">
                <a16:creationId xmlns:a16="http://schemas.microsoft.com/office/drawing/2014/main" id="{DBDE54EA-EA85-431B-B646-DBC0EA6D105A}"/>
              </a:ext>
            </a:extLst>
          </p:cNvPr>
          <p:cNvCxnSpPr/>
          <p:nvPr/>
        </p:nvCxnSpPr>
        <p:spPr>
          <a:xfrm>
            <a:off x="0" y="309562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1E291A-6292-4930-A07F-525417BAF9F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0569" y="2235476"/>
            <a:ext cx="704631" cy="710634"/>
          </a:xfrm>
          <a:prstGeom prst="rect">
            <a:avLst/>
          </a:prstGeom>
        </p:spPr>
      </p:pic>
      <p:pic>
        <p:nvPicPr>
          <p:cNvPr id="14" name="Picture 13">
            <a:extLst>
              <a:ext uri="{FF2B5EF4-FFF2-40B4-BE49-F238E27FC236}">
                <a16:creationId xmlns:a16="http://schemas.microsoft.com/office/drawing/2014/main" id="{27FA83E7-B6F0-427E-B3E7-816A08B696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277600" y="2235476"/>
            <a:ext cx="704631" cy="710634"/>
          </a:xfrm>
          <a:prstGeom prst="rect">
            <a:avLst/>
          </a:prstGeom>
        </p:spPr>
      </p:pic>
    </p:spTree>
    <p:extLst>
      <p:ext uri="{BB962C8B-B14F-4D97-AF65-F5344CB8AC3E}">
        <p14:creationId xmlns:p14="http://schemas.microsoft.com/office/powerpoint/2010/main" val="70903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5658-D7CC-4A62-ADF5-591D96948CA6}"/>
              </a:ext>
            </a:extLst>
          </p:cNvPr>
          <p:cNvSpPr>
            <a:spLocks noGrp="1"/>
          </p:cNvSpPr>
          <p:nvPr>
            <p:ph type="title"/>
          </p:nvPr>
        </p:nvSpPr>
        <p:spPr/>
        <p:txBody>
          <a:bodyPr/>
          <a:lstStyle/>
          <a:p>
            <a:r>
              <a:rPr lang="en-US" dirty="0"/>
              <a:t>NO REALLY, REALLY, MESSY</a:t>
            </a:r>
          </a:p>
        </p:txBody>
      </p:sp>
      <p:sp>
        <p:nvSpPr>
          <p:cNvPr id="4" name="Oval 3">
            <a:extLst>
              <a:ext uri="{FF2B5EF4-FFF2-40B4-BE49-F238E27FC236}">
                <a16:creationId xmlns:a16="http://schemas.microsoft.com/office/drawing/2014/main" id="{8813EFE4-BB87-41AB-AF37-E1423586860F}"/>
              </a:ext>
            </a:extLst>
          </p:cNvPr>
          <p:cNvSpPr/>
          <p:nvPr/>
        </p:nvSpPr>
        <p:spPr>
          <a:xfrm>
            <a:off x="1905000" y="1810164"/>
            <a:ext cx="3124200" cy="3083727"/>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LAB</a:t>
            </a:r>
          </a:p>
          <a:p>
            <a:pPr algn="ctr"/>
            <a:r>
              <a:rPr lang="en-US" dirty="0"/>
              <a:t>(RESEARCH CENTER)</a:t>
            </a:r>
          </a:p>
        </p:txBody>
      </p:sp>
      <p:sp>
        <p:nvSpPr>
          <p:cNvPr id="5" name="Oval 4">
            <a:extLst>
              <a:ext uri="{FF2B5EF4-FFF2-40B4-BE49-F238E27FC236}">
                <a16:creationId xmlns:a16="http://schemas.microsoft.com/office/drawing/2014/main" id="{5852CE27-1CD0-4940-8741-CE5D142FAF8A}"/>
              </a:ext>
            </a:extLst>
          </p:cNvPr>
          <p:cNvSpPr/>
          <p:nvPr/>
        </p:nvSpPr>
        <p:spPr>
          <a:xfrm>
            <a:off x="228600" y="1215805"/>
            <a:ext cx="2458720" cy="2438400"/>
          </a:xfrm>
          <a:prstGeom prst="ellipse">
            <a:avLst/>
          </a:prstGeom>
          <a:solidFill>
            <a:srgbClr val="0070C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 DEPARTMENTS &amp; COLLEGES</a:t>
            </a:r>
          </a:p>
        </p:txBody>
      </p:sp>
      <p:sp>
        <p:nvSpPr>
          <p:cNvPr id="6" name="Oval 5">
            <a:extLst>
              <a:ext uri="{FF2B5EF4-FFF2-40B4-BE49-F238E27FC236}">
                <a16:creationId xmlns:a16="http://schemas.microsoft.com/office/drawing/2014/main" id="{ECD3B891-C220-4B96-8DED-52A18B54508B}"/>
              </a:ext>
            </a:extLst>
          </p:cNvPr>
          <p:cNvSpPr/>
          <p:nvPr/>
        </p:nvSpPr>
        <p:spPr>
          <a:xfrm>
            <a:off x="304800" y="2908965"/>
            <a:ext cx="2514600" cy="2362200"/>
          </a:xfrm>
          <a:prstGeom prst="ellipse">
            <a:avLst/>
          </a:prstGeom>
          <a:solidFill>
            <a:schemeClr val="accent4">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SPONSORED RESEARCH SERVICES</a:t>
            </a:r>
          </a:p>
        </p:txBody>
      </p:sp>
      <p:sp>
        <p:nvSpPr>
          <p:cNvPr id="7" name="Oval 6">
            <a:extLst>
              <a:ext uri="{FF2B5EF4-FFF2-40B4-BE49-F238E27FC236}">
                <a16:creationId xmlns:a16="http://schemas.microsoft.com/office/drawing/2014/main" id="{D6EF386D-D5A9-4B47-9655-9E5224CC3108}"/>
              </a:ext>
            </a:extLst>
          </p:cNvPr>
          <p:cNvSpPr/>
          <p:nvPr/>
        </p:nvSpPr>
        <p:spPr>
          <a:xfrm>
            <a:off x="1924050" y="4148651"/>
            <a:ext cx="1943100" cy="1844041"/>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ENTREPRENEURSHIP CENTER</a:t>
            </a:r>
          </a:p>
        </p:txBody>
      </p:sp>
      <p:sp>
        <p:nvSpPr>
          <p:cNvPr id="8" name="Oval 7">
            <a:extLst>
              <a:ext uri="{FF2B5EF4-FFF2-40B4-BE49-F238E27FC236}">
                <a16:creationId xmlns:a16="http://schemas.microsoft.com/office/drawing/2014/main" id="{76F83673-ADF2-4549-BB6D-1BE3E7DEE69C}"/>
              </a:ext>
            </a:extLst>
          </p:cNvPr>
          <p:cNvSpPr/>
          <p:nvPr/>
        </p:nvSpPr>
        <p:spPr>
          <a:xfrm>
            <a:off x="1924049" y="457200"/>
            <a:ext cx="2173605" cy="2072641"/>
          </a:xfrm>
          <a:prstGeom prst="ellipse">
            <a:avLst/>
          </a:prstGeom>
          <a:solidFill>
            <a:schemeClr val="accent2">
              <a:lumMod val="50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BUSINESS INCUBATOR &amp; TECHNOLOGY TRANSFER OFFICE</a:t>
            </a:r>
          </a:p>
        </p:txBody>
      </p:sp>
      <p:sp>
        <p:nvSpPr>
          <p:cNvPr id="9" name="Oval 8">
            <a:extLst>
              <a:ext uri="{FF2B5EF4-FFF2-40B4-BE49-F238E27FC236}">
                <a16:creationId xmlns:a16="http://schemas.microsoft.com/office/drawing/2014/main" id="{A3E3D91A-9ABE-4260-A023-D567FDEC8131}"/>
              </a:ext>
            </a:extLst>
          </p:cNvPr>
          <p:cNvSpPr/>
          <p:nvPr/>
        </p:nvSpPr>
        <p:spPr>
          <a:xfrm>
            <a:off x="5938520" y="1749098"/>
            <a:ext cx="3124200" cy="3083727"/>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SPELL STUDIOS, LLC</a:t>
            </a:r>
          </a:p>
        </p:txBody>
      </p:sp>
      <p:cxnSp>
        <p:nvCxnSpPr>
          <p:cNvPr id="13" name="Straight Arrow Connector 12">
            <a:extLst>
              <a:ext uri="{FF2B5EF4-FFF2-40B4-BE49-F238E27FC236}">
                <a16:creationId xmlns:a16="http://schemas.microsoft.com/office/drawing/2014/main" id="{F6766A0F-03DA-49DE-90C5-0DCD6DD291E4}"/>
              </a:ext>
            </a:extLst>
          </p:cNvPr>
          <p:cNvCxnSpPr/>
          <p:nvPr/>
        </p:nvCxnSpPr>
        <p:spPr>
          <a:xfrm flipV="1">
            <a:off x="2209800" y="2391684"/>
            <a:ext cx="838200" cy="21335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4CB6C5-4CCC-46A1-A479-849CDBFAEA57}"/>
              </a:ext>
            </a:extLst>
          </p:cNvPr>
          <p:cNvCxnSpPr>
            <a:cxnSpLocks/>
          </p:cNvCxnSpPr>
          <p:nvPr/>
        </p:nvCxnSpPr>
        <p:spPr>
          <a:xfrm flipH="1">
            <a:off x="1562100" y="2757444"/>
            <a:ext cx="800100" cy="611522"/>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969B88-BD58-4B7F-9A3A-CEDB7B95C4E2}"/>
              </a:ext>
            </a:extLst>
          </p:cNvPr>
          <p:cNvCxnSpPr>
            <a:cxnSpLocks/>
          </p:cNvCxnSpPr>
          <p:nvPr/>
        </p:nvCxnSpPr>
        <p:spPr>
          <a:xfrm>
            <a:off x="1752600" y="4817620"/>
            <a:ext cx="438150" cy="28778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AB276D-1BDC-42B2-8214-3C14A3BC8F3B}"/>
              </a:ext>
            </a:extLst>
          </p:cNvPr>
          <p:cNvCxnSpPr>
            <a:cxnSpLocks/>
          </p:cNvCxnSpPr>
          <p:nvPr/>
        </p:nvCxnSpPr>
        <p:spPr>
          <a:xfrm>
            <a:off x="2209800" y="3181765"/>
            <a:ext cx="685800" cy="131156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EE6048-9CCC-42B6-9309-99E401BE49D1}"/>
              </a:ext>
            </a:extLst>
          </p:cNvPr>
          <p:cNvCxnSpPr>
            <a:cxnSpLocks/>
          </p:cNvCxnSpPr>
          <p:nvPr/>
        </p:nvCxnSpPr>
        <p:spPr>
          <a:xfrm>
            <a:off x="3390900" y="2057401"/>
            <a:ext cx="228600" cy="41480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1255DAA-5EF8-4737-82A5-CE60D43D3B0C}"/>
              </a:ext>
            </a:extLst>
          </p:cNvPr>
          <p:cNvCxnSpPr>
            <a:cxnSpLocks/>
          </p:cNvCxnSpPr>
          <p:nvPr/>
        </p:nvCxnSpPr>
        <p:spPr>
          <a:xfrm flipV="1">
            <a:off x="3333750" y="4148651"/>
            <a:ext cx="387985" cy="343754"/>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63BBFCA-9B18-4783-8ECB-8838C8809072}"/>
              </a:ext>
            </a:extLst>
          </p:cNvPr>
          <p:cNvCxnSpPr>
            <a:cxnSpLocks/>
            <a:stCxn id="4" idx="6"/>
          </p:cNvCxnSpPr>
          <p:nvPr/>
        </p:nvCxnSpPr>
        <p:spPr>
          <a:xfrm flipV="1">
            <a:off x="5029200" y="3352027"/>
            <a:ext cx="914400" cy="1"/>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FA00493-765E-48B9-99E3-8BB9BF02FE42}"/>
              </a:ext>
            </a:extLst>
          </p:cNvPr>
          <p:cNvSpPr/>
          <p:nvPr/>
        </p:nvSpPr>
        <p:spPr>
          <a:xfrm>
            <a:off x="3619500" y="3910804"/>
            <a:ext cx="1943100" cy="1844041"/>
          </a:xfrm>
          <a:prstGeom prst="ellipse">
            <a:avLst/>
          </a:prstGeom>
          <a:solidFill>
            <a:srgbClr val="FF00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GOVERNMENT &amp; COMMUNITY RELATIONS</a:t>
            </a:r>
          </a:p>
          <a:p>
            <a:pPr algn="ctr"/>
            <a:endParaRPr lang="en-US" sz="1000" dirty="0"/>
          </a:p>
          <a:p>
            <a:pPr algn="ctr"/>
            <a:r>
              <a:rPr lang="en-US" sz="1000" dirty="0"/>
              <a:t> DEVELOPMENT &amp; ALUMNI RELATIONS</a:t>
            </a:r>
          </a:p>
        </p:txBody>
      </p:sp>
      <p:cxnSp>
        <p:nvCxnSpPr>
          <p:cNvPr id="36" name="Straight Arrow Connector 35">
            <a:extLst>
              <a:ext uri="{FF2B5EF4-FFF2-40B4-BE49-F238E27FC236}">
                <a16:creationId xmlns:a16="http://schemas.microsoft.com/office/drawing/2014/main" id="{33CF72B1-C9A7-4837-B653-003F48995906}"/>
              </a:ext>
            </a:extLst>
          </p:cNvPr>
          <p:cNvCxnSpPr>
            <a:cxnSpLocks/>
          </p:cNvCxnSpPr>
          <p:nvPr/>
        </p:nvCxnSpPr>
        <p:spPr>
          <a:xfrm>
            <a:off x="4097655" y="3853169"/>
            <a:ext cx="207645" cy="46735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Sun 38">
            <a:extLst>
              <a:ext uri="{FF2B5EF4-FFF2-40B4-BE49-F238E27FC236}">
                <a16:creationId xmlns:a16="http://schemas.microsoft.com/office/drawing/2014/main" id="{68000B92-C642-4522-A8A0-F505372CB4E8}"/>
              </a:ext>
            </a:extLst>
          </p:cNvPr>
          <p:cNvSpPr/>
          <p:nvPr/>
        </p:nvSpPr>
        <p:spPr>
          <a:xfrm>
            <a:off x="7612380" y="1890870"/>
            <a:ext cx="4269740" cy="4202757"/>
          </a:xfrm>
          <a:prstGeom prst="su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PUBLICLY VISIBLE ACTIVITIES AND PRODUCTS</a:t>
            </a:r>
          </a:p>
        </p:txBody>
      </p:sp>
      <p:cxnSp>
        <p:nvCxnSpPr>
          <p:cNvPr id="40" name="Straight Arrow Connector 39">
            <a:extLst>
              <a:ext uri="{FF2B5EF4-FFF2-40B4-BE49-F238E27FC236}">
                <a16:creationId xmlns:a16="http://schemas.microsoft.com/office/drawing/2014/main" id="{04D115F1-8179-44A6-8687-37311B3C6E1B}"/>
              </a:ext>
            </a:extLst>
          </p:cNvPr>
          <p:cNvCxnSpPr>
            <a:cxnSpLocks/>
          </p:cNvCxnSpPr>
          <p:nvPr/>
        </p:nvCxnSpPr>
        <p:spPr>
          <a:xfrm>
            <a:off x="8317230" y="3445887"/>
            <a:ext cx="674370" cy="2879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4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224B-CBC5-49D1-AD1B-EF0A6D72A3A6}"/>
              </a:ext>
            </a:extLst>
          </p:cNvPr>
          <p:cNvSpPr>
            <a:spLocks noGrp="1"/>
          </p:cNvSpPr>
          <p:nvPr>
            <p:ph type="title"/>
          </p:nvPr>
        </p:nvSpPr>
        <p:spPr/>
        <p:txBody>
          <a:bodyPr/>
          <a:lstStyle/>
          <a:p>
            <a:r>
              <a:rPr lang="en-US" dirty="0"/>
              <a:t>AND IT WAS MESSY PAYING FOR IT</a:t>
            </a:r>
          </a:p>
        </p:txBody>
      </p:sp>
      <p:sp>
        <p:nvSpPr>
          <p:cNvPr id="4" name="Oval 3">
            <a:extLst>
              <a:ext uri="{FF2B5EF4-FFF2-40B4-BE49-F238E27FC236}">
                <a16:creationId xmlns:a16="http://schemas.microsoft.com/office/drawing/2014/main" id="{C0A92CC2-880F-43EC-AAF7-3D348C58CC6B}"/>
              </a:ext>
            </a:extLst>
          </p:cNvPr>
          <p:cNvSpPr/>
          <p:nvPr/>
        </p:nvSpPr>
        <p:spPr>
          <a:xfrm>
            <a:off x="66040" y="1529080"/>
            <a:ext cx="2458720" cy="2438400"/>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UP FINDING FROM THE UNIVERSITY</a:t>
            </a:r>
          </a:p>
        </p:txBody>
      </p:sp>
      <p:sp>
        <p:nvSpPr>
          <p:cNvPr id="5" name="Oval 4">
            <a:extLst>
              <a:ext uri="{FF2B5EF4-FFF2-40B4-BE49-F238E27FC236}">
                <a16:creationId xmlns:a16="http://schemas.microsoft.com/office/drawing/2014/main" id="{1F42D675-6996-4E7D-A6A8-97443C3126C6}"/>
              </a:ext>
            </a:extLst>
          </p:cNvPr>
          <p:cNvSpPr/>
          <p:nvPr/>
        </p:nvSpPr>
        <p:spPr>
          <a:xfrm>
            <a:off x="1209040" y="3285075"/>
            <a:ext cx="2458720" cy="2438400"/>
          </a:xfrm>
          <a:prstGeom prst="ellipse">
            <a:avLst/>
          </a:prstGeom>
          <a:solidFill>
            <a:schemeClr val="accent3">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NSF I-CORE NODE GRANT MONEY</a:t>
            </a:r>
          </a:p>
        </p:txBody>
      </p:sp>
      <p:sp>
        <p:nvSpPr>
          <p:cNvPr id="6" name="Oval 5">
            <a:extLst>
              <a:ext uri="{FF2B5EF4-FFF2-40B4-BE49-F238E27FC236}">
                <a16:creationId xmlns:a16="http://schemas.microsoft.com/office/drawing/2014/main" id="{F5D4063A-1A37-47DA-A2DE-3EF426A2F8FC}"/>
              </a:ext>
            </a:extLst>
          </p:cNvPr>
          <p:cNvSpPr/>
          <p:nvPr/>
        </p:nvSpPr>
        <p:spPr>
          <a:xfrm>
            <a:off x="2199640" y="1529080"/>
            <a:ext cx="2458720" cy="2438400"/>
          </a:xfrm>
          <a:prstGeom prst="ellipse">
            <a:avLst/>
          </a:prstGeom>
          <a:solidFill>
            <a:schemeClr val="accent6">
              <a:lumMod val="50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 OF TRUSTEES RAISED GIFT FUNDS</a:t>
            </a:r>
          </a:p>
        </p:txBody>
      </p:sp>
      <p:sp>
        <p:nvSpPr>
          <p:cNvPr id="7" name="Oval 6">
            <a:extLst>
              <a:ext uri="{FF2B5EF4-FFF2-40B4-BE49-F238E27FC236}">
                <a16:creationId xmlns:a16="http://schemas.microsoft.com/office/drawing/2014/main" id="{8EEB8079-970D-4555-994B-80FA78AF368F}"/>
              </a:ext>
            </a:extLst>
          </p:cNvPr>
          <p:cNvSpPr/>
          <p:nvPr/>
        </p:nvSpPr>
        <p:spPr>
          <a:xfrm>
            <a:off x="3342640" y="3300315"/>
            <a:ext cx="2458720" cy="2438400"/>
          </a:xfrm>
          <a:prstGeom prst="ellipse">
            <a:avLst/>
          </a:prstGeom>
          <a:solidFill>
            <a:schemeClr val="accent2">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GIFTS &amp; GIFT IN KIND SERVICES</a:t>
            </a:r>
          </a:p>
        </p:txBody>
      </p:sp>
      <p:sp>
        <p:nvSpPr>
          <p:cNvPr id="8" name="Oval 7">
            <a:extLst>
              <a:ext uri="{FF2B5EF4-FFF2-40B4-BE49-F238E27FC236}">
                <a16:creationId xmlns:a16="http://schemas.microsoft.com/office/drawing/2014/main" id="{60458F4A-B4EE-4551-A122-31FD412ED000}"/>
              </a:ext>
            </a:extLst>
          </p:cNvPr>
          <p:cNvSpPr/>
          <p:nvPr/>
        </p:nvSpPr>
        <p:spPr>
          <a:xfrm>
            <a:off x="4333240" y="1488440"/>
            <a:ext cx="2458720" cy="2438400"/>
          </a:xfrm>
          <a:prstGeom prst="ellipse">
            <a:avLst/>
          </a:prstGeom>
          <a:solidFill>
            <a:schemeClr val="accent6">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OVERHEAD &amp; “SPECIAL” RETURN RATE</a:t>
            </a:r>
          </a:p>
        </p:txBody>
      </p:sp>
      <p:sp>
        <p:nvSpPr>
          <p:cNvPr id="9" name="Oval 8">
            <a:extLst>
              <a:ext uri="{FF2B5EF4-FFF2-40B4-BE49-F238E27FC236}">
                <a16:creationId xmlns:a16="http://schemas.microsoft.com/office/drawing/2014/main" id="{F5C7F642-BE51-4C83-87F4-3D9E58212719}"/>
              </a:ext>
            </a:extLst>
          </p:cNvPr>
          <p:cNvSpPr/>
          <p:nvPr/>
        </p:nvSpPr>
        <p:spPr>
          <a:xfrm>
            <a:off x="5476240" y="3269835"/>
            <a:ext cx="2458720" cy="2438400"/>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R&amp;D CONTRACTS / CLIENT WORK</a:t>
            </a:r>
          </a:p>
        </p:txBody>
      </p:sp>
      <p:sp>
        <p:nvSpPr>
          <p:cNvPr id="10" name="Oval 9">
            <a:extLst>
              <a:ext uri="{FF2B5EF4-FFF2-40B4-BE49-F238E27FC236}">
                <a16:creationId xmlns:a16="http://schemas.microsoft.com/office/drawing/2014/main" id="{7EB9F3F1-F4F4-48DC-969D-587F5A2B9A98}"/>
              </a:ext>
            </a:extLst>
          </p:cNvPr>
          <p:cNvSpPr/>
          <p:nvPr/>
        </p:nvSpPr>
        <p:spPr>
          <a:xfrm>
            <a:off x="6466840" y="1447800"/>
            <a:ext cx="2458720" cy="2438400"/>
          </a:xfrm>
          <a:prstGeom prst="ellipse">
            <a:avLst/>
          </a:prstGeom>
          <a:solidFill>
            <a:srgbClr val="00B05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PERCENTAGE RETURN FOR GAMES &amp; MEDIA SALES</a:t>
            </a:r>
          </a:p>
        </p:txBody>
      </p:sp>
      <p:sp>
        <p:nvSpPr>
          <p:cNvPr id="11" name="Oval 10">
            <a:extLst>
              <a:ext uri="{FF2B5EF4-FFF2-40B4-BE49-F238E27FC236}">
                <a16:creationId xmlns:a16="http://schemas.microsoft.com/office/drawing/2014/main" id="{6605F70C-D22D-491F-906F-144DBD64F866}"/>
              </a:ext>
            </a:extLst>
          </p:cNvPr>
          <p:cNvSpPr/>
          <p:nvPr/>
        </p:nvSpPr>
        <p:spPr>
          <a:xfrm>
            <a:off x="7609840" y="3239355"/>
            <a:ext cx="2458720" cy="2438400"/>
          </a:xfrm>
          <a:prstGeom prst="ellipse">
            <a:avLst/>
          </a:prstGeom>
          <a:solidFill>
            <a:srgbClr val="FF2CF8">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 THROUGH FUNDING ON SBIR GRANTS</a:t>
            </a:r>
          </a:p>
        </p:txBody>
      </p:sp>
      <p:sp>
        <p:nvSpPr>
          <p:cNvPr id="12" name="Oval 11">
            <a:extLst>
              <a:ext uri="{FF2B5EF4-FFF2-40B4-BE49-F238E27FC236}">
                <a16:creationId xmlns:a16="http://schemas.microsoft.com/office/drawing/2014/main" id="{060F8DF6-5D28-4532-92A9-30418ED350D6}"/>
              </a:ext>
            </a:extLst>
          </p:cNvPr>
          <p:cNvSpPr/>
          <p:nvPr/>
        </p:nvSpPr>
        <p:spPr>
          <a:xfrm>
            <a:off x="8514080" y="1452880"/>
            <a:ext cx="2458720" cy="2438400"/>
          </a:xfrm>
          <a:prstGeom prst="ellipse">
            <a:avLst/>
          </a:prstGeom>
          <a:solidFill>
            <a:schemeClr val="accent4">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FUNDING FOR EVENTS &amp; SERVICES</a:t>
            </a:r>
          </a:p>
        </p:txBody>
      </p:sp>
      <p:sp>
        <p:nvSpPr>
          <p:cNvPr id="13" name="Oval 12">
            <a:extLst>
              <a:ext uri="{FF2B5EF4-FFF2-40B4-BE49-F238E27FC236}">
                <a16:creationId xmlns:a16="http://schemas.microsoft.com/office/drawing/2014/main" id="{55070C4B-8DFB-41F0-9BFE-AF9087117F10}"/>
              </a:ext>
            </a:extLst>
          </p:cNvPr>
          <p:cNvSpPr/>
          <p:nvPr/>
        </p:nvSpPr>
        <p:spPr>
          <a:xfrm>
            <a:off x="9657080" y="3219035"/>
            <a:ext cx="2458720" cy="2438400"/>
          </a:xfrm>
          <a:prstGeom prst="ellipse">
            <a:avLst/>
          </a:prstGeom>
          <a:solidFill>
            <a:srgbClr val="FF99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NY STATE “GAMES HUB” DESIGNATION &amp; PROGRAM</a:t>
            </a:r>
          </a:p>
        </p:txBody>
      </p:sp>
      <p:sp>
        <p:nvSpPr>
          <p:cNvPr id="14" name="Rectangle 13">
            <a:extLst>
              <a:ext uri="{FF2B5EF4-FFF2-40B4-BE49-F238E27FC236}">
                <a16:creationId xmlns:a16="http://schemas.microsoft.com/office/drawing/2014/main" id="{F3F32966-FB72-4D54-AAF1-E2A8FD959028}"/>
              </a:ext>
            </a:extLst>
          </p:cNvPr>
          <p:cNvSpPr/>
          <p:nvPr/>
        </p:nvSpPr>
        <p:spPr>
          <a:xfrm>
            <a:off x="0" y="3352800"/>
            <a:ext cx="12192000" cy="457200"/>
          </a:xfrm>
          <a:prstGeom prst="rect">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DIFFERENT GROUPS, METHODS, POOLS, PLATFORMS, &amp; REPORTING MECHANISMS</a:t>
            </a:r>
          </a:p>
        </p:txBody>
      </p:sp>
    </p:spTree>
    <p:extLst>
      <p:ext uri="{BB962C8B-B14F-4D97-AF65-F5344CB8AC3E}">
        <p14:creationId xmlns:p14="http://schemas.microsoft.com/office/powerpoint/2010/main" val="245601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8" y="1798639"/>
            <a:ext cx="909638" cy="882647"/>
          </a:xfrm>
          <a:prstGeom prst="rect">
            <a:avLst/>
          </a:prstGeom>
          <a:ln w="254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4150" y="0"/>
            <a:ext cx="919164" cy="914400"/>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 y="1776412"/>
            <a:ext cx="909638" cy="909638"/>
          </a:xfrm>
          <a:prstGeom prst="rect">
            <a:avLst/>
          </a:prstGeom>
          <a:ln w="254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288" y="1790699"/>
            <a:ext cx="897731" cy="901525"/>
          </a:xfrm>
          <a:prstGeom prst="rect">
            <a:avLst/>
          </a:prstGeom>
          <a:ln w="25400">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38326" y="909638"/>
            <a:ext cx="909638" cy="889001"/>
          </a:xfrm>
          <a:prstGeom prst="rect">
            <a:avLst/>
          </a:prstGeom>
          <a:ln w="25400">
            <a:solidFill>
              <a:schemeClr val="tx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4400" y="885824"/>
            <a:ext cx="909638" cy="909638"/>
          </a:xfrm>
          <a:prstGeom prst="rect">
            <a:avLst/>
          </a:prstGeom>
          <a:ln w="25400">
            <a:solidFill>
              <a:schemeClr val="tx1"/>
            </a:solidFill>
          </a:ln>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050" y="890587"/>
            <a:ext cx="892969" cy="909638"/>
          </a:xfrm>
          <a:prstGeom prst="rect">
            <a:avLst/>
          </a:prstGeom>
          <a:ln w="25400">
            <a:solidFill>
              <a:schemeClr val="tx1"/>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24038" y="0"/>
            <a:ext cx="909638" cy="909638"/>
          </a:xfrm>
          <a:prstGeom prst="rect">
            <a:avLst/>
          </a:prstGeom>
          <a:ln w="25400">
            <a:solidFill>
              <a:schemeClr val="tx1"/>
            </a:solidFill>
          </a:ln>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4400" y="0"/>
            <a:ext cx="909638" cy="909638"/>
          </a:xfrm>
          <a:prstGeom prst="rect">
            <a:avLst/>
          </a:prstGeom>
          <a:ln w="25400">
            <a:solidFill>
              <a:schemeClr val="tx1"/>
            </a:solidFill>
          </a:ln>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3818" y="0"/>
            <a:ext cx="900108" cy="909638"/>
          </a:xfrm>
          <a:prstGeom prst="rect">
            <a:avLst/>
          </a:prstGeom>
          <a:ln w="25400">
            <a:solidFill>
              <a:schemeClr val="tx1"/>
            </a:solidFill>
          </a:ln>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3671892" y="-14288"/>
            <a:ext cx="900108" cy="923927"/>
          </a:xfrm>
          <a:prstGeom prst="rect">
            <a:avLst/>
          </a:prstGeom>
          <a:ln w="25400">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67017" y="1776413"/>
            <a:ext cx="876298" cy="909638"/>
          </a:xfrm>
          <a:prstGeom prst="rect">
            <a:avLst/>
          </a:prstGeom>
          <a:ln w="25400">
            <a:solidFill>
              <a:schemeClr val="tx1"/>
            </a:solidFill>
          </a:ln>
        </p:spPr>
      </p:pic>
      <p:pic>
        <p:nvPicPr>
          <p:cNvPr id="16" name="Picture 15"/>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767016" y="935038"/>
            <a:ext cx="876298" cy="863601"/>
          </a:xfrm>
          <a:prstGeom prst="rect">
            <a:avLst/>
          </a:prstGeom>
          <a:ln w="25400">
            <a:solidFill>
              <a:schemeClr val="tx1"/>
            </a:solidFill>
          </a:ln>
        </p:spPr>
      </p:pic>
      <p:pic>
        <p:nvPicPr>
          <p:cNvPr id="17" name="Picture 16"/>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6348403" y="2706685"/>
            <a:ext cx="5823841" cy="2767768"/>
          </a:xfrm>
          <a:prstGeom prst="rect">
            <a:avLst/>
          </a:prstGeom>
          <a:ln w="25400">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92668" y="923398"/>
            <a:ext cx="1684423" cy="875241"/>
          </a:xfrm>
          <a:prstGeom prst="rect">
            <a:avLst/>
          </a:prstGeom>
          <a:ln w="25400">
            <a:solidFill>
              <a:schemeClr val="tx1"/>
            </a:solidFill>
          </a:ln>
        </p:spPr>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510216" y="-14288"/>
            <a:ext cx="1666875" cy="925866"/>
          </a:xfrm>
          <a:prstGeom prst="rect">
            <a:avLst/>
          </a:prstGeom>
          <a:ln w="25400">
            <a:solidFill>
              <a:schemeClr val="tx1"/>
            </a:solidFill>
          </a:ln>
        </p:spPr>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662368" y="1821815"/>
            <a:ext cx="1847848" cy="864235"/>
          </a:xfrm>
          <a:prstGeom prst="rect">
            <a:avLst/>
          </a:prstGeom>
          <a:ln w="25400">
            <a:solidFill>
              <a:schemeClr val="tx1"/>
            </a:solidFill>
          </a:ln>
        </p:spPr>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98640" y="1058"/>
            <a:ext cx="911576" cy="911576"/>
          </a:xfrm>
          <a:prstGeom prst="rect">
            <a:avLst/>
          </a:prstGeom>
          <a:ln w="25400">
            <a:solidFill>
              <a:schemeClr val="tx1"/>
            </a:solidFill>
          </a:ln>
        </p:spPr>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1219744" y="-3702"/>
            <a:ext cx="952500" cy="889526"/>
          </a:xfrm>
          <a:prstGeom prst="rect">
            <a:avLst/>
          </a:prstGeom>
          <a:ln w="25400">
            <a:solidFill>
              <a:schemeClr val="tx1"/>
            </a:solidFill>
          </a:ln>
        </p:spPr>
      </p:pic>
      <p:pic>
        <p:nvPicPr>
          <p:cNvPr id="24" name="Picture 23"/>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5529270" y="1824637"/>
            <a:ext cx="1647822" cy="859296"/>
          </a:xfrm>
          <a:prstGeom prst="rect">
            <a:avLst/>
          </a:prstGeom>
          <a:ln w="25400">
            <a:solidFill>
              <a:schemeClr val="tx1"/>
            </a:solidFill>
          </a:ln>
        </p:spPr>
      </p:pic>
      <p:pic>
        <p:nvPicPr>
          <p:cNvPr id="25" name="Picture 24"/>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200900" y="914400"/>
            <a:ext cx="952500" cy="889001"/>
          </a:xfrm>
          <a:prstGeom prst="rect">
            <a:avLst/>
          </a:prstGeom>
          <a:ln w="25400">
            <a:solidFill>
              <a:schemeClr val="tx1"/>
            </a:solidFill>
          </a:ln>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986955" y="911223"/>
            <a:ext cx="2185289" cy="1770063"/>
          </a:xfrm>
          <a:prstGeom prst="rect">
            <a:avLst/>
          </a:prstGeom>
          <a:ln w="25400">
            <a:solidFill>
              <a:schemeClr val="tx1"/>
            </a:solidFill>
          </a:ln>
        </p:spPr>
      </p:pic>
      <p:pic>
        <p:nvPicPr>
          <p:cNvPr id="27" name="Picture 26"/>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7200900" y="0"/>
            <a:ext cx="952500" cy="910520"/>
          </a:xfrm>
          <a:prstGeom prst="rect">
            <a:avLst/>
          </a:prstGeom>
          <a:ln w="25400">
            <a:solidFill>
              <a:schemeClr val="tx1"/>
            </a:solidFill>
          </a:ln>
        </p:spPr>
      </p:pic>
      <p:pic>
        <p:nvPicPr>
          <p:cNvPr id="28" name="Picture 27"/>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602962" y="935038"/>
            <a:ext cx="907254" cy="863601"/>
          </a:xfrm>
          <a:prstGeom prst="rect">
            <a:avLst/>
          </a:prstGeom>
          <a:ln w="25400">
            <a:solidFill>
              <a:schemeClr val="tx1"/>
            </a:solidFill>
          </a:ln>
        </p:spPr>
      </p:pic>
      <p:pic>
        <p:nvPicPr>
          <p:cNvPr id="30" name="Picture 29"/>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3671892" y="935038"/>
            <a:ext cx="900108" cy="863601"/>
          </a:xfrm>
          <a:prstGeom prst="rect">
            <a:avLst/>
          </a:prstGeom>
          <a:ln w="25400">
            <a:solidFill>
              <a:schemeClr val="tx1"/>
            </a:solidFill>
          </a:ln>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77209" y="19578"/>
            <a:ext cx="1785943" cy="1809221"/>
          </a:xfrm>
          <a:prstGeom prst="rect">
            <a:avLst/>
          </a:prstGeom>
          <a:ln w="25400">
            <a:solidFill>
              <a:schemeClr val="tx1"/>
            </a:solidFill>
          </a:ln>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91725" y="-14288"/>
            <a:ext cx="1438275" cy="900112"/>
          </a:xfrm>
          <a:prstGeom prst="rect">
            <a:avLst/>
          </a:prstGeom>
          <a:ln w="25400">
            <a:solidFill>
              <a:schemeClr val="tx1"/>
            </a:solidFill>
          </a:ln>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96146" y="1828800"/>
            <a:ext cx="1795454" cy="852486"/>
          </a:xfrm>
          <a:prstGeom prst="rect">
            <a:avLst/>
          </a:prstGeom>
          <a:ln w="25400">
            <a:solidFill>
              <a:schemeClr val="tx1"/>
            </a:solidFill>
          </a:ln>
        </p:spPr>
      </p:pic>
      <p:pic>
        <p:nvPicPr>
          <p:cNvPr id="23" name="Picture 22"/>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9016298" y="1828800"/>
            <a:ext cx="952500" cy="852486"/>
          </a:xfrm>
          <a:prstGeom prst="rect">
            <a:avLst/>
          </a:prstGeom>
          <a:ln w="25400">
            <a:solidFill>
              <a:schemeClr val="tx1"/>
            </a:solidFill>
          </a:ln>
        </p:spPr>
      </p:pic>
      <p:pic>
        <p:nvPicPr>
          <p:cNvPr id="33" name="Picture 32"/>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19754" y="2708278"/>
            <a:ext cx="2713921" cy="983192"/>
          </a:xfrm>
          <a:prstGeom prst="rect">
            <a:avLst/>
          </a:prstGeom>
          <a:ln w="25400">
            <a:solidFill>
              <a:schemeClr val="tx1"/>
            </a:solidFill>
          </a:ln>
        </p:spPr>
      </p:pic>
      <p:pic>
        <p:nvPicPr>
          <p:cNvPr id="34" name="Picture 3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757489" y="2709864"/>
            <a:ext cx="1814511" cy="981606"/>
          </a:xfrm>
          <a:prstGeom prst="rect">
            <a:avLst/>
          </a:prstGeom>
          <a:ln w="25400">
            <a:solidFill>
              <a:schemeClr val="tx1"/>
            </a:solidFill>
          </a:ln>
        </p:spPr>
      </p:pic>
      <p:pic>
        <p:nvPicPr>
          <p:cNvPr id="35" name="Picture 3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586292" y="2711274"/>
            <a:ext cx="1738308" cy="980196"/>
          </a:xfrm>
          <a:prstGeom prst="rect">
            <a:avLst/>
          </a:prstGeom>
          <a:ln w="25400">
            <a:solidFill>
              <a:schemeClr val="tx1"/>
            </a:solidFill>
          </a:ln>
        </p:spPr>
      </p:pic>
      <p:pic>
        <p:nvPicPr>
          <p:cNvPr id="36" name="Picture 35"/>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2743200" y="3715283"/>
            <a:ext cx="974807" cy="993324"/>
          </a:xfrm>
          <a:prstGeom prst="rect">
            <a:avLst/>
          </a:prstGeom>
          <a:ln w="25400">
            <a:solidFill>
              <a:schemeClr val="tx1"/>
            </a:solidFill>
          </a:ln>
        </p:spPr>
      </p:pic>
      <p:pic>
        <p:nvPicPr>
          <p:cNvPr id="38" name="Picture 3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9755" y="3715283"/>
            <a:ext cx="2704395" cy="1759170"/>
          </a:xfrm>
          <a:prstGeom prst="rect">
            <a:avLst/>
          </a:prstGeom>
          <a:ln w="25400">
            <a:solidFill>
              <a:schemeClr val="tx1"/>
            </a:solidFill>
          </a:ln>
        </p:spPr>
      </p:pic>
      <p:pic>
        <p:nvPicPr>
          <p:cNvPr id="39" name="Picture 38"/>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3737057" y="3715283"/>
            <a:ext cx="2587544" cy="993325"/>
          </a:xfrm>
          <a:prstGeom prst="rect">
            <a:avLst/>
          </a:prstGeom>
          <a:ln w="25400">
            <a:solidFill>
              <a:schemeClr val="tx1"/>
            </a:solidFill>
          </a:ln>
        </p:spPr>
      </p:pic>
      <p:pic>
        <p:nvPicPr>
          <p:cNvPr id="40" name="Picture 39"/>
          <p:cNvPicPr>
            <a:picLocks noChangeAspect="1"/>
          </p:cNvPicPr>
          <p:nvPr/>
        </p:nvPicPr>
        <p:blipFill rotWithShape="1">
          <a:blip r:embed="rId38" cstate="email">
            <a:extLst>
              <a:ext uri="{28A0092B-C50C-407E-A947-70E740481C1C}">
                <a14:useLocalDpi xmlns:a14="http://schemas.microsoft.com/office/drawing/2010/main" val="0"/>
              </a:ext>
            </a:extLst>
          </a:blip>
          <a:srcRect/>
          <a:stretch/>
        </p:blipFill>
        <p:spPr>
          <a:xfrm>
            <a:off x="2747963" y="4732420"/>
            <a:ext cx="3579270" cy="742033"/>
          </a:xfrm>
          <a:prstGeom prst="rect">
            <a:avLst/>
          </a:prstGeom>
          <a:ln w="25400">
            <a:solidFill>
              <a:schemeClr val="tx1"/>
            </a:solidFill>
          </a:ln>
        </p:spPr>
      </p:pic>
      <p:sp>
        <p:nvSpPr>
          <p:cNvPr id="41" name="Rectangle 40"/>
          <p:cNvSpPr/>
          <p:nvPr/>
        </p:nvSpPr>
        <p:spPr>
          <a:xfrm>
            <a:off x="2133600" y="5547340"/>
            <a:ext cx="9838972" cy="38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 YEARS OF LEARNING THROUGH MAKING AT MAGIC.  5 YEARS OF PROJECTS &amp; MEDIA.</a:t>
            </a:r>
          </a:p>
        </p:txBody>
      </p:sp>
    </p:spTree>
    <p:extLst>
      <p:ext uri="{BB962C8B-B14F-4D97-AF65-F5344CB8AC3E}">
        <p14:creationId xmlns:p14="http://schemas.microsoft.com/office/powerpoint/2010/main" val="253699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0C2E-0428-472B-8DB0-7E3EEB72319B}"/>
              </a:ext>
            </a:extLst>
          </p:cNvPr>
          <p:cNvSpPr>
            <a:spLocks noGrp="1"/>
          </p:cNvSpPr>
          <p:nvPr>
            <p:ph type="title"/>
          </p:nvPr>
        </p:nvSpPr>
        <p:spPr>
          <a:xfrm>
            <a:off x="1219200" y="764373"/>
            <a:ext cx="10287000" cy="1293028"/>
          </a:xfrm>
        </p:spPr>
        <p:txBody>
          <a:bodyPr/>
          <a:lstStyle/>
          <a:p>
            <a:r>
              <a:rPr lang="en-US" dirty="0"/>
              <a:t>MOST SUCCESSFUL PROJECT (measuring by ACADEMIC impact)</a:t>
            </a:r>
          </a:p>
        </p:txBody>
      </p:sp>
      <p:sp>
        <p:nvSpPr>
          <p:cNvPr id="3" name="Content Placeholder 2">
            <a:extLst>
              <a:ext uri="{FF2B5EF4-FFF2-40B4-BE49-F238E27FC236}">
                <a16:creationId xmlns:a16="http://schemas.microsoft.com/office/drawing/2014/main" id="{6E047D8F-B2CB-4B34-89BD-57DAD60663E1}"/>
              </a:ext>
            </a:extLst>
          </p:cNvPr>
          <p:cNvSpPr>
            <a:spLocks noGrp="1"/>
          </p:cNvSpPr>
          <p:nvPr>
            <p:ph idx="1"/>
          </p:nvPr>
        </p:nvSpPr>
        <p:spPr>
          <a:xfrm>
            <a:off x="6096000" y="2194560"/>
            <a:ext cx="5410200" cy="4024125"/>
          </a:xfrm>
        </p:spPr>
        <p:txBody>
          <a:bodyPr/>
          <a:lstStyle/>
          <a:p>
            <a:r>
              <a:rPr lang="en-US" dirty="0"/>
              <a:t>Funded first internally</a:t>
            </a:r>
          </a:p>
          <a:p>
            <a:r>
              <a:rPr lang="en-US" dirty="0"/>
              <a:t>Then by NEH</a:t>
            </a:r>
          </a:p>
          <a:p>
            <a:r>
              <a:rPr lang="en-US" dirty="0"/>
              <a:t>Then by NEH (again)</a:t>
            </a:r>
          </a:p>
          <a:p>
            <a:r>
              <a:rPr lang="en-US" dirty="0"/>
              <a:t>Then we figured out board game creation and printing</a:t>
            </a:r>
          </a:p>
          <a:p>
            <a:r>
              <a:rPr lang="en-US" dirty="0"/>
              <a:t>Then we figured out publishing</a:t>
            </a:r>
          </a:p>
          <a:p>
            <a:r>
              <a:rPr lang="en-US" dirty="0"/>
              <a:t>Then we figured out distribution</a:t>
            </a:r>
          </a:p>
          <a:p>
            <a:r>
              <a:rPr lang="en-US" dirty="0"/>
              <a:t>Then we figured out marketing</a:t>
            </a:r>
          </a:p>
          <a:p>
            <a:r>
              <a:rPr lang="en-US" dirty="0"/>
              <a:t>You’ll see it here in May, or lots of other places, and ICHENG/SMOP</a:t>
            </a:r>
          </a:p>
        </p:txBody>
      </p:sp>
      <p:pic>
        <p:nvPicPr>
          <p:cNvPr id="4" name="Picture 3">
            <a:extLst>
              <a:ext uri="{FF2B5EF4-FFF2-40B4-BE49-F238E27FC236}">
                <a16:creationId xmlns:a16="http://schemas.microsoft.com/office/drawing/2014/main" id="{91F3755B-3062-47EB-9C18-0E20F8D3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5" y="2194560"/>
            <a:ext cx="5763448" cy="3749040"/>
          </a:xfrm>
          <a:prstGeom prst="rect">
            <a:avLst/>
          </a:prstGeom>
          <a:ln w="25400">
            <a:solidFill>
              <a:schemeClr val="tx1"/>
            </a:solidFill>
          </a:ln>
        </p:spPr>
      </p:pic>
    </p:spTree>
    <p:extLst>
      <p:ext uri="{BB962C8B-B14F-4D97-AF65-F5344CB8AC3E}">
        <p14:creationId xmlns:p14="http://schemas.microsoft.com/office/powerpoint/2010/main" val="321899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F31F-6A06-4897-BA24-C7705B91DF04}"/>
              </a:ext>
            </a:extLst>
          </p:cNvPr>
          <p:cNvSpPr>
            <a:spLocks noGrp="1"/>
          </p:cNvSpPr>
          <p:nvPr>
            <p:ph type="title"/>
          </p:nvPr>
        </p:nvSpPr>
        <p:spPr/>
        <p:txBody>
          <a:bodyPr/>
          <a:lstStyle/>
          <a:p>
            <a:r>
              <a:rPr lang="en-US" dirty="0"/>
              <a:t>MOST SUCCESSFUL PROJECT</a:t>
            </a:r>
            <a:br>
              <a:rPr lang="en-US" dirty="0"/>
            </a:br>
            <a:r>
              <a:rPr lang="en-US" dirty="0"/>
              <a:t>(BY DOLLARS, ONE WAY)</a:t>
            </a:r>
          </a:p>
        </p:txBody>
      </p:sp>
      <p:sp>
        <p:nvSpPr>
          <p:cNvPr id="3" name="Content Placeholder 2">
            <a:extLst>
              <a:ext uri="{FF2B5EF4-FFF2-40B4-BE49-F238E27FC236}">
                <a16:creationId xmlns:a16="http://schemas.microsoft.com/office/drawing/2014/main" id="{EB37B564-BA44-4D25-B8EE-87A605B0B8C2}"/>
              </a:ext>
            </a:extLst>
          </p:cNvPr>
          <p:cNvSpPr>
            <a:spLocks noGrp="1"/>
          </p:cNvSpPr>
          <p:nvPr>
            <p:ph idx="1"/>
          </p:nvPr>
        </p:nvSpPr>
        <p:spPr>
          <a:xfrm>
            <a:off x="4419600" y="2209800"/>
            <a:ext cx="7086600" cy="4024125"/>
          </a:xfrm>
        </p:spPr>
        <p:txBody>
          <a:bodyPr/>
          <a:lstStyle/>
          <a:p>
            <a:r>
              <a:rPr lang="en-US" dirty="0"/>
              <a:t>… was an NSF award studying early computer science education that had no “product”</a:t>
            </a:r>
          </a:p>
          <a:p>
            <a:r>
              <a:rPr lang="en-US" dirty="0"/>
              <a:t>But we used the studio for grant support, designing logos for SIGCSE, providing logistical website support for CFP and workshop coordination, etc.</a:t>
            </a:r>
          </a:p>
          <a:p>
            <a:r>
              <a:rPr lang="en-US" dirty="0"/>
              <a:t>We also used the studio as a workspace for the NSF grant, and let the software and hardware licenses bleed back into academics</a:t>
            </a:r>
          </a:p>
          <a:p>
            <a:r>
              <a:rPr lang="en-US" dirty="0"/>
              <a:t>Dedicated staff support, marketing, and logistics</a:t>
            </a:r>
          </a:p>
          <a:p>
            <a:endParaRPr lang="en-US" dirty="0"/>
          </a:p>
        </p:txBody>
      </p:sp>
      <p:pic>
        <p:nvPicPr>
          <p:cNvPr id="5" name="Picture 4">
            <a:extLst>
              <a:ext uri="{FF2B5EF4-FFF2-40B4-BE49-F238E27FC236}">
                <a16:creationId xmlns:a16="http://schemas.microsoft.com/office/drawing/2014/main" id="{07157064-0045-4F54-AB2C-B0E048E4D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000503" cy="5334000"/>
          </a:xfrm>
          <a:prstGeom prst="rect">
            <a:avLst/>
          </a:prstGeom>
          <a:ln>
            <a:solidFill>
              <a:schemeClr val="tx1"/>
            </a:solidFill>
          </a:ln>
        </p:spPr>
      </p:pic>
    </p:spTree>
    <p:extLst>
      <p:ext uri="{BB962C8B-B14F-4D97-AF65-F5344CB8AC3E}">
        <p14:creationId xmlns:p14="http://schemas.microsoft.com/office/powerpoint/2010/main" val="53809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4365A-C5EF-4062-97F6-882C10256A9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0320"/>
            <a:ext cx="12192000" cy="6040120"/>
          </a:xfrm>
          <a:prstGeom prst="rect">
            <a:avLst/>
          </a:prstGeom>
        </p:spPr>
      </p:pic>
      <p:sp>
        <p:nvSpPr>
          <p:cNvPr id="6" name="Rectangle 5">
            <a:extLst>
              <a:ext uri="{FF2B5EF4-FFF2-40B4-BE49-F238E27FC236}">
                <a16:creationId xmlns:a16="http://schemas.microsoft.com/office/drawing/2014/main" id="{26BD0457-1F5F-49EA-9A5C-474E8880DD50}"/>
              </a:ext>
            </a:extLst>
          </p:cNvPr>
          <p:cNvSpPr/>
          <p:nvPr/>
        </p:nvSpPr>
        <p:spPr>
          <a:xfrm>
            <a:off x="0" y="-20320"/>
            <a:ext cx="12192000" cy="6113947"/>
          </a:xfrm>
          <a:prstGeom prst="rect">
            <a:avLst/>
          </a:prstGeom>
          <a:gradFill>
            <a:gsLst>
              <a:gs pos="885">
                <a:schemeClr val="bg1">
                  <a:alpha val="0"/>
                </a:schemeClr>
              </a:gs>
              <a:gs pos="29000">
                <a:schemeClr val="bg1">
                  <a:alpha val="58000"/>
                </a:schemeClr>
              </a:gs>
              <a:gs pos="89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1A7AD-0152-4F06-8668-F2125B60882D}"/>
              </a:ext>
            </a:extLst>
          </p:cNvPr>
          <p:cNvSpPr>
            <a:spLocks noGrp="1"/>
          </p:cNvSpPr>
          <p:nvPr>
            <p:ph type="title"/>
          </p:nvPr>
        </p:nvSpPr>
        <p:spPr/>
        <p:txBody>
          <a:bodyPr/>
          <a:lstStyle/>
          <a:p>
            <a:r>
              <a:rPr lang="en-US" dirty="0"/>
              <a:t>MOST SUCCESSFUL PROJECT</a:t>
            </a:r>
            <a:br>
              <a:rPr lang="en-US" dirty="0"/>
            </a:br>
            <a:r>
              <a:rPr lang="en-US" dirty="0"/>
              <a:t>(BY DOLLARS, ANOTHER WAY)</a:t>
            </a:r>
          </a:p>
        </p:txBody>
      </p:sp>
      <p:sp>
        <p:nvSpPr>
          <p:cNvPr id="3" name="Content Placeholder 2">
            <a:extLst>
              <a:ext uri="{FF2B5EF4-FFF2-40B4-BE49-F238E27FC236}">
                <a16:creationId xmlns:a16="http://schemas.microsoft.com/office/drawing/2014/main" id="{B11A8CFC-04D0-4C57-8A55-2D137C00E858}"/>
              </a:ext>
            </a:extLst>
          </p:cNvPr>
          <p:cNvSpPr>
            <a:spLocks noGrp="1"/>
          </p:cNvSpPr>
          <p:nvPr>
            <p:ph idx="1"/>
          </p:nvPr>
        </p:nvSpPr>
        <p:spPr>
          <a:xfrm>
            <a:off x="4114800" y="2194560"/>
            <a:ext cx="7391400" cy="4024125"/>
          </a:xfrm>
        </p:spPr>
        <p:txBody>
          <a:bodyPr/>
          <a:lstStyle/>
          <a:p>
            <a:r>
              <a:rPr lang="en-US" dirty="0"/>
              <a:t>SUPER DARYL DELUXE</a:t>
            </a:r>
          </a:p>
          <a:p>
            <a:r>
              <a:rPr lang="en-US" dirty="0"/>
              <a:t>First Investment by the RIT Venture Fund in a game</a:t>
            </a:r>
          </a:p>
          <a:p>
            <a:r>
              <a:rPr lang="en-US" dirty="0"/>
              <a:t>Support for Dan &amp; Gary (the authors) post-graduation, in connection with studio resources</a:t>
            </a:r>
          </a:p>
          <a:p>
            <a:r>
              <a:rPr lang="en-US" dirty="0"/>
              <a:t>Winner best visuals INTEL Game Challenge</a:t>
            </a:r>
          </a:p>
          <a:p>
            <a:r>
              <a:rPr lang="en-US" dirty="0"/>
              <a:t>Winner Microsoft Imagine Cup</a:t>
            </a:r>
          </a:p>
          <a:p>
            <a:r>
              <a:rPr lang="en-US" dirty="0"/>
              <a:t>Released on </a:t>
            </a:r>
            <a:r>
              <a:rPr lang="en-US" dirty="0" err="1"/>
              <a:t>Playstation</a:t>
            </a:r>
            <a:r>
              <a:rPr lang="en-US" dirty="0"/>
              <a:t> and other platforms</a:t>
            </a:r>
          </a:p>
          <a:p>
            <a:r>
              <a:rPr lang="en-US" dirty="0"/>
              <a:t>Often cited in student applications (which for a tuition based university is a big deal)</a:t>
            </a:r>
          </a:p>
          <a:p>
            <a:endParaRPr lang="en-US" dirty="0"/>
          </a:p>
          <a:p>
            <a:endParaRPr lang="en-US" dirty="0"/>
          </a:p>
        </p:txBody>
      </p:sp>
      <p:cxnSp>
        <p:nvCxnSpPr>
          <p:cNvPr id="7" name="Google Shape;220;p27">
            <a:extLst>
              <a:ext uri="{FF2B5EF4-FFF2-40B4-BE49-F238E27FC236}">
                <a16:creationId xmlns:a16="http://schemas.microsoft.com/office/drawing/2014/main" id="{085ACE19-266B-44A2-A9CC-63A8286F3C7C}"/>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8671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8118-40A4-4020-B5EE-029ECC2DDE1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5025"/>
            <a:ext cx="12192001" cy="5958626"/>
          </a:xfrm>
          <a:prstGeom prst="rect">
            <a:avLst/>
          </a:prstGeom>
        </p:spPr>
      </p:pic>
      <p:sp>
        <p:nvSpPr>
          <p:cNvPr id="5" name="Rectangle 4">
            <a:extLst>
              <a:ext uri="{FF2B5EF4-FFF2-40B4-BE49-F238E27FC236}">
                <a16:creationId xmlns:a16="http://schemas.microsoft.com/office/drawing/2014/main" id="{CBFED941-ED8E-411E-B2E3-E690EB653D50}"/>
              </a:ext>
            </a:extLst>
          </p:cNvPr>
          <p:cNvSpPr/>
          <p:nvPr/>
        </p:nvSpPr>
        <p:spPr>
          <a:xfrm>
            <a:off x="0" y="76200"/>
            <a:ext cx="12192000" cy="5867400"/>
          </a:xfrm>
          <a:prstGeom prst="rect">
            <a:avLst/>
          </a:prstGeom>
          <a:gradFill>
            <a:gsLst>
              <a:gs pos="0">
                <a:schemeClr val="bg1">
                  <a:alpha val="0"/>
                </a:schemeClr>
              </a:gs>
              <a:gs pos="7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2F22E-10C6-4863-A1B2-6E1FF9FC4855}"/>
              </a:ext>
            </a:extLst>
          </p:cNvPr>
          <p:cNvSpPr>
            <a:spLocks noGrp="1"/>
          </p:cNvSpPr>
          <p:nvPr>
            <p:ph type="title"/>
          </p:nvPr>
        </p:nvSpPr>
        <p:spPr>
          <a:xfrm>
            <a:off x="3200400" y="3505200"/>
            <a:ext cx="8610600" cy="543556"/>
          </a:xfrm>
        </p:spPr>
        <p:txBody>
          <a:bodyPr/>
          <a:lstStyle/>
          <a:p>
            <a:r>
              <a:rPr lang="en-US" dirty="0"/>
              <a:t>MOST SUCCESSFUL PROJECT </a:t>
            </a:r>
            <a:br>
              <a:rPr lang="en-US" dirty="0"/>
            </a:br>
            <a:r>
              <a:rPr lang="en-US" dirty="0"/>
              <a:t>(BY DOLLARS, A THIRD WAY)</a:t>
            </a:r>
          </a:p>
        </p:txBody>
      </p:sp>
      <p:sp>
        <p:nvSpPr>
          <p:cNvPr id="3" name="Content Placeholder 2">
            <a:extLst>
              <a:ext uri="{FF2B5EF4-FFF2-40B4-BE49-F238E27FC236}">
                <a16:creationId xmlns:a16="http://schemas.microsoft.com/office/drawing/2014/main" id="{2349926C-0E65-4BF8-A14B-62414C887B90}"/>
              </a:ext>
            </a:extLst>
          </p:cNvPr>
          <p:cNvSpPr>
            <a:spLocks noGrp="1"/>
          </p:cNvSpPr>
          <p:nvPr>
            <p:ph idx="1"/>
          </p:nvPr>
        </p:nvSpPr>
        <p:spPr>
          <a:xfrm>
            <a:off x="4800600" y="4935388"/>
            <a:ext cx="7010400" cy="1691640"/>
          </a:xfrm>
        </p:spPr>
        <p:txBody>
          <a:bodyPr/>
          <a:lstStyle/>
          <a:p>
            <a:r>
              <a:rPr lang="en-US" dirty="0"/>
              <a:t>In raw ROI, the NFL project was the clear winner</a:t>
            </a:r>
          </a:p>
          <a:p>
            <a:r>
              <a:rPr lang="en-US" dirty="0"/>
              <a:t>In institutional reputation gain, things are very mixed and largely unmeasurable </a:t>
            </a:r>
            <a:r>
              <a:rPr lang="en-US" dirty="0">
                <a:sym typeface="Wingdings" panose="05000000000000000000" pitchFamily="2" charset="2"/>
              </a:rPr>
              <a:t></a:t>
            </a:r>
          </a:p>
          <a:p>
            <a:endParaRPr lang="en-US" dirty="0"/>
          </a:p>
        </p:txBody>
      </p:sp>
    </p:spTree>
    <p:extLst>
      <p:ext uri="{BB962C8B-B14F-4D97-AF65-F5344CB8AC3E}">
        <p14:creationId xmlns:p14="http://schemas.microsoft.com/office/powerpoint/2010/main" val="100398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AC097-AFD3-4F13-80A1-F1C47457EEA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6019800"/>
          </a:xfrm>
          <a:prstGeom prst="rect">
            <a:avLst/>
          </a:prstGeom>
        </p:spPr>
      </p:pic>
      <p:sp>
        <p:nvSpPr>
          <p:cNvPr id="6" name="Rectangle 5">
            <a:extLst>
              <a:ext uri="{FF2B5EF4-FFF2-40B4-BE49-F238E27FC236}">
                <a16:creationId xmlns:a16="http://schemas.microsoft.com/office/drawing/2014/main" id="{7CDF7613-55D8-48B9-890C-62B25F096297}"/>
              </a:ext>
            </a:extLst>
          </p:cNvPr>
          <p:cNvSpPr/>
          <p:nvPr/>
        </p:nvSpPr>
        <p:spPr>
          <a:xfrm>
            <a:off x="685800" y="-20320"/>
            <a:ext cx="11506200" cy="6113947"/>
          </a:xfrm>
          <a:prstGeom prst="rect">
            <a:avLst/>
          </a:prstGeom>
          <a:gradFill>
            <a:gsLst>
              <a:gs pos="885">
                <a:schemeClr val="bg1">
                  <a:alpha val="0"/>
                </a:schemeClr>
              </a:gs>
              <a:gs pos="29000">
                <a:schemeClr val="bg1">
                  <a:alpha val="58000"/>
                </a:schemeClr>
              </a:gs>
              <a:gs pos="41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C4A79-1C24-4314-BE54-9C35A0FDB159}"/>
              </a:ext>
            </a:extLst>
          </p:cNvPr>
          <p:cNvSpPr>
            <a:spLocks noGrp="1"/>
          </p:cNvSpPr>
          <p:nvPr>
            <p:ph type="title"/>
          </p:nvPr>
        </p:nvSpPr>
        <p:spPr/>
        <p:txBody>
          <a:bodyPr/>
          <a:lstStyle/>
          <a:p>
            <a:r>
              <a:rPr lang="en-US" dirty="0"/>
              <a:t>MOST SUCCESSFUL PROJECT</a:t>
            </a:r>
            <a:br>
              <a:rPr lang="en-US" dirty="0"/>
            </a:br>
            <a:r>
              <a:rPr lang="en-US" dirty="0"/>
              <a:t>(BY EDUCATIONAL IMPACT)</a:t>
            </a:r>
          </a:p>
        </p:txBody>
      </p:sp>
      <p:sp>
        <p:nvSpPr>
          <p:cNvPr id="3" name="Content Placeholder 2">
            <a:extLst>
              <a:ext uri="{FF2B5EF4-FFF2-40B4-BE49-F238E27FC236}">
                <a16:creationId xmlns:a16="http://schemas.microsoft.com/office/drawing/2014/main" id="{32AF1D35-E80B-4CAB-9A66-5945BC991BCE}"/>
              </a:ext>
            </a:extLst>
          </p:cNvPr>
          <p:cNvSpPr>
            <a:spLocks noGrp="1"/>
          </p:cNvSpPr>
          <p:nvPr>
            <p:ph idx="1"/>
          </p:nvPr>
        </p:nvSpPr>
        <p:spPr>
          <a:xfrm>
            <a:off x="4419600" y="2194560"/>
            <a:ext cx="7086600" cy="4024125"/>
          </a:xfrm>
        </p:spPr>
        <p:txBody>
          <a:bodyPr/>
          <a:lstStyle/>
          <a:p>
            <a:r>
              <a:rPr lang="en-US" dirty="0"/>
              <a:t>HACK, SLASH &amp; BACKSTAB</a:t>
            </a:r>
          </a:p>
          <a:p>
            <a:r>
              <a:rPr lang="en-US" dirty="0"/>
              <a:t>Most students impacted</a:t>
            </a:r>
          </a:p>
          <a:p>
            <a:r>
              <a:rPr lang="en-US" dirty="0"/>
              <a:t>Longest production run</a:t>
            </a:r>
          </a:p>
          <a:p>
            <a:r>
              <a:rPr lang="en-US" dirty="0"/>
              <a:t>Highest visibility on console market, and thereby on student portfolio tie-ins and industry reputation</a:t>
            </a:r>
          </a:p>
          <a:p>
            <a:r>
              <a:rPr lang="en-US" dirty="0"/>
              <a:t>Largest number of students with f/t placements afterward</a:t>
            </a:r>
          </a:p>
          <a:p>
            <a:endParaRPr lang="en-US" dirty="0"/>
          </a:p>
        </p:txBody>
      </p:sp>
      <p:cxnSp>
        <p:nvCxnSpPr>
          <p:cNvPr id="7" name="Google Shape;220;p27">
            <a:extLst>
              <a:ext uri="{FF2B5EF4-FFF2-40B4-BE49-F238E27FC236}">
                <a16:creationId xmlns:a16="http://schemas.microsoft.com/office/drawing/2014/main" id="{BF946CC5-AB3B-4391-8B09-8B754F8A19FA}"/>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758494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70F7FB-41DB-4DF0-BD50-A0FC9991CAC2}"/>
              </a:ext>
            </a:extLst>
          </p:cNvPr>
          <p:cNvSpPr/>
          <p:nvPr/>
        </p:nvSpPr>
        <p:spPr>
          <a:xfrm>
            <a:off x="9067800" y="0"/>
            <a:ext cx="3124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6861E2-F1B5-4B6A-B2B9-45D10CF8D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300" y="4038600"/>
            <a:ext cx="2819400" cy="2819400"/>
          </a:xfrm>
          <a:prstGeom prst="rect">
            <a:avLst/>
          </a:prstGeom>
        </p:spPr>
      </p:pic>
      <p:sp>
        <p:nvSpPr>
          <p:cNvPr id="5" name="Rectangle 4">
            <a:extLst>
              <a:ext uri="{FF2B5EF4-FFF2-40B4-BE49-F238E27FC236}">
                <a16:creationId xmlns:a16="http://schemas.microsoft.com/office/drawing/2014/main" id="{9771F4A2-EA2D-4269-B19D-1B366069D340}"/>
              </a:ext>
            </a:extLst>
          </p:cNvPr>
          <p:cNvSpPr/>
          <p:nvPr/>
        </p:nvSpPr>
        <p:spPr>
          <a:xfrm>
            <a:off x="9074972" y="2743200"/>
            <a:ext cx="3170816"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VISIT MAGIC.RIT.EDU to learn more about MAGIC Spell Studios</a:t>
            </a:r>
          </a:p>
        </p:txBody>
      </p:sp>
      <p:pic>
        <p:nvPicPr>
          <p:cNvPr id="14" name="Picture 13">
            <a:extLst>
              <a:ext uri="{FF2B5EF4-FFF2-40B4-BE49-F238E27FC236}">
                <a16:creationId xmlns:a16="http://schemas.microsoft.com/office/drawing/2014/main" id="{1756DB5D-749E-4F09-9224-AE99D749885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067800" y="0"/>
            <a:ext cx="3170816" cy="2746220"/>
          </a:xfrm>
          <a:prstGeom prst="rect">
            <a:avLst/>
          </a:prstGeom>
        </p:spPr>
      </p:pic>
      <p:pic>
        <p:nvPicPr>
          <p:cNvPr id="6" name="Picture 5">
            <a:extLst>
              <a:ext uri="{FF2B5EF4-FFF2-40B4-BE49-F238E27FC236}">
                <a16:creationId xmlns:a16="http://schemas.microsoft.com/office/drawing/2014/main" id="{47717095-C21A-4B39-A927-53DAF227482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0"/>
            <a:ext cx="9060628" cy="6019800"/>
          </a:xfrm>
          <a:prstGeom prst="rect">
            <a:avLst/>
          </a:prstGeom>
          <a:ln w="15875">
            <a:solidFill>
              <a:schemeClr val="tx1"/>
            </a:solidFill>
          </a:ln>
        </p:spPr>
      </p:pic>
    </p:spTree>
    <p:extLst>
      <p:ext uri="{BB962C8B-B14F-4D97-AF65-F5344CB8AC3E}">
        <p14:creationId xmlns:p14="http://schemas.microsoft.com/office/powerpoint/2010/main" val="351402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226C78-2793-47B9-9CE0-E86CE55DE4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24000"/>
            <a:ext cx="12192000" cy="4267198"/>
          </a:xfrm>
          <a:prstGeom prst="rect">
            <a:avLst/>
          </a:prstGeom>
        </p:spPr>
      </p:pic>
      <p:sp>
        <p:nvSpPr>
          <p:cNvPr id="2" name="Title 1"/>
          <p:cNvSpPr>
            <a:spLocks noGrp="1"/>
          </p:cNvSpPr>
          <p:nvPr>
            <p:ph type="title"/>
          </p:nvPr>
        </p:nvSpPr>
        <p:spPr/>
        <p:txBody>
          <a:bodyPr/>
          <a:lstStyle/>
          <a:p>
            <a:r>
              <a:rPr lang="en-US" dirty="0"/>
              <a:t>MAGIC TODAY &amp; TOMORROW</a:t>
            </a:r>
          </a:p>
        </p:txBody>
      </p:sp>
      <p:cxnSp>
        <p:nvCxnSpPr>
          <p:cNvPr id="6" name="Straight Connector 5"/>
          <p:cNvCxnSpPr/>
          <p:nvPr/>
        </p:nvCxnSpPr>
        <p:spPr>
          <a:xfrm>
            <a:off x="0" y="1524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15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cstate="email">
            <a:extLst>
              <a:ext uri="{28A0092B-C50C-407E-A947-70E740481C1C}">
                <a14:useLocalDpi xmlns:a14="http://schemas.microsoft.com/office/drawing/2010/main" val="0"/>
              </a:ext>
            </a:extLst>
          </a:blip>
          <a:srcRect l="-2"/>
          <a:stretch/>
        </p:blipFill>
        <p:spPr>
          <a:xfrm>
            <a:off x="1" y="553500"/>
            <a:ext cx="5203686" cy="5313899"/>
          </a:xfrm>
          <a:prstGeom prst="rect">
            <a:avLst/>
          </a:prstGeom>
        </p:spPr>
      </p:pic>
      <p:sp>
        <p:nvSpPr>
          <p:cNvPr id="42" name="Rectangle 41"/>
          <p:cNvSpPr/>
          <p:nvPr/>
        </p:nvSpPr>
        <p:spPr bwMode="auto">
          <a:xfrm>
            <a:off x="-9718" y="2637513"/>
            <a:ext cx="5191319" cy="3226464"/>
          </a:xfrm>
          <a:prstGeom prst="rect">
            <a:avLst/>
          </a:prstGeom>
          <a:gradFill>
            <a:gsLst>
              <a:gs pos="0">
                <a:schemeClr val="accent1">
                  <a:lumMod val="5000"/>
                  <a:lumOff val="95000"/>
                  <a:alpha val="0"/>
                </a:schemeClr>
              </a:gs>
              <a:gs pos="65000">
                <a:schemeClr val="tx1">
                  <a:alpha val="94000"/>
                </a:schemeClr>
              </a:gs>
              <a:gs pos="100000">
                <a:schemeClr val="tx1"/>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kumimoji="1" lang="en-US" sz="3200" dirty="0">
              <a:latin typeface="Verdana" pitchFamily="45" charset="0"/>
            </a:endParaRPr>
          </a:p>
        </p:txBody>
      </p:sp>
      <p:cxnSp>
        <p:nvCxnSpPr>
          <p:cNvPr id="35" name="Straight Connector 34"/>
          <p:cNvCxnSpPr>
            <a:cxnSpLocks/>
          </p:cNvCxnSpPr>
          <p:nvPr/>
        </p:nvCxnSpPr>
        <p:spPr bwMode="auto">
          <a:xfrm>
            <a:off x="5181600" y="533400"/>
            <a:ext cx="0" cy="5330577"/>
          </a:xfrm>
          <a:prstGeom prst="line">
            <a:avLst/>
          </a:prstGeom>
          <a:solidFill>
            <a:schemeClr val="accent1"/>
          </a:solidFill>
          <a:ln w="69850" cap="flat" cmpd="sng" algn="ctr">
            <a:solidFill>
              <a:schemeClr val="tx1"/>
            </a:solidFill>
            <a:prstDash val="solid"/>
            <a:round/>
            <a:headEnd type="none" w="med" len="med"/>
            <a:tailEnd type="none" w="med" len="med"/>
          </a:ln>
          <a:effectLst/>
        </p:spPr>
      </p:cxnSp>
      <p:sp>
        <p:nvSpPr>
          <p:cNvPr id="6145" name="Title 1"/>
          <p:cNvSpPr>
            <a:spLocks noGrp="1"/>
          </p:cNvSpPr>
          <p:nvPr>
            <p:ph type="title"/>
          </p:nvPr>
        </p:nvSpPr>
        <p:spPr bwMode="auto">
          <a:xfrm>
            <a:off x="12368" y="4331392"/>
            <a:ext cx="5143832" cy="112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anchor="t" anchorCtr="0" compatLnSpc="1">
            <a:prstTxWarp prst="textNoShape">
              <a:avLst/>
            </a:prstTxWarp>
          </a:bodyPr>
          <a:lstStyle/>
          <a:p>
            <a:pPr algn="ctr"/>
            <a:r>
              <a:rPr lang="en-US" altLang="en-US" sz="3600" b="1" dirty="0">
                <a:solidFill>
                  <a:schemeClr val="bg1"/>
                </a:solidFill>
                <a:ea typeface="ヒラギノ角ゴ Pro W3" charset="-128"/>
                <a:cs typeface="ヒラギノ角ゴ Pro W3" charset="-128"/>
              </a:rPr>
              <a:t>RIT GAMES &amp; INTERACTIVE MEDIA TIMELINES</a:t>
            </a:r>
          </a:p>
        </p:txBody>
      </p:sp>
      <p:sp>
        <p:nvSpPr>
          <p:cNvPr id="2" name="Rectangle 1"/>
          <p:cNvSpPr/>
          <p:nvPr/>
        </p:nvSpPr>
        <p:spPr bwMode="auto">
          <a:xfrm>
            <a:off x="7017468" y="513301"/>
            <a:ext cx="5181600"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First course in games programming</a:t>
            </a:r>
          </a:p>
        </p:txBody>
      </p:sp>
      <p:sp>
        <p:nvSpPr>
          <p:cNvPr id="8" name="Rectangle 7"/>
          <p:cNvSpPr/>
          <p:nvPr/>
        </p:nvSpPr>
        <p:spPr bwMode="auto">
          <a:xfrm>
            <a:off x="7010400" y="912855"/>
            <a:ext cx="5181600"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Electronic Gaming Society</a:t>
            </a:r>
          </a:p>
        </p:txBody>
      </p:sp>
      <p:sp>
        <p:nvSpPr>
          <p:cNvPr id="9" name="Rectangle 8"/>
          <p:cNvSpPr/>
          <p:nvPr/>
        </p:nvSpPr>
        <p:spPr bwMode="auto">
          <a:xfrm>
            <a:off x="7010400" y="1710800"/>
            <a:ext cx="5181600"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MSc Game Design &amp; Development</a:t>
            </a:r>
            <a:endParaRPr kumimoji="1" lang="en-US" sz="1867" b="1" dirty="0">
              <a:latin typeface="Verdana" pitchFamily="45" charset="0"/>
            </a:endParaRPr>
          </a:p>
        </p:txBody>
      </p:sp>
      <p:sp>
        <p:nvSpPr>
          <p:cNvPr id="10" name="Rectangle 9"/>
          <p:cNvSpPr/>
          <p:nvPr/>
        </p:nvSpPr>
        <p:spPr bwMode="auto">
          <a:xfrm>
            <a:off x="7010400" y="2109416"/>
            <a:ext cx="5181600"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BSc Game Design &amp; Development</a:t>
            </a:r>
            <a:endParaRPr kumimoji="1" lang="en-US" sz="1867" b="1" dirty="0">
              <a:latin typeface="Verdana" pitchFamily="45" charset="0"/>
            </a:endParaRPr>
          </a:p>
        </p:txBody>
      </p:sp>
      <p:sp>
        <p:nvSpPr>
          <p:cNvPr id="11" name="Rectangle 10"/>
          <p:cNvSpPr/>
          <p:nvPr/>
        </p:nvSpPr>
        <p:spPr bwMode="auto">
          <a:xfrm>
            <a:off x="7010400" y="2503005"/>
            <a:ext cx="5181600"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Dept. of Interactive Games &amp; Media</a:t>
            </a:r>
          </a:p>
        </p:txBody>
      </p:sp>
      <p:sp>
        <p:nvSpPr>
          <p:cNvPr id="12" name="Rectangle 11"/>
          <p:cNvSpPr/>
          <p:nvPr/>
        </p:nvSpPr>
        <p:spPr bwMode="auto">
          <a:xfrm>
            <a:off x="7007749" y="2896265"/>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School of Interactive Games &amp; Media</a:t>
            </a:r>
          </a:p>
        </p:txBody>
      </p:sp>
      <p:sp>
        <p:nvSpPr>
          <p:cNvPr id="13" name="Rectangle 12"/>
          <p:cNvSpPr/>
          <p:nvPr/>
        </p:nvSpPr>
        <p:spPr bwMode="auto">
          <a:xfrm>
            <a:off x="7010400" y="3689685"/>
            <a:ext cx="5181600"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RIT Center for Media, Arts, Games, Interaction &amp; Creativity (MAGIC)</a:t>
            </a:r>
            <a:endParaRPr kumimoji="1" lang="en-US" sz="1867" b="1" dirty="0">
              <a:solidFill>
                <a:schemeClr val="bg2"/>
              </a:solidFill>
              <a:latin typeface="Verdana" pitchFamily="45" charset="0"/>
            </a:endParaRPr>
          </a:p>
        </p:txBody>
      </p:sp>
      <p:sp>
        <p:nvSpPr>
          <p:cNvPr id="14" name="Rectangle 13"/>
          <p:cNvSpPr/>
          <p:nvPr/>
        </p:nvSpPr>
        <p:spPr bwMode="auto">
          <a:xfrm>
            <a:off x="7017468" y="4331392"/>
            <a:ext cx="51816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MAGIC Spell Studios ®, LLC</a:t>
            </a:r>
            <a:endParaRPr kumimoji="1" lang="en-US" sz="1867" b="1" dirty="0">
              <a:solidFill>
                <a:schemeClr val="bg2"/>
              </a:solidFill>
              <a:latin typeface="Verdana" pitchFamily="45" charset="0"/>
            </a:endParaRPr>
          </a:p>
        </p:txBody>
      </p:sp>
      <p:sp>
        <p:nvSpPr>
          <p:cNvPr id="15" name="Rectangle 14"/>
          <p:cNvSpPr/>
          <p:nvPr/>
        </p:nvSpPr>
        <p:spPr bwMode="auto">
          <a:xfrm>
            <a:off x="7017468" y="4692996"/>
            <a:ext cx="51816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$30M MAGIC Spell Studios Initiative </a:t>
            </a:r>
          </a:p>
        </p:txBody>
      </p:sp>
      <p:sp>
        <p:nvSpPr>
          <p:cNvPr id="16" name="Rectangle 15"/>
          <p:cNvSpPr/>
          <p:nvPr/>
        </p:nvSpPr>
        <p:spPr bwMode="auto">
          <a:xfrm>
            <a:off x="7014816" y="5054600"/>
            <a:ext cx="5174533"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HUB</a:t>
            </a:r>
            <a:endParaRPr kumimoji="1" lang="en-US" sz="1867" b="1" dirty="0">
              <a:solidFill>
                <a:schemeClr val="bg2"/>
              </a:solidFill>
              <a:latin typeface="Verdana" pitchFamily="45" charset="0"/>
            </a:endParaRPr>
          </a:p>
        </p:txBody>
      </p:sp>
      <p:sp>
        <p:nvSpPr>
          <p:cNvPr id="18" name="Rectangle 17"/>
          <p:cNvSpPr/>
          <p:nvPr/>
        </p:nvSpPr>
        <p:spPr bwMode="auto">
          <a:xfrm>
            <a:off x="7010400" y="1308100"/>
            <a:ext cx="5181600"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1" hangingPunct="1"/>
            <a:r>
              <a:rPr lang="en-US" sz="1867" b="1" dirty="0">
                <a:latin typeface="Verdana" pitchFamily="45" charset="0"/>
              </a:rPr>
              <a:t>CS/IT Concentration in Game Prog</a:t>
            </a:r>
          </a:p>
        </p:txBody>
      </p:sp>
      <p:sp>
        <p:nvSpPr>
          <p:cNvPr id="23" name="Rectangle 22"/>
          <p:cNvSpPr/>
          <p:nvPr/>
        </p:nvSpPr>
        <p:spPr bwMode="auto">
          <a:xfrm>
            <a:off x="5191318" y="513301"/>
            <a:ext cx="1828801"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2001</a:t>
            </a:r>
            <a:r>
              <a:rPr kumimoji="1" lang="en-US" sz="1867" b="1" dirty="0">
                <a:latin typeface="Verdana" pitchFamily="45" charset="0"/>
              </a:rPr>
              <a:t> programming</a:t>
            </a:r>
          </a:p>
        </p:txBody>
      </p:sp>
      <p:sp>
        <p:nvSpPr>
          <p:cNvPr id="24" name="Rectangle 23"/>
          <p:cNvSpPr/>
          <p:nvPr/>
        </p:nvSpPr>
        <p:spPr bwMode="auto">
          <a:xfrm>
            <a:off x="5191318" y="912855"/>
            <a:ext cx="1821733"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2002</a:t>
            </a:r>
            <a:endParaRPr kumimoji="1" lang="en-US" sz="1867" b="1" dirty="0">
              <a:latin typeface="Verdana" pitchFamily="45" charset="0"/>
            </a:endParaRPr>
          </a:p>
        </p:txBody>
      </p:sp>
      <p:sp>
        <p:nvSpPr>
          <p:cNvPr id="25" name="Rectangle 24"/>
          <p:cNvSpPr/>
          <p:nvPr/>
        </p:nvSpPr>
        <p:spPr bwMode="auto">
          <a:xfrm>
            <a:off x="5191318" y="1710800"/>
            <a:ext cx="1821733"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2006</a:t>
            </a:r>
          </a:p>
        </p:txBody>
      </p:sp>
      <p:sp>
        <p:nvSpPr>
          <p:cNvPr id="26" name="Rectangle 25"/>
          <p:cNvSpPr/>
          <p:nvPr/>
        </p:nvSpPr>
        <p:spPr bwMode="auto">
          <a:xfrm>
            <a:off x="5191318" y="2109416"/>
            <a:ext cx="1821733"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2007</a:t>
            </a:r>
          </a:p>
        </p:txBody>
      </p:sp>
      <p:sp>
        <p:nvSpPr>
          <p:cNvPr id="27" name="Rectangle 26"/>
          <p:cNvSpPr/>
          <p:nvPr/>
        </p:nvSpPr>
        <p:spPr bwMode="auto">
          <a:xfrm>
            <a:off x="5191318" y="2503005"/>
            <a:ext cx="1821733"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2009</a:t>
            </a:r>
            <a:endParaRPr kumimoji="1" lang="en-US" sz="1867" b="1" dirty="0">
              <a:solidFill>
                <a:schemeClr val="bg2"/>
              </a:solidFill>
              <a:latin typeface="Verdana" pitchFamily="45" charset="0"/>
            </a:endParaRPr>
          </a:p>
        </p:txBody>
      </p:sp>
      <p:sp>
        <p:nvSpPr>
          <p:cNvPr id="28" name="Rectangle 27"/>
          <p:cNvSpPr/>
          <p:nvPr/>
        </p:nvSpPr>
        <p:spPr bwMode="auto">
          <a:xfrm>
            <a:off x="5191317" y="2896265"/>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2011</a:t>
            </a:r>
          </a:p>
        </p:txBody>
      </p:sp>
      <p:sp>
        <p:nvSpPr>
          <p:cNvPr id="29" name="Rectangle 28"/>
          <p:cNvSpPr/>
          <p:nvPr/>
        </p:nvSpPr>
        <p:spPr bwMode="auto">
          <a:xfrm>
            <a:off x="5191319" y="3689685"/>
            <a:ext cx="1821732"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2013</a:t>
            </a:r>
          </a:p>
        </p:txBody>
      </p:sp>
      <p:sp>
        <p:nvSpPr>
          <p:cNvPr id="30" name="Rectangle 29"/>
          <p:cNvSpPr/>
          <p:nvPr/>
        </p:nvSpPr>
        <p:spPr bwMode="auto">
          <a:xfrm>
            <a:off x="5191319" y="4331392"/>
            <a:ext cx="18288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2013</a:t>
            </a:r>
            <a:endParaRPr kumimoji="1" lang="en-US" sz="1867" b="1" dirty="0">
              <a:solidFill>
                <a:schemeClr val="bg2"/>
              </a:solidFill>
              <a:latin typeface="Verdana" pitchFamily="45" charset="0"/>
            </a:endParaRPr>
          </a:p>
        </p:txBody>
      </p:sp>
      <p:sp>
        <p:nvSpPr>
          <p:cNvPr id="31" name="Rectangle 30"/>
          <p:cNvSpPr/>
          <p:nvPr/>
        </p:nvSpPr>
        <p:spPr bwMode="auto">
          <a:xfrm>
            <a:off x="5191319" y="4692996"/>
            <a:ext cx="18288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endParaRPr kumimoji="1" lang="en-US" sz="1867" b="1" dirty="0">
              <a:latin typeface="Verdana" pitchFamily="45" charset="0"/>
            </a:endParaRPr>
          </a:p>
        </p:txBody>
      </p:sp>
      <p:sp>
        <p:nvSpPr>
          <p:cNvPr id="32" name="Rectangle 31"/>
          <p:cNvSpPr/>
          <p:nvPr/>
        </p:nvSpPr>
        <p:spPr bwMode="auto">
          <a:xfrm>
            <a:off x="5191317" y="5054600"/>
            <a:ext cx="1823499"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p>
        </p:txBody>
      </p:sp>
      <p:sp>
        <p:nvSpPr>
          <p:cNvPr id="33" name="Rectangle 32"/>
          <p:cNvSpPr/>
          <p:nvPr/>
        </p:nvSpPr>
        <p:spPr bwMode="auto">
          <a:xfrm>
            <a:off x="5191318" y="1308100"/>
            <a:ext cx="1821733"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2003</a:t>
            </a:r>
          </a:p>
        </p:txBody>
      </p:sp>
      <p:sp>
        <p:nvSpPr>
          <p:cNvPr id="38" name="Rectangle 37"/>
          <p:cNvSpPr/>
          <p:nvPr/>
        </p:nvSpPr>
        <p:spPr bwMode="auto">
          <a:xfrm>
            <a:off x="7007749" y="3291539"/>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Minor in Game Design</a:t>
            </a:r>
          </a:p>
        </p:txBody>
      </p:sp>
      <p:sp>
        <p:nvSpPr>
          <p:cNvPr id="39" name="Rectangle 38"/>
          <p:cNvSpPr/>
          <p:nvPr/>
        </p:nvSpPr>
        <p:spPr bwMode="auto">
          <a:xfrm>
            <a:off x="5191317" y="3291539"/>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2012</a:t>
            </a:r>
          </a:p>
        </p:txBody>
      </p:sp>
      <p:sp>
        <p:nvSpPr>
          <p:cNvPr id="40" name="Rectangle 39"/>
          <p:cNvSpPr/>
          <p:nvPr/>
        </p:nvSpPr>
        <p:spPr bwMode="auto">
          <a:xfrm>
            <a:off x="7005100" y="5457577"/>
            <a:ext cx="5181600"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Challenge</a:t>
            </a:r>
            <a:endParaRPr kumimoji="1" lang="en-US" sz="1867" b="1" dirty="0">
              <a:solidFill>
                <a:schemeClr val="bg2"/>
              </a:solidFill>
              <a:latin typeface="Verdana" pitchFamily="45" charset="0"/>
            </a:endParaRPr>
          </a:p>
        </p:txBody>
      </p:sp>
      <p:sp>
        <p:nvSpPr>
          <p:cNvPr id="41" name="Rectangle 40"/>
          <p:cNvSpPr/>
          <p:nvPr/>
        </p:nvSpPr>
        <p:spPr bwMode="auto">
          <a:xfrm>
            <a:off x="5191317" y="5457577"/>
            <a:ext cx="1823499"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2017</a:t>
            </a:r>
          </a:p>
        </p:txBody>
      </p:sp>
      <p:cxnSp>
        <p:nvCxnSpPr>
          <p:cNvPr id="34" name="Straight Connector 33">
            <a:extLst>
              <a:ext uri="{FF2B5EF4-FFF2-40B4-BE49-F238E27FC236}">
                <a16:creationId xmlns:a16="http://schemas.microsoft.com/office/drawing/2014/main" id="{3869E563-C17C-4CE2-8CD8-84F0ABCA0F00}"/>
              </a:ext>
            </a:extLst>
          </p:cNvPr>
          <p:cNvCxnSpPr/>
          <p:nvPr/>
        </p:nvCxnSpPr>
        <p:spPr bwMode="auto">
          <a:xfrm>
            <a:off x="12368" y="5867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0" y="533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
            <a:ext cx="4572000" cy="4572000"/>
          </a:xfrm>
          <a:prstGeom prst="rect">
            <a:avLst/>
          </a:prstGeom>
          <a:ln>
            <a:solidFill>
              <a:schemeClr val="tx1"/>
            </a:solidFill>
          </a:ln>
        </p:spPr>
      </p:pic>
      <p:sp>
        <p:nvSpPr>
          <p:cNvPr id="9" name="Rectangle 8"/>
          <p:cNvSpPr/>
          <p:nvPr/>
        </p:nvSpPr>
        <p:spPr>
          <a:xfrm>
            <a:off x="2209800" y="33528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C  O  N  V  E  R  G  E  N  C  E</a:t>
            </a:r>
          </a:p>
        </p:txBody>
      </p:sp>
      <p:sp>
        <p:nvSpPr>
          <p:cNvPr id="2" name="Title 1"/>
          <p:cNvSpPr>
            <a:spLocks noGrp="1"/>
          </p:cNvSpPr>
          <p:nvPr>
            <p:ph type="title"/>
          </p:nvPr>
        </p:nvSpPr>
        <p:spPr>
          <a:xfrm>
            <a:off x="4191000" y="762000"/>
            <a:ext cx="6705600" cy="1293028"/>
          </a:xfrm>
        </p:spPr>
        <p:txBody>
          <a:bodyPr/>
          <a:lstStyle/>
          <a:p>
            <a:r>
              <a:rPr lang="en-US" dirty="0"/>
              <a:t>CAMPUS STUDIOS</a:t>
            </a:r>
          </a:p>
        </p:txBody>
      </p:sp>
      <p:sp>
        <p:nvSpPr>
          <p:cNvPr id="7" name="Rectangle 6"/>
          <p:cNvSpPr/>
          <p:nvPr/>
        </p:nvSpPr>
        <p:spPr>
          <a:xfrm>
            <a:off x="2133600" y="32004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  O  N  V  E  R  G  E  N  C  E</a:t>
            </a:r>
          </a:p>
        </p:txBody>
      </p:sp>
      <p:sp>
        <p:nvSpPr>
          <p:cNvPr id="10" name="Rectangle 9"/>
          <p:cNvSpPr/>
          <p:nvPr/>
        </p:nvSpPr>
        <p:spPr>
          <a:xfrm>
            <a:off x="6553200" y="3886200"/>
            <a:ext cx="38862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platforms and technology for film, animation, games, media, and story are converging into new forms, new stories, new experiences, and new knowledge.</a:t>
            </a:r>
          </a:p>
        </p:txBody>
      </p:sp>
    </p:spTree>
    <p:extLst>
      <p:ext uri="{BB962C8B-B14F-4D97-AF65-F5344CB8AC3E}">
        <p14:creationId xmlns:p14="http://schemas.microsoft.com/office/powerpoint/2010/main" val="126985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334000"/>
          </a:xfrm>
          <a:prstGeom prst="rect">
            <a:avLst/>
          </a:prstGeom>
        </p:spPr>
      </p:pic>
      <p:sp>
        <p:nvSpPr>
          <p:cNvPr id="9" name="Rectangle 8"/>
          <p:cNvSpPr/>
          <p:nvPr/>
        </p:nvSpPr>
        <p:spPr>
          <a:xfrm>
            <a:off x="0" y="0"/>
            <a:ext cx="12192000" cy="5334000"/>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4984" y="3693481"/>
            <a:ext cx="3960016" cy="17881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3657601"/>
            <a:ext cx="4191000" cy="2357439"/>
          </a:xfrm>
          <a:prstGeom prst="rect">
            <a:avLst/>
          </a:prstGeom>
        </p:spPr>
      </p:pic>
      <p:sp>
        <p:nvSpPr>
          <p:cNvPr id="7" name="Rectangle 6"/>
          <p:cNvSpPr/>
          <p:nvPr/>
        </p:nvSpPr>
        <p:spPr>
          <a:xfrm>
            <a:off x="6065519" y="3805239"/>
            <a:ext cx="4571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114800" y="1565667"/>
            <a:ext cx="5486400" cy="1293028"/>
          </a:xfrm>
        </p:spPr>
        <p:txBody>
          <a:bodyPr>
            <a:normAutofit/>
          </a:bodyPr>
          <a:lstStyle/>
          <a:p>
            <a:r>
              <a:rPr lang="en-US" dirty="0"/>
              <a:t>   HOW IS MAGIC:</a:t>
            </a:r>
            <a:br>
              <a:rPr lang="en-US" dirty="0"/>
            </a:br>
            <a:endParaRPr lang="en-US" sz="2000" dirty="0"/>
          </a:p>
        </p:txBody>
      </p:sp>
      <p:sp>
        <p:nvSpPr>
          <p:cNvPr id="11" name="Rectangle 10"/>
          <p:cNvSpPr/>
          <p:nvPr/>
        </p:nvSpPr>
        <p:spPr>
          <a:xfrm>
            <a:off x="6168850" y="2212181"/>
            <a:ext cx="3432350" cy="369332"/>
          </a:xfrm>
          <a:prstGeom prst="rect">
            <a:avLst/>
          </a:prstGeom>
        </p:spPr>
        <p:txBody>
          <a:bodyPr wrap="none">
            <a:spAutoFit/>
          </a:bodyPr>
          <a:lstStyle/>
          <a:p>
            <a:r>
              <a:rPr lang="en-US" dirty="0"/>
              <a:t>A VERY IMPORTANT DIVISION:</a:t>
            </a:r>
          </a:p>
        </p:txBody>
      </p:sp>
    </p:spTree>
    <p:extLst>
      <p:ext uri="{BB962C8B-B14F-4D97-AF65-F5344CB8AC3E}">
        <p14:creationId xmlns:p14="http://schemas.microsoft.com/office/powerpoint/2010/main" val="403713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3" y="0"/>
            <a:ext cx="12208934" cy="4495800"/>
          </a:xfrm>
          <a:prstGeom prst="rect">
            <a:avLst/>
          </a:prstGeom>
        </p:spPr>
      </p:pic>
      <p:sp>
        <p:nvSpPr>
          <p:cNvPr id="6" name="Rectangle 5"/>
          <p:cNvSpPr/>
          <p:nvPr/>
        </p:nvSpPr>
        <p:spPr>
          <a:xfrm>
            <a:off x="16933" y="791633"/>
            <a:ext cx="12175067" cy="3733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09800"/>
            <a:ext cx="12192002" cy="1143000"/>
          </a:xfrm>
          <a:solidFill>
            <a:schemeClr val="bg1">
              <a:alpha val="55000"/>
            </a:schemeClr>
          </a:solidFill>
        </p:spPr>
        <p:txBody>
          <a:bodyPr>
            <a:normAutofit fontScale="90000"/>
          </a:bodyPr>
          <a:lstStyle/>
          <a:p>
            <a:pPr algn="l"/>
            <a:r>
              <a:rPr lang="en-US" dirty="0"/>
              <a:t>	A Strange Game </a:t>
            </a:r>
            <a:br>
              <a:rPr lang="en-US" dirty="0"/>
            </a:br>
            <a:r>
              <a:rPr lang="en-US" dirty="0"/>
              <a:t>	for Strange Reasons</a:t>
            </a:r>
          </a:p>
        </p:txBody>
      </p:sp>
      <p:sp>
        <p:nvSpPr>
          <p:cNvPr id="3" name="Content Placeholder 2"/>
          <p:cNvSpPr>
            <a:spLocks noGrp="1"/>
          </p:cNvSpPr>
          <p:nvPr>
            <p:ph idx="1"/>
          </p:nvPr>
        </p:nvSpPr>
        <p:spPr>
          <a:xfrm>
            <a:off x="685800" y="3496732"/>
            <a:ext cx="11049000" cy="2523067"/>
          </a:xfrm>
        </p:spPr>
        <p:txBody>
          <a:bodyPr>
            <a:normAutofit/>
          </a:bodyPr>
          <a:lstStyle/>
          <a:p>
            <a:r>
              <a:rPr lang="en-US" dirty="0"/>
              <a:t>This game taught us (the campus) about making things, production, and scale</a:t>
            </a:r>
          </a:p>
          <a:p>
            <a:r>
              <a:rPr lang="en-US" dirty="0"/>
              <a:t>This game allowed us to explore using typical game forms for telling a unique story to a very targeted audience</a:t>
            </a:r>
          </a:p>
          <a:p>
            <a:r>
              <a:rPr lang="en-US" dirty="0"/>
              <a:t>Finalist at GLS Education Arcade, shown at </a:t>
            </a:r>
            <a:r>
              <a:rPr lang="en-US" dirty="0" err="1"/>
              <a:t>DiGRA</a:t>
            </a:r>
            <a:r>
              <a:rPr lang="en-US" dirty="0"/>
              <a:t> Blank Arcade, and </a:t>
            </a:r>
            <a:r>
              <a:rPr lang="en-US" dirty="0" err="1"/>
              <a:t>IndieArcade</a:t>
            </a:r>
            <a:r>
              <a:rPr lang="en-US" dirty="0"/>
              <a:t> at the Smithsonian American Museum of Art</a:t>
            </a:r>
          </a:p>
          <a:p>
            <a:r>
              <a:rPr lang="en-US" dirty="0"/>
              <a:t>SPLATTERSHMUP.RIT.EDU – PLAY TODAY!  MAKE ART!</a:t>
            </a:r>
          </a:p>
        </p:txBody>
      </p:sp>
      <p:cxnSp>
        <p:nvCxnSpPr>
          <p:cNvPr id="8" name="Straight Connector 7"/>
          <p:cNvCxnSpPr/>
          <p:nvPr/>
        </p:nvCxnSpPr>
        <p:spPr>
          <a:xfrm>
            <a:off x="1" y="3352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209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609600"/>
            <a:ext cx="5465615" cy="2031951"/>
          </a:xfrm>
          <a:prstGeom prst="rect">
            <a:avLst/>
          </a:prstGeom>
          <a:ln w="12700">
            <a:solidFill>
              <a:schemeClr val="tx1"/>
            </a:solidFill>
          </a:ln>
        </p:spPr>
      </p:pic>
    </p:spTree>
    <p:extLst>
      <p:ext uri="{BB962C8B-B14F-4D97-AF65-F5344CB8AC3E}">
        <p14:creationId xmlns:p14="http://schemas.microsoft.com/office/powerpoint/2010/main" val="276648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368018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88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9525"/>
            <a:ext cx="12192000" cy="5724525"/>
          </a:xfrm>
          <a:prstGeom prst="rect">
            <a:avLst/>
          </a:prstGeom>
        </p:spPr>
      </p:pic>
      <p:sp>
        <p:nvSpPr>
          <p:cNvPr id="9" name="Rectangle 8"/>
          <p:cNvSpPr/>
          <p:nvPr/>
        </p:nvSpPr>
        <p:spPr>
          <a:xfrm>
            <a:off x="-1" y="0"/>
            <a:ext cx="12174513" cy="402335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SUMMER WITH THE</a:t>
            </a:r>
            <a:br>
              <a:rPr lang="en-US" dirty="0"/>
            </a:br>
            <a:r>
              <a:rPr lang="en-US" dirty="0"/>
              <a:t>BUFFALO BILLS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8712" y="2895600"/>
            <a:ext cx="4191000" cy="2590800"/>
          </a:xfrm>
          <a:ln w="285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8250"/>
            <a:ext cx="5105400" cy="2552700"/>
          </a:xfrm>
          <a:prstGeom prst="rect">
            <a:avLst/>
          </a:prstGeom>
          <a:ln w="285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2248716"/>
            <a:ext cx="5857875" cy="3237684"/>
          </a:xfrm>
          <a:prstGeom prst="rect">
            <a:avLst/>
          </a:prstGeom>
          <a:ln w="28575">
            <a:solidFill>
              <a:schemeClr val="tx1"/>
            </a:solidFill>
          </a:ln>
        </p:spPr>
      </p:pic>
      <p:cxnSp>
        <p:nvCxnSpPr>
          <p:cNvPr id="8" name="Straight Connector 7"/>
          <p:cNvCxnSpPr/>
          <p:nvPr/>
        </p:nvCxnSpPr>
        <p:spPr>
          <a:xfrm>
            <a:off x="0" y="57150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9556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29144</TotalTime>
  <Words>1121</Words>
  <Application>Microsoft Office PowerPoint</Application>
  <PresentationFormat>Widescreen</PresentationFormat>
  <Paragraphs>124</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Verdana</vt:lpstr>
      <vt:lpstr>Vapor Trail</vt:lpstr>
      <vt:lpstr>PowerPoint Presentation</vt:lpstr>
      <vt:lpstr>MAGIC TODAY &amp; TOMORROW</vt:lpstr>
      <vt:lpstr>RIT GAMES &amp; INTERACTIVE MEDIA TIMELINES</vt:lpstr>
      <vt:lpstr>CAMPUS STUDIOS</vt:lpstr>
      <vt:lpstr>   HOW IS MAGIC: </vt:lpstr>
      <vt:lpstr> A Strange Game   for Strange Reasons</vt:lpstr>
      <vt:lpstr>PowerPoint Presentation</vt:lpstr>
      <vt:lpstr>PowerPoint Presentation</vt:lpstr>
      <vt:lpstr>A SUMMER WITH THE BUFFALO BILLS</vt:lpstr>
      <vt:lpstr>PowerPoint Presentation</vt:lpstr>
      <vt:lpstr>NO REALLY, REALLY, MESSY</vt:lpstr>
      <vt:lpstr>AND IT WAS MESSY PAYING FOR IT</vt:lpstr>
      <vt:lpstr>PowerPoint Presentation</vt:lpstr>
      <vt:lpstr>MOST SUCCESSFUL PROJECT (measuring by ACADEMIC impact)</vt:lpstr>
      <vt:lpstr>MOST SUCCESSFUL PROJECT (BY DOLLARS, ONE WAY)</vt:lpstr>
      <vt:lpstr>MOST SUCCESSFUL PROJECT (BY DOLLARS, ANOTHER WAY)</vt:lpstr>
      <vt:lpstr>MOST SUCCESSFUL PROJECT  (BY DOLLARS, A THIRD WAY)</vt:lpstr>
      <vt:lpstr>MOST SUCCESSFUL PROJECT (BY EDUCATIONAL IMPACT)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533</cp:revision>
  <dcterms:created xsi:type="dcterms:W3CDTF">2009-06-02T00:38:38Z</dcterms:created>
  <dcterms:modified xsi:type="dcterms:W3CDTF">2019-05-24T13:19:44Z</dcterms:modified>
</cp:coreProperties>
</file>