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313" r:id="rId3"/>
    <p:sldId id="259" r:id="rId4"/>
    <p:sldId id="258" r:id="rId5"/>
    <p:sldId id="316" r:id="rId6"/>
    <p:sldId id="272" r:id="rId7"/>
    <p:sldId id="261" r:id="rId8"/>
    <p:sldId id="260" r:id="rId9"/>
    <p:sldId id="263" r:id="rId10"/>
    <p:sldId id="279" r:id="rId11"/>
    <p:sldId id="262" r:id="rId12"/>
    <p:sldId id="317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257" r:id="rId26"/>
    <p:sldId id="271" r:id="rId27"/>
    <p:sldId id="319" r:id="rId28"/>
    <p:sldId id="320" r:id="rId29"/>
    <p:sldId id="269" r:id="rId30"/>
    <p:sldId id="268" r:id="rId31"/>
    <p:sldId id="305" r:id="rId32"/>
    <p:sldId id="278" r:id="rId33"/>
    <p:sldId id="273" r:id="rId34"/>
    <p:sldId id="277" r:id="rId35"/>
    <p:sldId id="306" r:id="rId36"/>
    <p:sldId id="323" r:id="rId37"/>
    <p:sldId id="322" r:id="rId38"/>
    <p:sldId id="281" r:id="rId39"/>
    <p:sldId id="264" r:id="rId40"/>
    <p:sldId id="265" r:id="rId41"/>
    <p:sldId id="302" r:id="rId42"/>
    <p:sldId id="307" r:id="rId43"/>
    <p:sldId id="304" r:id="rId44"/>
    <p:sldId id="303" r:id="rId45"/>
    <p:sldId id="266" r:id="rId46"/>
    <p:sldId id="275" r:id="rId47"/>
    <p:sldId id="267" r:id="rId48"/>
    <p:sldId id="274" r:id="rId49"/>
    <p:sldId id="314" r:id="rId50"/>
    <p:sldId id="315" r:id="rId51"/>
    <p:sldId id="280" r:id="rId52"/>
    <p:sldId id="282" r:id="rId53"/>
    <p:sldId id="283" r:id="rId54"/>
    <p:sldId id="284" r:id="rId55"/>
    <p:sldId id="286" r:id="rId56"/>
    <p:sldId id="287" r:id="rId57"/>
    <p:sldId id="288" r:id="rId58"/>
    <p:sldId id="289" r:id="rId59"/>
    <p:sldId id="318" r:id="rId60"/>
    <p:sldId id="308" r:id="rId61"/>
    <p:sldId id="309" r:id="rId62"/>
    <p:sldId id="310" r:id="rId63"/>
    <p:sldId id="311" r:id="rId64"/>
    <p:sldId id="321" r:id="rId65"/>
    <p:sldId id="312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0E5"/>
    <a:srgbClr val="00FF00"/>
    <a:srgbClr val="37E787"/>
    <a:srgbClr val="E9BF35"/>
    <a:srgbClr val="BD92DE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80900" autoAdjust="0"/>
  </p:normalViewPr>
  <p:slideViewPr>
    <p:cSldViewPr>
      <p:cViewPr varScale="1">
        <p:scale>
          <a:sx n="127" d="100"/>
          <a:sy n="127" d="100"/>
        </p:scale>
        <p:origin x="150" y="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Production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Sheet1!$A$2:$A$9</c:f>
              <c:strCache>
                <c:ptCount val="8"/>
                <c:pt idx="0">
                  <c:v>Week 1</c:v>
                </c:pt>
                <c:pt idx="1">
                  <c:v>Week 3</c:v>
                </c:pt>
                <c:pt idx="2">
                  <c:v>Week 5</c:v>
                </c:pt>
                <c:pt idx="3">
                  <c:v>Week 7</c:v>
                </c:pt>
                <c:pt idx="4">
                  <c:v>Week 9</c:v>
                </c:pt>
                <c:pt idx="5">
                  <c:v>Week 11</c:v>
                </c:pt>
                <c:pt idx="6">
                  <c:v>Week 15</c:v>
                </c:pt>
                <c:pt idx="7">
                  <c:v>Week 16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40</c:v>
                </c:pt>
                <c:pt idx="2">
                  <c:v>100</c:v>
                </c:pt>
                <c:pt idx="3">
                  <c:v>5</c:v>
                </c:pt>
                <c:pt idx="4">
                  <c:v>5</c:v>
                </c:pt>
                <c:pt idx="5">
                  <c:v>25</c:v>
                </c:pt>
                <c:pt idx="6">
                  <c:v>0</c:v>
                </c:pt>
                <c:pt idx="7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Desired Curve</c:v>
                </c:pt>
              </c:strCache>
            </c:strRef>
          </c:tx>
          <c:spPr>
            <a:solidFill>
              <a:srgbClr val="33D0E5">
                <a:alpha val="25098"/>
              </a:srgbClr>
            </a:solidFill>
            <a:ln w="25400">
              <a:noFill/>
            </a:ln>
            <a:effectLst/>
          </c:spPr>
          <c:cat>
            <c:strRef>
              <c:f>Sheet1!$A$2:$A$9</c:f>
              <c:strCache>
                <c:ptCount val="8"/>
                <c:pt idx="0">
                  <c:v>Week 1</c:v>
                </c:pt>
                <c:pt idx="1">
                  <c:v>Week 3</c:v>
                </c:pt>
                <c:pt idx="2">
                  <c:v>Week 5</c:v>
                </c:pt>
                <c:pt idx="3">
                  <c:v>Week 7</c:v>
                </c:pt>
                <c:pt idx="4">
                  <c:v>Week 9</c:v>
                </c:pt>
                <c:pt idx="5">
                  <c:v>Week 11</c:v>
                </c:pt>
                <c:pt idx="6">
                  <c:v>Week 15</c:v>
                </c:pt>
                <c:pt idx="7">
                  <c:v>Week 16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10</c:v>
                </c:pt>
                <c:pt idx="1">
                  <c:v>15</c:v>
                </c:pt>
                <c:pt idx="2">
                  <c:v>100</c:v>
                </c:pt>
                <c:pt idx="3">
                  <c:v>30</c:v>
                </c:pt>
                <c:pt idx="4">
                  <c:v>50</c:v>
                </c:pt>
                <c:pt idx="5">
                  <c:v>90</c:v>
                </c:pt>
                <c:pt idx="6">
                  <c:v>100</c:v>
                </c:pt>
                <c:pt idx="7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2707072"/>
        <c:axId val="1862703808"/>
      </c:areaChart>
      <c:catAx>
        <c:axId val="186270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703808"/>
        <c:crosses val="autoZero"/>
        <c:auto val="1"/>
        <c:lblAlgn val="ctr"/>
        <c:lblOffset val="100"/>
        <c:noMultiLvlLbl val="0"/>
      </c:catAx>
      <c:valAx>
        <c:axId val="186270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2707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D5283-B290-4C9D-A495-3625915AE05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0A4E-9BF1-4BAD-84B0-B89A8DE86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4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6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9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0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8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67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3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873" y="6355846"/>
            <a:ext cx="2137410" cy="365125"/>
          </a:xfrm>
          <a:prstGeom prst="rect">
            <a:avLst/>
          </a:prstGeom>
        </p:spPr>
        <p:txBody>
          <a:bodyPr/>
          <a:lstStyle/>
          <a:p>
            <a:fld id="{8D09C3F4-52B8-4334-B4BD-1798F76EF53A}" type="datetimeFigureOut">
              <a:rPr lang="en-US" smtClean="0"/>
              <a:pPr/>
              <a:t>4/21/2015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374904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8F225-409F-4EC5-AFE7-6700A31183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46351"/>
            <a:ext cx="1371600" cy="61935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81150" y="6172200"/>
            <a:ext cx="497205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</a:rPr>
              <a:t>RIT Center for Media, Arts, Games,</a:t>
            </a:r>
            <a:r>
              <a:rPr lang="en-US" sz="1200" baseline="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</a:rPr>
              <a:t> Interaction &amp; Creativity</a:t>
            </a:r>
          </a:p>
          <a:p>
            <a:pPr algn="l"/>
            <a:r>
              <a:rPr lang="en-US" sz="1200" baseline="0" dirty="0" smtClean="0">
                <a:solidFill>
                  <a:schemeClr val="tx2">
                    <a:lumMod val="90000"/>
                  </a:schemeClr>
                </a:solidFill>
                <a:latin typeface="Calibri" panose="020F0502020204030204" pitchFamily="34" charset="0"/>
              </a:rPr>
              <a:t>MAGIC.RIT.EDU | WWW.RIT.EDU</a:t>
            </a:r>
            <a:endParaRPr lang="en-US" sz="1200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18" y="6046351"/>
            <a:ext cx="1629789" cy="6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13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4" r:id="rId10"/>
    <p:sldLayoutId id="2147483675" r:id="rId11"/>
    <p:sldLayoutId id="2147483676" r:id="rId1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layer.vimeo.com/video/11235871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gm.rit.edu/~andy/paintr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724400"/>
            <a:ext cx="7315200" cy="1168399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dirty="0" smtClean="0"/>
              <a:t>Andrew Phelps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Director, RIT MAGIC CENTER</a:t>
            </a:r>
          </a:p>
          <a:p>
            <a:pPr>
              <a:lnSpc>
                <a:spcPct val="70000"/>
              </a:lnSpc>
            </a:pPr>
            <a:r>
              <a:rPr lang="en-US" dirty="0" smtClean="0"/>
              <a:t>Professor &amp; Founder, School of Interactive Games &amp; Media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3374571"/>
          </a:xfrm>
          <a:prstGeom prst="rect">
            <a:avLst/>
          </a:prstGeom>
          <a:ln w="0">
            <a:noFill/>
          </a:ln>
        </p:spPr>
      </p:pic>
      <p:sp>
        <p:nvSpPr>
          <p:cNvPr id="6" name="Rectangle 5"/>
          <p:cNvSpPr/>
          <p:nvPr/>
        </p:nvSpPr>
        <p:spPr>
          <a:xfrm>
            <a:off x="3962400" y="4114800"/>
            <a:ext cx="4876800" cy="609600"/>
          </a:xfrm>
          <a:prstGeom prst="rect">
            <a:avLst/>
          </a:prstGeom>
          <a:solidFill>
            <a:schemeClr val="bg1"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Racer" panose="02000605070000020004" pitchFamily="2" charset="0"/>
              </a:rPr>
              <a:t>A POST-MORTEM...</a:t>
            </a:r>
            <a:endParaRPr lang="en-US" sz="2800" dirty="0">
              <a:latin typeface="Racer" panose="02000605070000020004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4438440"/>
            <a:ext cx="3962400" cy="29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39200" y="4438440"/>
            <a:ext cx="304800" cy="29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1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CELEBRITY CHALLENGES &amp; PUBLISHING OPPORTUNITIES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88" y="2286000"/>
            <a:ext cx="4870938" cy="32004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0"/>
            <a:ext cx="4267199" cy="3200399"/>
          </a:xfr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42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FOUND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752600"/>
            <a:ext cx="7955280" cy="4267200"/>
          </a:xfrm>
        </p:spPr>
        <p:txBody>
          <a:bodyPr>
            <a:normAutofit/>
          </a:bodyPr>
          <a:lstStyle/>
          <a:p>
            <a:r>
              <a:rPr lang="en-US" dirty="0"/>
              <a:t>STUDENTS </a:t>
            </a:r>
            <a:r>
              <a:rPr lang="en-US" dirty="0" smtClean="0">
                <a:solidFill>
                  <a:srgbClr val="FF0000"/>
                </a:solidFill>
              </a:rPr>
              <a:t>WEREN’T</a:t>
            </a:r>
            <a:r>
              <a:rPr lang="en-US" dirty="0" smtClean="0"/>
              <a:t> READY (Which I guess we should have known), and some were younger than they were on paper</a:t>
            </a:r>
            <a:endParaRPr lang="en-US" dirty="0"/>
          </a:p>
          <a:p>
            <a:r>
              <a:rPr lang="en-US" dirty="0"/>
              <a:t>STUDENTS </a:t>
            </a:r>
            <a:r>
              <a:rPr lang="en-US" dirty="0" smtClean="0">
                <a:solidFill>
                  <a:srgbClr val="FF0000"/>
                </a:solidFill>
              </a:rPr>
              <a:t>DID</a:t>
            </a:r>
            <a:r>
              <a:rPr lang="en-US" dirty="0" smtClean="0"/>
              <a:t> STRUGGLE </a:t>
            </a:r>
            <a:r>
              <a:rPr lang="en-US" dirty="0"/>
              <a:t>WITH A BIG, MULTI-DISCIPLINARY TEAM</a:t>
            </a:r>
          </a:p>
          <a:p>
            <a:r>
              <a:rPr lang="en-US" dirty="0"/>
              <a:t>STUDENTS </a:t>
            </a:r>
            <a:r>
              <a:rPr lang="en-US" dirty="0" smtClean="0">
                <a:solidFill>
                  <a:srgbClr val="FF0000"/>
                </a:solidFill>
              </a:rPr>
              <a:t>SORT OF KNEW </a:t>
            </a:r>
            <a:r>
              <a:rPr lang="en-US" dirty="0" smtClean="0"/>
              <a:t>THE TECH, </a:t>
            </a:r>
            <a:r>
              <a:rPr lang="en-US" i="1" dirty="0" smtClean="0">
                <a:solidFill>
                  <a:srgbClr val="FF0000"/>
                </a:solidFill>
              </a:rPr>
              <a:t>BUT NOT IN A PRODUCTION-READY WAY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SOME STUDENTS </a:t>
            </a:r>
            <a:r>
              <a:rPr lang="en-US" dirty="0" smtClean="0"/>
              <a:t>WERE ENGAGED </a:t>
            </a:r>
            <a:r>
              <a:rPr lang="en-US" dirty="0"/>
              <a:t>IN THE EXPERIENCE BASED ON THE </a:t>
            </a:r>
            <a:r>
              <a:rPr lang="en-US" dirty="0" smtClean="0"/>
              <a:t>OPPORTUNITY, </a:t>
            </a:r>
            <a:r>
              <a:rPr lang="en-US" i="1" dirty="0" smtClean="0">
                <a:solidFill>
                  <a:srgbClr val="FF0000"/>
                </a:solidFill>
              </a:rPr>
              <a:t>A LOT TREATED IT LIKE ANY OTHER COURSE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SOME STRUGGLED WITH NOT HAVING COMPLETE CREATIVE CONTROL AND DESIGN FOCUS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VERY LITTLE FOCUS ON POLISH, TESTING, UI, USABILITY, ETC.  BUT A LOT OF FOCUS ON EXTRANEOUS FEATURES / NON-CORE ITEMS</a:t>
            </a:r>
            <a:endParaRPr lang="en-US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6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5829300" cy="1293028"/>
          </a:xfrm>
        </p:spPr>
        <p:txBody>
          <a:bodyPr/>
          <a:lstStyle/>
          <a:p>
            <a:r>
              <a:rPr lang="en-US" dirty="0" smtClean="0"/>
              <a:t>ACTUAL PRODUCTION Vs. EXPECTATION &amp; RESULT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93725" y="2193925"/>
          <a:ext cx="7956550" cy="374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68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Splattershmup</a:t>
            </a:r>
            <a:r>
              <a:rPr lang="en-US" dirty="0" smtClean="0"/>
              <a:t> Inspiration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10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00450"/>
            <a:ext cx="7886700" cy="18895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Small teams, limited development time.  Indie channels.  </a:t>
            </a:r>
            <a:r>
              <a:rPr lang="en-US" dirty="0" err="1" smtClean="0"/>
              <a:t>Shmups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857250"/>
            <a:ext cx="91429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" y="857250"/>
            <a:ext cx="91380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582"/>
            <a:ext cx="9144000" cy="49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TALE FOR TWO AUDIENCES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IGM FACULTY &amp; MAGIC AFFILIATIES</a:t>
            </a:r>
          </a:p>
          <a:p>
            <a:r>
              <a:rPr lang="en-US" sz="4000" b="1" dirty="0" smtClean="0"/>
              <a:t>PROFESSIONAL PARTNERS</a:t>
            </a:r>
          </a:p>
          <a:p>
            <a:pPr marL="0" indent="0">
              <a:buNone/>
            </a:pPr>
            <a:endParaRPr lang="en-US" sz="4000" b="1" dirty="0" smtClean="0"/>
          </a:p>
          <a:p>
            <a:pPr marL="0" indent="0" algn="ctr">
              <a:buNone/>
            </a:pPr>
            <a:r>
              <a:rPr lang="en-US" sz="4000" dirty="0" smtClean="0"/>
              <a:t>(This isn’t intended for students, although they are welcome.)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28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037"/>
            <a:ext cx="9144000" cy="51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" y="857250"/>
            <a:ext cx="91332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914"/>
            <a:ext cx="9144000" cy="51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7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5821070" cy="43468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81000" y="990600"/>
            <a:ext cx="2057400" cy="434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 THIS WAS US.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67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676400"/>
            <a:ext cx="9307286" cy="424590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978140" cy="1293028"/>
          </a:xfrm>
          <a:noFill/>
        </p:spPr>
        <p:txBody>
          <a:bodyPr/>
          <a:lstStyle/>
          <a:p>
            <a:r>
              <a:rPr lang="en-US" dirty="0" smtClean="0"/>
              <a:t>A Student </a:t>
            </a:r>
            <a:r>
              <a:rPr lang="en-US" strike="sngStrike" dirty="0" smtClean="0">
                <a:solidFill>
                  <a:schemeClr val="tx2">
                    <a:lumMod val="75000"/>
                  </a:schemeClr>
                </a:solidFill>
              </a:rPr>
              <a:t>FINAL PROJECT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smtClean="0"/>
              <a:t>alpha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5541304"/>
            <a:ext cx="9525000" cy="396240"/>
          </a:xfrm>
          <a:ln w="1905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  <a:hlinkClick r:id="rId3"/>
              </a:rPr>
              <a:t>http</a:t>
            </a:r>
            <a:r>
              <a:rPr lang="en-US" dirty="0">
                <a:solidFill>
                  <a:srgbClr val="00FF00"/>
                </a:solidFill>
                <a:hlinkClick r:id="rId3"/>
              </a:rPr>
              <a:t>://</a:t>
            </a:r>
            <a:r>
              <a:rPr lang="en-US" dirty="0" smtClean="0">
                <a:solidFill>
                  <a:srgbClr val="00FF00"/>
                </a:solidFill>
                <a:hlinkClick r:id="rId3"/>
              </a:rPr>
              <a:t>player.vimeo.com/video/112358715</a:t>
            </a:r>
            <a:endParaRPr lang="en-US" dirty="0" smtClean="0">
              <a:solidFill>
                <a:srgbClr val="00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5279231" y="0"/>
            <a:ext cx="3864769" cy="5943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194560"/>
            <a:ext cx="4587240" cy="3749040"/>
          </a:xfrm>
          <a:solidFill>
            <a:schemeClr val="bg1">
              <a:alpha val="43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“IF I HEAR THE WORDS ‘GOOD ENOUGH’ ONE MORE TIME, </a:t>
            </a:r>
            <a:r>
              <a:rPr lang="en-US" sz="3200" i="1" dirty="0" smtClean="0"/>
              <a:t>I AM GOING TO THROW A SHOE</a:t>
            </a:r>
            <a:r>
              <a:rPr lang="en-US" sz="3200" dirty="0" smtClean="0"/>
              <a:t>.” 		</a:t>
            </a:r>
            <a:r>
              <a:rPr lang="en-US" dirty="0" smtClean="0"/>
              <a:t>- JENNIFER HINTON, 2014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79231" y="0"/>
            <a:ext cx="3864769" cy="298938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/>
              <a:t>NOT HAPPY, BOB.  NOT… HAPPY...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6441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Emergent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Andy became a </a:t>
            </a:r>
            <a:r>
              <a:rPr lang="en-US" dirty="0" smtClean="0"/>
              <a:t>weird amalgamation of GM, Producer, and Tech</a:t>
            </a:r>
            <a:endParaRPr lang="en-US" dirty="0" smtClean="0"/>
          </a:p>
          <a:p>
            <a:r>
              <a:rPr lang="en-US" dirty="0" smtClean="0"/>
              <a:t>Aaron became an art director</a:t>
            </a:r>
          </a:p>
          <a:p>
            <a:r>
              <a:rPr lang="en-US" dirty="0" smtClean="0"/>
              <a:t>Jenn became a crisis councilor and communications mentor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/>
              <a:t>I was surprised how I was utilized often, and the “soft” skills that they were lacking and needed coaching through.  I spent a lot more time doing this than I did what I thought I was going to do (and was credited for): marketing/</a:t>
            </a:r>
            <a:r>
              <a:rPr lang="en-US" dirty="0" err="1"/>
              <a:t>pr</a:t>
            </a:r>
            <a:r>
              <a:rPr lang="en-US" dirty="0"/>
              <a:t>/brand.  If we were to do it again, I would advocate for addressing this in a more meaningful way at the outset and ongoing, collecting feedback in a more ongoing and deliberate </a:t>
            </a:r>
            <a:r>
              <a:rPr lang="en-US" dirty="0" smtClean="0"/>
              <a:t>way</a:t>
            </a:r>
            <a:r>
              <a:rPr lang="en-US" dirty="0" smtClean="0"/>
              <a:t>” – JH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22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year olds, dude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playtests weren’t formal enough, or “blind” enough</a:t>
            </a:r>
          </a:p>
          <a:p>
            <a:r>
              <a:rPr lang="en-US" dirty="0" smtClean="0"/>
              <a:t>Awesome opportunities from </a:t>
            </a:r>
            <a:r>
              <a:rPr lang="en-US" dirty="0" smtClean="0"/>
              <a:t>high-profile events, but that skewed perceptions and interactions among the team</a:t>
            </a:r>
          </a:p>
          <a:p>
            <a:r>
              <a:rPr lang="en-US" dirty="0" smtClean="0"/>
              <a:t>Confusion around my role as lead dev vs. magic director vs. course </a:t>
            </a:r>
            <a:r>
              <a:rPr lang="en-US" dirty="0" smtClean="0"/>
              <a:t>instructor vs. industry liaison</a:t>
            </a:r>
            <a:endParaRPr lang="en-US" dirty="0" smtClean="0"/>
          </a:p>
          <a:p>
            <a:r>
              <a:rPr lang="en-US" dirty="0" smtClean="0"/>
              <a:t>A lot of assumptions about what we would be doing / accepting / </a:t>
            </a:r>
            <a:r>
              <a:rPr lang="en-US" dirty="0" smtClean="0"/>
              <a:t>promoting / offering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95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205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514600"/>
            <a:ext cx="9144000" cy="3102220"/>
          </a:xfrm>
          <a:prstGeom prst="rect">
            <a:avLst/>
          </a:prstGeom>
          <a:gradFill>
            <a:gsLst>
              <a:gs pos="84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4373"/>
            <a:ext cx="7330440" cy="1293028"/>
          </a:xfrm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PART II: THE REVISED </a:t>
            </a:r>
            <a:r>
              <a:rPr lang="en-US" dirty="0" smtClean="0"/>
              <a:t>STORY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05200"/>
            <a:ext cx="7955280" cy="2072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“Hey Aaron, Let’s clean this up and make it a product, because it’s a cool idea and we need stuff to get out the door.”</a:t>
            </a:r>
          </a:p>
          <a:p>
            <a:pPr marL="0" indent="0" algn="ctr">
              <a:buNone/>
            </a:pPr>
            <a:r>
              <a:rPr lang="en-US" sz="2000" dirty="0" smtClean="0"/>
              <a:t>(general confusion ensues)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81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04"/>
          <a:stretch/>
        </p:blipFill>
        <p:spPr>
          <a:xfrm>
            <a:off x="0" y="1"/>
            <a:ext cx="9144000" cy="3124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PART I: THE GOALS &amp; THE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505200"/>
            <a:ext cx="7955280" cy="2453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“Let’s make a game where you make a painting by playing it, that gets you to think about painting differently…”</a:t>
            </a:r>
          </a:p>
          <a:p>
            <a:pPr marL="0" indent="0" algn="ctr">
              <a:buNone/>
            </a:pPr>
            <a:r>
              <a:rPr lang="en-US" sz="2000" dirty="0" smtClean="0"/>
              <a:t>(general confusion ensues)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80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85"/>
            <a:ext cx="9144000" cy="3678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77825"/>
            <a:ext cx="4267200" cy="2083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" y="3577825"/>
            <a:ext cx="5131021" cy="20835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895599"/>
            <a:ext cx="9144000" cy="682225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SIMULTANEOUS TECH-TESTS &amp; PRE-VIS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0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43"/>
          <a:stretch/>
        </p:blipFill>
        <p:spPr>
          <a:xfrm>
            <a:off x="-2" y="-12357"/>
            <a:ext cx="9144000" cy="22763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76200"/>
            <a:ext cx="9144000" cy="2187820"/>
          </a:xfrm>
          <a:prstGeom prst="rect">
            <a:avLst/>
          </a:prstGeom>
          <a:gradFill>
            <a:gsLst>
              <a:gs pos="84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143999" cy="1293028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 smtClean="0"/>
              <a:t>TECH TESTS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362200"/>
            <a:ext cx="7955280" cy="100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Started as a way to test game ideas and feasibility, became a way to communicate expectations and designs</a:t>
            </a:r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://igm.rit.edu/~andy/paintr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56259"/>
            <a:ext cx="4495800" cy="2182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3538345"/>
            <a:ext cx="4695092" cy="18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15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2" y="763449"/>
            <a:ext cx="9067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tech tests became the basis for re-implementation in web tech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 ‘ok’ paintings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4242744" cy="823912"/>
          </a:xfrm>
        </p:spPr>
        <p:txBody>
          <a:bodyPr>
            <a:normAutofit/>
          </a:bodyPr>
          <a:lstStyle/>
          <a:p>
            <a:r>
              <a:rPr lang="en-US" dirty="0" smtClean="0"/>
              <a:t>color scheme maybe?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7" y="3429000"/>
            <a:ext cx="3908425" cy="190995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132667"/>
            <a:ext cx="3886200" cy="27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80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Hired some co-ops, BUT MOSTLY OURSELVES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REALLY LIMITED SCOPE</a:t>
            </a:r>
          </a:p>
          <a:p>
            <a:r>
              <a:rPr lang="en-US" dirty="0" smtClean="0"/>
              <a:t>NO ACCESS TO INTERNAL CODE-BASE</a:t>
            </a:r>
          </a:p>
          <a:p>
            <a:r>
              <a:rPr lang="en-US" dirty="0" smtClean="0"/>
              <a:t>INTEGRATE-TEST FOR EVERYTHING THEY MADE</a:t>
            </a:r>
          </a:p>
          <a:p>
            <a:r>
              <a:rPr lang="en-US" dirty="0" smtClean="0"/>
              <a:t>SMALL, DISCRETE TASKS, UNIT TESTS ONLY</a:t>
            </a:r>
          </a:p>
          <a:p>
            <a:pPr lvl="1"/>
            <a:r>
              <a:rPr lang="en-US" dirty="0" smtClean="0"/>
              <a:t>RESULTED IN CORE CODE FOR SHARING (THAT HAD TO BE REWORKED)</a:t>
            </a:r>
          </a:p>
          <a:p>
            <a:pPr lvl="1"/>
            <a:r>
              <a:rPr lang="en-US" dirty="0" smtClean="0"/>
              <a:t>RESULTED IN MIXED SUCCESS ON OTHER TOPICS (‘TOO OPEN ENDED’)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52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ANDY &amp; AARON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 smtClean="0"/>
              <a:t>GRIND! BUILD! ARGGH!</a:t>
            </a:r>
          </a:p>
          <a:p>
            <a:pPr marL="0" indent="0">
              <a:buNone/>
            </a:pPr>
            <a:endParaRPr lang="en-US" sz="4400" b="1" dirty="0" smtClean="0"/>
          </a:p>
          <a:p>
            <a:pPr marL="0" indent="0">
              <a:buNone/>
            </a:pPr>
            <a:r>
              <a:rPr lang="en-US" sz="4400" b="1" dirty="0" smtClean="0"/>
              <a:t>Trading code </a:t>
            </a:r>
            <a:r>
              <a:rPr lang="en-US" sz="4400" b="1" i="1" dirty="0" smtClean="0"/>
              <a:t>ON AVERAGE </a:t>
            </a:r>
            <a:r>
              <a:rPr lang="en-US" sz="4400" b="1" dirty="0" smtClean="0"/>
              <a:t>every 90 minutes, sometimes as often as 30 seconds, sometimes as long as 2 days.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91000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TIRED.  GRUMPY.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542" y="1905000"/>
            <a:ext cx="6955858" cy="3749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Every day was work all day, code during lunch.  Go home, eat dinner, get kids to bed and work till 3am.  Be at work by 7:30.  Rinse.  Repeat.  For the entire dev cycle.  +Weekends all code++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48000"/>
            <a:ext cx="3793656" cy="28452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40" y="3048000"/>
            <a:ext cx="2860138" cy="28452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2318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38200"/>
            <a:ext cx="9296400" cy="4449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600" y="4114800"/>
            <a:ext cx="31242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64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23333"/>
          <a:stretch/>
        </p:blipFill>
        <p:spPr>
          <a:xfrm>
            <a:off x="0" y="0"/>
            <a:ext cx="91440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72"/>
            <a:ext cx="9144000" cy="1293028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 smtClean="0"/>
              <a:t>BUT MARCH WAS AWESOME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3733800"/>
            <a:ext cx="7955280" cy="2057400"/>
          </a:xfrm>
        </p:spPr>
        <p:txBody>
          <a:bodyPr/>
          <a:lstStyle/>
          <a:p>
            <a:r>
              <a:rPr lang="en-US" dirty="0" smtClean="0"/>
              <a:t>In the end it felt really good to really MAKE SOMETHING of our own again.  </a:t>
            </a:r>
          </a:p>
          <a:p>
            <a:r>
              <a:rPr lang="en-US" dirty="0" smtClean="0"/>
              <a:t>Better late than never. 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“This really meant a lot to me, more, even, than I thought it might.” – Aaron Cloutier, sometime in March.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82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38888"/>
          <a:stretch/>
        </p:blipFill>
        <p:spPr>
          <a:xfrm>
            <a:off x="0" y="0"/>
            <a:ext cx="91440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160" y="2209800"/>
            <a:ext cx="6263640" cy="1293028"/>
          </a:xfrm>
          <a:solidFill>
            <a:schemeClr val="bg1">
              <a:alpha val="70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PART III: TECH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3962400"/>
            <a:ext cx="7955280" cy="1981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We set off to use a “web tech” approach because the promising samples were already written in it, and it seemed like it could cut dev time.  Plus, sharing was an important feature.</a:t>
            </a:r>
          </a:p>
          <a:p>
            <a:pPr marL="0" indent="0" algn="ctr">
              <a:buNone/>
            </a:pPr>
            <a:r>
              <a:rPr lang="en-US" sz="1800" dirty="0" smtClean="0"/>
              <a:t>(general confusion ensues)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58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JANUARY/FEBRUARY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19,000+ LINES OF JAVASCRIPT, 180+ assets, icons, 1000s of tests</a:t>
            </a:r>
          </a:p>
          <a:p>
            <a:r>
              <a:rPr lang="en-US" dirty="0" smtClean="0"/>
              <a:t>ALL NEW MODELS, TEXTURES, UI, INPUT, ICONS</a:t>
            </a:r>
          </a:p>
          <a:p>
            <a:r>
              <a:rPr lang="en-US" dirty="0" smtClean="0"/>
              <a:t>ALL NEW COLLISION SYSTEM, MISSILE SYSTEM, RENDERING SYSTEM, PAINT SYSTEM, ENEMY AI</a:t>
            </a:r>
          </a:p>
          <a:p>
            <a:r>
              <a:rPr lang="en-US" dirty="0" smtClean="0"/>
              <a:t>MENUS AND CORE UI WAS CHRISTMAS BREAK / INTERSESSION</a:t>
            </a:r>
          </a:p>
          <a:p>
            <a:r>
              <a:rPr lang="en-US" dirty="0" smtClean="0"/>
              <a:t>SHARING &amp; SAVING WAS ONGOING NIGHTMARE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92D050"/>
                </a:solidFill>
              </a:rPr>
              <a:t>BUT WE KEPT THE MUSIC AND </a:t>
            </a:r>
            <a:r>
              <a:rPr lang="en-US" dirty="0" smtClean="0">
                <a:solidFill>
                  <a:srgbClr val="92D050"/>
                </a:solidFill>
              </a:rPr>
              <a:t>REALLY TRIED TO HONOR THE CORE GAMEPLAY IDEAS FROM THE CLASS</a:t>
            </a:r>
            <a:endParaRPr lang="en-US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5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PRODUCTION STUDIO…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514600"/>
            <a:ext cx="7955280" cy="2743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900" dirty="0" smtClean="0"/>
              <a:t>If we really wanted to </a:t>
            </a:r>
            <a:r>
              <a:rPr lang="en-US" sz="3900" i="1" dirty="0" smtClean="0"/>
              <a:t>teach</a:t>
            </a:r>
            <a:r>
              <a:rPr lang="en-US" sz="3900" dirty="0" smtClean="0"/>
              <a:t> production, and we agree that we </a:t>
            </a:r>
            <a:r>
              <a:rPr lang="en-US" sz="3900" i="1" dirty="0" smtClean="0"/>
              <a:t>learn by doing</a:t>
            </a:r>
            <a:r>
              <a:rPr lang="en-US" sz="3900" dirty="0" smtClean="0"/>
              <a:t>, then what we were after was to “</a:t>
            </a:r>
            <a:r>
              <a:rPr lang="en-US" sz="3900" i="1" dirty="0" smtClean="0"/>
              <a:t>DO”</a:t>
            </a:r>
            <a:r>
              <a:rPr lang="en-US" sz="3900" dirty="0" smtClean="0"/>
              <a:t> production.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 I planned.  A lot.  And hired a production expert (Aaron Cloutier), and a media relations person (Jenn), and a producer (me).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 and Add-ons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905000"/>
            <a:ext cx="7955280" cy="374904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THREE.js</a:t>
            </a:r>
          </a:p>
          <a:p>
            <a:pPr lvl="1"/>
            <a:r>
              <a:rPr lang="en-US" dirty="0" err="1" smtClean="0"/>
              <a:t>copyShader</a:t>
            </a:r>
            <a:endParaRPr lang="en-US" dirty="0" smtClean="0"/>
          </a:p>
          <a:p>
            <a:pPr lvl="1"/>
            <a:r>
              <a:rPr lang="en-US" dirty="0" smtClean="0"/>
              <a:t>FXAA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customshaders</a:t>
            </a:r>
            <a:r>
              <a:rPr lang="en-US" dirty="0" smtClean="0"/>
              <a:t> galore for masking, blending and clipping)</a:t>
            </a:r>
          </a:p>
          <a:p>
            <a:pPr lvl="2"/>
            <a:r>
              <a:rPr lang="en-US" dirty="0" err="1" smtClean="0"/>
              <a:t>EffectComposer</a:t>
            </a:r>
            <a:r>
              <a:rPr lang="en-US" dirty="0" smtClean="0"/>
              <a:t>	!!!!</a:t>
            </a:r>
          </a:p>
          <a:p>
            <a:pPr lvl="2"/>
            <a:r>
              <a:rPr lang="en-US" dirty="0" err="1" smtClean="0"/>
              <a:t>MaskPass</a:t>
            </a:r>
            <a:r>
              <a:rPr lang="en-US" dirty="0" smtClean="0"/>
              <a:t> | </a:t>
            </a:r>
            <a:r>
              <a:rPr lang="en-US" dirty="0" err="1" smtClean="0"/>
              <a:t>Renderpass</a:t>
            </a:r>
            <a:r>
              <a:rPr lang="en-US" dirty="0" smtClean="0"/>
              <a:t> | </a:t>
            </a:r>
            <a:r>
              <a:rPr lang="en-US" dirty="0" err="1" smtClean="0"/>
              <a:t>ShaderPass</a:t>
            </a:r>
            <a:r>
              <a:rPr lang="en-US" dirty="0" smtClean="0"/>
              <a:t> | </a:t>
            </a:r>
            <a:r>
              <a:rPr lang="en-US" dirty="0" err="1" smtClean="0"/>
              <a:t>TexturePass</a:t>
            </a:r>
            <a:endParaRPr lang="en-US" dirty="0" smtClean="0"/>
          </a:p>
          <a:p>
            <a:pPr lvl="2"/>
            <a:r>
              <a:rPr lang="en-US" dirty="0" smtClean="0"/>
              <a:t>A ton of custom </a:t>
            </a:r>
            <a:r>
              <a:rPr lang="en-US" dirty="0" err="1" smtClean="0"/>
              <a:t>shaders</a:t>
            </a:r>
            <a:r>
              <a:rPr lang="en-US" dirty="0" smtClean="0"/>
              <a:t> for various overlays, masks, and effects</a:t>
            </a:r>
          </a:p>
          <a:p>
            <a:r>
              <a:rPr lang="en-US" dirty="0" smtClean="0"/>
              <a:t>Sound.js</a:t>
            </a:r>
          </a:p>
          <a:p>
            <a:r>
              <a:rPr lang="en-US" dirty="0" smtClean="0"/>
              <a:t>Preload.js</a:t>
            </a:r>
          </a:p>
          <a:p>
            <a:r>
              <a:rPr lang="en-US" dirty="0" smtClean="0"/>
              <a:t>CanvasToBlob.js (</a:t>
            </a:r>
            <a:r>
              <a:rPr lang="en-US" dirty="0" err="1" smtClean="0"/>
              <a:t>polyfill</a:t>
            </a:r>
            <a:r>
              <a:rPr lang="en-US" dirty="0" smtClean="0"/>
              <a:t>)</a:t>
            </a:r>
          </a:p>
          <a:p>
            <a:r>
              <a:rPr lang="en-US" dirty="0" smtClean="0"/>
              <a:t>Gamepad.js (deprecated and unused, but started with)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57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17"/>
          <p:cNvSpPr/>
          <p:nvPr/>
        </p:nvSpPr>
        <p:spPr>
          <a:xfrm rot="8336200">
            <a:off x="3182399" y="3216190"/>
            <a:ext cx="868643" cy="6095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676400"/>
            <a:ext cx="9144000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 smtClean="0"/>
              <a:t>SOURCE &amp; COMPILE TARGETS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3" y="1717225"/>
            <a:ext cx="2743200" cy="1609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79" y="2066926"/>
            <a:ext cx="1943100" cy="971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72" y="2085716"/>
            <a:ext cx="821557" cy="934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58692" y="2218547"/>
            <a:ext cx="795680" cy="731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+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1347" y="2203101"/>
            <a:ext cx="795680" cy="731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+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00" y="4375903"/>
            <a:ext cx="1173257" cy="117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32" y="4535932"/>
            <a:ext cx="1079347" cy="10793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586" y="4500531"/>
            <a:ext cx="762000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35" y="3660164"/>
            <a:ext cx="756871" cy="7568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90" y="4535932"/>
            <a:ext cx="914238" cy="914238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8336200">
            <a:off x="2026526" y="4157054"/>
            <a:ext cx="588921" cy="6095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3818019">
            <a:off x="5913367" y="3532857"/>
            <a:ext cx="1607851" cy="6095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5400000">
            <a:off x="4282115" y="3471568"/>
            <a:ext cx="1134144" cy="6095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6193363">
            <a:off x="2539247" y="4466076"/>
            <a:ext cx="588921" cy="6095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3775962">
            <a:off x="6844242" y="3566850"/>
            <a:ext cx="1626608" cy="6095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79" y="4881531"/>
            <a:ext cx="994264" cy="9942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19452" y="2186850"/>
            <a:ext cx="795680" cy="731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+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32" y="2225004"/>
            <a:ext cx="1261677" cy="67371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62248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SURPRISES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GL PERFORMANCE ON FIREFOX IS POOR.  LIKE IMPOSSIBLE.</a:t>
            </a:r>
          </a:p>
          <a:p>
            <a:r>
              <a:rPr lang="en-US" dirty="0" smtClean="0"/>
              <a:t>ANY PERFORMANCE ON SAFARI IS POOR (but better on </a:t>
            </a:r>
            <a:r>
              <a:rPr lang="en-US" dirty="0" smtClean="0"/>
              <a:t>mobile???!?!?  What in the @#)($*)(??).</a:t>
            </a:r>
            <a:endParaRPr lang="en-US" dirty="0" smtClean="0"/>
          </a:p>
          <a:p>
            <a:r>
              <a:rPr lang="en-US" dirty="0" smtClean="0"/>
              <a:t>So we built some tech that runs on the ‘higher end’ of JS/GL implementations, but would not yet be a good candidate for mobile.  Which seems pretty typical of this space right now.</a:t>
            </a:r>
          </a:p>
          <a:p>
            <a:r>
              <a:rPr lang="en-US" dirty="0" smtClean="0"/>
              <a:t>BUT – we were going for a high end feel with a very particular effect (that couldn’t be pre-created / cached)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3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764373"/>
            <a:ext cx="4206240" cy="1293028"/>
          </a:xfrm>
        </p:spPr>
        <p:txBody>
          <a:bodyPr/>
          <a:lstStyle/>
          <a:p>
            <a:pPr algn="ctr"/>
            <a:r>
              <a:rPr lang="en-US" dirty="0" smtClean="0"/>
              <a:t>MAJOR PLATFORM INCONSISTENCIES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981200"/>
            <a:ext cx="4419600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COORDINATE SYSTEMS AAAAARGH!</a:t>
            </a:r>
          </a:p>
          <a:p>
            <a:r>
              <a:rPr lang="en-US" dirty="0" smtClean="0"/>
              <a:t>Build &amp; Packaging Process, different everywhere</a:t>
            </a:r>
          </a:p>
          <a:p>
            <a:r>
              <a:rPr lang="en-US" dirty="0" smtClean="0"/>
              <a:t>CSS/JS Does Not Like Game Interfaces, !</a:t>
            </a:r>
            <a:r>
              <a:rPr lang="en-US" dirty="0" err="1" smtClean="0"/>
              <a:t>draggable</a:t>
            </a:r>
            <a:r>
              <a:rPr lang="en-US" dirty="0" smtClean="0"/>
              <a:t>, !</a:t>
            </a:r>
            <a:r>
              <a:rPr lang="en-US" dirty="0" err="1" smtClean="0"/>
              <a:t>ada</a:t>
            </a:r>
            <a:r>
              <a:rPr lang="en-US" dirty="0" smtClean="0"/>
              <a:t>, !touch</a:t>
            </a:r>
          </a:p>
          <a:p>
            <a:r>
              <a:rPr lang="en-US" dirty="0" smtClean="0"/>
              <a:t>Dealing with local files, sandboxing, and shenanigans</a:t>
            </a:r>
          </a:p>
          <a:p>
            <a:r>
              <a:rPr lang="en-US" dirty="0" smtClean="0"/>
              <a:t>Dealing with images as streams or blobs or binary, UNDOCUMENTED SIZE LIMITS in </a:t>
            </a:r>
            <a:r>
              <a:rPr lang="en-US" dirty="0" err="1" smtClean="0"/>
              <a:t>toDataURL</a:t>
            </a:r>
            <a:r>
              <a:rPr lang="en-US" dirty="0" smtClean="0"/>
              <a:t>()</a:t>
            </a:r>
          </a:p>
          <a:p>
            <a:r>
              <a:rPr lang="en-US" dirty="0" smtClean="0"/>
              <a:t>Dealing with @#)$() FACEBOOK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4057650" cy="541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9582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4373"/>
            <a:ext cx="839724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WRITE ONCE, DEBUG *EVERYWHERE* (JUST LIKE 2002! YAY!)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5243697" cy="3429000"/>
          </a:xfr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97" y="2209801"/>
            <a:ext cx="2014512" cy="1219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08" y="2209801"/>
            <a:ext cx="1885791" cy="1219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65" y="3428673"/>
            <a:ext cx="3900303" cy="22101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290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Is a really, REALLY stupid language to make a game in.  There, I said it.  And Aaron agrees.</a:t>
            </a:r>
          </a:p>
          <a:p>
            <a:pPr lvl="1"/>
            <a:r>
              <a:rPr lang="en-US" dirty="0" err="1" smtClean="0"/>
              <a:t>Typeless</a:t>
            </a:r>
            <a:endParaRPr lang="en-US" dirty="0" smtClean="0"/>
          </a:p>
          <a:p>
            <a:pPr lvl="1"/>
            <a:r>
              <a:rPr lang="en-US" dirty="0" smtClean="0"/>
              <a:t>Artless</a:t>
            </a:r>
          </a:p>
          <a:p>
            <a:pPr lvl="1"/>
            <a:r>
              <a:rPr lang="en-US" dirty="0" smtClean="0"/>
              <a:t>Relatively easy to screw up</a:t>
            </a:r>
          </a:p>
          <a:p>
            <a:pPr lvl="1"/>
            <a:r>
              <a:rPr lang="en-US" dirty="0" smtClean="0"/>
              <a:t>Relatively easy to screw up in such a way you can’t easily debug</a:t>
            </a:r>
          </a:p>
          <a:p>
            <a:pPr lvl="1"/>
            <a:r>
              <a:rPr lang="en-US" dirty="0" smtClean="0"/>
              <a:t>“string centric” </a:t>
            </a:r>
            <a:r>
              <a:rPr lang="en-US" dirty="0" err="1" smtClean="0"/>
              <a:t>ish</a:t>
            </a:r>
            <a:r>
              <a:rPr lang="en-US" dirty="0"/>
              <a:t> </a:t>
            </a:r>
            <a:r>
              <a:rPr lang="en-US" dirty="0" smtClean="0"/>
              <a:t>( YOU CAN Concatenate Anything!  Yay! Oh.)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But it is quick to develop, debug and deploy!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53435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29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0"/>
            <a:ext cx="7895492" cy="5921620"/>
          </a:xfrm>
        </p:spPr>
      </p:pic>
      <p:sp>
        <p:nvSpPr>
          <p:cNvPr id="5" name="Rectangle 4"/>
          <p:cNvSpPr/>
          <p:nvPr/>
        </p:nvSpPr>
        <p:spPr>
          <a:xfrm>
            <a:off x="29308" y="3733800"/>
            <a:ext cx="7895492" cy="2187820"/>
          </a:xfrm>
          <a:prstGeom prst="rect">
            <a:avLst/>
          </a:prstGeom>
          <a:gradFill>
            <a:gsLst>
              <a:gs pos="84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9800" y="0"/>
            <a:ext cx="1951892" cy="5791200"/>
          </a:xfrm>
          <a:prstGeom prst="rect">
            <a:avLst/>
          </a:prstGeom>
          <a:gradFill flip="none" rotWithShape="1">
            <a:gsLst>
              <a:gs pos="84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8458200" cy="1293028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dirty="0" smtClean="0"/>
              <a:t>PERFORMANCE CONCERNS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81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“squeezed” this, but DIDN’T really SQUEEZE hard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optimized on particle drawing in a single call, in a single loop</a:t>
            </a:r>
          </a:p>
          <a:p>
            <a:pPr lvl="1"/>
            <a:r>
              <a:rPr lang="en-US" dirty="0" smtClean="0"/>
              <a:t>And that really junked up other parts of the engine (bad)</a:t>
            </a:r>
          </a:p>
          <a:p>
            <a:pPr lvl="1"/>
            <a:r>
              <a:rPr lang="en-US" dirty="0" smtClean="0"/>
              <a:t>But it made the one part we used a lot really fast (good)</a:t>
            </a:r>
          </a:p>
          <a:p>
            <a:pPr lvl="1"/>
            <a:endParaRPr lang="en-US" dirty="0"/>
          </a:p>
          <a:p>
            <a:r>
              <a:rPr lang="en-US" dirty="0" smtClean="0"/>
              <a:t>We optimized our models WAY down, and then cut them in half.</a:t>
            </a:r>
          </a:p>
          <a:p>
            <a:endParaRPr lang="en-US" dirty="0"/>
          </a:p>
          <a:p>
            <a:r>
              <a:rPr lang="en-US" dirty="0" smtClean="0"/>
              <a:t>Biggest current bottleneck is “painting” but… well…  </a:t>
            </a:r>
            <a:r>
              <a:rPr lang="en-US" dirty="0" err="1" smtClean="0"/>
              <a:t>er</a:t>
            </a:r>
            <a:r>
              <a:rPr lang="en-US" dirty="0" smtClean="0"/>
              <a:t>…</a:t>
            </a:r>
          </a:p>
          <a:p>
            <a:endParaRPr lang="en-US" dirty="0"/>
          </a:p>
          <a:p>
            <a:r>
              <a:rPr lang="en-US" dirty="0" smtClean="0"/>
              <a:t>Collisions were another annoyance, in the future would use an </a:t>
            </a:r>
            <a:r>
              <a:rPr lang="en-US" dirty="0" err="1" smtClean="0"/>
              <a:t>asm</a:t>
            </a:r>
            <a:r>
              <a:rPr lang="en-US" dirty="0" smtClean="0"/>
              <a:t> library or pre-compiled solution.  We thought converting to screen space would be cheaper, but it wasn’t.  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238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200400"/>
            <a:ext cx="9144000" cy="2187820"/>
          </a:xfrm>
          <a:prstGeom prst="rect">
            <a:avLst/>
          </a:prstGeom>
          <a:gradFill>
            <a:gsLst>
              <a:gs pos="84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8458200" cy="1293028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dirty="0" smtClean="0"/>
              <a:t>PRE-COLLISION, </a:t>
            </a:r>
            <a:r>
              <a:rPr lang="en-US" dirty="0" smtClean="0">
                <a:sym typeface="Wingdings" panose="05000000000000000000" pitchFamily="2" charset="2"/>
              </a:rPr>
              <a:t> POST COLLISION 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05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5396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5377962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 w="2032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95528"/>
            <a:ext cx="3962400" cy="167005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81940" y="609600"/>
            <a:ext cx="4625340" cy="1293028"/>
          </a:xfrm>
          <a:solidFill>
            <a:schemeClr val="bg1">
              <a:alpha val="0"/>
            </a:schemeClr>
          </a:solidFill>
        </p:spPr>
        <p:txBody>
          <a:bodyPr/>
          <a:lstStyle/>
          <a:p>
            <a:r>
              <a:rPr lang="en-US" dirty="0" smtClean="0"/>
              <a:t>…TO MAKE A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70233"/>
            <a:ext cx="7063740" cy="1293028"/>
          </a:xfrm>
        </p:spPr>
        <p:txBody>
          <a:bodyPr/>
          <a:lstStyle/>
          <a:p>
            <a:r>
              <a:rPr lang="en-US" dirty="0" smtClean="0"/>
              <a:t>“OOF” GOES THE MATH LIBRARY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1"/>
            <a:ext cx="4800600" cy="3125497"/>
          </a:xfr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05" y="2057400"/>
            <a:ext cx="4934995" cy="31254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2606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4000500" cy="533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12700"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PART IV: SUCCESS</a:t>
            </a:r>
            <a:br>
              <a:rPr lang="en-US" dirty="0" smtClean="0"/>
            </a:br>
            <a:r>
              <a:rPr lang="en-US" sz="1800" dirty="0" smtClean="0"/>
              <a:t>(and YET MORE general confusion)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60120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37794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TEN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21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0483"/>
            <a:ext cx="7787640" cy="1293028"/>
          </a:xfrm>
        </p:spPr>
        <p:txBody>
          <a:bodyPr/>
          <a:lstStyle/>
          <a:p>
            <a:r>
              <a:rPr lang="en-US" dirty="0" smtClean="0"/>
              <a:t>AND SOME REALLY GREAT PIECES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98710"/>
            <a:ext cx="6781800" cy="421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16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895600" cy="5791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5791200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00400"/>
            <a:ext cx="5791200" cy="2743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850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395" y="764373"/>
            <a:ext cx="4234405" cy="129302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We really “DID”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194560"/>
            <a:ext cx="3749040" cy="3749040"/>
          </a:xfrm>
        </p:spPr>
        <p:txBody>
          <a:bodyPr/>
          <a:lstStyle/>
          <a:p>
            <a:r>
              <a:rPr lang="en-US" dirty="0" smtClean="0"/>
              <a:t>And students learned from it, even if some of it was after the fact</a:t>
            </a:r>
          </a:p>
          <a:p>
            <a:r>
              <a:rPr lang="en-US" dirty="0" smtClean="0"/>
              <a:t>Everyone on the team has approached me with the “I get it now” speech</a:t>
            </a:r>
          </a:p>
          <a:p>
            <a:r>
              <a:rPr lang="en-US" dirty="0" smtClean="0"/>
              <a:t>Even at the VALVE party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And MAGIC Spell Studios also learned…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3140"/>
            <a:ext cx="4086635" cy="2718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7838"/>
            <a:ext cx="4086635" cy="31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59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4373"/>
            <a:ext cx="7025640" cy="1293028"/>
          </a:xfrm>
        </p:spPr>
        <p:txBody>
          <a:bodyPr/>
          <a:lstStyle/>
          <a:p>
            <a:r>
              <a:rPr lang="en-US" dirty="0" smtClean="0"/>
              <a:t>PRODUCTION A LA FACEBOOK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2841232" cy="1595973"/>
          </a:xfr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33600"/>
            <a:ext cx="2841232" cy="1595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31" y="2133600"/>
            <a:ext cx="2839501" cy="1595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2841232" cy="15981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3886200"/>
            <a:ext cx="2841232" cy="15981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886200"/>
            <a:ext cx="2841230" cy="21130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3099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96200" cy="57721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9144000" cy="1293028"/>
          </a:xfrm>
          <a:solidFill>
            <a:schemeClr val="bg1">
              <a:alpha val="74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PRODUCTION A LA MICROSOFT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15000" y="2057400"/>
            <a:ext cx="3048000" cy="167639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1" y="1752600"/>
            <a:ext cx="2939313" cy="1767144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8" name="Rectangle 7"/>
          <p:cNvSpPr/>
          <p:nvPr/>
        </p:nvSpPr>
        <p:spPr>
          <a:xfrm>
            <a:off x="5715000" y="3810000"/>
            <a:ext cx="3048000" cy="19621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619609"/>
            <a:ext cx="2942244" cy="19429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7378" y="4038600"/>
            <a:ext cx="3151621" cy="16764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9" y="3810000"/>
            <a:ext cx="3054407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9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4373"/>
            <a:ext cx="8839200" cy="1293028"/>
          </a:xfrm>
        </p:spPr>
        <p:txBody>
          <a:bodyPr/>
          <a:lstStyle/>
          <a:p>
            <a:r>
              <a:rPr lang="en-US" dirty="0" smtClean="0"/>
              <a:t>PRODUCTION A LA MAGIC SPELL STUDIOS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" y="1905000"/>
            <a:ext cx="6858000" cy="38576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05000"/>
            <a:ext cx="5020407" cy="38576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1035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4373"/>
            <a:ext cx="8244840" cy="1293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UNS, ACCOUNTING, LEGAL, SRS, ETC. ARE ALL CONFUSED, BUT </a:t>
            </a:r>
            <a:r>
              <a:rPr lang="en-US" dirty="0" smtClean="0"/>
              <a:t>(FINALLY) EXCITED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" b="15906"/>
          <a:stretch/>
        </p:blipFill>
        <p:spPr>
          <a:xfrm>
            <a:off x="0" y="2133599"/>
            <a:ext cx="91440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4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Oh, and 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42160"/>
            <a:ext cx="7955280" cy="3749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WE MAKE STUDENTS, BUT FOR SOME REASON WE DON’T MAKE A LOT OF POLISHED CONTENT.  AND THAT’S INCREASINGLY AN ISSUE, SO LETS FIX THAT.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Had buy in from Provost and OVPR.  </a:t>
            </a:r>
          </a:p>
          <a:p>
            <a:r>
              <a:rPr lang="en-US" sz="2800" dirty="0" smtClean="0"/>
              <a:t>Was initially unclear on IGM, but worked out OK.</a:t>
            </a:r>
          </a:p>
          <a:p>
            <a:r>
              <a:rPr lang="en-US" sz="2800" dirty="0" smtClean="0"/>
              <a:t>Crafted an agreement that we all (students and faculty) gave our work to the studio, to do with it what it wanted (hopefully ship it)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33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2" y="0"/>
            <a:ext cx="4422531" cy="58967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460" y="3657600"/>
            <a:ext cx="6377940" cy="1293028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PART V: LESSONS LEARNED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smtClean="0"/>
              <a:t>WITH LIKELY FURTHER </a:t>
            </a:r>
            <a:r>
              <a:rPr lang="en-US" sz="2000" dirty="0" smtClean="0"/>
              <a:t>confusion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1524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4373"/>
            <a:ext cx="7330440" cy="1293028"/>
          </a:xfrm>
        </p:spPr>
        <p:txBody>
          <a:bodyPr>
            <a:normAutofit/>
          </a:bodyPr>
          <a:lstStyle/>
          <a:p>
            <a:r>
              <a:rPr lang="en-US" dirty="0" smtClean="0"/>
              <a:t>STUDENTS </a:t>
            </a:r>
            <a:r>
              <a:rPr lang="en-US" i="1" dirty="0" smtClean="0"/>
              <a:t>NEED MORE AND VARIED</a:t>
            </a:r>
            <a:r>
              <a:rPr lang="en-US" dirty="0" smtClean="0"/>
              <a:t> PRODUCTION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stop separating “their work” from “industry work” or “professional work” and see themselves as developing into professionals from the minute they start every project.</a:t>
            </a:r>
          </a:p>
          <a:p>
            <a:r>
              <a:rPr lang="en-US" dirty="0" smtClean="0"/>
              <a:t>Need to incorporate more design into our development activities – not just separate out on mechanics but integrate in *active video games* and the messy details.</a:t>
            </a:r>
          </a:p>
          <a:p>
            <a:r>
              <a:rPr lang="en-US" dirty="0" smtClean="0"/>
              <a:t>Need to think of EVERYTHING as public, portfolio driven activity</a:t>
            </a:r>
          </a:p>
          <a:p>
            <a:r>
              <a:rPr lang="en-US" dirty="0" smtClean="0"/>
              <a:t>Need to establish a culture where they can building things *with us* not *for us* in all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5463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TECH IS INTERESTING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2042160"/>
            <a:ext cx="7955280" cy="3749040"/>
          </a:xfrm>
        </p:spPr>
        <p:txBody>
          <a:bodyPr/>
          <a:lstStyle/>
          <a:p>
            <a:r>
              <a:rPr lang="en-US" dirty="0" smtClean="0"/>
              <a:t>Web GL is a massively reduced feature set, but still functional for the right kind of experiences</a:t>
            </a:r>
          </a:p>
          <a:p>
            <a:r>
              <a:rPr lang="en-US" dirty="0" smtClean="0"/>
              <a:t>Most of the libraries are still emerging and not really optimized for games (yet)</a:t>
            </a:r>
          </a:p>
          <a:p>
            <a:r>
              <a:rPr lang="en-US" dirty="0" smtClean="0"/>
              <a:t>Most of what is out there now are demos and little toys, and there aren’t great tools to build big content (yet)</a:t>
            </a:r>
          </a:p>
          <a:p>
            <a:r>
              <a:rPr lang="en-US" dirty="0" smtClean="0"/>
              <a:t>The graphics tools (WEB GL, Canvas) far outpace the sound and streaming libraries (and this is a problem)</a:t>
            </a:r>
          </a:p>
          <a:p>
            <a:r>
              <a:rPr lang="en-US" dirty="0" smtClean="0"/>
              <a:t>The web is ‘growing into’ a core gaming platform</a:t>
            </a:r>
          </a:p>
          <a:p>
            <a:r>
              <a:rPr lang="en-US" dirty="0" smtClean="0"/>
              <a:t>Lots of success building and packaging native apps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00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SPELL STUDIOS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an interesting experiment </a:t>
            </a:r>
            <a:r>
              <a:rPr lang="en-US" dirty="0" smtClean="0">
                <a:sym typeface="Wingdings" panose="05000000000000000000" pitchFamily="2" charset="2"/>
              </a:rPr>
              <a:t>for the university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Was</a:t>
            </a:r>
            <a:r>
              <a:rPr lang="en-US" dirty="0" smtClean="0"/>
              <a:t> successful in all 3 cases thus far of helping students, students and faculty, and faculty create and ship interactive media commercially.</a:t>
            </a:r>
          </a:p>
          <a:p>
            <a:r>
              <a:rPr lang="en-US" dirty="0" smtClean="0"/>
              <a:t>Could really benefit from some R&amp;D relationships with our partners in the area as things are changing REALLY FAST</a:t>
            </a:r>
          </a:p>
          <a:p>
            <a:r>
              <a:rPr lang="en-US" dirty="0" smtClean="0"/>
              <a:t>Need to figure out how to make this sustainable, (if we feel it isn’t already.)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27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15555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0"/>
            <a:ext cx="9135208" cy="762000"/>
          </a:xfrm>
          <a:solidFill>
            <a:schemeClr val="bg1">
              <a:alpha val="64000"/>
            </a:schemeClr>
          </a:solidFill>
        </p:spPr>
        <p:txBody>
          <a:bodyPr/>
          <a:lstStyle/>
          <a:p>
            <a:r>
              <a:rPr lang="en-US" dirty="0" smtClean="0"/>
              <a:t>DO IT ALL AGAIN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114800"/>
            <a:ext cx="795528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[project x] coming spring 2016…</a:t>
            </a:r>
            <a:endParaRPr lang="en-US" sz="4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404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255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295400"/>
            <a:ext cx="5263662" cy="841691"/>
          </a:xfrm>
          <a:solidFill>
            <a:schemeClr val="bg1">
              <a:alpha val="33000"/>
            </a:schemeClr>
          </a:solidFill>
          <a:ln w="127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Thanks &amp; Questions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57725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014047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3429000"/>
            <a:ext cx="9144000" cy="2187820"/>
          </a:xfrm>
          <a:prstGeom prst="rect">
            <a:avLst/>
          </a:prstGeom>
          <a:gradFill>
            <a:gsLst>
              <a:gs pos="84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81200"/>
            <a:ext cx="5562600" cy="32190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04" y="3886200"/>
            <a:ext cx="1761066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69" y="3871127"/>
            <a:ext cx="1345435" cy="75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2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4477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8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THOUGHT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WOULD BE READY &amp; EXCITED (Course filled in ~4 minutes!!!)</a:t>
            </a:r>
          </a:p>
          <a:p>
            <a:r>
              <a:rPr lang="en-US" dirty="0" smtClean="0"/>
              <a:t>STUDENTS WOULD STRUGGLE WITH A BIG, MULTI-DISCIPLINARY TEAM</a:t>
            </a:r>
          </a:p>
          <a:p>
            <a:r>
              <a:rPr lang="en-US" dirty="0" smtClean="0"/>
              <a:t>STUDENTS WOULD KNOW THE TECH COMING IN (UNITY)</a:t>
            </a:r>
          </a:p>
          <a:p>
            <a:r>
              <a:rPr lang="en-US" dirty="0" smtClean="0"/>
              <a:t>STUDENTS WOULD BE ENGAGED IN THE EXPERIENCE BASED ON THE OPPORTUNITY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94773"/>
            <a:ext cx="9144000" cy="2048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ORGANIZED A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981200"/>
            <a:ext cx="7955280" cy="1767840"/>
          </a:xfrm>
        </p:spPr>
        <p:txBody>
          <a:bodyPr/>
          <a:lstStyle/>
          <a:p>
            <a:r>
              <a:rPr lang="en-US" dirty="0" smtClean="0"/>
              <a:t>Tried to walk a line between my vision for the game, Aaron’s input as a design consultant, and giving the students agency.</a:t>
            </a:r>
          </a:p>
          <a:p>
            <a:r>
              <a:rPr lang="en-US" dirty="0" smtClean="0"/>
              <a:t>Also tried to establish a workflow based on a SCRUM model, code reviews, </a:t>
            </a:r>
            <a:r>
              <a:rPr lang="en-US" dirty="0" err="1" smtClean="0"/>
              <a:t>crits</a:t>
            </a:r>
            <a:r>
              <a:rPr lang="en-US" dirty="0" smtClean="0"/>
              <a:t>, and an aggressive plan to finish the game in several parts given a series of major milestones.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90" y="4191000"/>
            <a:ext cx="1934010" cy="1512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14800"/>
            <a:ext cx="2590799" cy="1515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10" y="4191000"/>
            <a:ext cx="2900190" cy="16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2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3734</TotalTime>
  <Words>1808</Words>
  <Application>Microsoft Office PowerPoint</Application>
  <PresentationFormat>On-screen Show (4:3)</PresentationFormat>
  <Paragraphs>182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Century Gothic</vt:lpstr>
      <vt:lpstr>Racer</vt:lpstr>
      <vt:lpstr>Wingdings</vt:lpstr>
      <vt:lpstr>Vapor Trail</vt:lpstr>
      <vt:lpstr>PowerPoint Presentation</vt:lpstr>
      <vt:lpstr>A TALE FOR TWO AUDIENCES</vt:lpstr>
      <vt:lpstr>PART I: THE GOALS &amp; THE STORY</vt:lpstr>
      <vt:lpstr>A PRODUCTION STUDIO…</vt:lpstr>
      <vt:lpstr>…TO MAKE A GAME</vt:lpstr>
      <vt:lpstr>Oh, and also</vt:lpstr>
      <vt:lpstr>PowerPoint Presentation</vt:lpstr>
      <vt:lpstr>WE THOUGHT</vt:lpstr>
      <vt:lpstr>WE ORGANIZED A PROCESS</vt:lpstr>
      <vt:lpstr>CELEBRITY CHALLENGES &amp; PUBLISHING OPPORTUNITIES</vt:lpstr>
      <vt:lpstr>WHAT WE FOUND</vt:lpstr>
      <vt:lpstr>ACTUAL PRODUCTION Vs. EXPECTATION &amp; RESULT</vt:lpstr>
      <vt:lpstr>Splattershmup Inspiration  10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Student FINAL PROJECT alpha</vt:lpstr>
      <vt:lpstr>PowerPoint Presentation</vt:lpstr>
      <vt:lpstr>Emergent roles</vt:lpstr>
      <vt:lpstr>8 year olds, dude</vt:lpstr>
      <vt:lpstr>PART II: THE REVISED STORY </vt:lpstr>
      <vt:lpstr>PowerPoint Presentation</vt:lpstr>
      <vt:lpstr>TECH TESTS  </vt:lpstr>
      <vt:lpstr>The tech tests became the basis for re-implementation in web tech</vt:lpstr>
      <vt:lpstr>Hired some co-ops, BUT MOSTLY OURSELVES</vt:lpstr>
      <vt:lpstr>MEANWHILE ANDY &amp; AARON</vt:lpstr>
      <vt:lpstr>TIRED.  GRUMPY.</vt:lpstr>
      <vt:lpstr>PowerPoint Presentation</vt:lpstr>
      <vt:lpstr>BUT MARCH WAS AWESOME </vt:lpstr>
      <vt:lpstr>PART III: TECH </vt:lpstr>
      <vt:lpstr>JANUARY/FEBRUARY</vt:lpstr>
      <vt:lpstr>Libraries and Add-ons</vt:lpstr>
      <vt:lpstr>SOURCE &amp; COMPILE TARGETS</vt:lpstr>
      <vt:lpstr>SURPRISES</vt:lpstr>
      <vt:lpstr>MAJOR PLATFORM INCONSISTENCIES</vt:lpstr>
      <vt:lpstr>WRITE ONCE, DEBUG *EVERYWHERE* (JUST LIKE 2002! YAY!)</vt:lpstr>
      <vt:lpstr>JAVASCRIPT</vt:lpstr>
      <vt:lpstr>PowerPoint Presentation</vt:lpstr>
      <vt:lpstr>PERFORMANCE CONCERNS</vt:lpstr>
      <vt:lpstr>We “squeezed” this, but DIDN’T really SQUEEZE hard</vt:lpstr>
      <vt:lpstr>PRE-COLLISION,  POST COLLISION </vt:lpstr>
      <vt:lpstr>“OOF” GOES THE MATH LIBRARY</vt:lpstr>
      <vt:lpstr>PART IV: SUCCESS (and YET MORE general confusion)</vt:lpstr>
      <vt:lpstr>TEN MINUTES</vt:lpstr>
      <vt:lpstr>AND SOME REALLY GREAT PIECES</vt:lpstr>
      <vt:lpstr>PowerPoint Presentation</vt:lpstr>
      <vt:lpstr>We really “DID” production</vt:lpstr>
      <vt:lpstr>PRODUCTION A LA FACEBOOK</vt:lpstr>
      <vt:lpstr>PRODUCTION A LA MICROSOFT</vt:lpstr>
      <vt:lpstr>PRODUCTION A LA MAGIC SPELL STUDIOS</vt:lpstr>
      <vt:lpstr>UNS, ACCOUNTING, LEGAL, SRS, ETC. ARE ALL CONFUSED, BUT (FINALLY) EXCITED</vt:lpstr>
      <vt:lpstr>PART V: LESSONS LEARNED (WITH LIKELY FURTHER confusion)</vt:lpstr>
      <vt:lpstr>STUDENTS NEED MORE AND VARIED PRODUCTION EXPERIENCE</vt:lpstr>
      <vt:lpstr>WEB TECH IS INTERESTING</vt:lpstr>
      <vt:lpstr>MAGIC SPELL STUDIOS</vt:lpstr>
      <vt:lpstr>DO IT ALL AGAIN  </vt:lpstr>
      <vt:lpstr>Thanks &amp;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</dc:creator>
  <cp:lastModifiedBy>Andrew Phelps</cp:lastModifiedBy>
  <cp:revision>153</cp:revision>
  <dcterms:created xsi:type="dcterms:W3CDTF">2009-06-02T00:38:38Z</dcterms:created>
  <dcterms:modified xsi:type="dcterms:W3CDTF">2015-04-21T14:24:21Z</dcterms:modified>
</cp:coreProperties>
</file>